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_rels/notesSlide2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jpeg" ContentType="image/jpeg"/>
  <Override PartName="/ppt/media/image7.jpeg" ContentType="image/jpe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119"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120"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121"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122" name="PlaceHolder 5"/>
          <p:cNvSpPr>
            <a:spLocks noGrp="1"/>
          </p:cNvSpPr>
          <p:nvPr>
            <p:ph type="sldNum"/>
          </p:nvPr>
        </p:nvSpPr>
        <p:spPr>
          <a:xfrm>
            <a:off x="4278960" y="10157400"/>
            <a:ext cx="3280680" cy="534240"/>
          </a:xfrm>
          <a:prstGeom prst="rect">
            <a:avLst/>
          </a:prstGeom>
        </p:spPr>
        <p:txBody>
          <a:bodyPr lIns="0" rIns="0" tIns="0" bIns="0" anchor="b"/>
          <a:p>
            <a:pPr algn="r"/>
            <a:fld id="{98BCCFF1-13D2-441F-9D0A-297688E44E4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4343400"/>
            <a:ext cx="5486040" cy="4114440"/>
          </a:xfrm>
          <a:prstGeom prst="rect">
            <a:avLst/>
          </a:prstGeom>
        </p:spPr>
        <p:txBody>
          <a:bodyPr/>
          <a:p>
            <a:endParaRPr/>
          </a:p>
        </p:txBody>
      </p:sp>
      <p:sp>
        <p:nvSpPr>
          <p:cNvPr id="249" name="TextShape 2"/>
          <p:cNvSpPr txBox="1"/>
          <p:nvPr/>
        </p:nvSpPr>
        <p:spPr>
          <a:xfrm>
            <a:off x="3884760" y="8685360"/>
            <a:ext cx="2971440" cy="456840"/>
          </a:xfrm>
          <a:prstGeom prst="rect">
            <a:avLst/>
          </a:prstGeom>
        </p:spPr>
        <p:txBody>
          <a:bodyPr anchor="b"/>
          <a:p>
            <a:pPr>
              <a:lnSpc>
                <a:spcPct val="100000"/>
              </a:lnSpc>
            </a:pPr>
            <a:fld id="{D8A46392-A0EE-4077-A592-5E626FF99F71}" type="slidenum">
              <a:rPr lang="en-US" sz="1200">
                <a:latin typeface="Times New Roman"/>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TextShape 1"/>
          <p:cNvSpPr txBox="1"/>
          <p:nvPr/>
        </p:nvSpPr>
        <p:spPr>
          <a:xfrm>
            <a:off x="3884760" y="8685360"/>
            <a:ext cx="2971440" cy="456840"/>
          </a:xfrm>
          <a:prstGeom prst="rect">
            <a:avLst/>
          </a:prstGeom>
        </p:spPr>
        <p:txBody>
          <a:bodyPr anchor="b"/>
          <a:p>
            <a:pPr>
              <a:lnSpc>
                <a:spcPct val="100000"/>
              </a:lnSpc>
            </a:pPr>
            <a:fld id="{1ED20429-F99E-4F7D-B9DE-A4470A0ADA90}" type="slidenum">
              <a:rPr lang="en-US" sz="1200">
                <a:solidFill>
                  <a:srgbClr val="000000"/>
                </a:solidFill>
                <a:latin typeface="Times New Roman"/>
                <a:ea typeface="Arial Unicode MS"/>
              </a:rPr>
              <a:t>&lt;number&gt;</a:t>
            </a:fld>
            <a:endParaRPr/>
          </a:p>
        </p:txBody>
      </p:sp>
      <p:sp>
        <p:nvSpPr>
          <p:cNvPr id="251" name="PlaceHolder 2"/>
          <p:cNvSpPr>
            <a:spLocks noGrp="1"/>
          </p:cNvSpPr>
          <p:nvPr>
            <p:ph type="body"/>
          </p:nvPr>
        </p:nvSpPr>
        <p:spPr>
          <a:xfrm>
            <a:off x="685080" y="4342320"/>
            <a:ext cx="5487480" cy="4115520"/>
          </a:xfrm>
          <a:prstGeom prst="rect">
            <a:avLst/>
          </a:prstGeom>
        </p:spPr>
        <p:txBody>
          <a:bodyPr lIns="80280" rIns="80280" tIns="39960" bIns="39960" anchor="ctr"/>
          <a:p>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3884760" y="8685360"/>
            <a:ext cx="2971440" cy="456840"/>
          </a:xfrm>
          <a:prstGeom prst="rect">
            <a:avLst/>
          </a:prstGeom>
        </p:spPr>
        <p:txBody>
          <a:bodyPr anchor="b"/>
          <a:p>
            <a:pPr>
              <a:lnSpc>
                <a:spcPct val="100000"/>
              </a:lnSpc>
            </a:pPr>
            <a:fld id="{B242D52D-229A-4BAF-90E4-5A3EA30F9B76}" type="slidenum">
              <a:rPr lang="en-US" sz="1200">
                <a:solidFill>
                  <a:srgbClr val="000000"/>
                </a:solidFill>
                <a:latin typeface="Times New Roman"/>
                <a:ea typeface="Arial Unicode MS"/>
              </a:rPr>
              <a:t>&lt;number&gt;</a:t>
            </a:fld>
            <a:endParaRPr/>
          </a:p>
        </p:txBody>
      </p:sp>
      <p:sp>
        <p:nvSpPr>
          <p:cNvPr id="253" name="PlaceHolder 2"/>
          <p:cNvSpPr>
            <a:spLocks noGrp="1"/>
          </p:cNvSpPr>
          <p:nvPr>
            <p:ph type="body"/>
          </p:nvPr>
        </p:nvSpPr>
        <p:spPr>
          <a:xfrm>
            <a:off x="685080" y="4342320"/>
            <a:ext cx="5487480" cy="4115520"/>
          </a:xfrm>
          <a:prstGeom prst="rect">
            <a:avLst/>
          </a:prstGeom>
        </p:spPr>
        <p:txBody>
          <a:bodyPr lIns="80280" rIns="80280" tIns="39960" bIns="39960" anchor="ctr"/>
          <a:p>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TextShape 1"/>
          <p:cNvSpPr txBox="1"/>
          <p:nvPr/>
        </p:nvSpPr>
        <p:spPr>
          <a:xfrm>
            <a:off x="3884760" y="8685360"/>
            <a:ext cx="2971440" cy="456840"/>
          </a:xfrm>
          <a:prstGeom prst="rect">
            <a:avLst/>
          </a:prstGeom>
        </p:spPr>
        <p:txBody>
          <a:bodyPr anchor="b"/>
          <a:p>
            <a:pPr>
              <a:lnSpc>
                <a:spcPct val="100000"/>
              </a:lnSpc>
            </a:pPr>
            <a:fld id="{207CA0D9-AAB7-48C9-B8D7-2B7A39CD195E}" type="slidenum">
              <a:rPr lang="en-US" sz="1200">
                <a:solidFill>
                  <a:srgbClr val="000000"/>
                </a:solidFill>
                <a:latin typeface="Times New Roman"/>
                <a:ea typeface="Arial Unicode MS"/>
              </a:rPr>
              <a:t>&lt;number&gt;</a:t>
            </a:fld>
            <a:endParaRPr/>
          </a:p>
        </p:txBody>
      </p:sp>
      <p:sp>
        <p:nvSpPr>
          <p:cNvPr id="255" name="PlaceHolder 2"/>
          <p:cNvSpPr>
            <a:spLocks noGrp="1"/>
          </p:cNvSpPr>
          <p:nvPr>
            <p:ph type="body"/>
          </p:nvPr>
        </p:nvSpPr>
        <p:spPr>
          <a:xfrm>
            <a:off x="685080" y="4342320"/>
            <a:ext cx="5487480" cy="4115520"/>
          </a:xfrm>
          <a:prstGeom prst="rect">
            <a:avLst/>
          </a:prstGeom>
        </p:spPr>
        <p:txBody>
          <a:bodyPr lIns="80280" rIns="80280" tIns="39960" bIns="39960" anchor="ctr"/>
          <a:p>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TextShape 1"/>
          <p:cNvSpPr txBox="1"/>
          <p:nvPr/>
        </p:nvSpPr>
        <p:spPr>
          <a:xfrm>
            <a:off x="3884760" y="8685360"/>
            <a:ext cx="2971440" cy="456840"/>
          </a:xfrm>
          <a:prstGeom prst="rect">
            <a:avLst/>
          </a:prstGeom>
        </p:spPr>
        <p:txBody>
          <a:bodyPr anchor="b"/>
          <a:p>
            <a:pPr>
              <a:lnSpc>
                <a:spcPct val="100000"/>
              </a:lnSpc>
            </a:pPr>
            <a:fld id="{47335787-B438-40C9-A752-372AA64A8713}" type="slidenum">
              <a:rPr lang="en-US" sz="1200">
                <a:solidFill>
                  <a:srgbClr val="000000"/>
                </a:solidFill>
                <a:latin typeface="Times New Roman"/>
                <a:ea typeface="Arial Unicode MS"/>
              </a:rPr>
              <a:t>&lt;number&gt;</a:t>
            </a:fld>
            <a:endParaRPr/>
          </a:p>
        </p:txBody>
      </p:sp>
      <p:sp>
        <p:nvSpPr>
          <p:cNvPr id="257" name="PlaceHolder 2"/>
          <p:cNvSpPr>
            <a:spLocks noGrp="1"/>
          </p:cNvSpPr>
          <p:nvPr>
            <p:ph type="body"/>
          </p:nvPr>
        </p:nvSpPr>
        <p:spPr>
          <a:xfrm>
            <a:off x="685080" y="4342320"/>
            <a:ext cx="5487480" cy="4115520"/>
          </a:xfrm>
          <a:prstGeom prst="rect">
            <a:avLst/>
          </a:prstGeom>
        </p:spPr>
        <p:txBody>
          <a:bodyPr lIns="80280" rIns="80280" tIns="39960" bIns="39960" anchor="ctr"/>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TextShape 1"/>
          <p:cNvSpPr txBox="1"/>
          <p:nvPr/>
        </p:nvSpPr>
        <p:spPr>
          <a:xfrm>
            <a:off x="3884760" y="8685360"/>
            <a:ext cx="2971440" cy="456840"/>
          </a:xfrm>
          <a:prstGeom prst="rect">
            <a:avLst/>
          </a:prstGeom>
        </p:spPr>
        <p:txBody>
          <a:bodyPr anchor="b"/>
          <a:p>
            <a:pPr>
              <a:lnSpc>
                <a:spcPct val="100000"/>
              </a:lnSpc>
            </a:pPr>
            <a:fld id="{FE395BEE-34B1-40B6-9F77-53912D019703}" type="slidenum">
              <a:rPr lang="en-US" sz="1200">
                <a:solidFill>
                  <a:srgbClr val="000000"/>
                </a:solidFill>
                <a:latin typeface="Times New Roman"/>
                <a:ea typeface="Arial Unicode MS"/>
              </a:rPr>
              <a:t>&lt;number&gt;</a:t>
            </a:fld>
            <a:endParaRPr/>
          </a:p>
        </p:txBody>
      </p:sp>
      <p:sp>
        <p:nvSpPr>
          <p:cNvPr id="259" name="PlaceHolder 2"/>
          <p:cNvSpPr>
            <a:spLocks noGrp="1"/>
          </p:cNvSpPr>
          <p:nvPr>
            <p:ph type="body"/>
          </p:nvPr>
        </p:nvSpPr>
        <p:spPr>
          <a:xfrm>
            <a:off x="685080" y="4342320"/>
            <a:ext cx="5487480" cy="4115520"/>
          </a:xfrm>
          <a:prstGeom prst="rect">
            <a:avLst/>
          </a:prstGeom>
        </p:spPr>
        <p:txBody>
          <a:bodyPr lIns="80280" rIns="80280" tIns="39960" bIns="39960" anchor="ctr"/>
          <a:p>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TextShape 1"/>
          <p:cNvSpPr txBox="1"/>
          <p:nvPr/>
        </p:nvSpPr>
        <p:spPr>
          <a:xfrm>
            <a:off x="3884760" y="8685360"/>
            <a:ext cx="2971440" cy="456840"/>
          </a:xfrm>
          <a:prstGeom prst="rect">
            <a:avLst/>
          </a:prstGeom>
        </p:spPr>
        <p:txBody>
          <a:bodyPr anchor="b"/>
          <a:p>
            <a:pPr>
              <a:lnSpc>
                <a:spcPct val="100000"/>
              </a:lnSpc>
            </a:pPr>
            <a:fld id="{667DEC95-CB10-46B5-9A34-F86B4CD96CBD}" type="slidenum">
              <a:rPr lang="en-US" sz="1200">
                <a:solidFill>
                  <a:srgbClr val="000000"/>
                </a:solidFill>
                <a:latin typeface="Times New Roman"/>
                <a:ea typeface="Arial Unicode MS"/>
              </a:rPr>
              <a:t>&lt;number&gt;</a:t>
            </a:fld>
            <a:endParaRPr/>
          </a:p>
        </p:txBody>
      </p:sp>
      <p:sp>
        <p:nvSpPr>
          <p:cNvPr id="261" name="PlaceHolder 2"/>
          <p:cNvSpPr>
            <a:spLocks noGrp="1"/>
          </p:cNvSpPr>
          <p:nvPr>
            <p:ph type="body"/>
          </p:nvPr>
        </p:nvSpPr>
        <p:spPr>
          <a:xfrm>
            <a:off x="685080" y="4342320"/>
            <a:ext cx="5487480" cy="4115520"/>
          </a:xfrm>
          <a:prstGeom prst="rect">
            <a:avLst/>
          </a:prstGeom>
        </p:spPr>
        <p:txBody>
          <a:bodyPr lIns="80280" rIns="80280" tIns="39960" bIns="39960" anchor="ct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560" y="1599840"/>
            <a:ext cx="5671800" cy="4525560"/>
          </a:xfrm>
          <a:prstGeom prst="rect">
            <a:avLst/>
          </a:prstGeom>
          <a:ln>
            <a:noFill/>
          </a:ln>
        </p:spPr>
      </p:pic>
      <p:pic>
        <p:nvPicPr>
          <p:cNvPr id="38"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7" name="" descr=""/>
          <p:cNvPicPr/>
          <p:nvPr/>
        </p:nvPicPr>
        <p:blipFill>
          <a:blip r:embed="rId2"/>
          <a:stretch>
            <a:fillRect/>
          </a:stretch>
        </p:blipFill>
        <p:spPr>
          <a:xfrm>
            <a:off x="1735560" y="1599840"/>
            <a:ext cx="5671800" cy="4525560"/>
          </a:xfrm>
          <a:prstGeom prst="rect">
            <a:avLst/>
          </a:prstGeom>
          <a:ln>
            <a:noFill/>
          </a:ln>
        </p:spPr>
      </p:pic>
      <p:pic>
        <p:nvPicPr>
          <p:cNvPr id="78"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9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9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9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9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0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0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0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10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1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1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11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1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11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116" name="" descr=""/>
          <p:cNvPicPr/>
          <p:nvPr/>
        </p:nvPicPr>
        <p:blipFill>
          <a:blip r:embed="rId2"/>
          <a:stretch>
            <a:fillRect/>
          </a:stretch>
        </p:blipFill>
        <p:spPr>
          <a:xfrm>
            <a:off x="1735560" y="1599840"/>
            <a:ext cx="5671800" cy="4525560"/>
          </a:xfrm>
          <a:prstGeom prst="rect">
            <a:avLst/>
          </a:prstGeom>
          <a:ln>
            <a:noFill/>
          </a:ln>
        </p:spPr>
      </p:pic>
      <p:pic>
        <p:nvPicPr>
          <p:cNvPr id="11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22160" y="4406760"/>
            <a:ext cx="7772040" cy="1361880"/>
          </a:xfrm>
          <a:prstGeom prst="rect">
            <a:avLst/>
          </a:prstGeom>
        </p:spPr>
        <p:txBody>
          <a:bodyPr/>
          <a:p>
            <a:pPr>
              <a:lnSpc>
                <a:spcPct val="100000"/>
              </a:lnSpc>
            </a:pPr>
            <a:r>
              <a:rPr b="1" lang="en-US" sz="4000">
                <a:solidFill>
                  <a:srgbClr val="000000"/>
                </a:solidFill>
                <a:latin typeface="Calibri"/>
              </a:rPr>
              <a:t>Click to edit the title text formatClick to edit Master title style</a:t>
            </a:r>
            <a:endParaRPr/>
          </a:p>
        </p:txBody>
      </p:sp>
      <p:sp>
        <p:nvSpPr>
          <p:cNvPr id="1" name="PlaceHolder 2"/>
          <p:cNvSpPr>
            <a:spLocks noGrp="1"/>
          </p:cNvSpPr>
          <p:nvPr>
            <p:ph type="body"/>
          </p:nvPr>
        </p:nvSpPr>
        <p:spPr>
          <a:xfrm>
            <a:off x="722160" y="2906640"/>
            <a:ext cx="7772040" cy="1499760"/>
          </a:xfrm>
          <a:prstGeom prst="rect">
            <a:avLst/>
          </a:prstGeom>
        </p:spPr>
        <p:txBody>
          <a:bodyPr anchor="b"/>
          <a:p>
            <a:pPr>
              <a:buSzPct val="45000"/>
              <a:buFont typeface="StarSymbol"/>
              <a:buChar char=""/>
            </a:pPr>
            <a:r>
              <a:rPr lang="en-US" sz="2000">
                <a:solidFill>
                  <a:srgbClr val="8b8b8b"/>
                </a:solidFill>
                <a:latin typeface="Calibri"/>
              </a:rPr>
              <a:t>Click to edit the outline text format</a:t>
            </a:r>
            <a:endParaRPr/>
          </a:p>
          <a:p>
            <a:pPr lvl="1">
              <a:buSzPct val="75000"/>
              <a:buFont typeface="StarSymbol"/>
              <a:buChar char=""/>
            </a:pPr>
            <a:r>
              <a:rPr lang="en-US" sz="2000">
                <a:solidFill>
                  <a:srgbClr val="8b8b8b"/>
                </a:solidFill>
                <a:latin typeface="Calibri"/>
              </a:rPr>
              <a:t>Second Outline Level</a:t>
            </a:r>
            <a:endParaRPr/>
          </a:p>
          <a:p>
            <a:pPr lvl="2">
              <a:buSzPct val="45000"/>
              <a:buFont typeface="StarSymbol"/>
              <a:buChar char=""/>
            </a:pPr>
            <a:r>
              <a:rPr lang="en-US" sz="2000">
                <a:solidFill>
                  <a:srgbClr val="8b8b8b"/>
                </a:solidFill>
                <a:latin typeface="Calibri"/>
              </a:rPr>
              <a:t>Third Outline Level</a:t>
            </a:r>
            <a:endParaRPr/>
          </a:p>
          <a:p>
            <a:pPr lvl="3">
              <a:buSzPct val="75000"/>
              <a:buFont typeface="StarSymbol"/>
              <a:buChar char=""/>
            </a:pPr>
            <a:r>
              <a:rPr lang="en-US" sz="2000">
                <a:solidFill>
                  <a:srgbClr val="8b8b8b"/>
                </a:solidFill>
                <a:latin typeface="Calibri"/>
              </a:rPr>
              <a:t>Fourth Outline Level</a:t>
            </a:r>
            <a:endParaRPr/>
          </a:p>
          <a:p>
            <a:pPr lvl="4">
              <a:buSzPct val="45000"/>
              <a:buFont typeface="StarSymbol"/>
              <a:buChar char=""/>
            </a:pPr>
            <a:r>
              <a:rPr lang="en-US" sz="2000">
                <a:solidFill>
                  <a:srgbClr val="8b8b8b"/>
                </a:solidFill>
                <a:latin typeface="Calibri"/>
              </a:rPr>
              <a:t>Fifth Outline Level</a:t>
            </a:r>
            <a:endParaRPr/>
          </a:p>
          <a:p>
            <a:pPr lvl="5">
              <a:buSzPct val="45000"/>
              <a:buFont typeface="StarSymbol"/>
              <a:buChar char=""/>
            </a:pPr>
            <a:r>
              <a:rPr lang="en-US" sz="2000">
                <a:solidFill>
                  <a:srgbClr val="8b8b8b"/>
                </a:solidFill>
                <a:latin typeface="Calibri"/>
              </a:rPr>
              <a:t>Sixth Outline Level</a:t>
            </a:r>
            <a:endParaRPr/>
          </a:p>
          <a:p>
            <a:pPr>
              <a:lnSpc>
                <a:spcPct val="100000"/>
              </a:lnSpc>
            </a:pPr>
            <a:r>
              <a:rPr lang="en-US" sz="2000">
                <a:solidFill>
                  <a:srgbClr val="8b8b8b"/>
                </a:solidFill>
                <a:latin typeface="Calibri"/>
              </a:rPr>
              <a:t>Seventh Outline LevelClick to edit Master text styles</a:t>
            </a:r>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11/7/14</a:t>
            </a:r>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4ACCCBF-7E05-4FDB-BDD6-E0FA0D157D58}"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01680" y="228600"/>
            <a:ext cx="854028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301680" y="1600200"/>
            <a:ext cx="8540280" cy="21729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body"/>
          </p:nvPr>
        </p:nvSpPr>
        <p:spPr>
          <a:xfrm>
            <a:off x="301680" y="3925800"/>
            <a:ext cx="8540280" cy="2172960"/>
          </a:xfrm>
          <a:prstGeom prst="rect">
            <a:avLst/>
          </a:prstGeom>
        </p:spPr>
        <p:txBody>
          <a:bodyPr anchor="ctr"/>
          <a:p>
            <a:pPr>
              <a:buSzPct val="45000"/>
              <a:buFont typeface="StarSymbol"/>
              <a:buChar char=""/>
            </a:pPr>
            <a:r>
              <a:rPr lang="en-US" sz="1200">
                <a:solidFill>
                  <a:srgbClr val="8b8b8b"/>
                </a:solidFill>
                <a:latin typeface="Calibri"/>
              </a:rPr>
              <a:t>Click to edit the outline text format</a:t>
            </a:r>
            <a:endParaRPr/>
          </a:p>
          <a:p>
            <a:pPr lvl="1">
              <a:buSzPct val="75000"/>
              <a:buFont typeface="StarSymbol"/>
              <a:buChar char=""/>
            </a:pPr>
            <a:r>
              <a:rPr lang="en-US" sz="1200">
                <a:solidFill>
                  <a:srgbClr val="8b8b8b"/>
                </a:solidFill>
                <a:latin typeface="Calibri"/>
              </a:rPr>
              <a:t>Second Outline Level</a:t>
            </a:r>
            <a:endParaRPr/>
          </a:p>
          <a:p>
            <a:pPr lvl="2">
              <a:buSzPct val="45000"/>
              <a:buFont typeface="StarSymbol"/>
              <a:buChar char=""/>
            </a:pPr>
            <a:r>
              <a:rPr lang="en-US" sz="1200">
                <a:solidFill>
                  <a:srgbClr val="8b8b8b"/>
                </a:solidFill>
                <a:latin typeface="Calibri"/>
              </a:rPr>
              <a:t>Third Outline Level</a:t>
            </a:r>
            <a:endParaRPr/>
          </a:p>
          <a:p>
            <a:pPr lvl="3">
              <a:buSzPct val="75000"/>
              <a:buFont typeface="StarSymbol"/>
              <a:buChar char=""/>
            </a:pPr>
            <a:r>
              <a:rPr lang="en-US" sz="1200">
                <a:solidFill>
                  <a:srgbClr val="8b8b8b"/>
                </a:solidFill>
                <a:latin typeface="Calibri"/>
              </a:rPr>
              <a:t>Fourth Outline Level</a:t>
            </a:r>
            <a:endParaRPr/>
          </a:p>
          <a:p>
            <a:pPr lvl="4">
              <a:buSzPct val="45000"/>
              <a:buFont typeface="StarSymbol"/>
              <a:buChar char=""/>
            </a:pPr>
            <a:r>
              <a:rPr lang="en-US" sz="1200">
                <a:solidFill>
                  <a:srgbClr val="8b8b8b"/>
                </a:solidFill>
                <a:latin typeface="Calibri"/>
              </a:rPr>
              <a:t>Fifth Outline Level</a:t>
            </a:r>
            <a:endParaRPr/>
          </a:p>
          <a:p>
            <a:pPr lvl="5">
              <a:buSzPct val="45000"/>
              <a:buFont typeface="StarSymbol"/>
              <a:buChar char=""/>
            </a:pPr>
            <a:r>
              <a:rPr lang="en-US" sz="1200">
                <a:solidFill>
                  <a:srgbClr val="8b8b8b"/>
                </a:solidFill>
                <a:latin typeface="Calibri"/>
              </a:rPr>
              <a:t>Sixth Outline Level</a:t>
            </a:r>
            <a:endParaRPr/>
          </a:p>
          <a:p>
            <a:pPr>
              <a:lnSpc>
                <a:spcPct val="100000"/>
              </a:lnSpc>
              <a:buFont typeface="Arial"/>
              <a:buChar char="•"/>
            </a:pPr>
            <a:r>
              <a:rPr lang="en-US" sz="1200">
                <a:solidFill>
                  <a:srgbClr val="8b8b8b"/>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2" name="PlaceHolder 4"/>
          <p:cNvSpPr>
            <a:spLocks noGrp="1"/>
          </p:cNvSpPr>
          <p:nvPr>
            <p:ph type="dt"/>
          </p:nvPr>
        </p:nvSpPr>
        <p:spPr>
          <a:xfrm>
            <a:off x="301680" y="6245280"/>
            <a:ext cx="2288880" cy="475920"/>
          </a:xfrm>
          <a:prstGeom prst="rect">
            <a:avLst/>
          </a:prstGeom>
        </p:spPr>
        <p:txBody>
          <a:bodyPr anchor="ctr"/>
          <a:p>
            <a:endParaRPr/>
          </a:p>
        </p:txBody>
      </p:sp>
      <p:sp>
        <p:nvSpPr>
          <p:cNvPr id="43" name="PlaceHolder 5"/>
          <p:cNvSpPr>
            <a:spLocks noGrp="1"/>
          </p:cNvSpPr>
          <p:nvPr>
            <p:ph type="ftr"/>
          </p:nvPr>
        </p:nvSpPr>
        <p:spPr>
          <a:xfrm>
            <a:off x="3124080" y="6245280"/>
            <a:ext cx="2895120" cy="475920"/>
          </a:xfrm>
          <a:prstGeom prst="rect">
            <a:avLst/>
          </a:prstGeom>
        </p:spPr>
        <p:txBody>
          <a:bodyPr anchor="ctr"/>
          <a:p>
            <a:pPr>
              <a:lnSpc>
                <a:spcPct val="100000"/>
              </a:lnSpc>
            </a:pPr>
            <a:r>
              <a:rPr lang="en-US" sz="1200">
                <a:solidFill>
                  <a:srgbClr val="8b8b8b"/>
                </a:solidFill>
                <a:latin typeface="Calibri"/>
              </a:rPr>
              <a:t>GeshanManandhar.com</a:t>
            </a:r>
            <a:endParaRPr/>
          </a:p>
        </p:txBody>
      </p:sp>
      <p:sp>
        <p:nvSpPr>
          <p:cNvPr id="44" name="PlaceHolder 6"/>
          <p:cNvSpPr>
            <a:spLocks noGrp="1"/>
          </p:cNvSpPr>
          <p:nvPr>
            <p:ph type="sldNum"/>
          </p:nvPr>
        </p:nvSpPr>
        <p:spPr>
          <a:xfrm>
            <a:off x="6553080" y="6245280"/>
            <a:ext cx="2288880" cy="475920"/>
          </a:xfrm>
          <a:prstGeom prst="rect">
            <a:avLst/>
          </a:prstGeom>
        </p:spPr>
        <p:txBody>
          <a:bodyPr anchor="ctr"/>
          <a:p>
            <a:pPr>
              <a:lnSpc>
                <a:spcPct val="100000"/>
              </a:lnSpc>
            </a:pPr>
            <a:fld id="{FAB4FA69-000F-4C9A-8285-D8219D832601}"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8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8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11/7/14</a:t>
            </a:r>
            <a:endParaRPr/>
          </a:p>
        </p:txBody>
      </p:sp>
      <p:sp>
        <p:nvSpPr>
          <p:cNvPr id="82" name="PlaceHolder 4"/>
          <p:cNvSpPr>
            <a:spLocks noGrp="1"/>
          </p:cNvSpPr>
          <p:nvPr>
            <p:ph type="ftr"/>
          </p:nvPr>
        </p:nvSpPr>
        <p:spPr>
          <a:xfrm>
            <a:off x="3124080" y="6356520"/>
            <a:ext cx="2895120" cy="364680"/>
          </a:xfrm>
          <a:prstGeom prst="rect">
            <a:avLst/>
          </a:prstGeom>
        </p:spPr>
        <p:txBody>
          <a:bodyPr anchor="ctr"/>
          <a:p>
            <a:endParaRPr/>
          </a:p>
        </p:txBody>
      </p:sp>
      <p:sp>
        <p:nvSpPr>
          <p:cNvPr id="8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F4EE833-7C6E-492E-A085-E2F0141083A3}"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3" name="Picture 2" descr=""/>
          <p:cNvPicPr/>
          <p:nvPr/>
        </p:nvPicPr>
        <p:blipFill>
          <a:blip r:embed="rId1"/>
          <a:stretch>
            <a:fillRect/>
          </a:stretch>
        </p:blipFill>
        <p:spPr>
          <a:xfrm>
            <a:off x="-76320" y="12600"/>
            <a:ext cx="10293120" cy="6845040"/>
          </a:xfrm>
          <a:prstGeom prst="rect">
            <a:avLst/>
          </a:prstGeom>
          <a:ln w="9360">
            <a:noFill/>
          </a:ln>
        </p:spPr>
      </p:pic>
      <p:sp>
        <p:nvSpPr>
          <p:cNvPr id="124" name="CustomShape 1"/>
          <p:cNvSpPr/>
          <p:nvPr/>
        </p:nvSpPr>
        <p:spPr>
          <a:xfrm>
            <a:off x="-173880" y="6611760"/>
            <a:ext cx="3382920" cy="242640"/>
          </a:xfrm>
          <a:prstGeom prst="rect">
            <a:avLst/>
          </a:prstGeom>
          <a:noFill/>
          <a:ln>
            <a:noFill/>
          </a:ln>
        </p:spPr>
        <p:txBody>
          <a:bodyPr wrap="none" lIns="90000" rIns="90000" tIns="45000" bIns="45000"/>
          <a:p>
            <a:pPr>
              <a:lnSpc>
                <a:spcPct val="100000"/>
              </a:lnSpc>
            </a:pPr>
            <a:r>
              <a:rPr lang="en-US" sz="1000">
                <a:solidFill>
                  <a:srgbClr val="000000"/>
                </a:solidFill>
                <a:latin typeface="Calibri"/>
              </a:rPr>
              <a:t>http://www.flickr.com/photos/torkildr/3462607995/</a:t>
            </a:r>
            <a:endParaRPr/>
          </a:p>
        </p:txBody>
      </p:sp>
      <p:sp>
        <p:nvSpPr>
          <p:cNvPr id="125" name="CustomShape 2"/>
          <p:cNvSpPr/>
          <p:nvPr/>
        </p:nvSpPr>
        <p:spPr>
          <a:xfrm>
            <a:off x="-574560" y="5372280"/>
            <a:ext cx="10293120" cy="1638000"/>
          </a:xfrm>
          <a:prstGeom prst="roundRect">
            <a:avLst>
              <a:gd name="adj" fmla="val 16667"/>
            </a:avLst>
          </a:prstGeom>
          <a:gradFill>
            <a:gsLst>
              <a:gs pos="0">
                <a:srgbClr val="ffffff"/>
              </a:gs>
              <a:gs pos="100000">
                <a:srgbClr val="ffffff"/>
              </a:gs>
            </a:gsLst>
            <a:path path="rect"/>
          </a:gradFill>
          <a:ln w="25560">
            <a:noFill/>
          </a:ln>
        </p:spPr>
      </p:sp>
      <p:sp>
        <p:nvSpPr>
          <p:cNvPr id="126" name="TextShape 3"/>
          <p:cNvSpPr txBox="1"/>
          <p:nvPr/>
        </p:nvSpPr>
        <p:spPr>
          <a:xfrm>
            <a:off x="360360" y="5495760"/>
            <a:ext cx="7772040" cy="1361880"/>
          </a:xfrm>
          <a:prstGeom prst="rect">
            <a:avLst/>
          </a:prstGeom>
        </p:spPr>
        <p:txBody>
          <a:bodyPr/>
          <a:p>
            <a:pPr algn="ctr">
              <a:lnSpc>
                <a:spcPct val="100000"/>
              </a:lnSpc>
            </a:pPr>
            <a:r>
              <a:rPr b="1" lang="en-US" sz="4000">
                <a:solidFill>
                  <a:srgbClr val="000000"/>
                </a:solidFill>
                <a:latin typeface="Calibri"/>
              </a:rPr>
              <a:t>File Handling &amp; upload IN PHP</a:t>
            </a:r>
            <a:endParaRPr/>
          </a:p>
        </p:txBody>
      </p:sp>
      <p:sp>
        <p:nvSpPr>
          <p:cNvPr id="127" name="TextShape 4"/>
          <p:cNvSpPr txBox="1"/>
          <p:nvPr/>
        </p:nvSpPr>
        <p:spPr>
          <a:xfrm>
            <a:off x="722160" y="2906640"/>
            <a:ext cx="7772040" cy="1499760"/>
          </a:xfrm>
          <a:prstGeom prst="rect">
            <a:avLst/>
          </a:prstGeom>
        </p:spPr>
        <p:txBody>
          <a:bodyPr anchor="b"/>
          <a:p>
            <a:endParaRPr/>
          </a:p>
        </p:txBody>
      </p:sp>
    </p:spTree>
  </p:cSld>
  <p:transition spd="slow">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301680" y="228600"/>
            <a:ext cx="8540280" cy="1142640"/>
          </a:xfrm>
          <a:prstGeom prst="rect">
            <a:avLst/>
          </a:prstGeom>
        </p:spPr>
        <p:txBody>
          <a:bodyPr anchor="ctr"/>
          <a:p>
            <a:endParaRPr/>
          </a:p>
        </p:txBody>
      </p:sp>
      <p:sp>
        <p:nvSpPr>
          <p:cNvPr id="149" name="TextShape 2"/>
          <p:cNvSpPr txBox="1"/>
          <p:nvPr/>
        </p:nvSpPr>
        <p:spPr>
          <a:xfrm>
            <a:off x="301680" y="1600200"/>
            <a:ext cx="8540280" cy="4876560"/>
          </a:xfrm>
          <a:prstGeom prst="rect">
            <a:avLst/>
          </a:prstGeom>
        </p:spPr>
        <p:txBody>
          <a:bodyPr/>
          <a:p>
            <a:pPr>
              <a:lnSpc>
                <a:spcPct val="100000"/>
              </a:lnSpc>
              <a:buFont typeface="Arial"/>
              <a:buChar char="•"/>
            </a:pPr>
            <a:r>
              <a:rPr lang="en-US" sz="3200">
                <a:solidFill>
                  <a:srgbClr val="000000"/>
                </a:solidFill>
                <a:latin typeface="Calibri"/>
              </a:rPr>
              <a:t>The final step is to retrieve the contents of the file and display them.</a:t>
            </a:r>
            <a:endParaRPr/>
          </a:p>
          <a:p>
            <a:r>
              <a:rPr b="1" lang="en-US" sz="3200">
                <a:solidFill>
                  <a:srgbClr val="000000"/>
                </a:solidFill>
                <a:latin typeface="Calibri"/>
              </a:rPr>
              <a:t>&lt;?php</a:t>
            </a:r>
            <a:endParaRPr/>
          </a:p>
          <a:p>
            <a:r>
              <a:rPr b="1" lang="en-US" sz="3200">
                <a:solidFill>
                  <a:srgbClr val="000000"/>
                </a:solidFill>
                <a:latin typeface="Calibri"/>
              </a:rPr>
              <a:t>$contents = file_get_contents("news.txt"); </a:t>
            </a:r>
            <a:endParaRPr/>
          </a:p>
          <a:p>
            <a:r>
              <a:rPr b="1" lang="en-US" sz="3200">
                <a:solidFill>
                  <a:srgbClr val="000000"/>
                </a:solidFill>
                <a:latin typeface="Calibri"/>
              </a:rPr>
              <a:t>echo $contents; </a:t>
            </a:r>
            <a:endParaRPr/>
          </a:p>
          <a:p>
            <a:r>
              <a:rPr b="1" lang="en-US" sz="3200">
                <a:solidFill>
                  <a:srgbClr val="000000"/>
                </a:solidFill>
                <a:latin typeface="Calibri"/>
              </a:rPr>
              <a:t>?&gt;</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301680" y="228600"/>
            <a:ext cx="8540280" cy="1142640"/>
          </a:xfrm>
          <a:prstGeom prst="rect">
            <a:avLst/>
          </a:prstGeom>
        </p:spPr>
        <p:txBody>
          <a:bodyPr anchor="ctr"/>
          <a:p>
            <a:endParaRPr/>
          </a:p>
        </p:txBody>
      </p:sp>
      <p:sp>
        <p:nvSpPr>
          <p:cNvPr id="151" name="TextShape 2"/>
          <p:cNvSpPr txBox="1"/>
          <p:nvPr/>
        </p:nvSpPr>
        <p:spPr>
          <a:xfrm>
            <a:off x="301680" y="1600200"/>
            <a:ext cx="8540280" cy="4647960"/>
          </a:xfrm>
          <a:prstGeom prst="rect">
            <a:avLst/>
          </a:prstGeom>
        </p:spPr>
        <p:txBody>
          <a:bodyPr/>
          <a:p>
            <a:pPr>
              <a:lnSpc>
                <a:spcPct val="100000"/>
              </a:lnSpc>
              <a:buFont typeface="Arial"/>
              <a:buChar char="•"/>
            </a:pPr>
            <a:r>
              <a:rPr lang="en-US" sz="3200">
                <a:solidFill>
                  <a:srgbClr val="000000"/>
                </a:solidFill>
                <a:latin typeface="Calibri"/>
              </a:rPr>
              <a:t>PHP makes things so easy sometimes. </a:t>
            </a:r>
            <a:endParaRPr/>
          </a:p>
          <a:p>
            <a:pPr>
              <a:lnSpc>
                <a:spcPct val="100000"/>
              </a:lnSpc>
              <a:buFont typeface="Arial"/>
              <a:buChar char="•"/>
            </a:pPr>
            <a:r>
              <a:rPr lang="en-US" sz="3200">
                <a:solidFill>
                  <a:srgbClr val="000000"/>
                </a:solidFill>
                <a:latin typeface="Calibri"/>
              </a:rPr>
              <a:t>The first line stores the contents of news.txt into a string, in this case $contents. </a:t>
            </a:r>
            <a:endParaRPr/>
          </a:p>
          <a:p>
            <a:pPr>
              <a:lnSpc>
                <a:spcPct val="100000"/>
              </a:lnSpc>
              <a:buFont typeface="Arial"/>
              <a:buChar char="•"/>
            </a:pPr>
            <a:r>
              <a:rPr lang="en-US" sz="3200">
                <a:solidFill>
                  <a:srgbClr val="000000"/>
                </a:solidFill>
                <a:latin typeface="Calibri"/>
              </a:rPr>
              <a:t>The next line displays everything inside news.txt. It's really that simple.</a:t>
            </a:r>
            <a:endParaRPr/>
          </a:p>
          <a:p>
            <a:pPr>
              <a:lnSpc>
                <a:spcPct val="100000"/>
              </a:lnSpc>
              <a:buFont typeface="Arial"/>
              <a:buChar char="•"/>
            </a:pPr>
            <a:r>
              <a:rPr lang="en-US" sz="3200">
                <a:solidFill>
                  <a:srgbClr val="000000"/>
                </a:solidFill>
                <a:latin typeface="Calibri"/>
              </a:rPr>
              <a:t>This is as basic as it gets when it comes to storing information in flat files using PHP. </a:t>
            </a:r>
            <a:endParaRPr/>
          </a:p>
          <a:p>
            <a:pPr>
              <a:lnSpc>
                <a:spcPct val="100000"/>
              </a:lnSpc>
              <a:buFont typeface="Arial"/>
              <a:buChar char="•"/>
            </a:pPr>
            <a:r>
              <a:rPr lang="en-US" sz="3200">
                <a:solidFill>
                  <a:srgbClr val="000000"/>
                </a:solidFill>
                <a:latin typeface="Calibri"/>
              </a:rPr>
              <a:t>There is a lot more you can, and should, do like checking if the file exists before trying to open it, and checking for formatting problems. But that is for another tutorial.</a:t>
            </a:r>
            <a:endParaRPr/>
          </a:p>
          <a:p>
            <a:pPr>
              <a:lnSpc>
                <a:spcPct val="100000"/>
              </a:lnSpc>
            </a:pP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Overview of file upload</a:t>
            </a:r>
            <a:endParaRPr/>
          </a:p>
        </p:txBody>
      </p:sp>
      <p:sp>
        <p:nvSpPr>
          <p:cNvPr id="15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File upload is where a file is copied from the client to the server</a:t>
            </a:r>
            <a:endParaRPr/>
          </a:p>
          <a:p>
            <a:pPr lvl="1">
              <a:lnSpc>
                <a:spcPct val="100000"/>
              </a:lnSpc>
              <a:buFont typeface="Arial"/>
              <a:buChar char="–"/>
            </a:pPr>
            <a:r>
              <a:rPr lang="en-US" sz="2800">
                <a:solidFill>
                  <a:srgbClr val="000000"/>
                </a:solidFill>
                <a:latin typeface="Calibri"/>
              </a:rPr>
              <a:t>Useful for uploading</a:t>
            </a:r>
            <a:endParaRPr/>
          </a:p>
          <a:p>
            <a:pPr lvl="2">
              <a:lnSpc>
                <a:spcPct val="100000"/>
              </a:lnSpc>
              <a:buFont typeface="Arial"/>
              <a:buChar char="•"/>
            </a:pPr>
            <a:r>
              <a:rPr lang="en-US" sz="2400">
                <a:solidFill>
                  <a:srgbClr val="000000"/>
                </a:solidFill>
                <a:latin typeface="Calibri"/>
              </a:rPr>
              <a:t>Images</a:t>
            </a:r>
            <a:endParaRPr/>
          </a:p>
          <a:p>
            <a:pPr lvl="2">
              <a:lnSpc>
                <a:spcPct val="100000"/>
              </a:lnSpc>
              <a:buFont typeface="Arial"/>
              <a:buChar char="•"/>
            </a:pPr>
            <a:r>
              <a:rPr lang="en-US" sz="2400">
                <a:solidFill>
                  <a:srgbClr val="000000"/>
                </a:solidFill>
                <a:latin typeface="Calibri"/>
              </a:rPr>
              <a:t>PDFs</a:t>
            </a:r>
            <a:endParaRPr/>
          </a:p>
          <a:p>
            <a:pPr lvl="2">
              <a:lnSpc>
                <a:spcPct val="100000"/>
              </a:lnSpc>
              <a:buFont typeface="Arial"/>
              <a:buChar char="•"/>
            </a:pPr>
            <a:r>
              <a:rPr lang="en-US" sz="2400">
                <a:solidFill>
                  <a:srgbClr val="000000"/>
                </a:solidFill>
                <a:latin typeface="Calibri"/>
              </a:rPr>
              <a:t>Videos</a:t>
            </a:r>
            <a:endParaRPr/>
          </a:p>
          <a:p>
            <a:pPr lvl="2">
              <a:lnSpc>
                <a:spcPct val="100000"/>
              </a:lnSpc>
              <a:buFont typeface="Arial"/>
              <a:buChar char="•"/>
            </a:pPr>
            <a:r>
              <a:rPr lang="en-US" sz="2400">
                <a:solidFill>
                  <a:srgbClr val="000000"/>
                </a:solidFill>
                <a:latin typeface="Calibri"/>
              </a:rPr>
              <a:t>Audio</a:t>
            </a:r>
            <a:endParaRPr/>
          </a:p>
          <a:p>
            <a:pPr lvl="2">
              <a:lnSpc>
                <a:spcPct val="100000"/>
              </a:lnSpc>
              <a:buFont typeface="Arial"/>
              <a:buChar char="•"/>
            </a:pPr>
            <a:r>
              <a:rPr lang="en-US" sz="2400">
                <a:solidFill>
                  <a:srgbClr val="000000"/>
                </a:solidFill>
                <a:latin typeface="Calibri"/>
              </a:rPr>
              <a:t>Pretty much anything that can't be copied-and-pasted into a TEXTAREA</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Process of file upload</a:t>
            </a:r>
            <a:endParaRPr/>
          </a:p>
        </p:txBody>
      </p:sp>
      <p:sp>
        <p:nvSpPr>
          <p:cNvPr id="155" name="CustomShape 2"/>
          <p:cNvSpPr/>
          <p:nvPr/>
        </p:nvSpPr>
        <p:spPr>
          <a:xfrm>
            <a:off x="1143000" y="1600200"/>
            <a:ext cx="685440" cy="723600"/>
          </a:xfrm>
          <a:prstGeom prst="smileyFace">
            <a:avLst>
              <a:gd name="adj" fmla="val 4653"/>
            </a:avLst>
          </a:prstGeom>
          <a:solidFill>
            <a:srgbClr val="fdeada"/>
          </a:solidFill>
          <a:ln w="50760">
            <a:solidFill>
              <a:srgbClr val="000000"/>
            </a:solidFill>
            <a:round/>
          </a:ln>
        </p:spPr>
      </p:sp>
      <p:sp>
        <p:nvSpPr>
          <p:cNvPr id="156" name="CustomShape 3"/>
          <p:cNvSpPr/>
          <p:nvPr/>
        </p:nvSpPr>
        <p:spPr>
          <a:xfrm>
            <a:off x="2362320" y="1600200"/>
            <a:ext cx="1218960" cy="723600"/>
          </a:xfrm>
          <a:prstGeom prst="roundRect">
            <a:avLst>
              <a:gd name="adj" fmla="val 16667"/>
            </a:avLst>
          </a:prstGeom>
          <a:solidFill>
            <a:srgbClr val="4f81bd"/>
          </a:solidFill>
          <a:ln>
            <a:noFill/>
          </a:ln>
        </p:spPr>
        <p:txBody>
          <a:bodyPr lIns="90000" rIns="90000" tIns="45000" bIns="45000" anchor="ctr"/>
          <a:p>
            <a:pPr algn="ctr">
              <a:lnSpc>
                <a:spcPct val="100000"/>
              </a:lnSpc>
            </a:pPr>
            <a:r>
              <a:rPr lang="en-US">
                <a:solidFill>
                  <a:srgbClr val="ffffff"/>
                </a:solidFill>
                <a:latin typeface="Calibri"/>
              </a:rPr>
              <a:t>Browser</a:t>
            </a:r>
            <a:endParaRPr/>
          </a:p>
        </p:txBody>
      </p:sp>
      <p:sp>
        <p:nvSpPr>
          <p:cNvPr id="157" name="CustomShape 4"/>
          <p:cNvSpPr/>
          <p:nvPr/>
        </p:nvSpPr>
        <p:spPr>
          <a:xfrm>
            <a:off x="3886200" y="1600200"/>
            <a:ext cx="1218960" cy="723600"/>
          </a:xfrm>
          <a:prstGeom prst="roundRect">
            <a:avLst>
              <a:gd name="adj" fmla="val 16667"/>
            </a:avLst>
          </a:prstGeom>
          <a:solidFill>
            <a:srgbClr val="000000"/>
          </a:solidFill>
          <a:ln>
            <a:noFill/>
          </a:ln>
        </p:spPr>
        <p:txBody>
          <a:bodyPr lIns="90000" rIns="90000" tIns="45000" bIns="45000" anchor="ctr"/>
          <a:p>
            <a:pPr algn="ctr">
              <a:lnSpc>
                <a:spcPct val="100000"/>
              </a:lnSpc>
            </a:pPr>
            <a:r>
              <a:rPr lang="en-US">
                <a:solidFill>
                  <a:srgbClr val="ffffff"/>
                </a:solidFill>
                <a:latin typeface="Calibri"/>
              </a:rPr>
              <a:t>Server</a:t>
            </a:r>
            <a:endParaRPr/>
          </a:p>
        </p:txBody>
      </p:sp>
      <p:sp>
        <p:nvSpPr>
          <p:cNvPr id="158" name="CustomShape 5"/>
          <p:cNvSpPr/>
          <p:nvPr/>
        </p:nvSpPr>
        <p:spPr>
          <a:xfrm>
            <a:off x="7010280" y="1599120"/>
            <a:ext cx="1447560" cy="724680"/>
          </a:xfrm>
          <a:prstGeom prst="roundRect">
            <a:avLst>
              <a:gd name="adj" fmla="val 16667"/>
            </a:avLst>
          </a:prstGeom>
          <a:gradFill>
            <a:gsLst>
              <a:gs pos="0">
                <a:srgbClr val="000000"/>
              </a:gs>
              <a:gs pos="50000">
                <a:srgbClr val="000000"/>
              </a:gs>
              <a:gs pos="100000">
                <a:srgbClr val="000000"/>
              </a:gs>
            </a:gsLst>
            <a:lin ang="16200000"/>
          </a:gradFill>
          <a:ln>
            <a:noFill/>
          </a:ln>
        </p:spPr>
        <p:txBody>
          <a:bodyPr lIns="90000" rIns="90000" tIns="45000" bIns="45000" anchor="ctr"/>
          <a:p>
            <a:pPr algn="ctr">
              <a:lnSpc>
                <a:spcPct val="100000"/>
              </a:lnSpc>
            </a:pPr>
            <a:r>
              <a:rPr lang="en-US">
                <a:solidFill>
                  <a:srgbClr val="ffffff"/>
                </a:solidFill>
                <a:latin typeface="Calibri"/>
              </a:rPr>
              <a:t>Storage location</a:t>
            </a:r>
            <a:endParaRPr/>
          </a:p>
        </p:txBody>
      </p:sp>
      <p:sp>
        <p:nvSpPr>
          <p:cNvPr id="159" name="Line 6"/>
          <p:cNvSpPr/>
          <p:nvPr/>
        </p:nvSpPr>
        <p:spPr>
          <a:xfrm>
            <a:off x="1485720" y="2323800"/>
            <a:ext cx="0" cy="4114800"/>
          </a:xfrm>
          <a:prstGeom prst="line">
            <a:avLst/>
          </a:prstGeom>
          <a:ln w="9360">
            <a:solidFill>
              <a:srgbClr val="000000"/>
            </a:solidFill>
            <a:custDash>
              <a:ds d="140000" sp="105000"/>
            </a:custDash>
            <a:round/>
          </a:ln>
        </p:spPr>
      </p:sp>
      <p:sp>
        <p:nvSpPr>
          <p:cNvPr id="160" name="Line 7"/>
          <p:cNvSpPr/>
          <p:nvPr/>
        </p:nvSpPr>
        <p:spPr>
          <a:xfrm>
            <a:off x="2957400" y="2323800"/>
            <a:ext cx="0" cy="4114800"/>
          </a:xfrm>
          <a:prstGeom prst="line">
            <a:avLst/>
          </a:prstGeom>
          <a:ln w="9360">
            <a:solidFill>
              <a:srgbClr val="000000"/>
            </a:solidFill>
            <a:custDash>
              <a:ds d="140000" sp="105000"/>
            </a:custDash>
            <a:round/>
          </a:ln>
        </p:spPr>
      </p:sp>
      <p:sp>
        <p:nvSpPr>
          <p:cNvPr id="161" name="Line 8"/>
          <p:cNvSpPr/>
          <p:nvPr/>
        </p:nvSpPr>
        <p:spPr>
          <a:xfrm>
            <a:off x="4495680" y="2323800"/>
            <a:ext cx="0" cy="4114800"/>
          </a:xfrm>
          <a:prstGeom prst="line">
            <a:avLst/>
          </a:prstGeom>
          <a:ln w="9360">
            <a:solidFill>
              <a:srgbClr val="000000"/>
            </a:solidFill>
            <a:custDash>
              <a:ds d="140000" sp="105000"/>
            </a:custDash>
            <a:round/>
          </a:ln>
        </p:spPr>
      </p:sp>
      <p:sp>
        <p:nvSpPr>
          <p:cNvPr id="162" name="Line 9"/>
          <p:cNvSpPr/>
          <p:nvPr/>
        </p:nvSpPr>
        <p:spPr>
          <a:xfrm>
            <a:off x="7734240" y="2209680"/>
            <a:ext cx="0" cy="4114800"/>
          </a:xfrm>
          <a:prstGeom prst="line">
            <a:avLst/>
          </a:prstGeom>
          <a:ln w="9360">
            <a:solidFill>
              <a:srgbClr val="000000"/>
            </a:solidFill>
            <a:custDash>
              <a:ds d="140000" sp="105000"/>
            </a:custDash>
            <a:round/>
          </a:ln>
        </p:spPr>
      </p:sp>
      <p:sp>
        <p:nvSpPr>
          <p:cNvPr id="163" name="CustomShape 10"/>
          <p:cNvSpPr/>
          <p:nvPr/>
        </p:nvSpPr>
        <p:spPr>
          <a:xfrm>
            <a:off x="1486080" y="2971800"/>
            <a:ext cx="1472760" cy="360"/>
          </a:xfrm>
          <a:prstGeom prst="straightConnector1">
            <a:avLst/>
          </a:prstGeom>
          <a:noFill/>
          <a:ln w="9360">
            <a:solidFill>
              <a:srgbClr val="000000"/>
            </a:solidFill>
            <a:round/>
            <a:tailEnd len="med" type="arrow" w="med"/>
          </a:ln>
        </p:spPr>
      </p:sp>
      <p:sp>
        <p:nvSpPr>
          <p:cNvPr id="164" name="CustomShape 11"/>
          <p:cNvSpPr/>
          <p:nvPr/>
        </p:nvSpPr>
        <p:spPr>
          <a:xfrm>
            <a:off x="1276560" y="2666880"/>
            <a:ext cx="1891080" cy="639000"/>
          </a:xfrm>
          <a:prstGeom prst="rect">
            <a:avLst/>
          </a:prstGeom>
          <a:noFill/>
          <a:ln w="9360">
            <a:noFill/>
          </a:ln>
        </p:spPr>
        <p:txBody>
          <a:bodyPr wrap="none" lIns="90000" rIns="90000" tIns="45000" bIns="45000"/>
          <a:p>
            <a:pPr algn="ctr">
              <a:lnSpc>
                <a:spcPct val="100000"/>
              </a:lnSpc>
            </a:pPr>
            <a:r>
              <a:rPr lang="en-US">
                <a:solidFill>
                  <a:srgbClr val="000000"/>
                </a:solidFill>
                <a:latin typeface="Calibri"/>
              </a:rPr>
              <a:t>Fill form with</a:t>
            </a:r>
            <a:r>
              <a:rPr lang="en-US">
                <a:solidFill>
                  <a:srgbClr val="000000"/>
                </a:solidFill>
                <a:latin typeface="Calibri"/>
              </a:rPr>
              <a:t>
</a:t>
            </a:r>
            <a:r>
              <a:rPr lang="en-US">
                <a:solidFill>
                  <a:srgbClr val="000000"/>
                </a:solidFill>
                <a:latin typeface="Calibri"/>
              </a:rPr>
              <a:t>input type=file</a:t>
            </a:r>
            <a:endParaRPr/>
          </a:p>
        </p:txBody>
      </p:sp>
      <p:sp>
        <p:nvSpPr>
          <p:cNvPr id="165" name="CustomShape 12"/>
          <p:cNvSpPr/>
          <p:nvPr/>
        </p:nvSpPr>
        <p:spPr>
          <a:xfrm>
            <a:off x="2957400" y="3352680"/>
            <a:ext cx="1537920" cy="360"/>
          </a:xfrm>
          <a:prstGeom prst="straightConnector1">
            <a:avLst/>
          </a:prstGeom>
          <a:noFill/>
          <a:ln w="9360">
            <a:solidFill>
              <a:srgbClr val="000000"/>
            </a:solidFill>
            <a:round/>
            <a:tailEnd len="med" type="arrow" w="med"/>
          </a:ln>
        </p:spPr>
      </p:sp>
      <p:sp>
        <p:nvSpPr>
          <p:cNvPr id="166" name="CustomShape 13"/>
          <p:cNvSpPr/>
          <p:nvPr/>
        </p:nvSpPr>
        <p:spPr>
          <a:xfrm>
            <a:off x="2860560" y="3048120"/>
            <a:ext cx="1634760" cy="639000"/>
          </a:xfrm>
          <a:prstGeom prst="rect">
            <a:avLst/>
          </a:prstGeom>
          <a:noFill/>
          <a:ln w="9360">
            <a:noFill/>
          </a:ln>
        </p:spPr>
        <p:txBody>
          <a:bodyPr lIns="90000" rIns="90000" tIns="45000" bIns="45000"/>
          <a:p>
            <a:pPr algn="ctr">
              <a:lnSpc>
                <a:spcPct val="100000"/>
              </a:lnSpc>
            </a:pPr>
            <a:r>
              <a:rPr lang="en-US">
                <a:solidFill>
                  <a:srgbClr val="000000"/>
                </a:solidFill>
                <a:latin typeface="Calibri"/>
              </a:rPr>
              <a:t>Encode &amp; upload</a:t>
            </a:r>
            <a:endParaRPr/>
          </a:p>
        </p:txBody>
      </p:sp>
      <p:sp>
        <p:nvSpPr>
          <p:cNvPr id="167" name="CustomShape 14"/>
          <p:cNvSpPr/>
          <p:nvPr/>
        </p:nvSpPr>
        <p:spPr>
          <a:xfrm>
            <a:off x="3886200" y="3637080"/>
            <a:ext cx="1447560" cy="364680"/>
          </a:xfrm>
          <a:prstGeom prst="rect">
            <a:avLst/>
          </a:prstGeom>
          <a:noFill/>
          <a:ln w="9360">
            <a:noFill/>
          </a:ln>
        </p:spPr>
        <p:txBody>
          <a:bodyPr lIns="90000" rIns="90000" tIns="45000" bIns="45000"/>
          <a:p>
            <a:pPr algn="ctr">
              <a:lnSpc>
                <a:spcPct val="100000"/>
              </a:lnSpc>
            </a:pPr>
            <a:r>
              <a:rPr lang="en-US">
                <a:solidFill>
                  <a:srgbClr val="000000"/>
                </a:solidFill>
                <a:latin typeface="Calibri"/>
              </a:rPr>
              <a:t>Access file</a:t>
            </a:r>
            <a:endParaRPr/>
          </a:p>
        </p:txBody>
      </p:sp>
      <p:sp>
        <p:nvSpPr>
          <p:cNvPr id="168" name="CustomShape 15"/>
          <p:cNvSpPr/>
          <p:nvPr/>
        </p:nvSpPr>
        <p:spPr>
          <a:xfrm>
            <a:off x="4495680" y="4419720"/>
            <a:ext cx="3238200" cy="360"/>
          </a:xfrm>
          <a:prstGeom prst="straightConnector1">
            <a:avLst/>
          </a:prstGeom>
          <a:noFill/>
          <a:ln w="9360">
            <a:solidFill>
              <a:srgbClr val="000000"/>
            </a:solidFill>
            <a:round/>
            <a:tailEnd len="med" type="arrow" w="med"/>
          </a:ln>
        </p:spPr>
      </p:sp>
      <p:sp>
        <p:nvSpPr>
          <p:cNvPr id="169" name="CustomShape 16"/>
          <p:cNvSpPr/>
          <p:nvPr/>
        </p:nvSpPr>
        <p:spPr>
          <a:xfrm>
            <a:off x="4495680" y="4114800"/>
            <a:ext cx="3238200" cy="912600"/>
          </a:xfrm>
          <a:prstGeom prst="rect">
            <a:avLst/>
          </a:prstGeom>
          <a:noFill/>
          <a:ln w="9360">
            <a:noFill/>
          </a:ln>
        </p:spPr>
        <p:txBody>
          <a:bodyPr lIns="90000" rIns="90000" tIns="45000" bIns="45000"/>
          <a:p>
            <a:pPr algn="ctr">
              <a:lnSpc>
                <a:spcPct val="100000"/>
              </a:lnSpc>
            </a:pPr>
            <a:r>
              <a:rPr lang="en-US">
                <a:solidFill>
                  <a:srgbClr val="000000"/>
                </a:solidFill>
                <a:latin typeface="Calibri"/>
              </a:rPr>
              <a:t>Store file some place safe,</a:t>
            </a:r>
            <a:r>
              <a:rPr lang="en-US">
                <a:solidFill>
                  <a:srgbClr val="000000"/>
                </a:solidFill>
                <a:latin typeface="Calibri"/>
              </a:rPr>
              <a:t>
</a:t>
            </a:r>
            <a:r>
              <a:rPr lang="en-US">
                <a:solidFill>
                  <a:srgbClr val="000000"/>
                </a:solidFill>
                <a:latin typeface="Calibri"/>
              </a:rPr>
              <a:t>such as on the file sys or in a db</a:t>
            </a:r>
            <a:endParaRPr/>
          </a:p>
        </p:txBody>
      </p:sp>
      <p:sp>
        <p:nvSpPr>
          <p:cNvPr id="170" name="CustomShape 17"/>
          <p:cNvSpPr/>
          <p:nvPr/>
        </p:nvSpPr>
        <p:spPr>
          <a:xfrm>
            <a:off x="8686800" y="6451560"/>
            <a:ext cx="456840" cy="380520"/>
          </a:xfrm>
          <a:prstGeom prst="star5">
            <a:avLst>
              <a:gd name="adj" fmla="val 19098"/>
              <a:gd name="hf" fmla="val 105146"/>
              <a:gd name="vf" fmla="val 110557"/>
            </a:avLst>
          </a:prstGeom>
          <a:solidFill>
            <a:srgbClr val="4f81bd"/>
          </a:solidFill>
          <a:ln w="25560">
            <a:solidFill>
              <a:srgbClr val="3a5f8b"/>
            </a:solidFill>
            <a:round/>
          </a:ln>
        </p:spPr>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0">
                                  <p:stCondLst>
                                    <p:cond delay="0"/>
                                  </p:stCondLst>
                                  <p:childTnLst>
                                    <p:set>
                                      <p:cBhvr>
                                        <p:cTn id="14" dur="1" fill="hold">
                                          <p:stCondLst>
                                            <p:cond delay="0"/>
                                          </p:stCondLst>
                                        </p:cTn>
                                        <p:tgtEl>
                                          <p:spTgt spid="-1"/>
                                        </p:tgtEl>
                                        <p:attrNameLst>
                                          <p:attrName>style.visibility</p:attrName>
                                        </p:attrNameLst>
                                      </p:cBhvr>
                                      <p:to>
                                        <p:strVal val="visible"/>
                                      </p:to>
                                    </p:set>
                                    <p:animEffect filter="fade" transition="in">
                                      <p:cBhvr additive="repl">
                                        <p:cTn id="15" dur="500"/>
                                        <p:tgtEl>
                                          <p:spTgt spid="-1"/>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0">
                                  <p:stCondLst>
                                    <p:cond delay="0"/>
                                  </p:stCondLst>
                                  <p:childTnLst>
                                    <p:set>
                                      <p:cBhvr>
                                        <p:cTn id="19" dur="1" fill="hold">
                                          <p:stCondLst>
                                            <p:cond delay="0"/>
                                          </p:stCondLst>
                                        </p:cTn>
                                        <p:tgtEl>
                                          <p:spTgt spid="-1"/>
                                        </p:tgtEl>
                                        <p:attrNameLst>
                                          <p:attrName>style.visibility</p:attrName>
                                        </p:attrNameLst>
                                      </p:cBhvr>
                                      <p:to>
                                        <p:strVal val="visible"/>
                                      </p:to>
                                    </p:set>
                                    <p:animEffect filter="fade" transition="in">
                                      <p:cBhvr additive="repl">
                                        <p:cTn id="20" dur="500"/>
                                        <p:tgtEl>
                                          <p:spTgt spid="-1"/>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0">
                                  <p:stCondLst>
                                    <p:cond delay="0"/>
                                  </p:stCondLst>
                                  <p:childTnLst>
                                    <p:set>
                                      <p:cBhvr>
                                        <p:cTn id="24" dur="1" fill="hold">
                                          <p:stCondLst>
                                            <p:cond delay="0"/>
                                          </p:stCondLst>
                                        </p:cTn>
                                        <p:tgtEl>
                                          <p:spTgt spid="167"/>
                                        </p:tgtEl>
                                        <p:attrNameLst>
                                          <p:attrName>style.visibility</p:attrName>
                                        </p:attrNameLst>
                                      </p:cBhvr>
                                      <p:to>
                                        <p:strVal val="visible"/>
                                      </p:to>
                                    </p:set>
                                    <p:animEffect filter="fade" transition="in">
                                      <p:cBhvr additive="repl">
                                        <p:cTn id="25" dur="500"/>
                                        <p:tgtEl>
                                          <p:spTgt spid="167"/>
                                        </p:tgtEl>
                                      </p:cBhvr>
                                    </p:animEffec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10">
                                  <p:stCondLst>
                                    <p:cond delay="0"/>
                                  </p:stCondLst>
                                  <p:childTnLst>
                                    <p:set>
                                      <p:cBhvr>
                                        <p:cTn id="29" dur="1" fill="hold">
                                          <p:stCondLst>
                                            <p:cond delay="0"/>
                                          </p:stCondLst>
                                        </p:cTn>
                                        <p:tgtEl>
                                          <p:spTgt spid="-1"/>
                                        </p:tgtEl>
                                        <p:attrNameLst>
                                          <p:attrName>style.visibility</p:attrName>
                                        </p:attrNameLst>
                                      </p:cBhvr>
                                      <p:to>
                                        <p:strVal val="visible"/>
                                      </p:to>
                                    </p:set>
                                    <p:animEffect filter="fade" transition="in">
                                      <p:cBhvr additive="repl">
                                        <p:cTn id="30"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Setting up the form correctly</a:t>
            </a:r>
            <a:endParaRPr/>
          </a:p>
        </p:txBody>
      </p:sp>
      <p:sp>
        <p:nvSpPr>
          <p:cNvPr id="172" name="TextShape 2"/>
          <p:cNvSpPr txBox="1"/>
          <p:nvPr/>
        </p:nvSpPr>
        <p:spPr>
          <a:xfrm>
            <a:off x="457200" y="1600200"/>
            <a:ext cx="8229240" cy="4525560"/>
          </a:xfrm>
          <a:prstGeom prst="rect">
            <a:avLst/>
          </a:prstGeom>
        </p:spPr>
        <p:txBody>
          <a:bodyPr/>
          <a:p>
            <a:r>
              <a:rPr b="1" lang="en-US" sz="2800">
                <a:solidFill>
                  <a:srgbClr val="000000"/>
                </a:solidFill>
                <a:latin typeface="Calibri"/>
              </a:rPr>
              <a:t>&lt;form method="post" action="filetest.php"</a:t>
            </a:r>
            <a:endParaRPr/>
          </a:p>
          <a:p>
            <a:r>
              <a:rPr b="1" lang="en-US" sz="2800">
                <a:solidFill>
                  <a:srgbClr val="ff0000"/>
                </a:solidFill>
                <a:latin typeface="Calibri"/>
              </a:rPr>
              <a:t>enctype="multipart/form-data"</a:t>
            </a:r>
            <a:r>
              <a:rPr b="1" lang="en-US" sz="2800">
                <a:solidFill>
                  <a:srgbClr val="000000"/>
                </a:solidFill>
                <a:latin typeface="Calibri"/>
              </a:rPr>
              <a:t>&gt;</a:t>
            </a:r>
            <a:endParaRPr/>
          </a:p>
          <a:p>
            <a:r>
              <a:rPr b="1" lang="en-US" sz="2800">
                <a:solidFill>
                  <a:srgbClr val="000000"/>
                </a:solidFill>
                <a:latin typeface="Calibri"/>
              </a:rPr>
              <a:t>Choose file: &lt;input type="file" name="myfile"&gt;</a:t>
            </a:r>
            <a:endParaRPr/>
          </a:p>
          <a:p>
            <a:r>
              <a:rPr b="1" lang="en-US" sz="2800">
                <a:solidFill>
                  <a:srgbClr val="000000"/>
                </a:solidFill>
                <a:latin typeface="Calibri"/>
              </a:rPr>
              <a:t>&lt;input type="submit" value="OK"&gt;</a:t>
            </a:r>
            <a:endParaRPr/>
          </a:p>
          <a:p>
            <a:r>
              <a:rPr b="1" lang="en-US" sz="2800">
                <a:solidFill>
                  <a:srgbClr val="000000"/>
                </a:solidFill>
                <a:latin typeface="Calibri"/>
              </a:rPr>
              <a:t>&lt;/form&gt;</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p:spPr>
        <p:txBody>
          <a:bodyPr anchor="ctr"/>
          <a:p>
            <a:endParaRPr/>
          </a:p>
        </p:txBody>
      </p:sp>
      <p:sp>
        <p:nvSpPr>
          <p:cNvPr id="17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Normally, when a browser sends HTML form data in the message body of a POST request, the value in the CONTENT-TYPE header is:</a:t>
            </a:r>
            <a:endParaRPr/>
          </a:p>
          <a:p>
            <a:r>
              <a:rPr lang="en-US" sz="2400">
                <a:solidFill>
                  <a:srgbClr val="ff0000"/>
                </a:solidFill>
                <a:latin typeface="Calibri"/>
              </a:rPr>
              <a:t>application/x-www-form-urlencoded</a:t>
            </a:r>
            <a:endParaRPr/>
          </a:p>
          <a:p>
            <a:pPr>
              <a:lnSpc>
                <a:spcPct val="100000"/>
              </a:lnSpc>
              <a:buFont typeface="Arial"/>
              <a:buChar char="•"/>
            </a:pPr>
            <a:r>
              <a:rPr lang="en-US" sz="3200">
                <a:solidFill>
                  <a:srgbClr val="000000"/>
                </a:solidFill>
                <a:latin typeface="Calibri"/>
              </a:rPr>
              <a:t>The new attribute, </a:t>
            </a:r>
            <a:r>
              <a:rPr lang="en-US" sz="3200">
                <a:solidFill>
                  <a:srgbClr val="c0504d"/>
                </a:solidFill>
                <a:latin typeface="Calibri"/>
              </a:rPr>
              <a:t>enctype</a:t>
            </a:r>
            <a:r>
              <a:rPr lang="en-US" sz="3200">
                <a:solidFill>
                  <a:srgbClr val="000000"/>
                </a:solidFill>
                <a:latin typeface="Calibri"/>
              </a:rPr>
              <a:t>, in the FORM tag tells the browser that it should send the following value in the CONTENT-TYPE header:</a:t>
            </a:r>
            <a:endParaRPr/>
          </a:p>
          <a:p>
            <a:r>
              <a:rPr lang="en-US" sz="2400">
                <a:solidFill>
                  <a:srgbClr val="ff0000"/>
                </a:solidFill>
                <a:latin typeface="Calibri"/>
              </a:rPr>
              <a:t>multipart/form-data</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457200" y="274680"/>
            <a:ext cx="8229240" cy="791640"/>
          </a:xfrm>
          <a:prstGeom prst="rect">
            <a:avLst/>
          </a:prstGeom>
        </p:spPr>
        <p:txBody>
          <a:bodyPr anchor="ctr"/>
          <a:p>
            <a:pPr algn="ctr">
              <a:lnSpc>
                <a:spcPct val="100000"/>
              </a:lnSpc>
            </a:pPr>
            <a:r>
              <a:rPr lang="en-US" sz="4400">
                <a:solidFill>
                  <a:srgbClr val="000000"/>
                </a:solidFill>
                <a:latin typeface="Calibri"/>
              </a:rPr>
              <a:t>Receiving the file on the server side</a:t>
            </a:r>
            <a:endParaRPr/>
          </a:p>
        </p:txBody>
      </p:sp>
      <p:sp>
        <p:nvSpPr>
          <p:cNvPr id="176" name="TextShape 2"/>
          <p:cNvSpPr txBox="1"/>
          <p:nvPr/>
        </p:nvSpPr>
        <p:spPr>
          <a:xfrm>
            <a:off x="457200" y="1219320"/>
            <a:ext cx="8229240" cy="4906440"/>
          </a:xfrm>
          <a:prstGeom prst="rect">
            <a:avLst/>
          </a:prstGeom>
        </p:spPr>
        <p:txBody>
          <a:bodyPr/>
          <a:p>
            <a:pPr>
              <a:lnSpc>
                <a:spcPct val="100000"/>
              </a:lnSpc>
            </a:pPr>
            <a:r>
              <a:rPr lang="en-US" sz="3200">
                <a:solidFill>
                  <a:srgbClr val="000000"/>
                </a:solidFill>
                <a:latin typeface="Calibri"/>
              </a:rPr>
              <a:t>&lt;?php</a:t>
            </a:r>
            <a:endParaRPr/>
          </a:p>
          <a:p>
            <a:r>
              <a:rPr b="1" lang="en-US" sz="3400">
                <a:solidFill>
                  <a:srgbClr val="000000"/>
                </a:solidFill>
                <a:latin typeface="Calibri"/>
              </a:rPr>
              <a:t>if ($_SERVER['REQUEST_METHOD'] == "POST") {</a:t>
            </a:r>
            <a:endParaRPr/>
          </a:p>
          <a:p>
            <a:r>
              <a:rPr b="1" lang="en-US" sz="3400">
                <a:solidFill>
                  <a:srgbClr val="000000"/>
                </a:solidFill>
                <a:latin typeface="Calibri"/>
              </a:rPr>
              <a:t>  </a:t>
            </a:r>
            <a:r>
              <a:rPr b="1" lang="en-US" sz="3400">
                <a:solidFill>
                  <a:srgbClr val="000000"/>
                </a:solidFill>
                <a:latin typeface="Calibri"/>
              </a:rPr>
              <a:t>$errorinfo = $_FILES["myfile"]["error"];</a:t>
            </a:r>
            <a:endParaRPr/>
          </a:p>
          <a:p>
            <a:r>
              <a:rPr b="1" lang="en-US" sz="3400">
                <a:solidFill>
                  <a:srgbClr val="000000"/>
                </a:solidFill>
                <a:latin typeface="Calibri"/>
              </a:rPr>
              <a:t>  </a:t>
            </a:r>
            <a:r>
              <a:rPr b="1" lang="en-US" sz="3400">
                <a:solidFill>
                  <a:srgbClr val="000000"/>
                </a:solidFill>
                <a:latin typeface="Calibri"/>
              </a:rPr>
              <a:t>$filename = $_FILES["myfile"]["name"];</a:t>
            </a:r>
            <a:endParaRPr/>
          </a:p>
          <a:p>
            <a:r>
              <a:rPr b="1" lang="en-US" sz="3400">
                <a:solidFill>
                  <a:srgbClr val="000000"/>
                </a:solidFill>
                <a:latin typeface="Calibri"/>
              </a:rPr>
              <a:t>  </a:t>
            </a:r>
            <a:r>
              <a:rPr b="1" lang="en-US" sz="3400">
                <a:solidFill>
                  <a:srgbClr val="000000"/>
                </a:solidFill>
                <a:latin typeface="Calibri"/>
              </a:rPr>
              <a:t>$tmpfile = $_FILES["myfile"]["tmp_name"];</a:t>
            </a:r>
            <a:endParaRPr/>
          </a:p>
          <a:p>
            <a:r>
              <a:rPr b="1" lang="en-US" sz="3400">
                <a:solidFill>
                  <a:srgbClr val="000000"/>
                </a:solidFill>
                <a:latin typeface="Calibri"/>
              </a:rPr>
              <a:t>  </a:t>
            </a:r>
            <a:r>
              <a:rPr b="1" lang="en-US" sz="3400">
                <a:solidFill>
                  <a:srgbClr val="000000"/>
                </a:solidFill>
                <a:latin typeface="Calibri"/>
              </a:rPr>
              <a:t>$filesize = $_FILES["myfile"]["size"];</a:t>
            </a:r>
            <a:endParaRPr/>
          </a:p>
          <a:p>
            <a:r>
              <a:rPr b="1" lang="en-US" sz="3400">
                <a:solidFill>
                  <a:srgbClr val="000000"/>
                </a:solidFill>
                <a:latin typeface="Calibri"/>
              </a:rPr>
              <a:t>  </a:t>
            </a:r>
            <a:r>
              <a:rPr b="1" lang="en-US" sz="3400">
                <a:solidFill>
                  <a:srgbClr val="000000"/>
                </a:solidFill>
                <a:latin typeface="Calibri"/>
              </a:rPr>
              <a:t>$filetype = $_FILES["myfile"]["type"];</a:t>
            </a:r>
            <a:endParaRPr/>
          </a:p>
          <a:p>
            <a:r>
              <a:rPr b="1" lang="en-US" sz="3400">
                <a:solidFill>
                  <a:srgbClr val="000000"/>
                </a:solidFill>
                <a:latin typeface="Calibri"/>
              </a:rPr>
              <a:t>  </a:t>
            </a:r>
            <a:r>
              <a:rPr b="1" lang="en-US" sz="3400">
                <a:solidFill>
                  <a:srgbClr val="000000"/>
                </a:solidFill>
                <a:latin typeface="Calibri"/>
              </a:rPr>
              <a:t>if ($filetype == "image/jpeg" &amp;&amp; $filesize &lt; 1048576)</a:t>
            </a:r>
            <a:endParaRPr/>
          </a:p>
          <a:p>
            <a:r>
              <a:rPr b="1" lang="en-US" sz="3400">
                <a:solidFill>
                  <a:srgbClr val="000000"/>
                </a:solidFill>
                <a:latin typeface="Calibri"/>
              </a:rPr>
              <a:t>    </a:t>
            </a:r>
            <a:r>
              <a:rPr b="1" lang="en-US" sz="3400">
                <a:solidFill>
                  <a:srgbClr val="000000"/>
                </a:solidFill>
                <a:latin typeface="Calibri"/>
              </a:rPr>
              <a:t>move_uploaded_file($tmpfile, "mydirectory/" . $filename);</a:t>
            </a:r>
            <a:endParaRPr/>
          </a:p>
          <a:p>
            <a:r>
              <a:rPr b="1" lang="en-US" sz="3400">
                <a:solidFill>
                  <a:srgbClr val="000000"/>
                </a:solidFill>
                <a:latin typeface="Calibri"/>
              </a:rPr>
              <a:t>  </a:t>
            </a:r>
            <a:r>
              <a:rPr b="1" lang="en-US" sz="3400">
                <a:solidFill>
                  <a:srgbClr val="000000"/>
                </a:solidFill>
                <a:latin typeface="Calibri"/>
              </a:rPr>
              <a:t>else </a:t>
            </a:r>
            <a:endParaRPr/>
          </a:p>
          <a:p>
            <a:r>
              <a:rPr b="1" lang="en-US" sz="3400">
                <a:solidFill>
                  <a:srgbClr val="000000"/>
                </a:solidFill>
                <a:latin typeface="Calibri"/>
              </a:rPr>
              <a:t>    </a:t>
            </a:r>
            <a:r>
              <a:rPr b="1" lang="en-US" sz="3400">
                <a:solidFill>
                  <a:srgbClr val="000000"/>
                </a:solidFill>
                <a:latin typeface="Calibri"/>
              </a:rPr>
              <a:t>echo "Only jpegs under 1MB are invited to t</a:t>
            </a:r>
            <a:r>
              <a:rPr b="1" lang="en-US" sz="2800">
                <a:solidFill>
                  <a:srgbClr val="000000"/>
                </a:solidFill>
                <a:latin typeface="Calibri"/>
              </a:rPr>
              <a:t>his party.";</a:t>
            </a:r>
            <a:endParaRPr/>
          </a:p>
          <a:p>
            <a:r>
              <a:rPr b="1" lang="en-US" sz="2800">
                <a:solidFill>
                  <a:srgbClr val="000000"/>
                </a:solidFill>
                <a:latin typeface="Calibri"/>
              </a:rPr>
              <a:t>}</a:t>
            </a:r>
            <a:endParaRPr/>
          </a:p>
          <a:p>
            <a:pPr>
              <a:lnSpc>
                <a:spcPct val="100000"/>
              </a:lnSpc>
            </a:pPr>
            <a:r>
              <a:rPr lang="en-US" sz="3200">
                <a:solidFill>
                  <a:srgbClr val="000000"/>
                </a:solidFill>
                <a:latin typeface="Calibri"/>
              </a:rPr>
              <a:t>?&gt;</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Checking that the file is legit</a:t>
            </a:r>
            <a:endParaRPr/>
          </a:p>
        </p:txBody>
      </p:sp>
      <p:sp>
        <p:nvSpPr>
          <p:cNvPr id="178"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Be sure to validate the inputs</a:t>
            </a:r>
            <a:endParaRPr/>
          </a:p>
          <a:p>
            <a:pPr lvl="1">
              <a:lnSpc>
                <a:spcPct val="100000"/>
              </a:lnSpc>
              <a:buFont typeface="Arial"/>
              <a:buChar char="–"/>
            </a:pPr>
            <a:r>
              <a:rPr lang="en-US" sz="2800">
                <a:solidFill>
                  <a:srgbClr val="000000"/>
                </a:solidFill>
                <a:latin typeface="Calibri"/>
              </a:rPr>
              <a:t>Otherwise, people could be uploading stuff that you really don't want on your server</a:t>
            </a:r>
            <a:endParaRPr/>
          </a:p>
          <a:p>
            <a:pPr lvl="2">
              <a:lnSpc>
                <a:spcPct val="100000"/>
              </a:lnSpc>
              <a:buFont typeface="Arial"/>
              <a:buChar char="•"/>
            </a:pPr>
            <a:r>
              <a:rPr lang="en-US" sz="2400">
                <a:solidFill>
                  <a:srgbClr val="000000"/>
                </a:solidFill>
                <a:latin typeface="Calibri"/>
              </a:rPr>
              <a:t>Such as .exe, .dll or .so files containing viruses</a:t>
            </a:r>
            <a:endParaRPr/>
          </a:p>
          <a:p>
            <a:pPr lvl="2">
              <a:lnSpc>
                <a:spcPct val="100000"/>
              </a:lnSpc>
              <a:buFont typeface="Arial"/>
              <a:buChar char="•"/>
            </a:pPr>
            <a:r>
              <a:rPr lang="en-US" sz="2400">
                <a:solidFill>
                  <a:srgbClr val="000000"/>
                </a:solidFill>
                <a:latin typeface="Calibri"/>
              </a:rPr>
              <a:t>Or enormous files that waste your server space and maybe your bandwidth</a:t>
            </a:r>
            <a:endParaRPr/>
          </a:p>
          <a:p>
            <a:pPr lvl="1">
              <a:lnSpc>
                <a:spcPct val="100000"/>
              </a:lnSpc>
              <a:buFont typeface="Arial"/>
              <a:buChar char="–"/>
            </a:pPr>
            <a:r>
              <a:rPr lang="en-US" sz="2800">
                <a:solidFill>
                  <a:srgbClr val="000000"/>
                </a:solidFill>
                <a:latin typeface="Calibri"/>
              </a:rPr>
              <a:t>Or they could be uploading bad data that will break your web app when you use data later</a:t>
            </a:r>
            <a:endParaRPr/>
          </a:p>
          <a:p>
            <a:pPr lvl="2">
              <a:lnSpc>
                <a:spcPct val="100000"/>
              </a:lnSpc>
              <a:buFont typeface="Arial"/>
              <a:buChar char="•"/>
            </a:pPr>
            <a:r>
              <a:rPr lang="en-US" sz="2400">
                <a:solidFill>
                  <a:srgbClr val="000000"/>
                </a:solidFill>
                <a:latin typeface="Calibri"/>
              </a:rPr>
              <a:t>&lt;img src="blahblah.exe"&gt; doesn't look too good</a:t>
            </a:r>
            <a:endParaRPr/>
          </a:p>
          <a:p>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3124080" y="6356520"/>
            <a:ext cx="2895120" cy="364680"/>
          </a:xfrm>
          <a:prstGeom prst="rect">
            <a:avLst/>
          </a:prstGeom>
        </p:spPr>
        <p:txBody>
          <a:bodyPr anchor="ctr"/>
          <a:p>
            <a:endParaRPr/>
          </a:p>
        </p:txBody>
      </p:sp>
      <p:sp>
        <p:nvSpPr>
          <p:cNvPr id="180" name="TextShape 2"/>
          <p:cNvSpPr txBox="1"/>
          <p:nvPr/>
        </p:nvSpPr>
        <p:spPr>
          <a:xfrm>
            <a:off x="6553080" y="6356520"/>
            <a:ext cx="2133360" cy="364680"/>
          </a:xfrm>
          <a:prstGeom prst="rect">
            <a:avLst/>
          </a:prstGeom>
        </p:spPr>
        <p:txBody>
          <a:bodyPr anchor="ctr"/>
          <a:p>
            <a:pPr algn="r">
              <a:lnSpc>
                <a:spcPct val="100000"/>
              </a:lnSpc>
            </a:pPr>
            <a:fld id="{405CAC58-27E3-4AB0-8BED-139C6978FD0A}" type="slidenum">
              <a:rPr lang="en-US" sz="1200">
                <a:solidFill>
                  <a:srgbClr val="8b8b8b"/>
                </a:solidFill>
                <a:latin typeface="Calibri"/>
              </a:rPr>
              <a:t>&lt;number&gt;</a:t>
            </a:fld>
            <a:endParaRPr/>
          </a:p>
        </p:txBody>
      </p:sp>
      <p:sp>
        <p:nvSpPr>
          <p:cNvPr id="181" name="TextShape 3"/>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$_FILES Array</a:t>
            </a:r>
            <a:endParaRPr/>
          </a:p>
        </p:txBody>
      </p:sp>
      <p:sp>
        <p:nvSpPr>
          <p:cNvPr id="182" name="TextShape 4"/>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Calibri"/>
              </a:rPr>
              <a:t>An associative array of items uploaded to the current script via the HTTP POST method. </a:t>
            </a:r>
            <a:endParaRPr/>
          </a:p>
          <a:p>
            <a:pPr>
              <a:lnSpc>
                <a:spcPct val="100000"/>
              </a:lnSpc>
              <a:buFont typeface="Arial"/>
              <a:buChar char="•"/>
            </a:pPr>
            <a:r>
              <a:rPr lang="en-US" sz="2800">
                <a:solidFill>
                  <a:srgbClr val="000000"/>
                </a:solidFill>
                <a:latin typeface="Calibri"/>
              </a:rPr>
              <a:t>$_FILES['file_field_name']['name']</a:t>
            </a:r>
            <a:endParaRPr/>
          </a:p>
          <a:p>
            <a:pPr lvl="1">
              <a:lnSpc>
                <a:spcPct val="100000"/>
              </a:lnSpc>
              <a:buFont typeface="Arial"/>
              <a:buChar char="–"/>
            </a:pPr>
            <a:r>
              <a:rPr lang="en-US" sz="2400">
                <a:solidFill>
                  <a:srgbClr val="000000"/>
                </a:solidFill>
                <a:latin typeface="Calibri"/>
              </a:rPr>
              <a:t>The original name of the file on the client machine. </a:t>
            </a:r>
            <a:endParaRPr/>
          </a:p>
          <a:p>
            <a:pPr>
              <a:lnSpc>
                <a:spcPct val="100000"/>
              </a:lnSpc>
            </a:pPr>
            <a:endParaRPr/>
          </a:p>
          <a:p>
            <a:pPr>
              <a:lnSpc>
                <a:spcPct val="100000"/>
              </a:lnSpc>
              <a:buFont typeface="Arial"/>
              <a:buChar char="•"/>
            </a:pPr>
            <a:r>
              <a:rPr lang="en-US" sz="2800">
                <a:solidFill>
                  <a:srgbClr val="000000"/>
                </a:solidFill>
                <a:latin typeface="Calibri"/>
              </a:rPr>
              <a:t>$_FILES['file_field_name']['type']</a:t>
            </a:r>
            <a:endParaRPr/>
          </a:p>
          <a:p>
            <a:pPr lvl="1">
              <a:lnSpc>
                <a:spcPct val="100000"/>
              </a:lnSpc>
              <a:buFont typeface="Arial"/>
              <a:buChar char="–"/>
            </a:pPr>
            <a:r>
              <a:rPr lang="en-US" sz="2400">
                <a:solidFill>
                  <a:srgbClr val="000000"/>
                </a:solidFill>
                <a:latin typeface="Calibri"/>
              </a:rPr>
              <a:t>The mime type of the file, if the browser provided this information. An example would be "image/gif". This mime type is however not checked on the PHP side and therefore don't take its value for granted. </a:t>
            </a:r>
            <a:endParaRPr/>
          </a:p>
          <a:p>
            <a:pPr>
              <a:lnSpc>
                <a:spcPct val="100000"/>
              </a:lnSpc>
            </a:pP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3124080" y="6356520"/>
            <a:ext cx="2895120" cy="364680"/>
          </a:xfrm>
          <a:prstGeom prst="rect">
            <a:avLst/>
          </a:prstGeom>
        </p:spPr>
        <p:txBody>
          <a:bodyPr anchor="ctr"/>
          <a:p>
            <a:endParaRPr/>
          </a:p>
        </p:txBody>
      </p:sp>
      <p:sp>
        <p:nvSpPr>
          <p:cNvPr id="184" name="TextShape 2"/>
          <p:cNvSpPr txBox="1"/>
          <p:nvPr/>
        </p:nvSpPr>
        <p:spPr>
          <a:xfrm>
            <a:off x="6553080" y="6356520"/>
            <a:ext cx="2133360" cy="364680"/>
          </a:xfrm>
          <a:prstGeom prst="rect">
            <a:avLst/>
          </a:prstGeom>
        </p:spPr>
        <p:txBody>
          <a:bodyPr anchor="ctr"/>
          <a:p>
            <a:pPr algn="r">
              <a:lnSpc>
                <a:spcPct val="100000"/>
              </a:lnSpc>
            </a:pPr>
            <a:fld id="{DDDE8AE0-E614-4EEB-B897-BACFC7A1BDD0}" type="slidenum">
              <a:rPr lang="en-US" sz="1200">
                <a:solidFill>
                  <a:srgbClr val="8b8b8b"/>
                </a:solidFill>
                <a:latin typeface="Calibri"/>
              </a:rPr>
              <a:t>&lt;number&gt;</a:t>
            </a:fld>
            <a:endParaRPr/>
          </a:p>
        </p:txBody>
      </p:sp>
      <p:sp>
        <p:nvSpPr>
          <p:cNvPr id="185" name="TextShape 3"/>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$_FILES Array</a:t>
            </a:r>
            <a:endParaRPr/>
          </a:p>
        </p:txBody>
      </p:sp>
      <p:sp>
        <p:nvSpPr>
          <p:cNvPr id="186" name="TextShape 4"/>
          <p:cNvSpPr txBox="1"/>
          <p:nvPr/>
        </p:nvSpPr>
        <p:spPr>
          <a:xfrm>
            <a:off x="457200" y="1600200"/>
            <a:ext cx="8229240" cy="4525560"/>
          </a:xfrm>
          <a:prstGeom prst="rect">
            <a:avLst/>
          </a:prstGeom>
        </p:spPr>
        <p:txBody>
          <a:bodyPr/>
          <a:p>
            <a:pPr>
              <a:lnSpc>
                <a:spcPct val="90000"/>
              </a:lnSpc>
              <a:buFont typeface="Arial"/>
              <a:buChar char="•"/>
            </a:pPr>
            <a:r>
              <a:rPr lang="en-US" sz="2800">
                <a:solidFill>
                  <a:srgbClr val="000000"/>
                </a:solidFill>
                <a:latin typeface="Calibri"/>
              </a:rPr>
              <a:t>$_FILES['file_field_name']['size']</a:t>
            </a:r>
            <a:endParaRPr/>
          </a:p>
          <a:p>
            <a:pPr lvl="1">
              <a:lnSpc>
                <a:spcPct val="90000"/>
              </a:lnSpc>
              <a:buFont typeface="Arial"/>
              <a:buChar char="–"/>
            </a:pPr>
            <a:r>
              <a:rPr lang="en-US" sz="2400">
                <a:solidFill>
                  <a:srgbClr val="000000"/>
                </a:solidFill>
                <a:latin typeface="Calibri"/>
              </a:rPr>
              <a:t>The size, in bytes, of the uploaded file. </a:t>
            </a:r>
            <a:endParaRPr/>
          </a:p>
          <a:p>
            <a:pPr>
              <a:lnSpc>
                <a:spcPct val="90000"/>
              </a:lnSpc>
            </a:pPr>
            <a:endParaRPr/>
          </a:p>
          <a:p>
            <a:pPr>
              <a:lnSpc>
                <a:spcPct val="90000"/>
              </a:lnSpc>
              <a:buFont typeface="Arial"/>
              <a:buChar char="•"/>
            </a:pPr>
            <a:r>
              <a:rPr lang="en-US" sz="2800">
                <a:solidFill>
                  <a:srgbClr val="000000"/>
                </a:solidFill>
                <a:latin typeface="Calibri"/>
              </a:rPr>
              <a:t>$_FILES['file_field_name']['tmp_name']</a:t>
            </a:r>
            <a:endParaRPr/>
          </a:p>
          <a:p>
            <a:pPr lvl="1">
              <a:lnSpc>
                <a:spcPct val="90000"/>
              </a:lnSpc>
              <a:buFont typeface="Arial"/>
              <a:buChar char="–"/>
            </a:pPr>
            <a:r>
              <a:rPr lang="en-US" sz="2400">
                <a:solidFill>
                  <a:srgbClr val="000000"/>
                </a:solidFill>
                <a:latin typeface="Calibri"/>
              </a:rPr>
              <a:t>The temporary filename of the file in which the uploaded file was stored on the server. </a:t>
            </a:r>
            <a:endParaRPr/>
          </a:p>
          <a:p>
            <a:pPr>
              <a:lnSpc>
                <a:spcPct val="90000"/>
              </a:lnSpc>
            </a:pPr>
            <a:endParaRPr/>
          </a:p>
          <a:p>
            <a:pPr>
              <a:lnSpc>
                <a:spcPct val="90000"/>
              </a:lnSpc>
              <a:buFont typeface="Arial"/>
              <a:buChar char="•"/>
            </a:pPr>
            <a:r>
              <a:rPr lang="en-US" sz="2800">
                <a:solidFill>
                  <a:srgbClr val="000000"/>
                </a:solidFill>
                <a:latin typeface="Calibri"/>
              </a:rPr>
              <a:t>$_FILES['file_field_name']['error']</a:t>
            </a:r>
            <a:endParaRPr/>
          </a:p>
          <a:p>
            <a:pPr lvl="1">
              <a:lnSpc>
                <a:spcPct val="90000"/>
              </a:lnSpc>
              <a:buFont typeface="Arial"/>
              <a:buChar char="–"/>
            </a:pPr>
            <a:r>
              <a:rPr lang="en-US" sz="2400">
                <a:solidFill>
                  <a:srgbClr val="000000"/>
                </a:solidFill>
                <a:latin typeface="Calibri"/>
              </a:rPr>
              <a:t>The error code associated with this file upload. This element was added in PHP 4.2.0 </a:t>
            </a:r>
            <a:endParaRPr/>
          </a:p>
          <a:p>
            <a:pPr>
              <a:lnSpc>
                <a:spcPct val="9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3124080" y="6245280"/>
            <a:ext cx="2895120" cy="475920"/>
          </a:xfrm>
          <a:prstGeom prst="rect">
            <a:avLst/>
          </a:prstGeom>
        </p:spPr>
        <p:txBody>
          <a:bodyPr anchor="ctr"/>
          <a:p>
            <a:endParaRPr/>
          </a:p>
        </p:txBody>
      </p:sp>
      <p:sp>
        <p:nvSpPr>
          <p:cNvPr id="129" name="TextShape 2"/>
          <p:cNvSpPr txBox="1"/>
          <p:nvPr/>
        </p:nvSpPr>
        <p:spPr>
          <a:xfrm>
            <a:off x="6553080" y="6245280"/>
            <a:ext cx="2288880" cy="475920"/>
          </a:xfrm>
          <a:prstGeom prst="rect">
            <a:avLst/>
          </a:prstGeom>
        </p:spPr>
        <p:txBody>
          <a:bodyPr anchor="ctr"/>
          <a:p>
            <a:pPr>
              <a:lnSpc>
                <a:spcPct val="100000"/>
              </a:lnSpc>
            </a:pPr>
            <a:fld id="{BBD89416-9EC9-4E3E-BA39-430998096ADB}" type="slidenum">
              <a:rPr lang="en-US" sz="1200">
                <a:solidFill>
                  <a:srgbClr val="8b8b8b"/>
                </a:solidFill>
                <a:latin typeface="Calibri"/>
              </a:rPr>
              <a:t>&lt;number&gt;</a:t>
            </a:fld>
            <a:endParaRPr/>
          </a:p>
        </p:txBody>
      </p:sp>
      <p:sp>
        <p:nvSpPr>
          <p:cNvPr id="130" name="TextShape 3"/>
          <p:cNvSpPr txBox="1"/>
          <p:nvPr/>
        </p:nvSpPr>
        <p:spPr>
          <a:xfrm>
            <a:off x="301680" y="228600"/>
            <a:ext cx="8540280" cy="1142640"/>
          </a:xfrm>
          <a:prstGeom prst="rect">
            <a:avLst/>
          </a:prstGeom>
        </p:spPr>
        <p:txBody>
          <a:bodyPr anchor="ctr"/>
          <a:p>
            <a:pPr algn="ctr">
              <a:lnSpc>
                <a:spcPct val="100000"/>
              </a:lnSpc>
            </a:pPr>
            <a:r>
              <a:rPr lang="en-US" sz="4400">
                <a:solidFill>
                  <a:srgbClr val="000000"/>
                </a:solidFill>
                <a:latin typeface="Calibri"/>
              </a:rPr>
              <a:t>PHP File Handling</a:t>
            </a:r>
            <a:endParaRPr/>
          </a:p>
        </p:txBody>
      </p:sp>
      <p:sp>
        <p:nvSpPr>
          <p:cNvPr id="131" name="TextShape 4"/>
          <p:cNvSpPr txBox="1"/>
          <p:nvPr/>
        </p:nvSpPr>
        <p:spPr>
          <a:xfrm>
            <a:off x="301680" y="1600200"/>
            <a:ext cx="8540280" cy="4723920"/>
          </a:xfrm>
          <a:prstGeom prst="rect">
            <a:avLst/>
          </a:prstGeom>
        </p:spPr>
        <p:txBody>
          <a:bodyPr/>
          <a:p>
            <a:pPr lvl="1">
              <a:lnSpc>
                <a:spcPct val="150000"/>
              </a:lnSpc>
              <a:buFont typeface="Wingdings" charset="2"/>
              <a:buChar char=""/>
            </a:pPr>
            <a:r>
              <a:rPr lang="en-US" sz="2400">
                <a:solidFill>
                  <a:srgbClr val="000000"/>
                </a:solidFill>
                <a:latin typeface="Calibri"/>
              </a:rPr>
              <a:t> </a:t>
            </a:r>
            <a:r>
              <a:rPr lang="en-US" sz="2400">
                <a:solidFill>
                  <a:srgbClr val="000000"/>
                </a:solidFill>
                <a:latin typeface="Calibri"/>
              </a:rPr>
              <a:t>PHP is all well and good but without the ability to store data between browser  sessions it has limited functionality. After we learn how to store and retrieve data, our PHP scripts really will come to life. </a:t>
            </a:r>
            <a:endParaRPr/>
          </a:p>
          <a:p>
            <a:pPr lvl="1">
              <a:lnSpc>
                <a:spcPct val="150000"/>
              </a:lnSpc>
              <a:buFont typeface="Wingdings" charset="2"/>
              <a:buChar char=""/>
            </a:pPr>
            <a:r>
              <a:rPr lang="en-US" sz="2400">
                <a:solidFill>
                  <a:srgbClr val="000000"/>
                </a:solidFill>
                <a:latin typeface="Calibri"/>
              </a:rPr>
              <a:t>we will start by going over the basics of the PHP File system Functions by creating a simple news script</a:t>
            </a:r>
            <a:endParaRPr/>
          </a:p>
          <a:p>
            <a:pPr lvl="1">
              <a:lnSpc>
                <a:spcPct val="150000"/>
              </a:lnSpc>
              <a:buFont typeface="Wingdings" charset="2"/>
              <a:buChar char=""/>
            </a:pPr>
            <a:r>
              <a:rPr lang="en-US" sz="2400">
                <a:solidFill>
                  <a:srgbClr val="000000"/>
                </a:solidFill>
                <a:latin typeface="Calibri"/>
              </a:rPr>
              <a:t>The script will take information via a form and store it in a text file which we will retrieve later on. </a:t>
            </a:r>
            <a:endParaRPr/>
          </a:p>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Detailed breakdown of file upload</a:t>
            </a:r>
            <a:endParaRPr/>
          </a:p>
        </p:txBody>
      </p:sp>
      <p:sp>
        <p:nvSpPr>
          <p:cNvPr id="188" name="CustomShape 2"/>
          <p:cNvSpPr/>
          <p:nvPr/>
        </p:nvSpPr>
        <p:spPr>
          <a:xfrm>
            <a:off x="1143000" y="1600200"/>
            <a:ext cx="685440" cy="723600"/>
          </a:xfrm>
          <a:prstGeom prst="smileyFace">
            <a:avLst>
              <a:gd name="adj" fmla="val 4653"/>
            </a:avLst>
          </a:prstGeom>
          <a:solidFill>
            <a:srgbClr val="fdeada"/>
          </a:solidFill>
          <a:ln w="50760">
            <a:solidFill>
              <a:srgbClr val="000000"/>
            </a:solidFill>
            <a:round/>
          </a:ln>
        </p:spPr>
      </p:sp>
      <p:sp>
        <p:nvSpPr>
          <p:cNvPr id="189" name="CustomShape 3"/>
          <p:cNvSpPr/>
          <p:nvPr/>
        </p:nvSpPr>
        <p:spPr>
          <a:xfrm>
            <a:off x="2362320" y="1600200"/>
            <a:ext cx="1218960" cy="723600"/>
          </a:xfrm>
          <a:prstGeom prst="roundRect">
            <a:avLst>
              <a:gd name="adj" fmla="val 16667"/>
            </a:avLst>
          </a:prstGeom>
          <a:solidFill>
            <a:srgbClr val="4f81bd"/>
          </a:solidFill>
          <a:ln>
            <a:noFill/>
          </a:ln>
        </p:spPr>
        <p:txBody>
          <a:bodyPr lIns="90000" rIns="90000" tIns="45000" bIns="45000" anchor="ctr"/>
          <a:p>
            <a:pPr algn="ctr">
              <a:lnSpc>
                <a:spcPct val="100000"/>
              </a:lnSpc>
            </a:pPr>
            <a:r>
              <a:rPr lang="en-US">
                <a:solidFill>
                  <a:srgbClr val="ffffff"/>
                </a:solidFill>
                <a:latin typeface="Calibri"/>
              </a:rPr>
              <a:t>Browser</a:t>
            </a:r>
            <a:endParaRPr/>
          </a:p>
        </p:txBody>
      </p:sp>
      <p:sp>
        <p:nvSpPr>
          <p:cNvPr id="190" name="CustomShape 4"/>
          <p:cNvSpPr/>
          <p:nvPr/>
        </p:nvSpPr>
        <p:spPr>
          <a:xfrm>
            <a:off x="3886200" y="1600200"/>
            <a:ext cx="1218960" cy="723600"/>
          </a:xfrm>
          <a:prstGeom prst="roundRect">
            <a:avLst>
              <a:gd name="adj" fmla="val 16667"/>
            </a:avLst>
          </a:prstGeom>
          <a:solidFill>
            <a:srgbClr val="000000"/>
          </a:solidFill>
          <a:ln>
            <a:noFill/>
          </a:ln>
        </p:spPr>
        <p:txBody>
          <a:bodyPr lIns="90000" rIns="90000" tIns="45000" bIns="45000" anchor="ctr"/>
          <a:p>
            <a:pPr algn="ctr">
              <a:lnSpc>
                <a:spcPct val="100000"/>
              </a:lnSpc>
            </a:pPr>
            <a:r>
              <a:rPr lang="en-US">
                <a:solidFill>
                  <a:srgbClr val="ffffff"/>
                </a:solidFill>
                <a:latin typeface="Calibri"/>
              </a:rPr>
              <a:t>Web server</a:t>
            </a:r>
            <a:endParaRPr/>
          </a:p>
        </p:txBody>
      </p:sp>
      <p:sp>
        <p:nvSpPr>
          <p:cNvPr id="191" name="CustomShape 5"/>
          <p:cNvSpPr/>
          <p:nvPr/>
        </p:nvSpPr>
        <p:spPr>
          <a:xfrm>
            <a:off x="7010280" y="1599120"/>
            <a:ext cx="1447560" cy="724680"/>
          </a:xfrm>
          <a:prstGeom prst="roundRect">
            <a:avLst>
              <a:gd name="adj" fmla="val 16667"/>
            </a:avLst>
          </a:prstGeom>
          <a:gradFill>
            <a:gsLst>
              <a:gs pos="0">
                <a:srgbClr val="000000"/>
              </a:gs>
              <a:gs pos="50000">
                <a:srgbClr val="000000"/>
              </a:gs>
              <a:gs pos="100000">
                <a:srgbClr val="000000"/>
              </a:gs>
            </a:gsLst>
            <a:lin ang="16200000"/>
          </a:gradFill>
          <a:ln>
            <a:noFill/>
          </a:ln>
        </p:spPr>
        <p:txBody>
          <a:bodyPr lIns="90000" rIns="90000" tIns="45000" bIns="45000" anchor="ctr"/>
          <a:p>
            <a:pPr algn="ctr">
              <a:lnSpc>
                <a:spcPct val="100000"/>
              </a:lnSpc>
            </a:pPr>
            <a:r>
              <a:rPr lang="en-US">
                <a:solidFill>
                  <a:srgbClr val="ffffff"/>
                </a:solidFill>
                <a:latin typeface="Calibri"/>
              </a:rPr>
              <a:t>Storage location</a:t>
            </a:r>
            <a:endParaRPr/>
          </a:p>
        </p:txBody>
      </p:sp>
      <p:sp>
        <p:nvSpPr>
          <p:cNvPr id="192" name="Line 6"/>
          <p:cNvSpPr/>
          <p:nvPr/>
        </p:nvSpPr>
        <p:spPr>
          <a:xfrm>
            <a:off x="1485720" y="2323800"/>
            <a:ext cx="0" cy="4114800"/>
          </a:xfrm>
          <a:prstGeom prst="line">
            <a:avLst/>
          </a:prstGeom>
          <a:ln w="9360">
            <a:solidFill>
              <a:srgbClr val="000000"/>
            </a:solidFill>
            <a:custDash>
              <a:ds d="140000" sp="105000"/>
            </a:custDash>
            <a:round/>
          </a:ln>
        </p:spPr>
      </p:sp>
      <p:sp>
        <p:nvSpPr>
          <p:cNvPr id="193" name="Line 7"/>
          <p:cNvSpPr/>
          <p:nvPr/>
        </p:nvSpPr>
        <p:spPr>
          <a:xfrm>
            <a:off x="2957400" y="2323800"/>
            <a:ext cx="0" cy="4114800"/>
          </a:xfrm>
          <a:prstGeom prst="line">
            <a:avLst/>
          </a:prstGeom>
          <a:ln w="9360">
            <a:solidFill>
              <a:srgbClr val="000000"/>
            </a:solidFill>
            <a:custDash>
              <a:ds d="140000" sp="105000"/>
            </a:custDash>
            <a:round/>
          </a:ln>
        </p:spPr>
      </p:sp>
      <p:sp>
        <p:nvSpPr>
          <p:cNvPr id="194" name="Line 8"/>
          <p:cNvSpPr/>
          <p:nvPr/>
        </p:nvSpPr>
        <p:spPr>
          <a:xfrm>
            <a:off x="4495680" y="2323800"/>
            <a:ext cx="0" cy="4114800"/>
          </a:xfrm>
          <a:prstGeom prst="line">
            <a:avLst/>
          </a:prstGeom>
          <a:ln w="9360">
            <a:solidFill>
              <a:srgbClr val="000000"/>
            </a:solidFill>
            <a:custDash>
              <a:ds d="140000" sp="105000"/>
            </a:custDash>
            <a:round/>
          </a:ln>
        </p:spPr>
      </p:sp>
      <p:sp>
        <p:nvSpPr>
          <p:cNvPr id="195" name="Line 9"/>
          <p:cNvSpPr/>
          <p:nvPr/>
        </p:nvSpPr>
        <p:spPr>
          <a:xfrm>
            <a:off x="7734240" y="2209680"/>
            <a:ext cx="0" cy="4114800"/>
          </a:xfrm>
          <a:prstGeom prst="line">
            <a:avLst/>
          </a:prstGeom>
          <a:ln w="9360">
            <a:solidFill>
              <a:srgbClr val="000000"/>
            </a:solidFill>
            <a:custDash>
              <a:ds d="140000" sp="105000"/>
            </a:custDash>
            <a:round/>
          </a:ln>
        </p:spPr>
      </p:sp>
      <p:sp>
        <p:nvSpPr>
          <p:cNvPr id="196" name="CustomShape 10"/>
          <p:cNvSpPr/>
          <p:nvPr/>
        </p:nvSpPr>
        <p:spPr>
          <a:xfrm>
            <a:off x="1486080" y="2971800"/>
            <a:ext cx="1472760" cy="360"/>
          </a:xfrm>
          <a:prstGeom prst="straightConnector1">
            <a:avLst/>
          </a:prstGeom>
          <a:noFill/>
          <a:ln w="9360">
            <a:solidFill>
              <a:srgbClr val="000000"/>
            </a:solidFill>
            <a:round/>
            <a:tailEnd len="med" type="arrow" w="med"/>
          </a:ln>
        </p:spPr>
      </p:sp>
      <p:sp>
        <p:nvSpPr>
          <p:cNvPr id="197" name="CustomShape 11"/>
          <p:cNvSpPr/>
          <p:nvPr/>
        </p:nvSpPr>
        <p:spPr>
          <a:xfrm>
            <a:off x="1276560" y="2666880"/>
            <a:ext cx="1891080" cy="639000"/>
          </a:xfrm>
          <a:prstGeom prst="rect">
            <a:avLst/>
          </a:prstGeom>
          <a:noFill/>
          <a:ln w="9360">
            <a:noFill/>
          </a:ln>
        </p:spPr>
        <p:txBody>
          <a:bodyPr wrap="none" lIns="90000" rIns="90000" tIns="45000" bIns="45000"/>
          <a:p>
            <a:pPr algn="ctr">
              <a:lnSpc>
                <a:spcPct val="100000"/>
              </a:lnSpc>
            </a:pPr>
            <a:r>
              <a:rPr lang="en-US">
                <a:solidFill>
                  <a:srgbClr val="000000"/>
                </a:solidFill>
                <a:latin typeface="Calibri"/>
              </a:rPr>
              <a:t>Fill form with</a:t>
            </a:r>
            <a:r>
              <a:rPr lang="en-US">
                <a:solidFill>
                  <a:srgbClr val="000000"/>
                </a:solidFill>
                <a:latin typeface="Calibri"/>
              </a:rPr>
              <a:t>
</a:t>
            </a:r>
            <a:r>
              <a:rPr lang="en-US">
                <a:solidFill>
                  <a:srgbClr val="000000"/>
                </a:solidFill>
                <a:latin typeface="Calibri"/>
              </a:rPr>
              <a:t>input type=file</a:t>
            </a:r>
            <a:endParaRPr/>
          </a:p>
        </p:txBody>
      </p:sp>
      <p:sp>
        <p:nvSpPr>
          <p:cNvPr id="198" name="CustomShape 12"/>
          <p:cNvSpPr/>
          <p:nvPr/>
        </p:nvSpPr>
        <p:spPr>
          <a:xfrm>
            <a:off x="2957400" y="3352680"/>
            <a:ext cx="1537920" cy="360"/>
          </a:xfrm>
          <a:prstGeom prst="straightConnector1">
            <a:avLst/>
          </a:prstGeom>
          <a:noFill/>
          <a:ln w="9360">
            <a:solidFill>
              <a:srgbClr val="000000"/>
            </a:solidFill>
            <a:round/>
            <a:tailEnd len="med" type="arrow" w="med"/>
          </a:ln>
        </p:spPr>
      </p:sp>
      <p:sp>
        <p:nvSpPr>
          <p:cNvPr id="199" name="CustomShape 13"/>
          <p:cNvSpPr/>
          <p:nvPr/>
        </p:nvSpPr>
        <p:spPr>
          <a:xfrm>
            <a:off x="2860560" y="3048120"/>
            <a:ext cx="1634760" cy="912600"/>
          </a:xfrm>
          <a:prstGeom prst="rect">
            <a:avLst/>
          </a:prstGeom>
          <a:noFill/>
          <a:ln w="9360">
            <a:noFill/>
          </a:ln>
        </p:spPr>
        <p:txBody>
          <a:bodyPr lIns="90000" rIns="90000" tIns="45000" bIns="45000"/>
          <a:p>
            <a:pPr algn="ctr">
              <a:lnSpc>
                <a:spcPct val="100000"/>
              </a:lnSpc>
            </a:pPr>
            <a:r>
              <a:rPr lang="en-US">
                <a:solidFill>
                  <a:srgbClr val="000000"/>
                </a:solidFill>
                <a:latin typeface="Calibri"/>
              </a:rPr>
              <a:t>Multipart encode; upload</a:t>
            </a:r>
            <a:endParaRPr/>
          </a:p>
        </p:txBody>
      </p:sp>
      <p:sp>
        <p:nvSpPr>
          <p:cNvPr id="200" name="CustomShape 14"/>
          <p:cNvSpPr/>
          <p:nvPr/>
        </p:nvSpPr>
        <p:spPr>
          <a:xfrm>
            <a:off x="3505320" y="3637080"/>
            <a:ext cx="1980720" cy="1461240"/>
          </a:xfrm>
          <a:prstGeom prst="rect">
            <a:avLst/>
          </a:prstGeom>
          <a:noFill/>
          <a:ln w="9360">
            <a:noFill/>
          </a:ln>
        </p:spPr>
        <p:txBody>
          <a:bodyPr lIns="90000" rIns="90000" tIns="45000" bIns="45000"/>
          <a:p>
            <a:pPr algn="ctr">
              <a:lnSpc>
                <a:spcPct val="100000"/>
              </a:lnSpc>
            </a:pPr>
            <a:r>
              <a:rPr lang="en-US">
                <a:solidFill>
                  <a:srgbClr val="000000"/>
                </a:solidFill>
                <a:latin typeface="Calibri"/>
              </a:rPr>
              <a:t>Read content type;</a:t>
            </a:r>
            <a:endParaRPr/>
          </a:p>
          <a:p>
            <a:pPr algn="ctr">
              <a:lnSpc>
                <a:spcPct val="100000"/>
              </a:lnSpc>
            </a:pPr>
            <a:r>
              <a:rPr lang="en-US">
                <a:solidFill>
                  <a:srgbClr val="000000"/>
                </a:solidFill>
                <a:latin typeface="Calibri"/>
              </a:rPr>
              <a:t>Decode upload;</a:t>
            </a:r>
            <a:endParaRPr/>
          </a:p>
          <a:p>
            <a:pPr algn="ctr">
              <a:lnSpc>
                <a:spcPct val="100000"/>
              </a:lnSpc>
            </a:pPr>
            <a:r>
              <a:rPr lang="en-US">
                <a:solidFill>
                  <a:srgbClr val="000000"/>
                </a:solidFill>
                <a:latin typeface="Calibri"/>
              </a:rPr>
              <a:t>Store files to temp</a:t>
            </a:r>
            <a:endParaRPr/>
          </a:p>
        </p:txBody>
      </p:sp>
      <p:sp>
        <p:nvSpPr>
          <p:cNvPr id="201" name="CustomShape 15"/>
          <p:cNvSpPr/>
          <p:nvPr/>
        </p:nvSpPr>
        <p:spPr>
          <a:xfrm>
            <a:off x="8686800" y="6451560"/>
            <a:ext cx="456840" cy="380520"/>
          </a:xfrm>
          <a:prstGeom prst="star5">
            <a:avLst>
              <a:gd name="adj" fmla="val 19098"/>
              <a:gd name="hf" fmla="val 105146"/>
              <a:gd name="vf" fmla="val 110557"/>
            </a:avLst>
          </a:prstGeom>
          <a:solidFill>
            <a:srgbClr val="4f81bd"/>
          </a:solidFill>
          <a:ln w="25560">
            <a:solidFill>
              <a:srgbClr val="3a5f8b"/>
            </a:solidFill>
            <a:round/>
          </a:ln>
        </p:spPr>
      </p:sp>
      <p:sp>
        <p:nvSpPr>
          <p:cNvPr id="202" name="CustomShape 16"/>
          <p:cNvSpPr/>
          <p:nvPr/>
        </p:nvSpPr>
        <p:spPr>
          <a:xfrm>
            <a:off x="5410080" y="1599120"/>
            <a:ext cx="1218960" cy="723600"/>
          </a:xfrm>
          <a:prstGeom prst="roundRect">
            <a:avLst>
              <a:gd name="adj" fmla="val 16667"/>
            </a:avLst>
          </a:prstGeom>
          <a:solidFill>
            <a:srgbClr val="000000"/>
          </a:solidFill>
          <a:ln>
            <a:noFill/>
          </a:ln>
        </p:spPr>
        <p:txBody>
          <a:bodyPr lIns="90000" rIns="90000" tIns="45000" bIns="45000" anchor="ctr"/>
          <a:p>
            <a:pPr algn="ctr">
              <a:lnSpc>
                <a:spcPct val="100000"/>
              </a:lnSpc>
            </a:pPr>
            <a:r>
              <a:rPr lang="en-US">
                <a:solidFill>
                  <a:srgbClr val="ffffff"/>
                </a:solidFill>
                <a:latin typeface="Calibri"/>
              </a:rPr>
              <a:t>Your PHP program</a:t>
            </a:r>
            <a:endParaRPr/>
          </a:p>
        </p:txBody>
      </p:sp>
      <p:sp>
        <p:nvSpPr>
          <p:cNvPr id="203" name="Line 17"/>
          <p:cNvSpPr/>
          <p:nvPr/>
        </p:nvSpPr>
        <p:spPr>
          <a:xfrm>
            <a:off x="6019560" y="2322360"/>
            <a:ext cx="0" cy="4114800"/>
          </a:xfrm>
          <a:prstGeom prst="line">
            <a:avLst/>
          </a:prstGeom>
          <a:ln w="9360">
            <a:solidFill>
              <a:srgbClr val="000000"/>
            </a:solidFill>
            <a:custDash>
              <a:ds d="140000" sp="105000"/>
            </a:custDash>
            <a:round/>
          </a:ln>
        </p:spPr>
      </p:sp>
      <p:sp>
        <p:nvSpPr>
          <p:cNvPr id="204" name="CustomShape 18"/>
          <p:cNvSpPr/>
          <p:nvPr/>
        </p:nvSpPr>
        <p:spPr>
          <a:xfrm>
            <a:off x="4462560" y="4865760"/>
            <a:ext cx="1557000" cy="360"/>
          </a:xfrm>
          <a:prstGeom prst="straightConnector1">
            <a:avLst/>
          </a:prstGeom>
          <a:noFill/>
          <a:ln w="9360">
            <a:solidFill>
              <a:srgbClr val="000000"/>
            </a:solidFill>
            <a:round/>
            <a:tailEnd len="med" type="arrow" w="med"/>
          </a:ln>
        </p:spPr>
      </p:sp>
      <p:sp>
        <p:nvSpPr>
          <p:cNvPr id="205" name="CustomShape 19"/>
          <p:cNvSpPr/>
          <p:nvPr/>
        </p:nvSpPr>
        <p:spPr>
          <a:xfrm>
            <a:off x="4363920" y="4560840"/>
            <a:ext cx="1655280" cy="639000"/>
          </a:xfrm>
          <a:prstGeom prst="rect">
            <a:avLst/>
          </a:prstGeom>
          <a:noFill/>
          <a:ln w="9360">
            <a:noFill/>
          </a:ln>
        </p:spPr>
        <p:txBody>
          <a:bodyPr lIns="90000" rIns="90000" tIns="45000" bIns="45000"/>
          <a:p>
            <a:pPr algn="ctr">
              <a:lnSpc>
                <a:spcPct val="100000"/>
              </a:lnSpc>
            </a:pPr>
            <a:r>
              <a:rPr lang="en-US">
                <a:solidFill>
                  <a:srgbClr val="000000"/>
                </a:solidFill>
                <a:latin typeface="Calibri"/>
              </a:rPr>
              <a:t>Pass data to your PHP</a:t>
            </a:r>
            <a:endParaRPr/>
          </a:p>
        </p:txBody>
      </p:sp>
      <p:sp>
        <p:nvSpPr>
          <p:cNvPr id="206" name="CustomShape 20"/>
          <p:cNvSpPr/>
          <p:nvPr/>
        </p:nvSpPr>
        <p:spPr>
          <a:xfrm>
            <a:off x="6121440" y="5468760"/>
            <a:ext cx="1612440" cy="360"/>
          </a:xfrm>
          <a:prstGeom prst="straightConnector1">
            <a:avLst/>
          </a:prstGeom>
          <a:noFill/>
          <a:ln w="9360">
            <a:solidFill>
              <a:srgbClr val="000000"/>
            </a:solidFill>
            <a:round/>
            <a:tailEnd len="med" type="arrow" w="med"/>
          </a:ln>
        </p:spPr>
      </p:sp>
      <p:sp>
        <p:nvSpPr>
          <p:cNvPr id="207" name="CustomShape 21"/>
          <p:cNvSpPr/>
          <p:nvPr/>
        </p:nvSpPr>
        <p:spPr>
          <a:xfrm>
            <a:off x="6019920" y="5164200"/>
            <a:ext cx="1714320" cy="912600"/>
          </a:xfrm>
          <a:prstGeom prst="rect">
            <a:avLst/>
          </a:prstGeom>
          <a:noFill/>
          <a:ln w="9360">
            <a:noFill/>
          </a:ln>
        </p:spPr>
        <p:txBody>
          <a:bodyPr lIns="90000" rIns="90000" tIns="45000" bIns="45000"/>
          <a:p>
            <a:pPr algn="ctr">
              <a:lnSpc>
                <a:spcPct val="100000"/>
              </a:lnSpc>
            </a:pPr>
            <a:r>
              <a:rPr lang="en-US">
                <a:solidFill>
                  <a:srgbClr val="000000"/>
                </a:solidFill>
                <a:latin typeface="Calibri"/>
              </a:rPr>
              <a:t>Store data to some safe place</a:t>
            </a:r>
            <a:endParaRPr/>
          </a:p>
        </p:txBody>
      </p:sp>
    </p:spTree>
  </p:cSld>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0">
                                  <p:stCondLst>
                                    <p:cond delay="0"/>
                                  </p:stCondLst>
                                  <p:childTnLst>
                                    <p:set>
                                      <p:cBhvr>
                                        <p:cTn id="36" dur="1" fill="hold">
                                          <p:stCondLst>
                                            <p:cond delay="0"/>
                                          </p:stCondLst>
                                        </p:cTn>
                                        <p:tgtEl>
                                          <p:spTgt spid="-1"/>
                                        </p:tgtEl>
                                        <p:attrNameLst>
                                          <p:attrName>style.visibility</p:attrName>
                                        </p:attrNameLst>
                                      </p:cBhvr>
                                      <p:to>
                                        <p:strVal val="visible"/>
                                      </p:to>
                                    </p:set>
                                    <p:animEffect filter="fade" transition="in">
                                      <p:cBhvr additive="repl">
                                        <p:cTn id="37" dur="500"/>
                                        <p:tgtEl>
                                          <p:spTgt spid="-1"/>
                                        </p:tgtEl>
                                      </p:cBhvr>
                                    </p:animEffec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10">
                                  <p:stCondLst>
                                    <p:cond delay="0"/>
                                  </p:stCondLst>
                                  <p:childTnLst>
                                    <p:set>
                                      <p:cBhvr>
                                        <p:cTn id="41" dur="1" fill="hold">
                                          <p:stCondLst>
                                            <p:cond delay="0"/>
                                          </p:stCondLst>
                                        </p:cTn>
                                        <p:tgtEl>
                                          <p:spTgt spid="-1"/>
                                        </p:tgtEl>
                                        <p:attrNameLst>
                                          <p:attrName>style.visibility</p:attrName>
                                        </p:attrNameLst>
                                      </p:cBhvr>
                                      <p:to>
                                        <p:strVal val="visible"/>
                                      </p:to>
                                    </p:set>
                                    <p:animEffect filter="fade" transition="in">
                                      <p:cBhvr additive="repl">
                                        <p:cTn id="42" dur="500"/>
                                        <p:tgtEl>
                                          <p:spTgt spid="-1"/>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200"/>
                                        </p:tgtEl>
                                        <p:attrNameLst>
                                          <p:attrName>style.visibility</p:attrName>
                                        </p:attrNameLst>
                                      </p:cBhvr>
                                      <p:to>
                                        <p:strVal val="visible"/>
                                      </p:to>
                                    </p:set>
                                    <p:animEffect filter="fade" transition="in">
                                      <p:cBhvr additive="repl">
                                        <p:cTn id="47" dur="500"/>
                                        <p:tgtEl>
                                          <p:spTgt spid="200"/>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1"/>
                                        </p:tgtEl>
                                        <p:attrNameLst>
                                          <p:attrName>style.visibility</p:attrName>
                                        </p:attrNameLst>
                                      </p:cBhvr>
                                      <p:to>
                                        <p:strVal val="visible"/>
                                      </p:to>
                                    </p:set>
                                    <p:animEffect filter="fade" transition="in">
                                      <p:cBhvr additive="repl">
                                        <p:cTn id="52" dur="500"/>
                                        <p:tgtEl>
                                          <p:spTgt spid="-1"/>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0">
                                  <p:stCondLst>
                                    <p:cond delay="0"/>
                                  </p:stCondLst>
                                  <p:childTnLst>
                                    <p:set>
                                      <p:cBhvr>
                                        <p:cTn id="56" dur="1" fill="hold">
                                          <p:stCondLst>
                                            <p:cond delay="0"/>
                                          </p:stCondLst>
                                        </p:cTn>
                                        <p:tgtEl>
                                          <p:spTgt spid="-1"/>
                                        </p:tgtEl>
                                        <p:attrNameLst>
                                          <p:attrName>style.visibility</p:attrName>
                                        </p:attrNameLst>
                                      </p:cBhvr>
                                      <p:to>
                                        <p:strVal val="visible"/>
                                      </p:to>
                                    </p:set>
                                    <p:animEffect filter="fade" transition="in">
                                      <p:cBhvr additive="repl">
                                        <p:cTn id="57"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Calibri"/>
              </a:rPr>
              <a:t>Detailed breakdown of sending data back</a:t>
            </a:r>
            <a:endParaRPr/>
          </a:p>
        </p:txBody>
      </p:sp>
      <p:sp>
        <p:nvSpPr>
          <p:cNvPr id="209" name="CustomShape 2"/>
          <p:cNvSpPr/>
          <p:nvPr/>
        </p:nvSpPr>
        <p:spPr>
          <a:xfrm>
            <a:off x="1143000" y="1600200"/>
            <a:ext cx="685440" cy="723600"/>
          </a:xfrm>
          <a:prstGeom prst="smileyFace">
            <a:avLst>
              <a:gd name="adj" fmla="val 4653"/>
            </a:avLst>
          </a:prstGeom>
          <a:solidFill>
            <a:srgbClr val="fdeada"/>
          </a:solidFill>
          <a:ln w="50760">
            <a:solidFill>
              <a:srgbClr val="000000"/>
            </a:solidFill>
            <a:round/>
          </a:ln>
        </p:spPr>
      </p:sp>
      <p:sp>
        <p:nvSpPr>
          <p:cNvPr id="210" name="CustomShape 3"/>
          <p:cNvSpPr/>
          <p:nvPr/>
        </p:nvSpPr>
        <p:spPr>
          <a:xfrm>
            <a:off x="2362320" y="1600200"/>
            <a:ext cx="1218960" cy="723600"/>
          </a:xfrm>
          <a:prstGeom prst="roundRect">
            <a:avLst>
              <a:gd name="adj" fmla="val 16667"/>
            </a:avLst>
          </a:prstGeom>
          <a:solidFill>
            <a:srgbClr val="4f81bd"/>
          </a:solidFill>
          <a:ln>
            <a:noFill/>
          </a:ln>
        </p:spPr>
        <p:txBody>
          <a:bodyPr lIns="90000" rIns="90000" tIns="45000" bIns="45000" anchor="ctr"/>
          <a:p>
            <a:pPr algn="ctr">
              <a:lnSpc>
                <a:spcPct val="100000"/>
              </a:lnSpc>
            </a:pPr>
            <a:r>
              <a:rPr lang="en-US">
                <a:solidFill>
                  <a:srgbClr val="ffffff"/>
                </a:solidFill>
                <a:latin typeface="Calibri"/>
              </a:rPr>
              <a:t>Browser</a:t>
            </a:r>
            <a:endParaRPr/>
          </a:p>
        </p:txBody>
      </p:sp>
      <p:sp>
        <p:nvSpPr>
          <p:cNvPr id="211" name="CustomShape 4"/>
          <p:cNvSpPr/>
          <p:nvPr/>
        </p:nvSpPr>
        <p:spPr>
          <a:xfrm>
            <a:off x="3886200" y="1600200"/>
            <a:ext cx="1218960" cy="723600"/>
          </a:xfrm>
          <a:prstGeom prst="roundRect">
            <a:avLst>
              <a:gd name="adj" fmla="val 16667"/>
            </a:avLst>
          </a:prstGeom>
          <a:solidFill>
            <a:srgbClr val="000000"/>
          </a:solidFill>
          <a:ln>
            <a:noFill/>
          </a:ln>
        </p:spPr>
        <p:txBody>
          <a:bodyPr lIns="90000" rIns="90000" tIns="45000" bIns="45000" anchor="ctr"/>
          <a:p>
            <a:pPr algn="ctr">
              <a:lnSpc>
                <a:spcPct val="100000"/>
              </a:lnSpc>
            </a:pPr>
            <a:r>
              <a:rPr lang="en-US">
                <a:solidFill>
                  <a:srgbClr val="ffffff"/>
                </a:solidFill>
                <a:latin typeface="Calibri"/>
              </a:rPr>
              <a:t>Web server</a:t>
            </a:r>
            <a:endParaRPr/>
          </a:p>
        </p:txBody>
      </p:sp>
      <p:sp>
        <p:nvSpPr>
          <p:cNvPr id="212" name="CustomShape 5"/>
          <p:cNvSpPr/>
          <p:nvPr/>
        </p:nvSpPr>
        <p:spPr>
          <a:xfrm>
            <a:off x="7010280" y="1599120"/>
            <a:ext cx="1447560" cy="724680"/>
          </a:xfrm>
          <a:prstGeom prst="roundRect">
            <a:avLst>
              <a:gd name="adj" fmla="val 16667"/>
            </a:avLst>
          </a:prstGeom>
          <a:gradFill>
            <a:gsLst>
              <a:gs pos="0">
                <a:srgbClr val="000000"/>
              </a:gs>
              <a:gs pos="50000">
                <a:srgbClr val="000000"/>
              </a:gs>
              <a:gs pos="100000">
                <a:srgbClr val="000000"/>
              </a:gs>
            </a:gsLst>
            <a:lin ang="16200000"/>
          </a:gradFill>
          <a:ln>
            <a:noFill/>
          </a:ln>
        </p:spPr>
        <p:txBody>
          <a:bodyPr lIns="90000" rIns="90000" tIns="45000" bIns="45000" anchor="ctr"/>
          <a:p>
            <a:pPr algn="ctr">
              <a:lnSpc>
                <a:spcPct val="100000"/>
              </a:lnSpc>
            </a:pPr>
            <a:r>
              <a:rPr lang="en-US">
                <a:solidFill>
                  <a:srgbClr val="ffffff"/>
                </a:solidFill>
                <a:latin typeface="Calibri"/>
              </a:rPr>
              <a:t>Storage location</a:t>
            </a:r>
            <a:endParaRPr/>
          </a:p>
        </p:txBody>
      </p:sp>
      <p:sp>
        <p:nvSpPr>
          <p:cNvPr id="213" name="Line 6"/>
          <p:cNvSpPr/>
          <p:nvPr/>
        </p:nvSpPr>
        <p:spPr>
          <a:xfrm>
            <a:off x="1485720" y="2323800"/>
            <a:ext cx="0" cy="4114800"/>
          </a:xfrm>
          <a:prstGeom prst="line">
            <a:avLst/>
          </a:prstGeom>
          <a:ln w="9360">
            <a:solidFill>
              <a:srgbClr val="000000"/>
            </a:solidFill>
            <a:custDash>
              <a:ds d="140000" sp="105000"/>
            </a:custDash>
            <a:round/>
          </a:ln>
        </p:spPr>
      </p:sp>
      <p:sp>
        <p:nvSpPr>
          <p:cNvPr id="214" name="Line 7"/>
          <p:cNvSpPr/>
          <p:nvPr/>
        </p:nvSpPr>
        <p:spPr>
          <a:xfrm>
            <a:off x="2957400" y="2323800"/>
            <a:ext cx="0" cy="4114800"/>
          </a:xfrm>
          <a:prstGeom prst="line">
            <a:avLst/>
          </a:prstGeom>
          <a:ln w="9360">
            <a:solidFill>
              <a:srgbClr val="000000"/>
            </a:solidFill>
            <a:custDash>
              <a:ds d="140000" sp="105000"/>
            </a:custDash>
            <a:round/>
          </a:ln>
        </p:spPr>
      </p:sp>
      <p:sp>
        <p:nvSpPr>
          <p:cNvPr id="215" name="Line 8"/>
          <p:cNvSpPr/>
          <p:nvPr/>
        </p:nvSpPr>
        <p:spPr>
          <a:xfrm>
            <a:off x="4495680" y="2323800"/>
            <a:ext cx="0" cy="4114800"/>
          </a:xfrm>
          <a:prstGeom prst="line">
            <a:avLst/>
          </a:prstGeom>
          <a:ln w="9360">
            <a:solidFill>
              <a:srgbClr val="000000"/>
            </a:solidFill>
            <a:custDash>
              <a:ds d="140000" sp="105000"/>
            </a:custDash>
            <a:round/>
          </a:ln>
        </p:spPr>
      </p:sp>
      <p:sp>
        <p:nvSpPr>
          <p:cNvPr id="216" name="Line 9"/>
          <p:cNvSpPr/>
          <p:nvPr/>
        </p:nvSpPr>
        <p:spPr>
          <a:xfrm>
            <a:off x="7734240" y="2209680"/>
            <a:ext cx="0" cy="4114800"/>
          </a:xfrm>
          <a:prstGeom prst="line">
            <a:avLst/>
          </a:prstGeom>
          <a:ln w="9360">
            <a:solidFill>
              <a:srgbClr val="000000"/>
            </a:solidFill>
            <a:custDash>
              <a:ds d="140000" sp="105000"/>
            </a:custDash>
            <a:round/>
          </a:ln>
        </p:spPr>
      </p:sp>
      <p:sp>
        <p:nvSpPr>
          <p:cNvPr id="217" name="CustomShape 10"/>
          <p:cNvSpPr/>
          <p:nvPr/>
        </p:nvSpPr>
        <p:spPr>
          <a:xfrm>
            <a:off x="1485720" y="2971800"/>
            <a:ext cx="1471320" cy="360"/>
          </a:xfrm>
          <a:prstGeom prst="straightConnector1">
            <a:avLst/>
          </a:prstGeom>
          <a:noFill/>
          <a:ln w="9360">
            <a:solidFill>
              <a:srgbClr val="000000"/>
            </a:solidFill>
            <a:round/>
            <a:tailEnd len="med" type="arrow" w="med"/>
          </a:ln>
        </p:spPr>
      </p:sp>
      <p:sp>
        <p:nvSpPr>
          <p:cNvPr id="218" name="CustomShape 11"/>
          <p:cNvSpPr/>
          <p:nvPr/>
        </p:nvSpPr>
        <p:spPr>
          <a:xfrm>
            <a:off x="1513080" y="2666880"/>
            <a:ext cx="1416960" cy="364680"/>
          </a:xfrm>
          <a:prstGeom prst="rect">
            <a:avLst/>
          </a:prstGeom>
          <a:noFill/>
          <a:ln w="9360">
            <a:noFill/>
          </a:ln>
        </p:spPr>
        <p:txBody>
          <a:bodyPr wrap="none" lIns="90000" rIns="90000" tIns="45000" bIns="45000"/>
          <a:p>
            <a:pPr algn="ctr">
              <a:lnSpc>
                <a:spcPct val="100000"/>
              </a:lnSpc>
            </a:pPr>
            <a:r>
              <a:rPr lang="en-US">
                <a:solidFill>
                  <a:srgbClr val="000000"/>
                </a:solidFill>
                <a:latin typeface="Calibri"/>
              </a:rPr>
              <a:t>Click a link</a:t>
            </a:r>
            <a:endParaRPr/>
          </a:p>
        </p:txBody>
      </p:sp>
      <p:sp>
        <p:nvSpPr>
          <p:cNvPr id="219" name="CustomShape 12"/>
          <p:cNvSpPr/>
          <p:nvPr/>
        </p:nvSpPr>
        <p:spPr>
          <a:xfrm>
            <a:off x="2957400" y="3352680"/>
            <a:ext cx="1537920" cy="360"/>
          </a:xfrm>
          <a:prstGeom prst="straightConnector1">
            <a:avLst/>
          </a:prstGeom>
          <a:noFill/>
          <a:ln w="9360">
            <a:solidFill>
              <a:srgbClr val="000000"/>
            </a:solidFill>
            <a:round/>
            <a:tailEnd len="med" type="arrow" w="med"/>
          </a:ln>
        </p:spPr>
      </p:sp>
      <p:sp>
        <p:nvSpPr>
          <p:cNvPr id="220" name="CustomShape 13"/>
          <p:cNvSpPr/>
          <p:nvPr/>
        </p:nvSpPr>
        <p:spPr>
          <a:xfrm>
            <a:off x="2860560" y="3048120"/>
            <a:ext cx="1634760" cy="639000"/>
          </a:xfrm>
          <a:prstGeom prst="rect">
            <a:avLst/>
          </a:prstGeom>
          <a:noFill/>
          <a:ln w="9360">
            <a:noFill/>
          </a:ln>
        </p:spPr>
        <p:txBody>
          <a:bodyPr lIns="90000" rIns="90000" tIns="45000" bIns="45000"/>
          <a:p>
            <a:pPr algn="ctr">
              <a:lnSpc>
                <a:spcPct val="100000"/>
              </a:lnSpc>
            </a:pPr>
            <a:r>
              <a:rPr lang="en-US">
                <a:solidFill>
                  <a:srgbClr val="000000"/>
                </a:solidFill>
                <a:latin typeface="Calibri"/>
              </a:rPr>
              <a:t>GET with parameter</a:t>
            </a:r>
            <a:endParaRPr/>
          </a:p>
        </p:txBody>
      </p:sp>
      <p:sp>
        <p:nvSpPr>
          <p:cNvPr id="221" name="CustomShape 14"/>
          <p:cNvSpPr/>
          <p:nvPr/>
        </p:nvSpPr>
        <p:spPr>
          <a:xfrm>
            <a:off x="3505320" y="3637080"/>
            <a:ext cx="1980720" cy="638280"/>
          </a:xfrm>
          <a:prstGeom prst="rect">
            <a:avLst/>
          </a:prstGeom>
          <a:noFill/>
          <a:ln w="9360">
            <a:noFill/>
          </a:ln>
        </p:spPr>
        <p:txBody>
          <a:bodyPr lIns="90000" rIns="90000" tIns="45000" bIns="45000"/>
          <a:p>
            <a:pPr algn="ctr">
              <a:lnSpc>
                <a:spcPct val="100000"/>
              </a:lnSpc>
            </a:pPr>
            <a:r>
              <a:rPr lang="en-US">
                <a:solidFill>
                  <a:srgbClr val="000000"/>
                </a:solidFill>
                <a:latin typeface="Calibri"/>
              </a:rPr>
              <a:t>Read parameters</a:t>
            </a:r>
            <a:endParaRPr/>
          </a:p>
        </p:txBody>
      </p:sp>
      <p:sp>
        <p:nvSpPr>
          <p:cNvPr id="222" name="CustomShape 15"/>
          <p:cNvSpPr/>
          <p:nvPr/>
        </p:nvSpPr>
        <p:spPr>
          <a:xfrm>
            <a:off x="8686800" y="6451560"/>
            <a:ext cx="456840" cy="380520"/>
          </a:xfrm>
          <a:prstGeom prst="star5">
            <a:avLst>
              <a:gd name="adj" fmla="val 19098"/>
              <a:gd name="hf" fmla="val 105146"/>
              <a:gd name="vf" fmla="val 110557"/>
            </a:avLst>
          </a:prstGeom>
          <a:solidFill>
            <a:srgbClr val="4f81bd"/>
          </a:solidFill>
          <a:ln w="25560">
            <a:solidFill>
              <a:srgbClr val="3a5f8b"/>
            </a:solidFill>
            <a:round/>
          </a:ln>
        </p:spPr>
      </p:sp>
      <p:sp>
        <p:nvSpPr>
          <p:cNvPr id="223" name="CustomShape 16"/>
          <p:cNvSpPr/>
          <p:nvPr/>
        </p:nvSpPr>
        <p:spPr>
          <a:xfrm>
            <a:off x="5410080" y="1599120"/>
            <a:ext cx="1218960" cy="723600"/>
          </a:xfrm>
          <a:prstGeom prst="roundRect">
            <a:avLst>
              <a:gd name="adj" fmla="val 16667"/>
            </a:avLst>
          </a:prstGeom>
          <a:solidFill>
            <a:srgbClr val="000000"/>
          </a:solidFill>
          <a:ln>
            <a:noFill/>
          </a:ln>
        </p:spPr>
        <p:txBody>
          <a:bodyPr lIns="90000" rIns="90000" tIns="45000" bIns="45000" anchor="ctr"/>
          <a:p>
            <a:pPr algn="ctr">
              <a:lnSpc>
                <a:spcPct val="100000"/>
              </a:lnSpc>
            </a:pPr>
            <a:r>
              <a:rPr lang="en-US">
                <a:solidFill>
                  <a:srgbClr val="ffffff"/>
                </a:solidFill>
                <a:latin typeface="Calibri"/>
              </a:rPr>
              <a:t>Your PHP program</a:t>
            </a:r>
            <a:endParaRPr/>
          </a:p>
        </p:txBody>
      </p:sp>
      <p:sp>
        <p:nvSpPr>
          <p:cNvPr id="224" name="Line 17"/>
          <p:cNvSpPr/>
          <p:nvPr/>
        </p:nvSpPr>
        <p:spPr>
          <a:xfrm>
            <a:off x="6019560" y="2322360"/>
            <a:ext cx="0" cy="4114800"/>
          </a:xfrm>
          <a:prstGeom prst="line">
            <a:avLst/>
          </a:prstGeom>
          <a:ln w="9360">
            <a:solidFill>
              <a:srgbClr val="000000"/>
            </a:solidFill>
            <a:custDash>
              <a:ds d="140000" sp="105000"/>
            </a:custDash>
            <a:round/>
          </a:ln>
        </p:spPr>
      </p:sp>
      <p:sp>
        <p:nvSpPr>
          <p:cNvPr id="225" name="CustomShape 18"/>
          <p:cNvSpPr/>
          <p:nvPr/>
        </p:nvSpPr>
        <p:spPr>
          <a:xfrm>
            <a:off x="4462560" y="4191120"/>
            <a:ext cx="1557000" cy="360"/>
          </a:xfrm>
          <a:prstGeom prst="straightConnector1">
            <a:avLst/>
          </a:prstGeom>
          <a:noFill/>
          <a:ln w="9360">
            <a:solidFill>
              <a:srgbClr val="000000"/>
            </a:solidFill>
            <a:round/>
            <a:tailEnd len="med" type="arrow" w="med"/>
          </a:ln>
        </p:spPr>
      </p:sp>
      <p:sp>
        <p:nvSpPr>
          <p:cNvPr id="226" name="CustomShape 19"/>
          <p:cNvSpPr/>
          <p:nvPr/>
        </p:nvSpPr>
        <p:spPr>
          <a:xfrm>
            <a:off x="4363920" y="3886200"/>
            <a:ext cx="1655280" cy="639000"/>
          </a:xfrm>
          <a:prstGeom prst="rect">
            <a:avLst/>
          </a:prstGeom>
          <a:noFill/>
          <a:ln w="9360">
            <a:noFill/>
          </a:ln>
        </p:spPr>
        <p:txBody>
          <a:bodyPr lIns="90000" rIns="90000" tIns="45000" bIns="45000"/>
          <a:p>
            <a:pPr algn="ctr">
              <a:lnSpc>
                <a:spcPct val="100000"/>
              </a:lnSpc>
            </a:pPr>
            <a:r>
              <a:rPr lang="en-US">
                <a:solidFill>
                  <a:srgbClr val="000000"/>
                </a:solidFill>
                <a:latin typeface="Calibri"/>
              </a:rPr>
              <a:t>Pass data to your PHP</a:t>
            </a:r>
            <a:endParaRPr/>
          </a:p>
        </p:txBody>
      </p:sp>
      <p:sp>
        <p:nvSpPr>
          <p:cNvPr id="227" name="CustomShape 20"/>
          <p:cNvSpPr/>
          <p:nvPr/>
        </p:nvSpPr>
        <p:spPr>
          <a:xfrm>
            <a:off x="6019920" y="4591080"/>
            <a:ext cx="1713960" cy="360"/>
          </a:xfrm>
          <a:prstGeom prst="straightConnector1">
            <a:avLst/>
          </a:prstGeom>
          <a:noFill/>
          <a:ln w="9360">
            <a:solidFill>
              <a:srgbClr val="000000"/>
            </a:solidFill>
            <a:round/>
            <a:headEnd len="med" type="arrow" w="med"/>
            <a:tailEnd len="med" type="arrow" w="med"/>
          </a:ln>
        </p:spPr>
      </p:sp>
      <p:sp>
        <p:nvSpPr>
          <p:cNvPr id="228" name="CustomShape 21"/>
          <p:cNvSpPr/>
          <p:nvPr/>
        </p:nvSpPr>
        <p:spPr>
          <a:xfrm>
            <a:off x="6019920" y="4267080"/>
            <a:ext cx="1713960" cy="912600"/>
          </a:xfrm>
          <a:prstGeom prst="rect">
            <a:avLst/>
          </a:prstGeom>
          <a:noFill/>
          <a:ln w="9360">
            <a:noFill/>
          </a:ln>
        </p:spPr>
        <p:txBody>
          <a:bodyPr lIns="90000" rIns="90000" tIns="45000" bIns="45000"/>
          <a:p>
            <a:pPr algn="ctr">
              <a:lnSpc>
                <a:spcPct val="100000"/>
              </a:lnSpc>
            </a:pPr>
            <a:r>
              <a:rPr lang="en-US">
                <a:solidFill>
                  <a:srgbClr val="000000"/>
                </a:solidFill>
                <a:latin typeface="Calibri"/>
              </a:rPr>
              <a:t>Retrieve</a:t>
            </a:r>
            <a:r>
              <a:rPr lang="en-US">
                <a:solidFill>
                  <a:srgbClr val="000000"/>
                </a:solidFill>
                <a:latin typeface="Calibri"/>
              </a:rPr>
              <a:t>
</a:t>
            </a:r>
            <a:r>
              <a:rPr lang="en-US">
                <a:solidFill>
                  <a:srgbClr val="000000"/>
                </a:solidFill>
                <a:latin typeface="Calibri"/>
              </a:rPr>
              <a:t>requested data</a:t>
            </a:r>
            <a:endParaRPr/>
          </a:p>
        </p:txBody>
      </p:sp>
      <p:sp>
        <p:nvSpPr>
          <p:cNvPr id="229" name="CustomShape 22"/>
          <p:cNvSpPr/>
          <p:nvPr/>
        </p:nvSpPr>
        <p:spPr>
          <a:xfrm>
            <a:off x="4511520" y="5105520"/>
            <a:ext cx="1557000" cy="360"/>
          </a:xfrm>
          <a:prstGeom prst="straightConnector1">
            <a:avLst/>
          </a:prstGeom>
          <a:noFill/>
          <a:ln w="9360">
            <a:solidFill>
              <a:srgbClr val="000000"/>
            </a:solidFill>
            <a:round/>
            <a:headEnd len="med" type="arrow" w="med"/>
          </a:ln>
        </p:spPr>
      </p:sp>
      <p:sp>
        <p:nvSpPr>
          <p:cNvPr id="230" name="CustomShape 23"/>
          <p:cNvSpPr/>
          <p:nvPr/>
        </p:nvSpPr>
        <p:spPr>
          <a:xfrm>
            <a:off x="4413240" y="4800600"/>
            <a:ext cx="1655280" cy="639000"/>
          </a:xfrm>
          <a:prstGeom prst="rect">
            <a:avLst/>
          </a:prstGeom>
          <a:noFill/>
          <a:ln w="9360">
            <a:noFill/>
          </a:ln>
        </p:spPr>
        <p:txBody>
          <a:bodyPr lIns="90000" rIns="90000" tIns="45000" bIns="45000"/>
          <a:p>
            <a:pPr algn="ctr">
              <a:lnSpc>
                <a:spcPct val="100000"/>
              </a:lnSpc>
            </a:pPr>
            <a:r>
              <a:rPr lang="en-US">
                <a:solidFill>
                  <a:srgbClr val="000000"/>
                </a:solidFill>
                <a:latin typeface="Calibri"/>
              </a:rPr>
              <a:t>Pass content type &amp; data</a:t>
            </a:r>
            <a:endParaRPr/>
          </a:p>
        </p:txBody>
      </p:sp>
      <p:sp>
        <p:nvSpPr>
          <p:cNvPr id="231" name="CustomShape 24"/>
          <p:cNvSpPr/>
          <p:nvPr/>
        </p:nvSpPr>
        <p:spPr>
          <a:xfrm>
            <a:off x="2994120" y="5373720"/>
            <a:ext cx="1557000" cy="360"/>
          </a:xfrm>
          <a:prstGeom prst="straightConnector1">
            <a:avLst/>
          </a:prstGeom>
          <a:noFill/>
          <a:ln w="9360">
            <a:solidFill>
              <a:srgbClr val="000000"/>
            </a:solidFill>
            <a:round/>
            <a:headEnd len="med" type="arrow" w="med"/>
          </a:ln>
        </p:spPr>
      </p:sp>
      <p:sp>
        <p:nvSpPr>
          <p:cNvPr id="232" name="CustomShape 25"/>
          <p:cNvSpPr/>
          <p:nvPr/>
        </p:nvSpPr>
        <p:spPr>
          <a:xfrm>
            <a:off x="2895480" y="5068800"/>
            <a:ext cx="1655280" cy="639000"/>
          </a:xfrm>
          <a:prstGeom prst="rect">
            <a:avLst/>
          </a:prstGeom>
          <a:noFill/>
          <a:ln w="9360">
            <a:noFill/>
          </a:ln>
        </p:spPr>
        <p:txBody>
          <a:bodyPr lIns="90000" rIns="90000" tIns="45000" bIns="45000"/>
          <a:p>
            <a:pPr algn="ctr">
              <a:lnSpc>
                <a:spcPct val="100000"/>
              </a:lnSpc>
            </a:pPr>
            <a:r>
              <a:rPr lang="en-US">
                <a:solidFill>
                  <a:srgbClr val="000000"/>
                </a:solidFill>
                <a:latin typeface="Calibri"/>
              </a:rPr>
              <a:t>Pass content type &amp; data</a:t>
            </a:r>
            <a:endParaRPr/>
          </a:p>
        </p:txBody>
      </p:sp>
      <p:sp>
        <p:nvSpPr>
          <p:cNvPr id="233" name="CustomShape 26"/>
          <p:cNvSpPr/>
          <p:nvPr/>
        </p:nvSpPr>
        <p:spPr>
          <a:xfrm>
            <a:off x="2003400" y="5638680"/>
            <a:ext cx="1980720" cy="364680"/>
          </a:xfrm>
          <a:prstGeom prst="rect">
            <a:avLst/>
          </a:prstGeom>
          <a:noFill/>
          <a:ln w="9360">
            <a:noFill/>
          </a:ln>
        </p:spPr>
        <p:txBody>
          <a:bodyPr lIns="90000" rIns="90000" tIns="45000" bIns="45000"/>
          <a:p>
            <a:pPr algn="ctr">
              <a:lnSpc>
                <a:spcPct val="100000"/>
              </a:lnSpc>
            </a:pPr>
            <a:r>
              <a:rPr lang="en-US">
                <a:solidFill>
                  <a:srgbClr val="000000"/>
                </a:solidFill>
                <a:latin typeface="Calibri"/>
              </a:rPr>
              <a:t>Interpret data</a:t>
            </a:r>
            <a:endParaRPr/>
          </a:p>
        </p:txBody>
      </p:sp>
      <p:sp>
        <p:nvSpPr>
          <p:cNvPr id="234" name="CustomShape 27"/>
          <p:cNvSpPr/>
          <p:nvPr/>
        </p:nvSpPr>
        <p:spPr>
          <a:xfrm>
            <a:off x="1492200" y="6288120"/>
            <a:ext cx="1557000" cy="360"/>
          </a:xfrm>
          <a:prstGeom prst="straightConnector1">
            <a:avLst/>
          </a:prstGeom>
          <a:noFill/>
          <a:ln w="9360">
            <a:solidFill>
              <a:srgbClr val="000000"/>
            </a:solidFill>
            <a:round/>
            <a:headEnd len="med" type="arrow" w="med"/>
          </a:ln>
        </p:spPr>
      </p:sp>
      <p:sp>
        <p:nvSpPr>
          <p:cNvPr id="235" name="CustomShape 28"/>
          <p:cNvSpPr/>
          <p:nvPr/>
        </p:nvSpPr>
        <p:spPr>
          <a:xfrm>
            <a:off x="1393920" y="5983200"/>
            <a:ext cx="1655280" cy="638280"/>
          </a:xfrm>
          <a:prstGeom prst="rect">
            <a:avLst/>
          </a:prstGeom>
          <a:noFill/>
          <a:ln w="9360">
            <a:noFill/>
          </a:ln>
        </p:spPr>
        <p:txBody>
          <a:bodyPr lIns="90000" rIns="90000" tIns="45000" bIns="45000"/>
          <a:p>
            <a:pPr algn="ctr">
              <a:lnSpc>
                <a:spcPct val="100000"/>
              </a:lnSpc>
            </a:pPr>
            <a:r>
              <a:rPr lang="en-US">
                <a:solidFill>
                  <a:srgbClr val="000000"/>
                </a:solidFill>
                <a:latin typeface="Calibri"/>
              </a:rPr>
              <a:t>Show to user</a:t>
            </a:r>
            <a:endParaRPr/>
          </a:p>
        </p:txBody>
      </p:sp>
    </p:spTree>
  </p:cSld>
  <p:timing>
    <p:tnLst>
      <p:par>
        <p:cTn id="58" dur="indefinite" restart="never" nodeType="tmRoot">
          <p:childTnLst>
            <p:seq>
              <p:cTn id="59" dur="indefinite" nodeType="mainSeq">
                <p:childTnLst>
                  <p:par>
                    <p:cTn id="60" fill="hold">
                      <p:stCondLst>
                        <p:cond delay="indefinite"/>
                      </p:stCondLst>
                      <p:childTnLst>
                        <p:par>
                          <p:cTn id="61" fill="hold">
                            <p:stCondLst>
                              <p:cond delay="0"/>
                            </p:stCondLst>
                            <p:childTnLst>
                              <p:par>
                                <p:cTn id="62" nodeType="clickEffect" fill="hold" presetClass="entr" presetID="10">
                                  <p:stCondLst>
                                    <p:cond delay="0"/>
                                  </p:stCondLst>
                                  <p:childTnLst>
                                    <p:set>
                                      <p:cBhvr>
                                        <p:cTn id="63" dur="1" fill="hold">
                                          <p:stCondLst>
                                            <p:cond delay="0"/>
                                          </p:stCondLst>
                                        </p:cTn>
                                        <p:tgtEl>
                                          <p:spTgt spid="-1"/>
                                        </p:tgtEl>
                                        <p:attrNameLst>
                                          <p:attrName>style.visibility</p:attrName>
                                        </p:attrNameLst>
                                      </p:cBhvr>
                                      <p:to>
                                        <p:strVal val="visible"/>
                                      </p:to>
                                    </p:set>
                                    <p:animEffect filter="fade" transition="in">
                                      <p:cBhvr additive="repl">
                                        <p:cTn id="64" dur="500"/>
                                        <p:tgtEl>
                                          <p:spTgt spid="-1"/>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1"/>
                                        </p:tgtEl>
                                        <p:attrNameLst>
                                          <p:attrName>style.visibility</p:attrName>
                                        </p:attrNameLst>
                                      </p:cBhvr>
                                      <p:to>
                                        <p:strVal val="visible"/>
                                      </p:to>
                                    </p:set>
                                    <p:animEffect filter="fade" transition="in">
                                      <p:cBhvr additive="repl">
                                        <p:cTn id="69" dur="500"/>
                                        <p:tgtEl>
                                          <p:spTgt spid="-1"/>
                                        </p:tgtEl>
                                      </p:cBhvr>
                                    </p:animEffec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0">
                                  <p:stCondLst>
                                    <p:cond delay="0"/>
                                  </p:stCondLst>
                                  <p:childTnLst>
                                    <p:set>
                                      <p:cBhvr>
                                        <p:cTn id="73" dur="1" fill="hold">
                                          <p:stCondLst>
                                            <p:cond delay="0"/>
                                          </p:stCondLst>
                                        </p:cTn>
                                        <p:tgtEl>
                                          <p:spTgt spid="221"/>
                                        </p:tgtEl>
                                        <p:attrNameLst>
                                          <p:attrName>style.visibility</p:attrName>
                                        </p:attrNameLst>
                                      </p:cBhvr>
                                      <p:to>
                                        <p:strVal val="visible"/>
                                      </p:to>
                                    </p:set>
                                    <p:animEffect filter="fade" transition="in">
                                      <p:cBhvr additive="repl">
                                        <p:cTn id="74" dur="500"/>
                                        <p:tgtEl>
                                          <p:spTgt spid="221"/>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1"/>
                                        </p:tgtEl>
                                        <p:attrNameLst>
                                          <p:attrName>style.visibility</p:attrName>
                                        </p:attrNameLst>
                                      </p:cBhvr>
                                      <p:to>
                                        <p:strVal val="visible"/>
                                      </p:to>
                                    </p:set>
                                    <p:animEffect filter="fade" transition="in">
                                      <p:cBhvr additive="repl">
                                        <p:cTn id="79" dur="500"/>
                                        <p:tgtEl>
                                          <p:spTgt spid="-1"/>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0">
                                  <p:stCondLst>
                                    <p:cond delay="0"/>
                                  </p:stCondLst>
                                  <p:childTnLst>
                                    <p:set>
                                      <p:cBhvr>
                                        <p:cTn id="83" dur="1" fill="hold">
                                          <p:stCondLst>
                                            <p:cond delay="0"/>
                                          </p:stCondLst>
                                        </p:cTn>
                                        <p:tgtEl>
                                          <p:spTgt spid="-1"/>
                                        </p:tgtEl>
                                        <p:attrNameLst>
                                          <p:attrName>style.visibility</p:attrName>
                                        </p:attrNameLst>
                                      </p:cBhvr>
                                      <p:to>
                                        <p:strVal val="visible"/>
                                      </p:to>
                                    </p:set>
                                    <p:animEffect filter="fade" transition="in">
                                      <p:cBhvr additive="repl">
                                        <p:cTn id="84" dur="500"/>
                                        <p:tgtEl>
                                          <p:spTgt spid="-1"/>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0">
                                  <p:stCondLst>
                                    <p:cond delay="0"/>
                                  </p:stCondLst>
                                  <p:childTnLst>
                                    <p:set>
                                      <p:cBhvr>
                                        <p:cTn id="88" dur="1" fill="hold">
                                          <p:stCondLst>
                                            <p:cond delay="0"/>
                                          </p:stCondLst>
                                        </p:cTn>
                                        <p:tgtEl>
                                          <p:spTgt spid="-1"/>
                                        </p:tgtEl>
                                        <p:attrNameLst>
                                          <p:attrName>style.visibility</p:attrName>
                                        </p:attrNameLst>
                                      </p:cBhvr>
                                      <p:to>
                                        <p:strVal val="visible"/>
                                      </p:to>
                                    </p:set>
                                    <p:animEffect filter="fade" transition="in">
                                      <p:cBhvr additive="repl">
                                        <p:cTn id="89" dur="500"/>
                                        <p:tgtEl>
                                          <p:spTgt spid="-1"/>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10">
                                  <p:stCondLst>
                                    <p:cond delay="0"/>
                                  </p:stCondLst>
                                  <p:childTnLst>
                                    <p:set>
                                      <p:cBhvr>
                                        <p:cTn id="93" dur="1" fill="hold">
                                          <p:stCondLst>
                                            <p:cond delay="0"/>
                                          </p:stCondLst>
                                        </p:cTn>
                                        <p:tgtEl>
                                          <p:spTgt spid="-1"/>
                                        </p:tgtEl>
                                        <p:attrNameLst>
                                          <p:attrName>style.visibility</p:attrName>
                                        </p:attrNameLst>
                                      </p:cBhvr>
                                      <p:to>
                                        <p:strVal val="visible"/>
                                      </p:to>
                                    </p:set>
                                    <p:animEffect filter="fade" transition="in">
                                      <p:cBhvr additive="repl">
                                        <p:cTn id="94" dur="500"/>
                                        <p:tgtEl>
                                          <p:spTgt spid="-1"/>
                                        </p:tgtEl>
                                      </p:cBhvr>
                                    </p:animEffec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0">
                                  <p:stCondLst>
                                    <p:cond delay="0"/>
                                  </p:stCondLst>
                                  <p:childTnLst>
                                    <p:set>
                                      <p:cBhvr>
                                        <p:cTn id="98" dur="1" fill="hold">
                                          <p:stCondLst>
                                            <p:cond delay="0"/>
                                          </p:stCondLst>
                                        </p:cTn>
                                        <p:tgtEl>
                                          <p:spTgt spid="233"/>
                                        </p:tgtEl>
                                        <p:attrNameLst>
                                          <p:attrName>style.visibility</p:attrName>
                                        </p:attrNameLst>
                                      </p:cBhvr>
                                      <p:to>
                                        <p:strVal val="visible"/>
                                      </p:to>
                                    </p:set>
                                    <p:animEffect filter="fade" transition="in">
                                      <p:cBhvr additive="repl">
                                        <p:cTn id="99" dur="500"/>
                                        <p:tgtEl>
                                          <p:spTgt spid="233"/>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0">
                                  <p:stCondLst>
                                    <p:cond delay="0"/>
                                  </p:stCondLst>
                                  <p:childTnLst>
                                    <p:set>
                                      <p:cBhvr>
                                        <p:cTn id="103" dur="1" fill="hold">
                                          <p:stCondLst>
                                            <p:cond delay="0"/>
                                          </p:stCondLst>
                                        </p:cTn>
                                        <p:tgtEl>
                                          <p:spTgt spid="-1"/>
                                        </p:tgtEl>
                                        <p:attrNameLst>
                                          <p:attrName>style.visibility</p:attrName>
                                        </p:attrNameLst>
                                      </p:cBhvr>
                                      <p:to>
                                        <p:strVal val="visible"/>
                                      </p:to>
                                    </p:set>
                                    <p:animEffect filter="fade" transition="in">
                                      <p:cBhvr additive="repl">
                                        <p:cTn id="104"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456480" y="426240"/>
            <a:ext cx="8227800" cy="1166040"/>
          </a:xfrm>
          <a:prstGeom prst="rect">
            <a:avLst/>
          </a:prstGeom>
        </p:spPr>
        <p:txBody>
          <a:bodyPr tIns="35280" anchor="ctr"/>
          <a:p>
            <a:pPr>
              <a:lnSpc>
                <a:spcPct val="100000"/>
              </a:lnSpc>
            </a:pPr>
            <a:r>
              <a:rPr lang="en-US" sz="4400">
                <a:solidFill>
                  <a:srgbClr val="000000"/>
                </a:solidFill>
                <a:latin typeface="Calibri"/>
              </a:rPr>
              <a:t>Five steps to PHP database connections:</a:t>
            </a:r>
            <a:endParaRPr/>
          </a:p>
        </p:txBody>
      </p:sp>
      <p:sp>
        <p:nvSpPr>
          <p:cNvPr id="237" name="TextShape 2"/>
          <p:cNvSpPr txBox="1"/>
          <p:nvPr/>
        </p:nvSpPr>
        <p:spPr>
          <a:xfrm>
            <a:off x="587520" y="1735560"/>
            <a:ext cx="7869240" cy="3947040"/>
          </a:xfrm>
          <a:prstGeom prst="rect">
            <a:avLst/>
          </a:prstGeom>
        </p:spPr>
        <p:txBody>
          <a:bodyPr/>
          <a:p>
            <a:pPr>
              <a:lnSpc>
                <a:spcPct val="100000"/>
              </a:lnSpc>
              <a:buFont typeface="Times New Roman"/>
              <a:buAutoNum type="arabicParenR"/>
            </a:pPr>
            <a:r>
              <a:rPr lang="en-US" sz="3200">
                <a:solidFill>
                  <a:srgbClr val="000000"/>
                </a:solidFill>
                <a:latin typeface="Calibri"/>
              </a:rPr>
              <a:t> </a:t>
            </a:r>
            <a:r>
              <a:rPr lang="en-US" sz="3200">
                <a:solidFill>
                  <a:srgbClr val="000000"/>
                </a:solidFill>
                <a:latin typeface="Calibri"/>
              </a:rPr>
              <a:t>Create a database connection</a:t>
            </a:r>
            <a:endParaRPr/>
          </a:p>
          <a:p>
            <a:pPr>
              <a:lnSpc>
                <a:spcPct val="100000"/>
              </a:lnSpc>
              <a:buFont typeface="Times New Roman"/>
              <a:buAutoNum type="arabicParenR"/>
            </a:pPr>
            <a:r>
              <a:rPr lang="en-US" sz="3200">
                <a:solidFill>
                  <a:srgbClr val="000000"/>
                </a:solidFill>
                <a:latin typeface="Calibri"/>
              </a:rPr>
              <a:t> </a:t>
            </a:r>
            <a:r>
              <a:rPr lang="en-US" sz="3200">
                <a:solidFill>
                  <a:srgbClr val="000000"/>
                </a:solidFill>
                <a:latin typeface="Calibri"/>
              </a:rPr>
              <a:t>Select a database to use</a:t>
            </a:r>
            <a:endParaRPr/>
          </a:p>
          <a:p>
            <a:pPr>
              <a:lnSpc>
                <a:spcPct val="100000"/>
              </a:lnSpc>
              <a:buFont typeface="Times New Roman"/>
              <a:buAutoNum type="arabicParenR"/>
            </a:pPr>
            <a:r>
              <a:rPr lang="en-US" sz="3200">
                <a:solidFill>
                  <a:srgbClr val="000000"/>
                </a:solidFill>
                <a:latin typeface="Calibri"/>
              </a:rPr>
              <a:t> </a:t>
            </a:r>
            <a:r>
              <a:rPr lang="en-US" sz="3200">
                <a:solidFill>
                  <a:srgbClr val="000000"/>
                </a:solidFill>
                <a:latin typeface="Calibri"/>
              </a:rPr>
              <a:t>Perform database query</a:t>
            </a:r>
            <a:endParaRPr/>
          </a:p>
          <a:p>
            <a:pPr>
              <a:lnSpc>
                <a:spcPct val="100000"/>
              </a:lnSpc>
              <a:buFont typeface="Times New Roman"/>
              <a:buAutoNum type="arabicParenR"/>
            </a:pPr>
            <a:r>
              <a:rPr lang="en-US" sz="3200">
                <a:solidFill>
                  <a:srgbClr val="000000"/>
                </a:solidFill>
                <a:latin typeface="Calibri"/>
              </a:rPr>
              <a:t> </a:t>
            </a:r>
            <a:r>
              <a:rPr lang="en-US" sz="3200">
                <a:solidFill>
                  <a:srgbClr val="000000"/>
                </a:solidFill>
                <a:latin typeface="Calibri"/>
              </a:rPr>
              <a:t>Use returned data</a:t>
            </a:r>
            <a:endParaRPr/>
          </a:p>
          <a:p>
            <a:pPr>
              <a:lnSpc>
                <a:spcPct val="100000"/>
              </a:lnSpc>
              <a:buFont typeface="Times New Roman"/>
              <a:buAutoNum type="arabicParenR"/>
            </a:pPr>
            <a:r>
              <a:rPr lang="en-US" sz="3200">
                <a:solidFill>
                  <a:srgbClr val="000000"/>
                </a:solidFill>
                <a:latin typeface="Calibri"/>
              </a:rPr>
              <a:t> </a:t>
            </a:r>
            <a:r>
              <a:rPr lang="en-US" sz="3200">
                <a:solidFill>
                  <a:srgbClr val="000000"/>
                </a:solidFill>
                <a:latin typeface="Calibri"/>
              </a:rPr>
              <a:t>Close connection</a:t>
            </a:r>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456480" y="436320"/>
            <a:ext cx="8227800" cy="1144440"/>
          </a:xfrm>
          <a:prstGeom prst="rect">
            <a:avLst/>
          </a:prstGeom>
        </p:spPr>
        <p:txBody>
          <a:bodyPr tIns="35280" anchor="ctr"/>
          <a:p>
            <a:pPr>
              <a:lnSpc>
                <a:spcPct val="100000"/>
              </a:lnSpc>
            </a:pPr>
            <a:r>
              <a:rPr lang="en-US" sz="4400">
                <a:solidFill>
                  <a:srgbClr val="000000"/>
                </a:solidFill>
                <a:latin typeface="Calibri"/>
              </a:rPr>
              <a:t>Step 1</a:t>
            </a:r>
            <a:endParaRPr/>
          </a:p>
        </p:txBody>
      </p:sp>
      <p:sp>
        <p:nvSpPr>
          <p:cNvPr id="239" name="TextShape 2"/>
          <p:cNvSpPr txBox="1"/>
          <p:nvPr/>
        </p:nvSpPr>
        <p:spPr>
          <a:xfrm>
            <a:off x="587520" y="1735560"/>
            <a:ext cx="7869240" cy="4618080"/>
          </a:xfrm>
          <a:prstGeom prst="rect">
            <a:avLst/>
          </a:prstGeom>
        </p:spPr>
        <p:txBody>
          <a:bodyPr/>
          <a:p>
            <a:pPr>
              <a:lnSpc>
                <a:spcPct val="100000"/>
              </a:lnSpc>
              <a:buSzPct val="45000"/>
              <a:buFont typeface="Wingdings" charset="2"/>
              <a:buChar char=""/>
            </a:pPr>
            <a:r>
              <a:rPr lang="en-US" sz="3200">
                <a:solidFill>
                  <a:srgbClr val="000000"/>
                </a:solidFill>
                <a:latin typeface="Calibri"/>
              </a:rPr>
              <a:t>(Use your own servername, username and password if they are different.)</a:t>
            </a:r>
            <a:endParaRPr/>
          </a:p>
          <a:p>
            <a:pPr>
              <a:lnSpc>
                <a:spcPct val="100000"/>
              </a:lnSpc>
            </a:pPr>
            <a:r>
              <a:rPr lang="en-US" sz="3200">
                <a:solidFill>
                  <a:srgbClr val="000000"/>
                </a:solidFill>
                <a:latin typeface="Calibri"/>
              </a:rPr>
              <a:t>/*$conn allows us to keep refering to this connection after it is established*/</a:t>
            </a:r>
            <a:endParaRPr/>
          </a:p>
          <a:p>
            <a:pPr>
              <a:lnSpc>
                <a:spcPct val="100000"/>
              </a:lnSpc>
            </a:pPr>
            <a:r>
              <a:rPr lang="en-US" sz="3200">
                <a:solidFill>
                  <a:srgbClr val="008000"/>
                </a:solidFill>
                <a:latin typeface="Calibri"/>
              </a:rPr>
              <a:t>$conn =mysql_connect("localhost","root",""); </a:t>
            </a:r>
            <a:endParaRPr/>
          </a:p>
          <a:p>
            <a:pPr>
              <a:lnSpc>
                <a:spcPct val="100000"/>
              </a:lnSpc>
            </a:pPr>
            <a:r>
              <a:rPr lang="en-US" sz="3200">
                <a:solidFill>
                  <a:srgbClr val="008000"/>
                </a:solidFill>
                <a:latin typeface="Calibri"/>
              </a:rPr>
              <a:t>if (!$conn) {</a:t>
            </a:r>
            <a:endParaRPr/>
          </a:p>
          <a:p>
            <a:pPr>
              <a:lnSpc>
                <a:spcPct val="100000"/>
              </a:lnSpc>
            </a:pPr>
            <a:r>
              <a:rPr lang="en-US" sz="3200">
                <a:solidFill>
                  <a:srgbClr val="008000"/>
                </a:solidFill>
                <a:latin typeface="Calibri"/>
              </a:rPr>
              <a:t>  </a:t>
            </a:r>
            <a:r>
              <a:rPr lang="en-US" sz="3200">
                <a:solidFill>
                  <a:srgbClr val="008000"/>
                </a:solidFill>
                <a:latin typeface="Calibri"/>
              </a:rPr>
              <a:t>die("Database connection failed: " . mysql_error());</a:t>
            </a:r>
            <a:endParaRPr/>
          </a:p>
          <a:p>
            <a:pPr>
              <a:lnSpc>
                <a:spcPct val="100000"/>
              </a:lnSpc>
            </a:pPr>
            <a:r>
              <a:rPr lang="en-US" sz="3200">
                <a:solidFill>
                  <a:srgbClr val="008000"/>
                </a:solidFill>
                <a:latin typeface="Calibri"/>
              </a:rPr>
              <a:t>}</a:t>
            </a:r>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456480" y="436320"/>
            <a:ext cx="8227800" cy="1144440"/>
          </a:xfrm>
          <a:prstGeom prst="rect">
            <a:avLst/>
          </a:prstGeom>
        </p:spPr>
        <p:txBody>
          <a:bodyPr tIns="35280" anchor="ctr"/>
          <a:p>
            <a:pPr>
              <a:lnSpc>
                <a:spcPct val="100000"/>
              </a:lnSpc>
            </a:pPr>
            <a:r>
              <a:rPr lang="en-US" sz="4400">
                <a:solidFill>
                  <a:srgbClr val="000000"/>
                </a:solidFill>
                <a:latin typeface="Calibri"/>
              </a:rPr>
              <a:t>Step 2</a:t>
            </a:r>
            <a:endParaRPr/>
          </a:p>
        </p:txBody>
      </p:sp>
      <p:sp>
        <p:nvSpPr>
          <p:cNvPr id="241" name="TextShape 2"/>
          <p:cNvSpPr txBox="1"/>
          <p:nvPr/>
        </p:nvSpPr>
        <p:spPr>
          <a:xfrm>
            <a:off x="587520" y="1735560"/>
            <a:ext cx="7869240" cy="3947040"/>
          </a:xfrm>
          <a:prstGeom prst="rect">
            <a:avLst/>
          </a:prstGeom>
        </p:spPr>
        <p:txBody>
          <a:bodyPr/>
          <a:p>
            <a:pPr>
              <a:lnSpc>
                <a:spcPct val="100000"/>
              </a:lnSpc>
            </a:pPr>
            <a:r>
              <a:rPr lang="en-US" sz="3200">
                <a:solidFill>
                  <a:srgbClr val="000000"/>
                </a:solidFill>
                <a:latin typeface="Calibri"/>
              </a:rPr>
              <a:t>$db_select = mysql_select_db("widget_corp",$conn);</a:t>
            </a:r>
            <a:endParaRPr/>
          </a:p>
          <a:p>
            <a:pPr>
              <a:lnSpc>
                <a:spcPct val="100000"/>
              </a:lnSpc>
            </a:pPr>
            <a:r>
              <a:rPr lang="en-US" sz="3200">
                <a:solidFill>
                  <a:srgbClr val="000000"/>
                </a:solidFill>
                <a:latin typeface="Calibri"/>
              </a:rPr>
              <a:t>if (!$db_select) {</a:t>
            </a:r>
            <a:endParaRPr/>
          </a:p>
          <a:p>
            <a:pPr>
              <a:lnSpc>
                <a:spcPct val="100000"/>
              </a:lnSpc>
            </a:pPr>
            <a:endParaRPr/>
          </a:p>
          <a:p>
            <a:pPr>
              <a:lnSpc>
                <a:spcPct val="100000"/>
              </a:lnSpc>
            </a:pPr>
            <a:r>
              <a:rPr lang="en-US" sz="3200">
                <a:solidFill>
                  <a:srgbClr val="000000"/>
                </a:solidFill>
                <a:latin typeface="Calibri"/>
              </a:rPr>
              <a:t>die("Database selection failed: " . mysql_error());</a:t>
            </a:r>
            <a:endParaRPr/>
          </a:p>
          <a:p>
            <a:pPr>
              <a:lnSpc>
                <a:spcPct val="100000"/>
              </a:lnSpc>
            </a:pPr>
            <a:r>
              <a:rPr lang="en-US" sz="3200">
                <a:solidFill>
                  <a:srgbClr val="000000"/>
                </a:solidFill>
                <a:latin typeface="Calibri"/>
              </a:rPr>
              <a:t>}</a:t>
            </a:r>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456480" y="436320"/>
            <a:ext cx="8227800" cy="1144440"/>
          </a:xfrm>
          <a:prstGeom prst="rect">
            <a:avLst/>
          </a:prstGeom>
        </p:spPr>
        <p:txBody>
          <a:bodyPr tIns="35280" anchor="ctr"/>
          <a:p>
            <a:pPr>
              <a:lnSpc>
                <a:spcPct val="100000"/>
              </a:lnSpc>
            </a:pPr>
            <a:r>
              <a:rPr lang="en-US" sz="4400">
                <a:solidFill>
                  <a:srgbClr val="000000"/>
                </a:solidFill>
                <a:latin typeface="Calibri"/>
              </a:rPr>
              <a:t>Step 3</a:t>
            </a:r>
            <a:endParaRPr/>
          </a:p>
        </p:txBody>
      </p:sp>
      <p:sp>
        <p:nvSpPr>
          <p:cNvPr id="243" name="TextShape 2"/>
          <p:cNvSpPr txBox="1"/>
          <p:nvPr/>
        </p:nvSpPr>
        <p:spPr>
          <a:xfrm>
            <a:off x="587520" y="1735560"/>
            <a:ext cx="7869240" cy="4361760"/>
          </a:xfrm>
          <a:prstGeom prst="rect">
            <a:avLst/>
          </a:prstGeom>
        </p:spPr>
        <p:txBody>
          <a:bodyPr/>
          <a:p>
            <a:pPr>
              <a:lnSpc>
                <a:spcPct val="100000"/>
              </a:lnSpc>
            </a:pPr>
            <a:r>
              <a:rPr lang="en-US" sz="3200">
                <a:solidFill>
                  <a:srgbClr val="000000"/>
                </a:solidFill>
                <a:latin typeface="Calibri"/>
              </a:rPr>
              <a:t>&lt;?php</a:t>
            </a:r>
            <a:endParaRPr/>
          </a:p>
          <a:p>
            <a:pPr>
              <a:lnSpc>
                <a:spcPct val="100000"/>
              </a:lnSpc>
            </a:pPr>
            <a:r>
              <a:rPr lang="en-US" sz="3200">
                <a:solidFill>
                  <a:srgbClr val="000000"/>
                </a:solidFill>
                <a:latin typeface="Calibri"/>
              </a:rPr>
              <a:t>// 3. Perform database query</a:t>
            </a:r>
            <a:endParaRPr/>
          </a:p>
          <a:p>
            <a:pPr>
              <a:lnSpc>
                <a:spcPct val="100000"/>
              </a:lnSpc>
            </a:pPr>
            <a:r>
              <a:rPr lang="en-US" sz="3200">
                <a:solidFill>
                  <a:srgbClr val="000000"/>
                </a:solidFill>
                <a:latin typeface="Calibri"/>
              </a:rPr>
              <a:t>$result = mysql_query("SELECT * FROM subjects", $connection);</a:t>
            </a:r>
            <a:endParaRPr/>
          </a:p>
          <a:p>
            <a:pPr>
              <a:lnSpc>
                <a:spcPct val="100000"/>
              </a:lnSpc>
            </a:pPr>
            <a:r>
              <a:rPr lang="en-US" sz="3200">
                <a:solidFill>
                  <a:srgbClr val="000000"/>
                </a:solidFill>
                <a:latin typeface="Calibri"/>
              </a:rPr>
              <a:t>if (!$result) {</a:t>
            </a:r>
            <a:endParaRPr/>
          </a:p>
          <a:p>
            <a:pPr>
              <a:lnSpc>
                <a:spcPct val="100000"/>
              </a:lnSpc>
            </a:pPr>
            <a:r>
              <a:rPr lang="en-US" sz="3200">
                <a:solidFill>
                  <a:srgbClr val="000000"/>
                </a:solidFill>
                <a:latin typeface="Calibri"/>
              </a:rPr>
              <a:t>die("Database query failed: " . mysql_error());</a:t>
            </a:r>
            <a:endParaRPr/>
          </a:p>
          <a:p>
            <a:pPr>
              <a:lnSpc>
                <a:spcPct val="100000"/>
              </a:lnSpc>
            </a:pPr>
            <a:r>
              <a:rPr lang="en-US" sz="3200">
                <a:solidFill>
                  <a:srgbClr val="000000"/>
                </a:solidFill>
                <a:latin typeface="Calibri"/>
              </a:rPr>
              <a:t>}</a:t>
            </a:r>
            <a:endParaRPr/>
          </a:p>
          <a:p>
            <a:pPr>
              <a:lnSpc>
                <a:spcPct val="100000"/>
              </a:lnSpc>
              <a:buSzPct val="45000"/>
              <a:buFont typeface="Wingdings" charset="2"/>
              <a:buChar char=""/>
            </a:pPr>
            <a:r>
              <a:rPr lang="en-US" sz="3200">
                <a:solidFill>
                  <a:srgbClr val="000000"/>
                </a:solidFill>
                <a:latin typeface="Calibri"/>
              </a:rPr>
              <a:t>?&gt;</a:t>
            </a:r>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456480" y="436320"/>
            <a:ext cx="8227800" cy="1144440"/>
          </a:xfrm>
          <a:prstGeom prst="rect">
            <a:avLst/>
          </a:prstGeom>
        </p:spPr>
        <p:txBody>
          <a:bodyPr tIns="35280" anchor="ctr"/>
          <a:p>
            <a:pPr>
              <a:lnSpc>
                <a:spcPct val="100000"/>
              </a:lnSpc>
            </a:pPr>
            <a:r>
              <a:rPr lang="en-US" sz="4400">
                <a:solidFill>
                  <a:srgbClr val="000000"/>
                </a:solidFill>
                <a:latin typeface="Calibri"/>
              </a:rPr>
              <a:t>Step 4</a:t>
            </a:r>
            <a:endParaRPr/>
          </a:p>
        </p:txBody>
      </p:sp>
      <p:sp>
        <p:nvSpPr>
          <p:cNvPr id="245" name="TextShape 2"/>
          <p:cNvSpPr txBox="1"/>
          <p:nvPr/>
        </p:nvSpPr>
        <p:spPr>
          <a:xfrm>
            <a:off x="587520" y="1735560"/>
            <a:ext cx="7869240" cy="3947040"/>
          </a:xfrm>
          <a:prstGeom prst="rect">
            <a:avLst/>
          </a:prstGeom>
        </p:spPr>
        <p:txBody>
          <a:bodyPr/>
          <a:p>
            <a:pPr>
              <a:lnSpc>
                <a:spcPct val="100000"/>
              </a:lnSpc>
            </a:pPr>
            <a:r>
              <a:rPr i="1" lang="en-US" sz="3200">
                <a:solidFill>
                  <a:srgbClr val="0000ff"/>
                </a:solidFill>
                <a:latin typeface="Calibri"/>
              </a:rPr>
              <a:t>// .Use returned data </a:t>
            </a:r>
            <a:endParaRPr/>
          </a:p>
          <a:p>
            <a:pPr>
              <a:lnSpc>
                <a:spcPct val="100000"/>
              </a:lnSpc>
            </a:pPr>
            <a:endParaRPr/>
          </a:p>
          <a:p>
            <a:pPr>
              <a:lnSpc>
                <a:spcPct val="100000"/>
              </a:lnSpc>
            </a:pPr>
            <a:r>
              <a:rPr lang="en-US" sz="3200">
                <a:solidFill>
                  <a:srgbClr val="000000"/>
                </a:solidFill>
                <a:latin typeface="Calibri"/>
              </a:rPr>
              <a:t>while ($row = mysql_fetch_array($result)) {</a:t>
            </a:r>
            <a:endParaRPr/>
          </a:p>
          <a:p>
            <a:pPr>
              <a:lnSpc>
                <a:spcPct val="100000"/>
              </a:lnSpc>
            </a:pPr>
            <a:r>
              <a:rPr lang="en-US" sz="3200">
                <a:solidFill>
                  <a:srgbClr val="000000"/>
                </a:solidFill>
                <a:latin typeface="Calibri"/>
              </a:rPr>
              <a:t>echo $row["menu_name"]." ".$row["position"]."&lt;br /&gt;";</a:t>
            </a:r>
            <a:endParaRPr/>
          </a:p>
          <a:p>
            <a:pPr>
              <a:lnSpc>
                <a:spcPct val="100000"/>
              </a:lnSpc>
            </a:pPr>
            <a:r>
              <a:rPr lang="en-US" sz="3200">
                <a:solidFill>
                  <a:srgbClr val="000000"/>
                </a:solidFill>
                <a:latin typeface="Calibri"/>
              </a:rPr>
              <a:t>}</a:t>
            </a:r>
            <a:endParaRPr/>
          </a:p>
          <a:p>
            <a:pPr>
              <a:lnSpc>
                <a:spcPct val="100000"/>
              </a:lnSpc>
            </a:pPr>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TextShape 1"/>
          <p:cNvSpPr txBox="1"/>
          <p:nvPr/>
        </p:nvSpPr>
        <p:spPr>
          <a:xfrm>
            <a:off x="456480" y="516960"/>
            <a:ext cx="8227800" cy="1145880"/>
          </a:xfrm>
          <a:prstGeom prst="rect">
            <a:avLst/>
          </a:prstGeom>
        </p:spPr>
        <p:txBody>
          <a:bodyPr tIns="35280" anchor="ctr"/>
          <a:p>
            <a:endParaRPr/>
          </a:p>
        </p:txBody>
      </p:sp>
      <p:sp>
        <p:nvSpPr>
          <p:cNvPr id="247" name="TextShape 2"/>
          <p:cNvSpPr txBox="1"/>
          <p:nvPr/>
        </p:nvSpPr>
        <p:spPr>
          <a:xfrm>
            <a:off x="587520" y="1735560"/>
            <a:ext cx="7869240" cy="3947040"/>
          </a:xfrm>
          <a:prstGeom prst="rect">
            <a:avLst/>
          </a:prstGeom>
        </p:spPr>
        <p:txBody>
          <a:bodyPr/>
          <a:p>
            <a:pPr>
              <a:lnSpc>
                <a:spcPct val="100000"/>
              </a:lnSpc>
            </a:pPr>
            <a:r>
              <a:rPr lang="en-US" sz="3200">
                <a:solidFill>
                  <a:srgbClr val="000000"/>
                </a:solidFill>
                <a:latin typeface="Calibri"/>
              </a:rPr>
              <a:t>&lt;?php</a:t>
            </a:r>
            <a:endParaRPr/>
          </a:p>
          <a:p>
            <a:pPr>
              <a:lnSpc>
                <a:spcPct val="100000"/>
              </a:lnSpc>
            </a:pPr>
            <a:r>
              <a:rPr i="1" lang="en-US" sz="3200">
                <a:solidFill>
                  <a:srgbClr val="0000ff"/>
                </a:solidFill>
                <a:latin typeface="Calibri"/>
              </a:rPr>
              <a:t>// 5. Close connection</a:t>
            </a:r>
            <a:endParaRPr/>
          </a:p>
          <a:p>
            <a:pPr>
              <a:lnSpc>
                <a:spcPct val="100000"/>
              </a:lnSpc>
            </a:pPr>
            <a:r>
              <a:rPr lang="en-US" sz="3200">
                <a:solidFill>
                  <a:srgbClr val="000000"/>
                </a:solidFill>
                <a:latin typeface="Calibri"/>
              </a:rPr>
              <a:t>     </a:t>
            </a:r>
            <a:r>
              <a:rPr lang="en-US" sz="3200">
                <a:solidFill>
                  <a:srgbClr val="000000"/>
                </a:solidFill>
                <a:latin typeface="Calibri"/>
              </a:rPr>
              <a:t>mysql_close($connection);</a:t>
            </a:r>
            <a:endParaRPr/>
          </a:p>
          <a:p>
            <a:pPr>
              <a:lnSpc>
                <a:spcPct val="100000"/>
              </a:lnSpc>
            </a:pPr>
            <a:r>
              <a:rPr lang="en-US" sz="3200">
                <a:solidFill>
                  <a:srgbClr val="000000"/>
                </a:solidFill>
                <a:latin typeface="Calibri"/>
              </a:rPr>
              <a:t>?&gt;</a:t>
            </a:r>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301680" y="228600"/>
            <a:ext cx="8540280" cy="1142640"/>
          </a:xfrm>
          <a:prstGeom prst="rect">
            <a:avLst/>
          </a:prstGeom>
        </p:spPr>
        <p:txBody>
          <a:bodyPr anchor="ctr"/>
          <a:p>
            <a:endParaRPr/>
          </a:p>
        </p:txBody>
      </p:sp>
      <p:sp>
        <p:nvSpPr>
          <p:cNvPr id="133" name="TextShape 2"/>
          <p:cNvSpPr txBox="1"/>
          <p:nvPr/>
        </p:nvSpPr>
        <p:spPr>
          <a:xfrm>
            <a:off x="301680" y="1600200"/>
            <a:ext cx="8540280" cy="4190760"/>
          </a:xfrm>
          <a:prstGeom prst="rect">
            <a:avLst/>
          </a:prstGeom>
        </p:spPr>
        <p:txBody>
          <a:bodyPr/>
          <a:p>
            <a:pPr>
              <a:lnSpc>
                <a:spcPct val="100000"/>
              </a:lnSpc>
              <a:buFont typeface="Arial"/>
              <a:buChar char="•"/>
            </a:pPr>
            <a:r>
              <a:rPr lang="en-US" sz="6200">
                <a:solidFill>
                  <a:srgbClr val="000000"/>
                </a:solidFill>
                <a:latin typeface="Calibri"/>
              </a:rPr>
              <a:t>The first step is to set up our form:</a:t>
            </a:r>
            <a:endParaRPr/>
          </a:p>
          <a:p>
            <a:pPr>
              <a:lnSpc>
                <a:spcPct val="170000"/>
              </a:lnSpc>
            </a:pPr>
            <a:r>
              <a:rPr b="1" lang="en-US" sz="6700">
                <a:solidFill>
                  <a:srgbClr val="000000"/>
                </a:solidFill>
                <a:latin typeface="Calibri"/>
              </a:rPr>
              <a:t>&lt;form method=post action=file-store.php&gt;</a:t>
            </a:r>
            <a:endParaRPr/>
          </a:p>
          <a:p>
            <a:r>
              <a:rPr b="1" lang="en-US" sz="6700">
                <a:solidFill>
                  <a:srgbClr val="000000"/>
                </a:solidFill>
                <a:latin typeface="Calibri"/>
              </a:rPr>
              <a:t>&lt;textarea name=news&gt;&lt;/textarea&gt;</a:t>
            </a:r>
            <a:endParaRPr/>
          </a:p>
          <a:p>
            <a:r>
              <a:rPr b="1" lang="en-US" sz="6700">
                <a:solidFill>
                  <a:srgbClr val="000000"/>
                </a:solidFill>
                <a:latin typeface="Calibri"/>
              </a:rPr>
              <a:t>&lt;input type=submit value=Submit&gt;</a:t>
            </a:r>
            <a:endParaRPr/>
          </a:p>
          <a:p>
            <a:pPr>
              <a:lnSpc>
                <a:spcPct val="170000"/>
              </a:lnSpc>
            </a:pPr>
            <a:r>
              <a:rPr b="1" lang="en-US" sz="7500">
                <a:solidFill>
                  <a:srgbClr val="000000"/>
                </a:solidFill>
                <a:latin typeface="Calibri"/>
              </a:rPr>
              <a:t>&lt;/form&gt;</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301680" y="228600"/>
            <a:ext cx="8540280" cy="1142640"/>
          </a:xfrm>
          <a:prstGeom prst="rect">
            <a:avLst/>
          </a:prstGeom>
        </p:spPr>
        <p:txBody>
          <a:bodyPr anchor="ctr"/>
          <a:p>
            <a:endParaRPr/>
          </a:p>
        </p:txBody>
      </p:sp>
      <p:sp>
        <p:nvSpPr>
          <p:cNvPr id="135" name="TextShape 2"/>
          <p:cNvSpPr txBox="1"/>
          <p:nvPr/>
        </p:nvSpPr>
        <p:spPr>
          <a:xfrm>
            <a:off x="301680" y="1600200"/>
            <a:ext cx="8540280" cy="4114440"/>
          </a:xfrm>
          <a:prstGeom prst="rect">
            <a:avLst/>
          </a:prstGeom>
        </p:spPr>
        <p:txBody>
          <a:bodyPr/>
          <a:p>
            <a:pPr>
              <a:lnSpc>
                <a:spcPct val="100000"/>
              </a:lnSpc>
              <a:buFont typeface="Arial"/>
              <a:buChar char="•"/>
            </a:pPr>
            <a:r>
              <a:rPr lang="en-US" sz="3200">
                <a:solidFill>
                  <a:srgbClr val="000000"/>
                </a:solidFill>
                <a:latin typeface="Calibri"/>
              </a:rPr>
              <a:t>This is a pretty basic HTML form. </a:t>
            </a:r>
            <a:endParaRPr/>
          </a:p>
          <a:p>
            <a:pPr>
              <a:lnSpc>
                <a:spcPct val="100000"/>
              </a:lnSpc>
              <a:buFont typeface="Arial"/>
              <a:buChar char="•"/>
            </a:pPr>
            <a:r>
              <a:rPr lang="en-US" sz="3200">
                <a:solidFill>
                  <a:srgbClr val="000000"/>
                </a:solidFill>
                <a:latin typeface="Calibri"/>
              </a:rPr>
              <a:t>The contents in the textarea named 'news' will be passed to file-store.php via POST. </a:t>
            </a:r>
            <a:endParaRPr/>
          </a:p>
          <a:p>
            <a:pPr>
              <a:lnSpc>
                <a:spcPct val="100000"/>
              </a:lnSpc>
              <a:buFont typeface="Arial"/>
              <a:buChar char="•"/>
            </a:pPr>
            <a:r>
              <a:rPr lang="en-US" sz="3200">
                <a:solidFill>
                  <a:srgbClr val="000000"/>
                </a:solidFill>
                <a:latin typeface="Calibri"/>
              </a:rPr>
              <a:t>Why POST? Because the textarea could contain a large amount of information and could cause problems if we used GET.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301680" y="228600"/>
            <a:ext cx="8540280" cy="1142640"/>
          </a:xfrm>
          <a:prstGeom prst="rect">
            <a:avLst/>
          </a:prstGeom>
        </p:spPr>
        <p:txBody>
          <a:bodyPr anchor="ctr"/>
          <a:p>
            <a:endParaRPr/>
          </a:p>
        </p:txBody>
      </p:sp>
      <p:sp>
        <p:nvSpPr>
          <p:cNvPr id="137" name="TextShape 2"/>
          <p:cNvSpPr txBox="1"/>
          <p:nvPr/>
        </p:nvSpPr>
        <p:spPr>
          <a:xfrm>
            <a:off x="301680" y="1600200"/>
            <a:ext cx="8540280" cy="3657240"/>
          </a:xfrm>
          <a:prstGeom prst="rect">
            <a:avLst/>
          </a:prstGeom>
        </p:spPr>
        <p:txBody>
          <a:bodyPr/>
          <a:p>
            <a:pPr>
              <a:lnSpc>
                <a:spcPct val="100000"/>
              </a:lnSpc>
              <a:buFont typeface="Arial"/>
              <a:buChar char="•"/>
            </a:pPr>
            <a:r>
              <a:rPr lang="en-US" sz="3200">
                <a:solidFill>
                  <a:srgbClr val="000000"/>
                </a:solidFill>
                <a:latin typeface="Calibri"/>
              </a:rPr>
              <a:t>The second step is to set up file-store.php to handle and store the data passed over from the form</a:t>
            </a:r>
            <a:endParaRPr/>
          </a:p>
          <a:p>
            <a:r>
              <a:rPr lang="en-US" sz="3500">
                <a:solidFill>
                  <a:srgbClr val="000000"/>
                </a:solidFill>
                <a:latin typeface="Calibri"/>
              </a:rPr>
              <a:t>&lt;?php </a:t>
            </a:r>
            <a:endParaRPr/>
          </a:p>
          <a:p>
            <a:r>
              <a:rPr b="1" lang="en-US" sz="3500">
                <a:solidFill>
                  <a:srgbClr val="000000"/>
                </a:solidFill>
                <a:latin typeface="Calibri"/>
              </a:rPr>
              <a:t>$handle = fopen("news.txt", "r+");</a:t>
            </a:r>
            <a:endParaRPr/>
          </a:p>
          <a:p>
            <a:r>
              <a:rPr b="1" lang="en-US" sz="3500">
                <a:solidFill>
                  <a:srgbClr val="000000"/>
                </a:solidFill>
                <a:latin typeface="Calibri"/>
              </a:rPr>
              <a:t>fwrite($handle, $_POST['news']); </a:t>
            </a:r>
            <a:endParaRPr/>
          </a:p>
          <a:p>
            <a:r>
              <a:rPr b="1" lang="en-US" sz="3500">
                <a:solidFill>
                  <a:srgbClr val="000000"/>
                </a:solidFill>
                <a:latin typeface="Calibri"/>
              </a:rPr>
              <a:t>fclose($handle); </a:t>
            </a:r>
            <a:endParaRPr/>
          </a:p>
          <a:p>
            <a:r>
              <a:rPr lang="en-US" sz="3500">
                <a:solidFill>
                  <a:srgbClr val="000000"/>
                </a:solidFill>
                <a:latin typeface="Calibri"/>
              </a:rPr>
              <a:t>?&gt;</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301680" y="228600"/>
            <a:ext cx="8540280" cy="1142640"/>
          </a:xfrm>
          <a:prstGeom prst="rect">
            <a:avLst/>
          </a:prstGeom>
        </p:spPr>
        <p:txBody>
          <a:bodyPr anchor="ctr"/>
          <a:p>
            <a:endParaRPr/>
          </a:p>
        </p:txBody>
      </p:sp>
      <p:sp>
        <p:nvSpPr>
          <p:cNvPr id="139" name="TextShape 2"/>
          <p:cNvSpPr txBox="1"/>
          <p:nvPr/>
        </p:nvSpPr>
        <p:spPr>
          <a:xfrm>
            <a:off x="301680" y="1600200"/>
            <a:ext cx="8540280" cy="4952520"/>
          </a:xfrm>
          <a:prstGeom prst="rect">
            <a:avLst/>
          </a:prstGeom>
        </p:spPr>
        <p:txBody>
          <a:bodyPr/>
          <a:p>
            <a:pPr>
              <a:lnSpc>
                <a:spcPct val="100000"/>
              </a:lnSpc>
              <a:buFont typeface="Arial"/>
              <a:buChar char="•"/>
            </a:pPr>
            <a:r>
              <a:rPr lang="en-US" sz="3200">
                <a:solidFill>
                  <a:srgbClr val="000000"/>
                </a:solidFill>
                <a:latin typeface="Calibri"/>
              </a:rPr>
              <a:t>Again this is a pretty basic file handle script. </a:t>
            </a:r>
            <a:endParaRPr/>
          </a:p>
          <a:p>
            <a:pPr>
              <a:lnSpc>
                <a:spcPct val="100000"/>
              </a:lnSpc>
              <a:buFont typeface="Arial"/>
              <a:buChar char="•"/>
            </a:pPr>
            <a:r>
              <a:rPr lang="en-US" sz="3200">
                <a:solidFill>
                  <a:srgbClr val="000000"/>
                </a:solidFill>
                <a:latin typeface="Calibri"/>
              </a:rPr>
              <a:t>The first thing we have to do is open the file and choose a mode. </a:t>
            </a:r>
            <a:endParaRPr/>
          </a:p>
          <a:p>
            <a:pPr>
              <a:lnSpc>
                <a:spcPct val="100000"/>
              </a:lnSpc>
              <a:buFont typeface="Arial"/>
              <a:buChar char="•"/>
            </a:pPr>
            <a:r>
              <a:rPr lang="en-US" sz="3200">
                <a:solidFill>
                  <a:srgbClr val="000000"/>
                </a:solidFill>
                <a:latin typeface="Calibri"/>
              </a:rPr>
              <a:t>In this case I decided to use r+ which will open the file for reading and writing and places the file pointer at the beginning of the file.</a:t>
            </a:r>
            <a:endParaRPr/>
          </a:p>
          <a:p>
            <a:pPr>
              <a:lnSpc>
                <a:spcPct val="100000"/>
              </a:lnSpc>
              <a:buFont typeface="Arial"/>
              <a:buChar char="•"/>
            </a:pPr>
            <a:r>
              <a:rPr lang="en-US" sz="3200">
                <a:solidFill>
                  <a:srgbClr val="000000"/>
                </a:solidFill>
                <a:latin typeface="Calibri"/>
              </a:rPr>
              <a:t> </a:t>
            </a:r>
            <a:r>
              <a:rPr lang="en-US" sz="3200">
                <a:solidFill>
                  <a:srgbClr val="000000"/>
                </a:solidFill>
                <a:latin typeface="Calibri"/>
              </a:rPr>
              <a:t>The next slide is a table explaining the most commonly used modes.</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3124080" y="6245280"/>
            <a:ext cx="2895120" cy="475920"/>
          </a:xfrm>
          <a:prstGeom prst="rect">
            <a:avLst/>
          </a:prstGeom>
        </p:spPr>
        <p:txBody>
          <a:bodyPr anchor="ctr"/>
          <a:p>
            <a:pPr>
              <a:lnSpc>
                <a:spcPct val="100000"/>
              </a:lnSpc>
            </a:pPr>
            <a:r>
              <a:rPr lang="en-US" sz="1200">
                <a:solidFill>
                  <a:srgbClr val="8b8b8b"/>
                </a:solidFill>
                <a:latin typeface="Calibri"/>
              </a:rPr>
              <a:t>GeshanManandhar.com</a:t>
            </a:r>
            <a:endParaRPr/>
          </a:p>
        </p:txBody>
      </p:sp>
      <p:sp>
        <p:nvSpPr>
          <p:cNvPr id="141" name="TextShape 2"/>
          <p:cNvSpPr txBox="1"/>
          <p:nvPr/>
        </p:nvSpPr>
        <p:spPr>
          <a:xfrm>
            <a:off x="6553080" y="6245280"/>
            <a:ext cx="2288880" cy="475920"/>
          </a:xfrm>
          <a:prstGeom prst="rect">
            <a:avLst/>
          </a:prstGeom>
        </p:spPr>
        <p:txBody>
          <a:bodyPr anchor="ctr"/>
          <a:p>
            <a:pPr>
              <a:lnSpc>
                <a:spcPct val="100000"/>
              </a:lnSpc>
            </a:pPr>
            <a:fld id="{F106EFCF-379E-4F2F-BF12-59C4229B89D3}" type="slidenum">
              <a:rPr lang="en-US" sz="1200">
                <a:solidFill>
                  <a:srgbClr val="8b8b8b"/>
                </a:solidFill>
                <a:latin typeface="Calibri"/>
              </a:rPr>
              <a:t>&lt;number&gt;</a:t>
            </a:fld>
            <a:endParaRPr/>
          </a:p>
        </p:txBody>
      </p:sp>
      <p:sp>
        <p:nvSpPr>
          <p:cNvPr id="142" name="TextShape 3"/>
          <p:cNvSpPr txBox="1"/>
          <p:nvPr/>
        </p:nvSpPr>
        <p:spPr>
          <a:xfrm>
            <a:off x="301680" y="228600"/>
            <a:ext cx="8540280" cy="1142640"/>
          </a:xfrm>
          <a:prstGeom prst="rect">
            <a:avLst/>
          </a:prstGeom>
        </p:spPr>
        <p:txBody>
          <a:bodyPr anchor="ctr"/>
          <a:p>
            <a:pPr algn="ctr">
              <a:lnSpc>
                <a:spcPct val="100000"/>
              </a:lnSpc>
            </a:pPr>
            <a:r>
              <a:rPr lang="en-US" sz="4400">
                <a:solidFill>
                  <a:srgbClr val="000000"/>
                </a:solidFill>
                <a:latin typeface="Calibri"/>
              </a:rPr>
              <a:t>PHP File Handling Funcitons</a:t>
            </a:r>
            <a:endParaRPr/>
          </a:p>
        </p:txBody>
      </p:sp>
      <p:pic>
        <p:nvPicPr>
          <p:cNvPr id="143" name="Picture 5" descr=""/>
          <p:cNvPicPr/>
          <p:nvPr/>
        </p:nvPicPr>
        <p:blipFill>
          <a:blip r:embed="rId1"/>
          <a:stretch>
            <a:fillRect/>
          </a:stretch>
        </p:blipFill>
        <p:spPr>
          <a:xfrm>
            <a:off x="685800" y="1371600"/>
            <a:ext cx="7695720" cy="48528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301680" y="228600"/>
            <a:ext cx="8540280" cy="1142640"/>
          </a:xfrm>
          <a:prstGeom prst="rect">
            <a:avLst/>
          </a:prstGeom>
        </p:spPr>
        <p:txBody>
          <a:bodyPr anchor="ctr"/>
          <a:p>
            <a:endParaRPr/>
          </a:p>
        </p:txBody>
      </p:sp>
      <p:sp>
        <p:nvSpPr>
          <p:cNvPr id="145" name="TextShape 2"/>
          <p:cNvSpPr txBox="1"/>
          <p:nvPr/>
        </p:nvSpPr>
        <p:spPr>
          <a:xfrm>
            <a:off x="301680" y="1600200"/>
            <a:ext cx="8540280" cy="4723920"/>
          </a:xfrm>
          <a:prstGeom prst="rect">
            <a:avLst/>
          </a:prstGeom>
        </p:spPr>
        <p:txBody>
          <a:bodyPr/>
          <a:p>
            <a:pPr>
              <a:lnSpc>
                <a:spcPct val="100000"/>
              </a:lnSpc>
              <a:buFont typeface="Arial"/>
              <a:buChar char="•"/>
            </a:pPr>
            <a:r>
              <a:rPr lang="en-US" sz="3200">
                <a:solidFill>
                  <a:srgbClr val="000000"/>
                </a:solidFill>
                <a:latin typeface="Calibri"/>
              </a:rPr>
              <a:t>The function fopen() in this case opens a file named news.txt which should be in the same directory as file-store.php</a:t>
            </a:r>
            <a:endParaRPr/>
          </a:p>
          <a:p>
            <a:pPr>
              <a:lnSpc>
                <a:spcPct val="100000"/>
              </a:lnSpc>
              <a:buFont typeface="Arial"/>
              <a:buChar char="•"/>
            </a:pPr>
            <a:r>
              <a:rPr lang="en-US" sz="3200">
                <a:solidFill>
                  <a:srgbClr val="000000"/>
                </a:solidFill>
                <a:latin typeface="Calibri"/>
              </a:rPr>
              <a:t>The second part of this short script is what puts the contents of the form into the text file.</a:t>
            </a:r>
            <a:endParaRPr/>
          </a:p>
          <a:p>
            <a:pPr>
              <a:lnSpc>
                <a:spcPct val="100000"/>
              </a:lnSpc>
              <a:buFont typeface="Arial"/>
              <a:buChar char="•"/>
            </a:pPr>
            <a:r>
              <a:rPr lang="en-US" sz="3200">
                <a:solidFill>
                  <a:srgbClr val="000000"/>
                </a:solidFill>
                <a:latin typeface="Calibri"/>
              </a:rPr>
              <a:t> </a:t>
            </a:r>
            <a:r>
              <a:rPr lang="en-US" sz="3200">
                <a:solidFill>
                  <a:srgbClr val="000000"/>
                </a:solidFill>
                <a:latin typeface="Calibri"/>
              </a:rPr>
              <a:t>fwrite() is the function that will handle the writing.</a:t>
            </a: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301680" y="228600"/>
            <a:ext cx="8540280" cy="1142640"/>
          </a:xfrm>
          <a:prstGeom prst="rect">
            <a:avLst/>
          </a:prstGeom>
        </p:spPr>
        <p:txBody>
          <a:bodyPr anchor="ctr"/>
          <a:p>
            <a:endParaRPr/>
          </a:p>
        </p:txBody>
      </p:sp>
      <p:sp>
        <p:nvSpPr>
          <p:cNvPr id="147" name="TextShape 2"/>
          <p:cNvSpPr txBox="1"/>
          <p:nvPr/>
        </p:nvSpPr>
        <p:spPr>
          <a:xfrm>
            <a:off x="301680" y="1600200"/>
            <a:ext cx="8540280" cy="4723920"/>
          </a:xfrm>
          <a:prstGeom prst="rect">
            <a:avLst/>
          </a:prstGeom>
        </p:spPr>
        <p:txBody>
          <a:bodyPr/>
          <a:p>
            <a:pPr>
              <a:lnSpc>
                <a:spcPct val="100000"/>
              </a:lnSpc>
              <a:buFont typeface="Arial"/>
              <a:buChar char="•"/>
            </a:pPr>
            <a:r>
              <a:rPr lang="en-US" sz="3200">
                <a:solidFill>
                  <a:srgbClr val="000000"/>
                </a:solidFill>
                <a:latin typeface="Calibri"/>
              </a:rPr>
              <a:t>The first part is the resource handle which represents the file we just opened. </a:t>
            </a:r>
            <a:endParaRPr/>
          </a:p>
          <a:p>
            <a:pPr>
              <a:lnSpc>
                <a:spcPct val="100000"/>
              </a:lnSpc>
              <a:buFont typeface="Arial"/>
              <a:buChar char="•"/>
            </a:pPr>
            <a:r>
              <a:rPr lang="en-US" sz="3200">
                <a:solidFill>
                  <a:srgbClr val="000000"/>
                </a:solidFill>
                <a:latin typeface="Calibri"/>
              </a:rPr>
              <a:t>The second part is what is actually going to be written inside the file. In this case $_POST['news'] contains all the text from the textarea of the form. </a:t>
            </a:r>
            <a:endParaRPr/>
          </a:p>
          <a:p>
            <a:pPr>
              <a:lnSpc>
                <a:spcPct val="100000"/>
              </a:lnSpc>
              <a:buFont typeface="Arial"/>
              <a:buChar char="•"/>
            </a:pPr>
            <a:r>
              <a:rPr lang="en-US" sz="3200">
                <a:solidFill>
                  <a:srgbClr val="000000"/>
                </a:solidFill>
                <a:latin typeface="Calibri"/>
              </a:rPr>
              <a:t>The last line closes the file. </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