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38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48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5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4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2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7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2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3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4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5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770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E594-C61A-4664-9407-56781F2A528B}" type="datetimeFigureOut">
              <a:rPr lang="hu-HU" smtClean="0"/>
              <a:t>2021. 09. 26.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13EB-8D7F-4CD4-97B9-FDA6FCF80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79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hu/tutorials/the-30-css-selectors-you-must-memorize--net-1604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CSS3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r>
              <a:rPr lang="hu-HU" b="1" dirty="0"/>
              <a:t>30 CSS szelektor, </a:t>
            </a:r>
            <a:r>
              <a:rPr lang="hu-HU" b="1" dirty="0" smtClean="0"/>
              <a:t>amiről jó tudni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149352" y="6086779"/>
            <a:ext cx="11298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hlinkClick r:id="rId2"/>
              </a:rPr>
              <a:t>https://code.tutsplus.com/hu/tutorials/the-30-css-selectors-you-must-memorize--net-16048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28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11923776" cy="694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X:nth-last-child(n)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li:nth-last-child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 {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 van akkor, ha van egy hatalmas listányi elemünk egy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ul-ben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és mondjuk csak a hátulról harmadik elemhez szeretnénk hozzáférni? Ahelyett, hogy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li:nt-child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(397)-et használnánk, igénybe vehetjük helyette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-last-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technika majdnem ugyanúgy működik, mint a tizenhatos számú, de azzal a különbséggel, hogy a lista végével kezdődik és visszafelé halad.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</a:t>
            </a:r>
            <a:r>
              <a:rPr lang="hu-HU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X:nth-of-type(n)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ul:nth-of-type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Előfordulhat, hogy ahelyett, hogy kiválasztanánk egy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child-ot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(gyermeket), arra lenne szükséged, hogy az elem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tulajdonsága szerint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válasszunk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van öt felsorolásod. Ha szeretnéd csak a harmadik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stilizálni, és nincsen egyedi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-d, amibe kapaszkodhatsz, akkor használhatod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-of-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(n)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osztályt. A fenti kódrészletben csak a harmadik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ul-nek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lesz szegélye.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</a:t>
            </a:r>
            <a:r>
              <a:rPr lang="hu-HU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X:nth-last-of-type(n)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ul:nth-last-of-type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 igen, hogy következetesek maradjunk, használhatjuk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-last-of-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ami a szelektorok listájának végéről kezdi, és visszafelé halad a kívánt elemhez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26. </a:t>
            </a:r>
            <a:r>
              <a:rPr lang="hu-HU" sz="16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X:first-child</a:t>
            </a:r>
            <a:endParaRPr lang="hu-H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li:first-child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-top: </a:t>
            </a:r>
            <a:r>
              <a:rPr lang="hu-H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églalap 2"/>
          <p:cNvSpPr/>
          <p:nvPr/>
        </p:nvSpPr>
        <p:spPr>
          <a:xfrm>
            <a:off x="2008632" y="5711789"/>
            <a:ext cx="10052304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szerkezeti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 lehetővé teszi számunkra, hogy az elem szülőjének a legelső gyermekét célozzuk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be, hogy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első és utolsó listaelem szegélyét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eltávolítsd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Sok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fejlesztő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last osztályokat rendel hozzájuk, hogy ezt kompenzálják. Ehelyett használhatod ezeket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osztályokat.</a:t>
            </a:r>
            <a:endParaRPr lang="hu-HU" sz="1600" dirty="0"/>
          </a:p>
        </p:txBody>
      </p:sp>
      <p:sp>
        <p:nvSpPr>
          <p:cNvPr id="4" name="Lekerekített téglalap 3"/>
          <p:cNvSpPr/>
          <p:nvPr/>
        </p:nvSpPr>
        <p:spPr>
          <a:xfrm>
            <a:off x="0" y="5641848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49936" y="-189527"/>
            <a:ext cx="11942064" cy="6942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 </a:t>
            </a:r>
            <a:r>
              <a:rPr lang="hu-HU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X:last-child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li:last-child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Ebben nincs semmi speciális; csak egy egyszerű lista.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200px;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#292929;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list-style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padding-left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10px;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-top: 1px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#3c3c3c;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Styled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li:first-child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-top: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li:last-child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églalap 3"/>
          <p:cNvSpPr/>
          <p:nvPr/>
        </p:nvSpPr>
        <p:spPr>
          <a:xfrm>
            <a:off x="3048000" y="4035569"/>
            <a:ext cx="8894064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stilizálás beállítja a hátteret, eltávolítja a böngészőben alapértelmezett térközt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ul-ről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és szegélyeket rak minden egyes li elemhez, hogy egy kis mélységet adjon nekik.</a:t>
            </a:r>
          </a:p>
        </p:txBody>
      </p:sp>
      <p:sp>
        <p:nvSpPr>
          <p:cNvPr id="5" name="Téglalap 4"/>
          <p:cNvSpPr/>
          <p:nvPr/>
        </p:nvSpPr>
        <p:spPr>
          <a:xfrm>
            <a:off x="2746248" y="5079865"/>
            <a:ext cx="9012936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Ahhoz, hogy mélységet adj a listáidnak, minden egyes li elemhez rakj be a li háttérszínénél egy-két árnyalattal sötétebb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border-bottom-ot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Ezután tegyél hozzá egy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-top-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ami pár árnyalattal világosabb.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egyetlen probléma, ahogy az a fenti képen is látszik, hogy a szegély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hozzárendelődik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felsorolás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tetejéhez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aljához is – ami elég furcsán néz ki. Használjuk a :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first-child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:last-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osztályokat ennek kijavítására.</a:t>
            </a:r>
            <a:endParaRPr lang="hu-HU" sz="1600" dirty="0"/>
          </a:p>
        </p:txBody>
      </p:sp>
      <p:sp>
        <p:nvSpPr>
          <p:cNvPr id="6" name="Téglalap 5"/>
          <p:cNvSpPr/>
          <p:nvPr/>
        </p:nvSpPr>
        <p:spPr>
          <a:xfrm>
            <a:off x="2142744" y="76760"/>
            <a:ext cx="9927336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first-child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ellentéteként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last-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 elem szülőjének utolsó gyermekét célozza be.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Készítsünk egy egyszerű példát, hogy demonstráljuk ezen osztályok egy lehetséges felhasználási módját. Készítünk egy stilizált listaelemet.</a:t>
            </a:r>
          </a:p>
        </p:txBody>
      </p:sp>
      <p:sp>
        <p:nvSpPr>
          <p:cNvPr id="7" name="Téglalap 6"/>
          <p:cNvSpPr/>
          <p:nvPr/>
        </p:nvSpPr>
        <p:spPr>
          <a:xfrm>
            <a:off x="6385560" y="658460"/>
            <a:ext cx="2365248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&lt;li&gt; List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&lt;li&gt; List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&lt;li&gt; List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hu-HU" b="1" dirty="0"/>
          </a:p>
        </p:txBody>
      </p:sp>
      <p:sp>
        <p:nvSpPr>
          <p:cNvPr id="8" name="Lekerekített téglalap 7"/>
          <p:cNvSpPr/>
          <p:nvPr/>
        </p:nvSpPr>
        <p:spPr>
          <a:xfrm>
            <a:off x="249936" y="76760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4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28016" y="442398"/>
            <a:ext cx="11969496" cy="641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 </a:t>
            </a:r>
            <a:r>
              <a:rPr lang="hu-HU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X:only-child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 p:only-child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Lehetővé teszi, hogy a szülőnek csak a gyermek elemeit célozd be. Például a fenti kódrészletre utalva, az egyetlen bekezdés, ami a div egyetlen gyermeke, piros színű lesz.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&lt;div&gt;&lt;p&gt;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paragraph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here. &lt;/p&gt;&lt;/div&gt;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&lt;p&gt;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paragraphs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&lt;/p&gt;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&lt;p&gt;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paragraphs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&lt;/p&gt;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&lt;/div&gt;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Ebben az esetben a második div bekezdése nem lesz becélozva; csak az első div. Amint több mint egy elemet alkalmazol,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only-child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 nem fejti ki hatását.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29. </a:t>
            </a:r>
            <a:r>
              <a:rPr lang="hu-HU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X:only-of-type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li:only-of-type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Ezt a szerkezeti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osztályt többféle okos módon is lehet használni. Azokat az elemeket célozza be, amiknek nincs testvére a szülő konténeren belül. Például célozzunk be minden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-t, aminek csak egy listaeleme van.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Először kérdezd meg magadtól, hogyan végeznéd el ezt a feladatot? Tudsz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li-t használni, de az minden listaelemet becélozna. Az egyetlen megoldás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-of-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használata.</a:t>
            </a: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li:only-of-type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8288" y="0"/>
            <a:ext cx="11859768" cy="6942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30. </a:t>
            </a:r>
            <a:r>
              <a:rPr lang="hu-HU" sz="16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X:first-of-type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-of-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 lehetővé teszi számodra, az adott típus első testvérének kiválasztását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&lt;p&gt;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paragraph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here. &lt;/p&gt;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&lt;/li&gt;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&lt;/li&gt;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&lt;/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hu-H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&lt;/li&gt;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&lt;/li&gt;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&lt;/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 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&lt;/div&gt;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megoldás: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először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-of-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használatával.</a:t>
            </a: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ul:first-of-type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li:nth-child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megoldás: Egy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másik lehetőség a szomszédos szelektor használata.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+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li:last-child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Ebben a forgatókönyvben megtaláljuk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-t, ami automatikusan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továbblép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tagre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és aztán megkeresi az elem legutolsó gyermekét.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megoldás: Ezekkel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szelektorokkal annyira utálatosak vagy játékosak lehetünk, amennyire csak szeretnénk.</a:t>
            </a:r>
          </a:p>
          <a:p>
            <a:pPr lvl="1">
              <a:lnSpc>
                <a:spcPct val="107000"/>
              </a:lnSpc>
            </a:pP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ul:first-of-type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li:nth-last-child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 {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</a:t>
            </a:r>
          </a:p>
          <a:p>
            <a:pPr lvl="1">
              <a:lnSpc>
                <a:spcPct val="107000"/>
              </a:lnSpc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3970020" y="3471271"/>
            <a:ext cx="8711184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kódrészlet alapvetően azt mondja: "találd meg az első felsorolást az oldalon, aztán annak a közvetlen gyermekét, ami listaelem. Ezután szűrd rá csak a második listaelemre abban a szettben.</a:t>
            </a:r>
          </a:p>
        </p:txBody>
      </p:sp>
      <p:sp>
        <p:nvSpPr>
          <p:cNvPr id="4" name="Téglalap 3"/>
          <p:cNvSpPr/>
          <p:nvPr/>
        </p:nvSpPr>
        <p:spPr>
          <a:xfrm>
            <a:off x="3540252" y="5812082"/>
            <a:ext cx="8337804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Ezúttal fogjuk az első </a:t>
            </a:r>
            <a:r>
              <a:rPr lang="hu-H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az oldalon, és utána megkeressük az első listaelemet, de az aljáról kezdve! 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:) Amikor 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olyan JavaScript könyvtárakkal dolgozol, mint a népszerű </a:t>
            </a:r>
            <a:r>
              <a:rPr lang="hu-H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 csak lehetséges, mindig próbáld meg ezeket a natív CSS3 szelektorokat használni a könyvtár egyéni módszerei/szelektorai helyett. Gyorsabban fogsz tudni kódolni, ha a szelektor motor a böngésző natív </a:t>
            </a:r>
            <a:r>
              <a:rPr lang="hu-H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parsolását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használja, mintha a sajátodat használná.</a:t>
            </a:r>
          </a:p>
        </p:txBody>
      </p:sp>
    </p:spTree>
    <p:extLst>
      <p:ext uri="{BB962C8B-B14F-4D97-AF65-F5344CB8AC3E}">
        <p14:creationId xmlns:p14="http://schemas.microsoft.com/office/powerpoint/2010/main" val="56988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95072" y="0"/>
            <a:ext cx="11996928" cy="6809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2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margin: 0;</a:t>
            </a:r>
          </a:p>
          <a:p>
            <a:pPr lvl="2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0;</a:t>
            </a:r>
          </a:p>
          <a:p>
            <a:pPr lvl="2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csillag 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szimbólum minden egyes elemet jelöl az oldalon. Sok fejlesztő használja ezt a trükköt, hogy kinullázza a margint és a paddingot. A * használható még gyermek szelektorokkal együtt is.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#X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960px;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margin: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szimbólum használata egy szelektornál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céloz meg. Ez a legnépszerűbb használata, de legyünk óvatosak az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szelektorok használatával.</a:t>
            </a:r>
          </a:p>
          <a:p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szelektorok merevek és nem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újrahasznosíthatóak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 lehetséges, először próbálj meg egy tag nevet használni, az új HTML5 elemek valamelyikét, vagy akár egy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-osztályt.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.X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457200" lvl="2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lvl="2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egy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(osztály) szelektor. A különbség az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 és a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classok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között az, hogy az utóbbi több elemre is vonatkozhat. A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classokat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akkor használd, ha egy csoport elemet szeretnél stilizálni. Az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inkább csak arra használd, hogy megtalálj egy tűt a szénakazalban, és csak azt az egy adott elemet stilizáld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392168" y="12801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1600" dirty="0" smtClean="0"/>
              <a:t>#</a:t>
            </a:r>
            <a:r>
              <a:rPr lang="hu-HU" sz="1600" dirty="0" err="1" smtClean="0"/>
              <a:t>container</a:t>
            </a:r>
            <a:r>
              <a:rPr lang="hu-HU" sz="1600" dirty="0" smtClean="0"/>
              <a:t> * {</a:t>
            </a:r>
          </a:p>
          <a:p>
            <a:r>
              <a:rPr lang="hu-HU" sz="1600" dirty="0" smtClean="0"/>
              <a:t> </a:t>
            </a:r>
            <a:r>
              <a:rPr lang="hu-HU" sz="1600" dirty="0" err="1" smtClean="0"/>
              <a:t>border</a:t>
            </a:r>
            <a:r>
              <a:rPr lang="hu-HU" sz="1600" dirty="0" smtClean="0"/>
              <a:t>: 1px </a:t>
            </a:r>
            <a:r>
              <a:rPr lang="hu-HU" sz="1600" dirty="0" err="1" smtClean="0"/>
              <a:t>solid</a:t>
            </a:r>
            <a:r>
              <a:rPr lang="hu-HU" sz="1600" dirty="0" smtClean="0"/>
              <a:t> </a:t>
            </a:r>
            <a:r>
              <a:rPr lang="hu-HU" sz="1600" dirty="0" err="1" smtClean="0"/>
              <a:t>black</a:t>
            </a:r>
            <a:r>
              <a:rPr lang="hu-HU" sz="1600" dirty="0" smtClean="0"/>
              <a:t>;</a:t>
            </a:r>
          </a:p>
          <a:p>
            <a:r>
              <a:rPr lang="hu-HU" sz="1600" dirty="0" smtClean="0"/>
              <a:t>}</a:t>
            </a:r>
          </a:p>
          <a:p>
            <a:r>
              <a:rPr lang="hu-HU" sz="1600" dirty="0" smtClean="0"/>
              <a:t>Ez minden egyes elemre vonatkozik, ami a #</a:t>
            </a:r>
            <a:r>
              <a:rPr lang="hu-HU" sz="1600" dirty="0" err="1" smtClean="0"/>
              <a:t>container</a:t>
            </a:r>
            <a:r>
              <a:rPr lang="hu-HU" sz="1600" dirty="0" smtClean="0"/>
              <a:t> div gyermeke. </a:t>
            </a:r>
            <a:endParaRPr lang="hu-HU" sz="16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57912" y="64008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57912" y="2017776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Lekerekített téglalap 7"/>
          <p:cNvSpPr/>
          <p:nvPr/>
        </p:nvSpPr>
        <p:spPr>
          <a:xfrm>
            <a:off x="195072" y="4639056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73152" y="105749"/>
            <a:ext cx="12118848" cy="534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Y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a {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text-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decoration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másik leggyakoribb szelektor a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(leszármazott) szelektor. Amikor sokkal pontosabbnak kell lenned a szelektoraiddal, használd ezeket. Például mi van akkor, ha minden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(horgony) tag helyett csak azokat szeretnéd megcélozni, amik egy felsoroláson belül vannak? Ez egy olyan eset, amikor érdemes a leszármazott szelektort használni.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{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</a:p>
          <a:p>
            <a:pPr lvl="1"/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margin-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0;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szelektor: </a:t>
            </a:r>
            <a:r>
              <a:rPr lang="hu-H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pld.ha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minden felsorolást szeretnél megcélozni, használd az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{}-t.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X:visited és X:link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a:link {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a:visted {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purple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:link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-osztályt arra használjuk, hogy minden olyan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taget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megcélozzunk, 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amire még nem kattintottak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Alternatívaként használjuk a :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visited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-osztályt, ami, ahogy azt már jól sejted, lehetővé teszi számunkra, hogy csak azokat az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tageket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célozzuk be az oldalon, 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amikre már kattintottak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vagy amiket 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meglátogattak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73152" y="105749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73152" y="2214965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137160" y="3592661"/>
            <a:ext cx="199339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16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00584" y="0"/>
            <a:ext cx="11841480" cy="702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+ X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p {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&gt; Y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div#container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különbség a hagyományos X Y és az X &gt; Y között az, hogy az </a:t>
            </a:r>
            <a:r>
              <a:rPr lang="hu-HU" sz="16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utóbbi csak a közvetlen gyermeket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választja ki. Például nézzük meg a következő jelölést.</a:t>
            </a:r>
          </a:p>
          <a:p>
            <a:pPr lvl="1"/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hu-H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&lt;li&gt;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&lt;/li&gt;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&lt;/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&lt;/li&gt;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&lt;/li&gt;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&lt;/li&gt;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&lt;li&gt; List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&lt;/li&gt;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&lt;/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&lt;/div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~ Y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 p {</a:t>
            </a:r>
          </a:p>
          <a:p>
            <a:pPr lvl="1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3596640" y="2832622"/>
            <a:ext cx="8244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#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szelektor csak azokat az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ul-eket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jelöli, amelyek közvetlen gyermekei a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id-jű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div-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nek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Nem fogja megcélozni például azt az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elemet, ami az első li gyermeke.</a:t>
            </a:r>
          </a:p>
          <a:p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Ebből az okból kifolyólag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teljesítménybeli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előnyt jelent a gyermek szelektor használata. Ezen kívül különösen akkor ajánlott, amikor JavaScript-alapú CSS szelektor motorokat használunk.</a:t>
            </a:r>
            <a:endParaRPr lang="hu-HU" sz="1600" dirty="0"/>
          </a:p>
        </p:txBody>
      </p:sp>
      <p:sp>
        <p:nvSpPr>
          <p:cNvPr id="5" name="Téglalap 4"/>
          <p:cNvSpPr/>
          <p:nvPr/>
        </p:nvSpPr>
        <p:spPr>
          <a:xfrm>
            <a:off x="3441192" y="5290340"/>
            <a:ext cx="8619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testvér kombinátor hasonló az X + Y-hoz, de ugyanakkor kevésbé szigorú. Míg a szomszédos szelektor (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p) csak az adott szelektor közvetlen leszármazottját jelöli, ez sokkal általánosabb. Ez ki fogja választani, ahogy a fenti példán is látszik, minden p elemet mindaddig, amíg egy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 követnek.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703064" y="1587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Ezt szomszédos szelektornak nevezik. Csak azokat az elemeket választja ki, amik közvetlenül ebben a sorrendben követik egymást. Ebben az esetben az egyes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ul-ek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utáni bekezdések közül az első lesz piros szöveg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100584" y="0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Lekerekített téglalap 7"/>
          <p:cNvSpPr/>
          <p:nvPr/>
        </p:nvSpPr>
        <p:spPr>
          <a:xfrm>
            <a:off x="100584" y="1139952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6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49936" y="47674"/>
            <a:ext cx="11942064" cy="601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X[</a:t>
            </a:r>
            <a:r>
              <a:rPr lang="hu-HU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{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Ezt attribútum szelektorként emlegetik, a fenti példánkban </a:t>
            </a:r>
            <a:r>
              <a:rPr lang="hu-HU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csak azokat az </a:t>
            </a:r>
            <a:r>
              <a:rPr lang="hu-HU" sz="16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tageket</a:t>
            </a:r>
            <a:r>
              <a:rPr lang="hu-HU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választja ki, melyeknek van </a:t>
            </a:r>
            <a:r>
              <a:rPr lang="hu-HU" sz="16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hu-HU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attribútuma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ezzel nem rendelkező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ancor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nem fogják megkapni ezt az adott stilizálást. De mi van akkor, ha sokkal pontosabbnak kell lenned? Nos...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X[</a:t>
            </a:r>
            <a:r>
              <a:rPr lang="hu-HU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hu-HU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="https://net.tutsplus.com"] {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#1f6053; /*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nettuts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fenti kódrészlet az összes olyan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fogja stilizálni, amelyik a https://net.tutsplus.com-ra mutat; mindegyik a márkánk zöld színét fogja megkapni. Az összes többi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 érintetlen fog maradni.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elég jól működik, bár egy kicsit merev. Mi van akkor, ha a linknek közvetlenül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Nettuts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kell mutatnia, de az útvonal csak nettuts.com a teljes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helyett? Ezekben az esetekben használhatunk egy kis </a:t>
            </a:r>
            <a:r>
              <a:rPr lang="hu-HU" sz="1600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regurális</a:t>
            </a:r>
            <a:r>
              <a:rPr lang="hu-HU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kifejezés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szintaxist.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X[</a:t>
            </a:r>
            <a:r>
              <a:rPr lang="hu-HU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*="</a:t>
            </a:r>
            <a:r>
              <a:rPr lang="hu-HU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nettuts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*="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tuts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 {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#1f6053; /*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nettuts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Itt is van; pont erre van szükségünk. A csillag azt jelenti, hogy az azt követő értékben valahol meg kell jelennie az attribútum értékének. Ily módon ez lefedi a nettuts.com, a net.tutsplus.com, sőt a tutsplus.com címeket is.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sokkal pontosabbnak kell lenned, akkor használd a ^ és $ szimbólumokat, hogy egy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elejét és végét jelöld.</a:t>
            </a:r>
          </a:p>
        </p:txBody>
      </p:sp>
      <p:sp>
        <p:nvSpPr>
          <p:cNvPr id="3" name="Lekerekített téglalap 2"/>
          <p:cNvSpPr/>
          <p:nvPr/>
        </p:nvSpPr>
        <p:spPr>
          <a:xfrm>
            <a:off x="249936" y="47674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Lekerekített téglalap 3"/>
          <p:cNvSpPr/>
          <p:nvPr/>
        </p:nvSpPr>
        <p:spPr>
          <a:xfrm>
            <a:off x="249936" y="1736266"/>
            <a:ext cx="1834896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249936" y="4010074"/>
            <a:ext cx="228295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19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64008" y="0"/>
            <a:ext cx="11777472" cy="684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X[</a:t>
            </a:r>
            <a:r>
              <a:rPr lang="hu-HU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^="http"]</a:t>
            </a:r>
            <a:endParaRPr lang="hu-H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^="http"]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/icon.png) no-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padding-left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10px;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X[</a:t>
            </a:r>
            <a:r>
              <a:rPr lang="hu-HU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$=".</a:t>
            </a:r>
            <a:r>
              <a:rPr lang="hu-HU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  <a:endParaRPr lang="hu-H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$=".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X[</a:t>
            </a:r>
            <a:r>
              <a:rPr lang="hu-HU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-*="</a:t>
            </a:r>
            <a:r>
              <a:rPr lang="hu-HU" b="1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  <a:endParaRPr lang="hu-H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data-filetype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="image"]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Itt visszautalunk a nyolcas pontra; hogyan tudjuk az összes, különböző képtípust használni: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jpeg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gif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Nos, létrehozhatunk több szelektort is, például:</a:t>
            </a:r>
          </a:p>
          <a:p>
            <a:pPr lvl="1">
              <a:lnSpc>
                <a:spcPct val="107000"/>
              </a:lnSpc>
            </a:pP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$=".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"],</a:t>
            </a:r>
          </a:p>
          <a:p>
            <a:pPr lvl="1">
              <a:lnSpc>
                <a:spcPct val="107000"/>
              </a:lnSpc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$=".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jpeg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"],</a:t>
            </a:r>
          </a:p>
          <a:p>
            <a:pPr lvl="1">
              <a:lnSpc>
                <a:spcPct val="107000"/>
              </a:lnSpc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$=".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"],</a:t>
            </a:r>
          </a:p>
          <a:p>
            <a:pPr lvl="1">
              <a:lnSpc>
                <a:spcPct val="107000"/>
              </a:lnSpc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$=".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gif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 {</a:t>
            </a:r>
          </a:p>
          <a:p>
            <a:pPr lvl="1">
              <a:lnSpc>
                <a:spcPct val="107000"/>
              </a:lnSpc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data-filetype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="image"]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307336" y="1905735"/>
            <a:ext cx="9040368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Ismét egy reguláris kifejezés szimbólumot használunk, a $-t, hogy a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végére utaljunk. Ebben az esetben az összes olyan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anchort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keressük, ami egy képhez kapcsolódik – vagy legalábbis .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vége. Figyelj rá, hogy ez biztos nem fog működni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gif-ekre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png-kre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5952744" y="0"/>
            <a:ext cx="6163056" cy="193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egy kis szimbólum. Általában a reguláris kifejezésekben használják, hogy megadják egy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kezdetét. Ha szeretnénk minden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-es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taget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megjelölni, ami http-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kezdődik, akkor a fenti kódrészlethez hasonló szelektort is használhatunk.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 van akkor, ha minden linkkel rendelkező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stílusa helyett mondjuk fényképre szeretnénk azt használni? Ebben az esetben keressük a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végét.</a:t>
            </a:r>
          </a:p>
        </p:txBody>
      </p:sp>
      <p:sp>
        <p:nvSpPr>
          <p:cNvPr id="6" name="Téglalap 5"/>
          <p:cNvSpPr/>
          <p:nvPr/>
        </p:nvSpPr>
        <p:spPr>
          <a:xfrm>
            <a:off x="3112008" y="4694212"/>
            <a:ext cx="9003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ez időigényes, és még csak nem is hatékony. Másik lehetőség egy egyéni attribútum használata. Mi van akkor, ha hozzáadjuk a saját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data-filetype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attribútumunkat minden egyes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anchorhoz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ami egy képre mutat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hu-HU" sz="1600" b="1" dirty="0" smtClean="0"/>
              <a:t>&lt;a </a:t>
            </a:r>
            <a:r>
              <a:rPr lang="hu-HU" sz="1600" b="1" dirty="0" err="1" smtClean="0"/>
              <a:t>href</a:t>
            </a:r>
            <a:r>
              <a:rPr lang="hu-HU" sz="1600" b="1" dirty="0" smtClean="0"/>
              <a:t>="</a:t>
            </a:r>
            <a:r>
              <a:rPr lang="hu-HU" sz="1600" b="1" dirty="0" err="1" smtClean="0"/>
              <a:t>path</a:t>
            </a:r>
            <a:r>
              <a:rPr lang="hu-HU" sz="1600" b="1" dirty="0" smtClean="0"/>
              <a:t>/</a:t>
            </a:r>
            <a:r>
              <a:rPr lang="hu-HU" sz="1600" b="1" dirty="0" err="1" smtClean="0"/>
              <a:t>to</a:t>
            </a:r>
            <a:r>
              <a:rPr lang="hu-HU" sz="1600" b="1" dirty="0" smtClean="0"/>
              <a:t>/image.jpg" </a:t>
            </a:r>
            <a:r>
              <a:rPr lang="hu-HU" sz="1600" b="1" dirty="0" err="1" smtClean="0"/>
              <a:t>data-filetype</a:t>
            </a:r>
            <a:r>
              <a:rPr lang="hu-HU" sz="1600" b="1" dirty="0" smtClean="0"/>
              <a:t>="image"&gt; Image Link &lt;/a&gt;</a:t>
            </a:r>
          </a:p>
          <a:p>
            <a:r>
              <a:rPr lang="hu-HU" sz="1600" dirty="0" smtClean="0"/>
              <a:t>Ekkor egy horgonnyal használhatunk egy szokványos attribútum szelektort, hogy csak azokat az </a:t>
            </a:r>
            <a:r>
              <a:rPr lang="hu-HU" sz="1600" dirty="0" err="1" smtClean="0"/>
              <a:t>anchorokat</a:t>
            </a:r>
            <a:r>
              <a:rPr lang="hu-HU" sz="1600" dirty="0" smtClean="0"/>
              <a:t> válasszuk ki.</a:t>
            </a:r>
          </a:p>
          <a:p>
            <a:endParaRPr lang="hu-HU" sz="1600" dirty="0"/>
          </a:p>
        </p:txBody>
      </p:sp>
      <p:sp>
        <p:nvSpPr>
          <p:cNvPr id="8" name="Lekerekített téglalap 7"/>
          <p:cNvSpPr/>
          <p:nvPr/>
        </p:nvSpPr>
        <p:spPr>
          <a:xfrm>
            <a:off x="97536" y="5934688"/>
            <a:ext cx="2209800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71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3736" y="475932"/>
            <a:ext cx="11905488" cy="638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X[</a:t>
            </a:r>
            <a:r>
              <a:rPr lang="hu-HU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~="bar"]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~="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 {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~="image"] {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Itt egy speciális megoldás, amivel lenyűgözheted a barátaidat. Nem sokan tudnak erről a trükkről. A tilde (~) szimbólum lehetővé teszi számunkra egy attribútum célzását, ami értékek szóközzel elválasztott listájával rendelkezik.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Tovább haladva a fenti, tizenötös számú egyéni attribútumunkkal, létrehozhatunk egy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attribútumot, ami egy szóközzel elválasztott listát képes fogadni bármiről, amit szeretnénk kiemelni. Ebben az esetben a külső és a képekre mutató linkeket emeltük ki – csak a példa kedvéért.</a:t>
            </a:r>
          </a:p>
          <a:p>
            <a:pPr lvl="1">
              <a:lnSpc>
                <a:spcPct val="107000"/>
              </a:lnSpc>
            </a:pP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"&lt;a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/image.jpg"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image"&gt;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Me,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Fool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&lt;/a&gt;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Ezzel a jelölővel megcélozhatunk bármilyen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ami ezekkel az értékekkel rendelkezik, a ~ attribútum szelektor trükk használatával.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*/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~="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 {</a:t>
            </a:r>
          </a:p>
          <a:p>
            <a:pPr lvl="1">
              <a:lnSpc>
                <a:spcPct val="107000"/>
              </a:lnSpc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X:checked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input[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]: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3276600" y="6047249"/>
            <a:ext cx="8446008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 csak egy olyan felhasználói felületi elemet céloz be, amit bekattintottak – például egy rádiógombot vagy jelölőnégyzetet. Ilyen egyszerű.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6495288" y="4376271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 And </a:t>
            </a:r>
            <a:r>
              <a:rPr lang="hu-H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"image" */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~="image"]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219456" y="5550408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82296" y="0"/>
            <a:ext cx="11868912" cy="690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hu-HU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X:after</a:t>
            </a:r>
            <a:endParaRPr lang="hu-H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clearfix:after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"";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display: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visibility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font-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19. </a:t>
            </a:r>
            <a:r>
              <a:rPr lang="hu-HU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X:hover</a:t>
            </a:r>
          </a:p>
          <a:p>
            <a:pPr lvl="1">
              <a:lnSpc>
                <a:spcPct val="107000"/>
              </a:lnSpc>
            </a:pP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div:hover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#e3e3e3;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a:hover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hu-HU" b="1" dirty="0">
                <a:solidFill>
                  <a:srgbClr val="C00000"/>
                </a:solidFill>
              </a:rPr>
              <a:t>X:not(selector</a:t>
            </a:r>
            <a:r>
              <a:rPr lang="hu-HU" b="1" dirty="0" smtClean="0">
                <a:solidFill>
                  <a:srgbClr val="C00000"/>
                </a:solidFill>
              </a:rPr>
              <a:t>)</a:t>
            </a:r>
            <a:endParaRPr lang="hu-HU" b="1" dirty="0" smtClean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div:not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(#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*: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 {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07000"/>
              </a:lnSpc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2658618" y="1350605"/>
            <a:ext cx="9744456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 :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osztályt arra használja, hogy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hozzáfűzzön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egy térközt az elem után, majd kitisztítsa azt. Ez egy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kiválló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trükk, aminek helye van az eszköztáradban, különösen olyan esetekben, amikor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owerflow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módszer nem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lehetséges. Ennek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másik kreatív használatához nézd meg árnyékok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létrehozását.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3044952" y="195162"/>
            <a:ext cx="262128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clearfix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*display: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inline-block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_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1%;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153412" y="2148250"/>
            <a:ext cx="8921496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CSS3 szelektorok leírása szerint technikailag a dupla kettőspont (::)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 szintaxist kellene használnod. Ugyanakkor a kompatibilitás érdekében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user-agentek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egy kettőspontos használatát is elfogadják. Valójában ezen a ponton okosabb az egyszeri kettőspont változatot használni a projektjeidben.</a:t>
            </a:r>
          </a:p>
        </p:txBody>
      </p:sp>
      <p:sp>
        <p:nvSpPr>
          <p:cNvPr id="6" name="Téglalap 5"/>
          <p:cNvSpPr/>
          <p:nvPr/>
        </p:nvSpPr>
        <p:spPr>
          <a:xfrm>
            <a:off x="1996440" y="5585603"/>
            <a:ext cx="9872472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negation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(negáció)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 különösen hasznos lehet. Mondjuk szeretnénk az összes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kiválasztani, kivéve azt, ami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id-vel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rendelkezik. A fenti kódrészlet tökéletesen kezeli ezt a feladatot.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Vagy ha szeretnék minden egyszerű elemet (nem javasolt) kiválasztani, kivéve a bekezdés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tageket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azt is megtehetjük:</a:t>
            </a:r>
          </a:p>
        </p:txBody>
      </p:sp>
      <p:sp>
        <p:nvSpPr>
          <p:cNvPr id="7" name="Téglalap 6"/>
          <p:cNvSpPr/>
          <p:nvPr/>
        </p:nvSpPr>
        <p:spPr>
          <a:xfrm>
            <a:off x="1086612" y="4474016"/>
            <a:ext cx="8139684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Pro-tipp – a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1px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jobban néz ki, mint a text-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decoration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underline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;.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752088" y="3019258"/>
            <a:ext cx="8345424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Szeretnél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bizonyos stílust alkalmazni, amikor egy felhasználó ráviszi az egeret az egyik elemre? Ez el fogja végezni!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Leggyakrabban akkor fogod használni ezt a szelektort, amikor például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border-bottom-ot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adsz az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taghez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amikor fölé viszed az egeret.</a:t>
            </a:r>
          </a:p>
        </p:txBody>
      </p:sp>
      <p:sp>
        <p:nvSpPr>
          <p:cNvPr id="9" name="Téglalap 8"/>
          <p:cNvSpPr/>
          <p:nvPr/>
        </p:nvSpPr>
        <p:spPr>
          <a:xfrm>
            <a:off x="5760720" y="72819"/>
            <a:ext cx="6096000" cy="11462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osztályok egyszerűen tartalmat generálnak a kiválasztott elem körül.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Ezeknek az osztályoknak a legtöbbje akkor lett először bemutatva, amikor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-fix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hackkel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találkoztak.</a:t>
            </a:r>
            <a:endParaRPr lang="hu-HU" sz="1600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82296" y="0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Lekerekített téglalap 10"/>
          <p:cNvSpPr/>
          <p:nvPr/>
        </p:nvSpPr>
        <p:spPr>
          <a:xfrm>
            <a:off x="82296" y="2690074"/>
            <a:ext cx="1490472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79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65176" y="113621"/>
            <a:ext cx="11713464" cy="694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</a:t>
            </a:r>
            <a:r>
              <a:rPr lang="hu-HU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X::pseudoElement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::first-line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1.2em;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bekezdés első betűjének célzása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p::first-letter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2em;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cursive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padding-right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2px;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</a:t>
            </a:r>
            <a:r>
              <a:rPr lang="hu-HU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X:nth-child(n) 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Hasonlóképp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::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-line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elem, ahogy várható, az elemnek csak az első sorát stilizálja.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 már létező stíluslapokkal való kompatibilitás érdekében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user-agenteknek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kell fogadniuk a korábbi, egy kettőspontos jelzést is a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elemeknek, ahogyan az a CSS 1 és 2 szinteken be lett vezetve (név szerint :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-line, :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first-letter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: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és :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Ez a kompatibilitás nem megengedett az ebben a specifikációban bevezetett új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elemeknél." –22. X:nth-child(n)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li:nth-child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nth-child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integer számot fogad el paraméterként, de nem lehet zéróalapú. Amennyiben a második listaelemet szeretnéd megcélozni, használd a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li:nth-child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Ezt arra is használhatjuk, hogy egy kupac gyermeket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kiválasszunk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Például a </a:t>
            </a:r>
            <a:r>
              <a:rPr lang="hu-HU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li:nth-child</a:t>
            </a:r>
            <a:r>
              <a:rPr lang="hu-H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(4n)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minden negyedik listaelemet választja ki.</a:t>
            </a:r>
          </a:p>
        </p:txBody>
      </p:sp>
      <p:sp>
        <p:nvSpPr>
          <p:cNvPr id="3" name="Téglalap 2"/>
          <p:cNvSpPr/>
          <p:nvPr/>
        </p:nvSpPr>
        <p:spPr>
          <a:xfrm>
            <a:off x="2142744" y="1898308"/>
            <a:ext cx="8756904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 a kódrészlet megkeres minden bekezdést az oldalon, és utána csak azok első betűjét választja 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ki. Ezt 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leggyakrabban az újságszerű stilizálásra használják, a cikk első betűjénél.</a:t>
            </a:r>
          </a:p>
        </p:txBody>
      </p:sp>
      <p:sp>
        <p:nvSpPr>
          <p:cNvPr id="4" name="Téglalap 3"/>
          <p:cNvSpPr/>
          <p:nvPr/>
        </p:nvSpPr>
        <p:spPr>
          <a:xfrm>
            <a:off x="8269224" y="2517580"/>
            <a:ext cx="3005328" cy="15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bekezdés első sorának célzása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p::first-line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font-</a:t>
            </a:r>
            <a:r>
              <a:rPr lang="hu-HU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1.2em;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048000" y="239283"/>
            <a:ext cx="893064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Használhatunk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elemeket (:: jelöli) egy elemrészlet stilizálására, mint például az első sor vagy az első betű. Figyelj rá, hogy ezeket blokk szintű elemekhez kell rendelni annak érdekében, hogy legyen hatása.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</a:t>
            </a:r>
            <a:r>
              <a:rPr lang="hu-H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pszeudo</a:t>
            </a:r>
            <a:r>
              <a:rPr lang="hu-H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-elem két kettőspontból áll: ::</a:t>
            </a:r>
            <a:endParaRPr lang="hu-HU" sz="16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265176" y="113621"/>
            <a:ext cx="2276856" cy="32918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34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78FAC30817B834CAB27286B2499D3ED" ma:contentTypeVersion="11" ma:contentTypeDescription="Új dokumentum létrehozása." ma:contentTypeScope="" ma:versionID="a7cdfd57db1833f0068d93aafec1ad4b">
  <xsd:schema xmlns:xsd="http://www.w3.org/2001/XMLSchema" xmlns:xs="http://www.w3.org/2001/XMLSchema" xmlns:p="http://schemas.microsoft.com/office/2006/metadata/properties" xmlns:ns2="3126e64e-88d5-4768-b2c5-727679294164" xmlns:ns3="ff6ed86c-2651-4cbc-9c9d-fe69eb276f16" targetNamespace="http://schemas.microsoft.com/office/2006/metadata/properties" ma:root="true" ma:fieldsID="3a98dfd217f300d7b567948c6fba66b6" ns2:_="" ns3:_="">
    <xsd:import namespace="3126e64e-88d5-4768-b2c5-727679294164"/>
    <xsd:import namespace="ff6ed86c-2651-4cbc-9c9d-fe69eb276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_x00e9_rt_x00e9_kel_x00e9_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6e64e-88d5-4768-b2c5-7276792941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f3be324e-3846-4c9d-ba94-2e48a1dd7c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x00e9_rt_x00e9_kel_x00e9_s" ma:index="18" nillable="true" ma:displayName="értékelés" ma:decimals="0" ma:description="Minden feladatra 10 pont jár ha tökéletes." ma:format="Dropdown" ma:internalName="_x00e9_rt_x00e9_kel_x00e9_s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ed86c-2651-4cbc-9c9d-fe69eb276f1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1c18729-0216-4346-af74-c5a1dd9868a6}" ma:internalName="TaxCatchAll" ma:showField="CatchAllData" ma:web="ff6ed86c-2651-4cbc-9c9d-fe69eb276f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6ed86c-2651-4cbc-9c9d-fe69eb276f16" xsi:nil="true"/>
    <lcf76f155ced4ddcb4097134ff3c332f xmlns="3126e64e-88d5-4768-b2c5-727679294164">
      <Terms xmlns="http://schemas.microsoft.com/office/infopath/2007/PartnerControls"/>
    </lcf76f155ced4ddcb4097134ff3c332f>
    <_x00e9_rt_x00e9_kel_x00e9_s xmlns="3126e64e-88d5-4768-b2c5-727679294164" xsi:nil="true"/>
  </documentManagement>
</p:properties>
</file>

<file path=customXml/itemProps1.xml><?xml version="1.0" encoding="utf-8"?>
<ds:datastoreItem xmlns:ds="http://schemas.openxmlformats.org/officeDocument/2006/customXml" ds:itemID="{0AB12704-91BE-4CDE-A1EA-E56F7C6C6467}"/>
</file>

<file path=customXml/itemProps2.xml><?xml version="1.0" encoding="utf-8"?>
<ds:datastoreItem xmlns:ds="http://schemas.openxmlformats.org/officeDocument/2006/customXml" ds:itemID="{D4541DF1-7BD9-4BC7-AABE-2AA59E283718}"/>
</file>

<file path=customXml/itemProps3.xml><?xml version="1.0" encoding="utf-8"?>
<ds:datastoreItem xmlns:ds="http://schemas.openxmlformats.org/officeDocument/2006/customXml" ds:itemID="{80379655-BB9A-43F3-9ABC-F78B88B31B51}"/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2973</Words>
  <Application>Microsoft Office PowerPoint</Application>
  <PresentationFormat>Szélesvásznú</PresentationFormat>
  <Paragraphs>307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Office-téma</vt:lpstr>
      <vt:lpstr>CSS3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KAM</dc:creator>
  <cp:lastModifiedBy>KAM</cp:lastModifiedBy>
  <cp:revision>39</cp:revision>
  <dcterms:created xsi:type="dcterms:W3CDTF">2021-08-29T14:34:11Z</dcterms:created>
  <dcterms:modified xsi:type="dcterms:W3CDTF">2021-09-26T21:01:23Z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0x010100278FAC30817B834CAB27286B2499D3ED</vt:lpwstr>
  </property>
</Properties>
</file>