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3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784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SpringMVC </a:t>
            </a:r>
            <a:r>
              <a:rPr lang="zh-TW" altLang="en-US" sz="8800" b="1" smtClean="0"/>
              <a:t>筆記</a:t>
            </a:r>
            <a:endParaRPr lang="zh-TW" altLang="en-US" sz="8800" b="1"/>
          </a:p>
        </p:txBody>
      </p:sp>
    </p:spTree>
    <p:extLst>
      <p:ext uri="{BB962C8B-B14F-4D97-AF65-F5344CB8AC3E}">
        <p14:creationId xmlns:p14="http://schemas.microsoft.com/office/powerpoint/2010/main" val="954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8470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74858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5688" y="246888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JDBC Connection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75688" y="327891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5548" y="4303776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SessionFactory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04288" y="5143976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6844" y="4781478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68568" y="3976009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ConnectionPool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4488" y="2873895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JDBC Connection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4" idx="3"/>
            <a:endCxn id="6" idx="0"/>
          </p:cNvCxnSpPr>
          <p:nvPr/>
        </p:nvCxnSpPr>
        <p:spPr>
          <a:xfrm>
            <a:off x="2967228" y="2048256"/>
            <a:ext cx="0" cy="420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>
            <a:off x="2967228" y="2838212"/>
            <a:ext cx="0" cy="44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847088" y="3648242"/>
            <a:ext cx="1120140" cy="655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>
            <a:off x="1847088" y="4673108"/>
            <a:ext cx="1385316" cy="470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3" idx="0"/>
          </p:cNvCxnSpPr>
          <p:nvPr/>
        </p:nvCxnSpPr>
        <p:spPr>
          <a:xfrm>
            <a:off x="8606028" y="2048256"/>
            <a:ext cx="0" cy="825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2"/>
            <a:endCxn id="12" idx="0"/>
          </p:cNvCxnSpPr>
          <p:nvPr/>
        </p:nvCxnSpPr>
        <p:spPr>
          <a:xfrm flipH="1">
            <a:off x="6960108" y="3243227"/>
            <a:ext cx="1645920" cy="732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  <a:endCxn id="10" idx="0"/>
          </p:cNvCxnSpPr>
          <p:nvPr/>
        </p:nvCxnSpPr>
        <p:spPr>
          <a:xfrm>
            <a:off x="6960108" y="4345341"/>
            <a:ext cx="2244852" cy="4361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85800" y="329184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562344" y="342948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33" name="弧形箭號 (左彎) 32"/>
          <p:cNvSpPr/>
          <p:nvPr/>
        </p:nvSpPr>
        <p:spPr>
          <a:xfrm>
            <a:off x="3950970" y="2820817"/>
            <a:ext cx="356616" cy="440698"/>
          </a:xfrm>
          <a:prstGeom prst="curved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06062" y="2856500"/>
            <a:ext cx="1898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對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再次包裝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2887218" y="3648242"/>
            <a:ext cx="614934" cy="1317902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8401049" y="3245508"/>
            <a:ext cx="669037" cy="1317901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79476" y="5601461"/>
            <a:ext cx="624535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應用程式與數據庫之間交互操作的一個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單線程物件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，是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Hibernate</a:t>
            </a:r>
          </a:p>
          <a:p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運作的中心，所有持久化物件都必須在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管理下才可以進行持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久化操作。此物件生命週期短，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物件有一個一級緩存，執行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flush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之前，所有的持久層操作的數據緩存在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物件處，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相當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14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6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3680" y="44326"/>
            <a:ext cx="5839968" cy="1023176"/>
          </a:xfrm>
        </p:spPr>
        <p:txBody>
          <a:bodyPr/>
          <a:lstStyle/>
          <a:p>
            <a:pPr algn="ctr"/>
            <a:r>
              <a:rPr lang="en-US" altLang="zh-TW" smtClean="0"/>
              <a:t>Session </a:t>
            </a:r>
            <a:r>
              <a:rPr lang="zh-TW" altLang="en-US" smtClean="0"/>
              <a:t>緩存 </a:t>
            </a:r>
            <a:r>
              <a:rPr lang="en-US" altLang="zh-TW" smtClean="0"/>
              <a:t>(</a:t>
            </a:r>
            <a:r>
              <a:rPr lang="zh-TW" altLang="en-US" smtClean="0"/>
              <a:t>一級緩存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24344" y="2239006"/>
            <a:ext cx="2020824" cy="923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News</a:t>
            </a:r>
            <a:r>
              <a:rPr lang="zh-TW" altLang="en-US" smtClean="0"/>
              <a:t>物件</a:t>
            </a:r>
            <a:r>
              <a:rPr lang="en-US" altLang="zh-TW" smtClean="0"/>
              <a:t>(Bean)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0644" y="1067502"/>
            <a:ext cx="17114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 </a:t>
            </a:r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45980" y="3162550"/>
            <a:ext cx="20680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19000" y="3343043"/>
            <a:ext cx="19265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</a:t>
            </a:r>
            <a:endParaRPr lang="en-US" altLang="zh-TW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0" name="直線單箭頭接點 9"/>
          <p:cNvCxnSpPr>
            <a:stCxn id="6" idx="2"/>
            <a:endCxn id="5" idx="0"/>
          </p:cNvCxnSpPr>
          <p:nvPr/>
        </p:nvCxnSpPr>
        <p:spPr>
          <a:xfrm flipH="1">
            <a:off x="8334756" y="1467612"/>
            <a:ext cx="721614" cy="77139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1"/>
            <a:endCxn id="5" idx="5"/>
          </p:cNvCxnSpPr>
          <p:nvPr/>
        </p:nvCxnSpPr>
        <p:spPr>
          <a:xfrm flipH="1" flipV="1">
            <a:off x="9049225" y="3027300"/>
            <a:ext cx="696755" cy="3353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0"/>
            <a:endCxn id="5" idx="3"/>
          </p:cNvCxnSpPr>
          <p:nvPr/>
        </p:nvCxnSpPr>
        <p:spPr>
          <a:xfrm flipV="1">
            <a:off x="6882276" y="3027300"/>
            <a:ext cx="738011" cy="31574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562660"/>
            <a:ext cx="5004057" cy="2902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" y="1450646"/>
            <a:ext cx="45658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5224128" y="4669082"/>
            <a:ext cx="64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同時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get()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兩次，卻只執行一次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語句，原因就在緩存的存在，會先去執行一次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放在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緩存裡，再執行一次相同條件會直接去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緩存上一次的結果。</a:t>
            </a:r>
            <a:endParaRPr lang="en-US" altLang="zh-TW" sz="1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65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083" y="-9193"/>
            <a:ext cx="4108704" cy="768731"/>
          </a:xfrm>
        </p:spPr>
        <p:txBody>
          <a:bodyPr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狀態轉換圖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60904" y="1159798"/>
            <a:ext cx="932688" cy="9062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進入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1852" y="1412868"/>
            <a:ext cx="121462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臨時狀態</a:t>
            </a:r>
            <a:endParaRPr lang="zh-TW" altLang="en-US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7764" y="3379119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刪除狀態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24984" y="5707156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游離狀態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408" y="3379119"/>
            <a:ext cx="146151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持久化狀態</a:t>
            </a:r>
          </a:p>
        </p:txBody>
      </p:sp>
      <p:sp>
        <p:nvSpPr>
          <p:cNvPr id="10" name="橢圓 9"/>
          <p:cNvSpPr/>
          <p:nvPr/>
        </p:nvSpPr>
        <p:spPr>
          <a:xfrm>
            <a:off x="10588752" y="3061425"/>
            <a:ext cx="1097280" cy="1044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677144" y="3161688"/>
            <a:ext cx="938784" cy="8510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結束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5" name="直線單箭頭接點 14"/>
          <p:cNvCxnSpPr>
            <a:stCxn id="5" idx="6"/>
            <a:endCxn id="6" idx="1"/>
          </p:cNvCxnSpPr>
          <p:nvPr/>
        </p:nvCxnSpPr>
        <p:spPr>
          <a:xfrm>
            <a:off x="3593592" y="1612923"/>
            <a:ext cx="1318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9" idx="0"/>
          </p:cNvCxnSpPr>
          <p:nvPr/>
        </p:nvCxnSpPr>
        <p:spPr>
          <a:xfrm>
            <a:off x="5519166" y="1812978"/>
            <a:ext cx="0" cy="156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53990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7" idx="2"/>
          </p:cNvCxnSpPr>
          <p:nvPr/>
        </p:nvCxnSpPr>
        <p:spPr>
          <a:xfrm flipV="1">
            <a:off x="6213348" y="3779229"/>
            <a:ext cx="2498598" cy="20273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7" idx="1"/>
          </p:cNvCxnSpPr>
          <p:nvPr/>
        </p:nvCxnSpPr>
        <p:spPr>
          <a:xfrm>
            <a:off x="6249924" y="3579174"/>
            <a:ext cx="176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10" idx="0"/>
          </p:cNvCxnSpPr>
          <p:nvPr/>
        </p:nvCxnSpPr>
        <p:spPr>
          <a:xfrm>
            <a:off x="6126480" y="1612923"/>
            <a:ext cx="5010912" cy="144850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0" idx="2"/>
          </p:cNvCxnSpPr>
          <p:nvPr/>
        </p:nvCxnSpPr>
        <p:spPr>
          <a:xfrm>
            <a:off x="9406128" y="3579174"/>
            <a:ext cx="1182624" cy="436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93486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10" idx="4"/>
          </p:cNvCxnSpPr>
          <p:nvPr/>
        </p:nvCxnSpPr>
        <p:spPr>
          <a:xfrm flipV="1">
            <a:off x="6213348" y="4105656"/>
            <a:ext cx="4924044" cy="185549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43884" y="892922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</a:t>
            </a: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</a:t>
            </a:r>
          </a:p>
        </p:txBody>
      </p:sp>
      <p:cxnSp>
        <p:nvCxnSpPr>
          <p:cNvPr id="39" name="肘形接點 38"/>
          <p:cNvCxnSpPr>
            <a:stCxn id="5" idx="4"/>
            <a:endCxn id="9" idx="1"/>
          </p:cNvCxnSpPr>
          <p:nvPr/>
        </p:nvCxnSpPr>
        <p:spPr>
          <a:xfrm rot="16200000" flipH="1">
            <a:off x="3201265" y="1992030"/>
            <a:ext cx="1513127" cy="1661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47092" y="2065270"/>
            <a:ext cx="247649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Load()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Quey.list()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Quey.uniqueResult()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Quey.iterator()</a:t>
            </a:r>
          </a:p>
        </p:txBody>
      </p:sp>
      <p:cxnSp>
        <p:nvCxnSpPr>
          <p:cNvPr id="44" name="直線單箭頭接點 43"/>
          <p:cNvCxnSpPr>
            <a:stCxn id="42" idx="3"/>
          </p:cNvCxnSpPr>
          <p:nvPr/>
        </p:nvCxnSpPr>
        <p:spPr>
          <a:xfrm>
            <a:off x="2823591" y="2803934"/>
            <a:ext cx="3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</p:cNvCxnSpPr>
          <p:nvPr/>
        </p:nvCxnSpPr>
        <p:spPr>
          <a:xfrm>
            <a:off x="4252722" y="1262254"/>
            <a:ext cx="0" cy="3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468245" y="2048646"/>
            <a:ext cx="178460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1" name="直線單箭頭接點 50"/>
          <p:cNvCxnSpPr>
            <a:stCxn id="49" idx="3"/>
          </p:cNvCxnSpPr>
          <p:nvPr/>
        </p:nvCxnSpPr>
        <p:spPr>
          <a:xfrm>
            <a:off x="5252849" y="2648811"/>
            <a:ext cx="266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84523" y="4363865"/>
            <a:ext cx="87934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evict()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clear()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09334" y="4225366"/>
            <a:ext cx="190842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6" name="直線單箭頭接點 55"/>
          <p:cNvCxnSpPr>
            <a:stCxn id="54" idx="1"/>
          </p:cNvCxnSpPr>
          <p:nvPr/>
        </p:nvCxnSpPr>
        <p:spPr>
          <a:xfrm flipH="1" flipV="1">
            <a:off x="5793488" y="4815118"/>
            <a:ext cx="315846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2" idx="3"/>
          </p:cNvCxnSpPr>
          <p:nvPr/>
        </p:nvCxnSpPr>
        <p:spPr>
          <a:xfrm flipV="1">
            <a:off x="5063869" y="4817350"/>
            <a:ext cx="16421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67476" y="2994981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062465" y="4558526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8" name="直線單箭頭接點 67"/>
          <p:cNvCxnSpPr>
            <a:stCxn id="61" idx="2"/>
          </p:cNvCxnSpPr>
          <p:nvPr/>
        </p:nvCxnSpPr>
        <p:spPr>
          <a:xfrm>
            <a:off x="7076314" y="3364313"/>
            <a:ext cx="0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1"/>
          </p:cNvCxnSpPr>
          <p:nvPr/>
        </p:nvCxnSpPr>
        <p:spPr>
          <a:xfrm flipH="1">
            <a:off x="8711946" y="4743192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898130" y="11597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81413" y="5522490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64040" y="31028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1851" y="3856034"/>
            <a:ext cx="2476499" cy="258532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概念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公司訪客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持久化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游離狀態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請假員工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開除員工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9072"/>
              </p:ext>
            </p:extLst>
          </p:nvPr>
        </p:nvGraphicFramePr>
        <p:xfrm>
          <a:off x="0" y="3"/>
          <a:ext cx="12198096" cy="71673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72384"/>
                <a:gridCol w="4462271"/>
                <a:gridCol w="1828800"/>
                <a:gridCol w="2834641"/>
              </a:tblGrid>
              <a:tr h="284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Hibernate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映射類型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標準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字節大小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java.lang.Long/long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java.lang.Short/short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SMALLINT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java.lang.Byte/byte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TINYINT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java.lang.Float/float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java.lang.Double/double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big_decimal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java.math.BigDecimal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NUMERIC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character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java.lang.Character/java.lang.String/char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變長字符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335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boolean/yes_no/true_false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java.lang.Boolean/boolean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布爾類型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時間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java.util.Date/java.util.Timestamp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calendar_dar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binary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byte[]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text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serializable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實現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java.io.Serializable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接口的任意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java.lang.Class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locale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java.util.Locale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timezone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java.util.TimeZone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currency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java.util.Currency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3846"/>
              </p:ext>
            </p:extLst>
          </p:nvPr>
        </p:nvGraphicFramePr>
        <p:xfrm>
          <a:off x="219456" y="691551"/>
          <a:ext cx="11704320" cy="59686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16"/>
                <a:gridCol w="3364992"/>
                <a:gridCol w="3529584"/>
                <a:gridCol w="3081528"/>
              </a:tblGrid>
              <a:tr h="500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比較方面</a:t>
                      </a:r>
                      <a:r>
                        <a:rPr lang="en-US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每個具體類一張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(union-subclass)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每個分層結構一張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(subclass) 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每個子類一張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(joined-subclass)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75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建立關系模型原則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個具體類對應一張表，有多少具體類就需要建立多少個獨立的表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描述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一個繼承關系只用一張表，也就是說子類所使用的表與父類相同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個子類使用一張表，但這些子類所對應的表都關聯到基類所對應的表中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812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關系模型的優缺點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這種設計方式符合關系模型的設計原則，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但有表中存在重復字段的問題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缺點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有二：首先表中引入的區分子類的字段，也就是包括了描述其他字段的字段。其次，如果某個子類的某個屬性不能為空，那么在數據庫一級不能設置該字段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not null(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非空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種設計方式完全符合關系模型的設計原則，且不存在冗余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88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可維護性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如果需要對基類進行修改，則需要對基類以及該類的子類所對應的所有表都進行修改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起來方便，只需要修改一個表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起來比較方便，對每個類的修改只需要修改其所對應的表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映射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的靈活性很大，子類可以包括基類屬性在內的每一個屬性進行單獨配置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性差，表中冗余字段會隨着子類的增多而越來越多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性很好，完全是參照對象繼承的方式進行配置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查詢性能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子類的查詢只需要訪問單獨的表，對父類查詢怎需要檢索所有的表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在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任何情況下，都只需處理一個表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父類的查詢需要使用左外鏈接，對於子類查詢需要使用內鏈接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3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單個對象持久話操作只需要處理一個表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對於單個對象的持久話操作只需要處理一個表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子類的持久話至少要處理兩個表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304288" y="27432"/>
            <a:ext cx="68671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smtClean="0"/>
              <a:t>Hibernate </a:t>
            </a:r>
            <a:r>
              <a:rPr lang="zh-TW" altLang="en-US" sz="3200" b="1" smtClean="0"/>
              <a:t>繼承映射</a:t>
            </a:r>
            <a:endParaRPr lang="zh-TW" altLang="en-US" sz="3200" b="1"/>
          </a:p>
        </p:txBody>
      </p:sp>
    </p:spTree>
    <p:extLst>
      <p:ext uri="{BB962C8B-B14F-4D97-AF65-F5344CB8AC3E}">
        <p14:creationId xmlns:p14="http://schemas.microsoft.com/office/powerpoint/2010/main" val="243261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05054"/>
              </p:ext>
            </p:extLst>
          </p:nvPr>
        </p:nvGraphicFramePr>
        <p:xfrm>
          <a:off x="914404" y="1261638"/>
          <a:ext cx="10208867" cy="527805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92817"/>
                <a:gridCol w="3132081"/>
                <a:gridCol w="4983969"/>
              </a:tblGrid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表達式含義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HQL</a:t>
                      </a:r>
                      <a:endParaRPr lang="zh-TW" sz="1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QBC</a:t>
                      </a:r>
                      <a:endParaRPr lang="zh-TW" sz="1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大於等於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&gt;=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Restrictions.ge()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大於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&gt; 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Restrictions.gt()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小於等於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Restrictions.le()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小於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 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Restrictions.eq()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70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&lt;&gt;</a:t>
                      </a:r>
                      <a:r>
                        <a:rPr lang="zh-TW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或者</a:t>
                      </a: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!=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Restrictions.ne() 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為空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is null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Restrictions.isNull()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不為空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is notnull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Restrictions.isNotNull()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在指定范圍內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betweenand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Restrictions.between()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不在指定范圍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 betweenand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Restrictions.not(Restrictions.between())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屬於某個集合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in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Restrictions.in()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不屬於某個集合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notin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Restrictions.not(Restrictions.in())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Restrictions.and()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or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Restrictions.or()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非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模糊查詢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like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Restrictions.like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35669" y="523243"/>
            <a:ext cx="5416950" cy="4606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下面是就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HQL</a:t>
            </a:r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QBC</a:t>
            </a:r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常用的查詢條件做的比較</a:t>
            </a:r>
          </a:p>
        </p:txBody>
      </p:sp>
    </p:spTree>
    <p:extLst>
      <p:ext uri="{BB962C8B-B14F-4D97-AF65-F5344CB8AC3E}">
        <p14:creationId xmlns:p14="http://schemas.microsoft.com/office/powerpoint/2010/main" val="271370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643" y="156781"/>
            <a:ext cx="6187633" cy="977538"/>
          </a:xfrm>
        </p:spPr>
        <p:txBody>
          <a:bodyPr>
            <a:normAutofit/>
          </a:bodyPr>
          <a:lstStyle/>
          <a:p>
            <a:r>
              <a:rPr lang="en-US" altLang="zh-TW" smtClean="0"/>
              <a:t>Hibernate </a:t>
            </a:r>
            <a:r>
              <a:rPr lang="zh-TW" altLang="en-US" smtClean="0"/>
              <a:t>二級緩存結構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95" y="1284790"/>
            <a:ext cx="6419127" cy="5408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482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190829210445286.png?x-oss-process=image/watermark,type_ZmFuZ3poZW5naGVpdGk,shadow_10,text_aHR0cHM6Ly9saXV6aC5ibG9nLmNzZG4ubmV0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46408" y="1165929"/>
            <a:ext cx="44357684" cy="66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90510" y="266847"/>
            <a:ext cx="6187633" cy="977538"/>
          </a:xfrm>
        </p:spPr>
        <p:txBody>
          <a:bodyPr>
            <a:normAutofit/>
          </a:bodyPr>
          <a:lstStyle/>
          <a:p>
            <a:pPr algn="ctr"/>
            <a:r>
              <a:rPr lang="en-US" altLang="zh-TW" smtClean="0"/>
              <a:t>Aware</a:t>
            </a:r>
            <a:r>
              <a:rPr lang="zh-TW" altLang="en-US" smtClean="0"/>
              <a:t> 各種方法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9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7751"/>
            <a:ext cx="9144000" cy="922211"/>
          </a:xfrm>
        </p:spPr>
        <p:txBody>
          <a:bodyPr/>
          <a:lstStyle/>
          <a:p>
            <a:r>
              <a:rPr lang="en-US" altLang="zh-TW" b="1" smtClean="0"/>
              <a:t>Hibernate</a:t>
            </a:r>
            <a:r>
              <a:rPr lang="zh-TW" altLang="en-US" b="1" smtClean="0"/>
              <a:t>筆記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橢圓 4"/>
          <p:cNvSpPr/>
          <p:nvPr/>
        </p:nvSpPr>
        <p:spPr>
          <a:xfrm>
            <a:off x="2615184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物件導向概念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5496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導向關聯概念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類別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71800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7832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37832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表單行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37832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表單列</a:t>
            </a:r>
            <a:endParaRPr lang="zh-TW" altLang="en-US"/>
          </a:p>
        </p:txBody>
      </p:sp>
      <p:cxnSp>
        <p:nvCxnSpPr>
          <p:cNvPr id="18" name="直線單箭頭接點 17"/>
          <p:cNvCxnSpPr>
            <a:stCxn id="11" idx="3"/>
            <a:endCxn id="14" idx="1"/>
          </p:cNvCxnSpPr>
          <p:nvPr/>
        </p:nvCxnSpPr>
        <p:spPr>
          <a:xfrm>
            <a:off x="4608576" y="3584448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5" idx="1"/>
          </p:cNvCxnSpPr>
          <p:nvPr/>
        </p:nvCxnSpPr>
        <p:spPr>
          <a:xfrm>
            <a:off x="4608576" y="4379976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6" idx="1"/>
          </p:cNvCxnSpPr>
          <p:nvPr/>
        </p:nvCxnSpPr>
        <p:spPr>
          <a:xfrm>
            <a:off x="4608576" y="5175504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圓角矩形 4"/>
          <p:cNvSpPr/>
          <p:nvPr/>
        </p:nvSpPr>
        <p:spPr>
          <a:xfrm>
            <a:off x="3072384" y="1271016"/>
            <a:ext cx="3831336" cy="1161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領域模型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物件、屬性、關聯、繼承、多態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2384" y="5007864"/>
            <a:ext cx="3831336" cy="11551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關係數據模型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表單、</a:t>
            </a:r>
            <a:r>
              <a:rPr lang="zh-TW" altLang="en-US"/>
              <a:t>欄位</a:t>
            </a:r>
            <a:r>
              <a:rPr lang="zh-TW" altLang="en-US" smtClean="0"/>
              <a:t>、索引、主鍵、外來鍵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摺角紙張 7"/>
          <p:cNvSpPr/>
          <p:nvPr/>
        </p:nvSpPr>
        <p:spPr>
          <a:xfrm>
            <a:off x="8887968" y="3169920"/>
            <a:ext cx="2532888" cy="15727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物件、關係映射文件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(XML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  <a:endParaRPr lang="zh-TW" altLang="en-US"/>
          </a:p>
        </p:txBody>
      </p:sp>
      <p:cxnSp>
        <p:nvCxnSpPr>
          <p:cNvPr id="12" name="肘形接點 11"/>
          <p:cNvCxnSpPr>
            <a:stCxn id="8" idx="0"/>
            <a:endCxn id="5" idx="3"/>
          </p:cNvCxnSpPr>
          <p:nvPr/>
        </p:nvCxnSpPr>
        <p:spPr>
          <a:xfrm rot="16200000" flipV="1">
            <a:off x="7869936" y="885444"/>
            <a:ext cx="1318260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7" idx="3"/>
          </p:cNvCxnSpPr>
          <p:nvPr/>
        </p:nvCxnSpPr>
        <p:spPr>
          <a:xfrm rot="5400000">
            <a:off x="8107680" y="3538728"/>
            <a:ext cx="842772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1568" y="2870877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 API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01568" y="3776472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</a:t>
            </a:r>
            <a:r>
              <a:rPr lang="zh-TW" altLang="en-US" smtClean="0"/>
              <a:t>實現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89888" y="1666994"/>
            <a:ext cx="1344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業務邏輯層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504188" y="3657600"/>
            <a:ext cx="1115568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持久化層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504188" y="5478256"/>
            <a:ext cx="11155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數據庫層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217920" y="3616621"/>
            <a:ext cx="1389888" cy="6126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08776" y="3126385"/>
            <a:ext cx="103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參照</a:t>
            </a:r>
            <a:r>
              <a:rPr lang="en-US" altLang="zh-TW" smtClean="0"/>
              <a:t>Xml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66844" y="2432304"/>
            <a:ext cx="4572" cy="43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>
            <a:off x="4512564" y="4682067"/>
            <a:ext cx="0" cy="32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12564" y="2439799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的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，實作該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的方法。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1719" y="4643011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基於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來包裝。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VS JDBC </a:t>
            </a:r>
            <a:r>
              <a:rPr lang="zh-TW" altLang="en-US" smtClean="0"/>
              <a:t>程式碼對比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3637190"/>
            <a:ext cx="4025481" cy="924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54" y="2374689"/>
            <a:ext cx="5563665" cy="433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8072930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8827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4344" y="3803904"/>
            <a:ext cx="3273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22008" y="3108960"/>
            <a:ext cx="4837176" cy="27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3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</a:t>
            </a:r>
            <a:r>
              <a:rPr lang="zh-TW" altLang="en-US" smtClean="0"/>
              <a:t>開發步驟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00784" y="1441387"/>
            <a:ext cx="4187952" cy="124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Application</a:t>
            </a:r>
            <a:endParaRPr lang="zh-TW" altLang="en-US" sz="3600"/>
          </a:p>
        </p:txBody>
      </p:sp>
      <p:sp>
        <p:nvSpPr>
          <p:cNvPr id="5" name="矩形 4"/>
          <p:cNvSpPr/>
          <p:nvPr/>
        </p:nvSpPr>
        <p:spPr>
          <a:xfrm>
            <a:off x="1700784" y="2804160"/>
            <a:ext cx="4187952" cy="2353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/>
          </a:p>
        </p:txBody>
      </p:sp>
      <p:sp>
        <p:nvSpPr>
          <p:cNvPr id="6" name="矩形 5"/>
          <p:cNvSpPr/>
          <p:nvPr/>
        </p:nvSpPr>
        <p:spPr>
          <a:xfrm>
            <a:off x="1700784" y="5273040"/>
            <a:ext cx="4187952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Database</a:t>
            </a:r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2066544" y="3300984"/>
            <a:ext cx="33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mtClean="0">
                <a:solidFill>
                  <a:schemeClr val="bg1"/>
                </a:solidFill>
              </a:rPr>
              <a:t>Hibernate</a:t>
            </a: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48840" y="2293245"/>
            <a:ext cx="3291840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Persistent Objects 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0512" y="4770307"/>
            <a:ext cx="1965960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Hibernate.cfh.xml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09060" y="4789745"/>
            <a:ext cx="1847088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*.hbm.xml</a:t>
            </a:r>
            <a:endParaRPr lang="zh-TW" altLang="en-US"/>
          </a:p>
        </p:txBody>
      </p:sp>
      <p:cxnSp>
        <p:nvCxnSpPr>
          <p:cNvPr id="14" name="肘形接點 13"/>
          <p:cNvCxnSpPr>
            <a:stCxn id="9" idx="1"/>
          </p:cNvCxnSpPr>
          <p:nvPr/>
        </p:nvCxnSpPr>
        <p:spPr>
          <a:xfrm rot="10800000" flipH="1" flipV="1">
            <a:off x="1810512" y="5195690"/>
            <a:ext cx="4443984" cy="1314837"/>
          </a:xfrm>
          <a:prstGeom prst="bentConnector3">
            <a:avLst>
              <a:gd name="adj1" fmla="val -23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64224" y="6325862"/>
            <a:ext cx="26609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創建</a:t>
            </a:r>
            <a:r>
              <a:rPr lang="en-US" altLang="zh-TW" smtClean="0"/>
              <a:t>Hibernate</a:t>
            </a:r>
            <a:r>
              <a:rPr lang="zh-TW" altLang="en-US" smtClean="0"/>
              <a:t>配置文件</a:t>
            </a:r>
            <a:endParaRPr lang="zh-TW" altLang="en-US"/>
          </a:p>
        </p:txBody>
      </p:sp>
      <p:cxnSp>
        <p:nvCxnSpPr>
          <p:cNvPr id="25" name="直線單箭頭接點 24"/>
          <p:cNvCxnSpPr>
            <a:stCxn id="8" idx="3"/>
          </p:cNvCxnSpPr>
          <p:nvPr/>
        </p:nvCxnSpPr>
        <p:spPr>
          <a:xfrm flipV="1">
            <a:off x="5440680" y="2730258"/>
            <a:ext cx="1322832" cy="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7520" y="2545592"/>
            <a:ext cx="23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2.</a:t>
            </a:r>
            <a:r>
              <a:rPr lang="zh-TW" altLang="en-US" smtClean="0"/>
              <a:t>創建</a:t>
            </a:r>
            <a:r>
              <a:rPr lang="zh-TW" altLang="en-US"/>
              <a:t>「</a:t>
            </a:r>
            <a:r>
              <a:rPr lang="zh-TW" altLang="en-US" smtClean="0"/>
              <a:t>持久化類別」</a:t>
            </a:r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504688" y="5195690"/>
            <a:ext cx="1755648" cy="1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51776" y="5030462"/>
            <a:ext cx="305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創建物件「關係映射文件」</a:t>
            </a:r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623560" y="1773936"/>
            <a:ext cx="1362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89648" y="1465431"/>
            <a:ext cx="24841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4.</a:t>
            </a:r>
            <a:r>
              <a:rPr lang="zh-TW" altLang="en-US" smtClean="0"/>
              <a:t>通過</a:t>
            </a:r>
            <a:r>
              <a:rPr lang="en-US" altLang="zh-TW" smtClean="0"/>
              <a:t>HibernateAPI</a:t>
            </a:r>
            <a:r>
              <a:rPr lang="zh-TW" altLang="en-US" smtClean="0"/>
              <a:t>編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寫訪問數據庫代碼。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1180</Words>
  <Application>Microsoft Office PowerPoint</Application>
  <PresentationFormat>寬螢幕</PresentationFormat>
  <Paragraphs>326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1" baseType="lpstr">
      <vt:lpstr>Arial Unicode MS</vt:lpstr>
      <vt:lpstr>Malgun Gothic</vt:lpstr>
      <vt:lpstr>微軟正黑體</vt:lpstr>
      <vt:lpstr>微軟正黑體 Light</vt:lpstr>
      <vt:lpstr>新細明體</vt:lpstr>
      <vt:lpstr>標楷體</vt:lpstr>
      <vt:lpstr>Arial</vt:lpstr>
      <vt:lpstr>Calibri</vt:lpstr>
      <vt:lpstr>Calibri Light</vt:lpstr>
      <vt:lpstr>Cambria</vt:lpstr>
      <vt:lpstr>Consolas</vt:lpstr>
      <vt:lpstr>Times New Roman</vt:lpstr>
      <vt:lpstr>Office 佈景主題</vt:lpstr>
      <vt:lpstr>SpringMVC 筆記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Hibernate筆記</vt:lpstr>
      <vt:lpstr>PowerPoint 簡報</vt:lpstr>
      <vt:lpstr>PowerPoint 簡報</vt:lpstr>
      <vt:lpstr>Hibernate VS JDBC 程式碼對比</vt:lpstr>
      <vt:lpstr>Hibernate 開發步驟</vt:lpstr>
      <vt:lpstr>PowerPoint 簡報</vt:lpstr>
      <vt:lpstr>Session 緩存 (一級緩存)</vt:lpstr>
      <vt:lpstr>狀態轉換圖</vt:lpstr>
      <vt:lpstr>PowerPoint 簡報</vt:lpstr>
      <vt:lpstr>PowerPoint 簡報</vt:lpstr>
      <vt:lpstr>下面是就HQL和QBC常用的查詢條件做的比較</vt:lpstr>
      <vt:lpstr>Hibernate 二級緩存結構</vt:lpstr>
      <vt:lpstr>Aware 各種方法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82</cp:revision>
  <dcterms:created xsi:type="dcterms:W3CDTF">2020-03-13T08:52:39Z</dcterms:created>
  <dcterms:modified xsi:type="dcterms:W3CDTF">2020-11-10T10:02:41Z</dcterms:modified>
</cp:coreProperties>
</file>