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品傑(Jay Wang)" initials="王品傑(Jay" lastIdx="9" clrIdx="0">
    <p:extLst>
      <p:ext uri="{19B8F6BF-5375-455C-9EA6-DF929625EA0E}">
        <p15:presenceInfo xmlns:p15="http://schemas.microsoft.com/office/powerpoint/2012/main" userId="S-1-5-21-3266260194-846616801-1183021836-42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87" autoAdjust="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3T15:24:21.112" idx="2">
    <p:pos x="2665" y="286"/>
    <p:text>DispatcherServlet：整個流程控制的中心，控制其它組件執行，統一調度，對組件進行解耦，提高每個組件的		擴展性。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5:49.954" idx="4">
    <p:pos x="4552" y="-56"/>
    <p:text>HandlerMapping：根據URL去查找處理器通過擴展處理器映射器實現不同的映射方式，例如：配置文件方式，實現接口方式，註解方式等。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7:07.916" idx="7">
    <p:pos x="6578" y="3109"/>
    <p:text>ViewResovler：進行視圖解析，多返回的字符串，進行處理，可以解析成對應的頁面, 例如：jsp、freemarker、pdf、excel等，在xml文件面進行配置。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9:11.809" idx="8">
    <p:pos x="6743" y="450"/>
    <p:text>HandlerAdapter：會把處理器包裝成適配器，這樣就可以支持多種類型的處理器,(返回結果不同如:ModelAndView,集合(list,map),可以擴展)。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30:02.858" idx="9">
    <p:pos x="6359" y="1625"/>
    <p:text>Handler：也就是Controller裡面的對應RequestMaping方法。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6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94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42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0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9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4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97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56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63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37CB-E071-4591-97EF-45EBE93349F3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79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8784" y="2651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8800" b="1" dirty="0" smtClean="0"/>
              <a:t>SpringMVC </a:t>
            </a:r>
            <a:r>
              <a:rPr lang="zh-TW" altLang="en-US" sz="8800" b="1" smtClean="0"/>
              <a:t>筆記</a:t>
            </a:r>
            <a:endParaRPr lang="zh-TW" altLang="en-US" sz="8800" b="1"/>
          </a:p>
        </p:txBody>
      </p:sp>
    </p:spTree>
    <p:extLst>
      <p:ext uri="{BB962C8B-B14F-4D97-AF65-F5344CB8AC3E}">
        <p14:creationId xmlns:p14="http://schemas.microsoft.com/office/powerpoint/2010/main" val="9549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847088" y="996696"/>
            <a:ext cx="2240280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Database</a:t>
            </a:r>
            <a:endParaRPr lang="zh-TW" altLang="en-US"/>
          </a:p>
        </p:txBody>
      </p:sp>
      <p:sp>
        <p:nvSpPr>
          <p:cNvPr id="5" name="流程圖: 磁碟 4"/>
          <p:cNvSpPr/>
          <p:nvPr/>
        </p:nvSpPr>
        <p:spPr>
          <a:xfrm>
            <a:off x="7485888" y="996696"/>
            <a:ext cx="2240280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Database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75688" y="2468880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JDBC Connection</a:t>
            </a: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75688" y="3278910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Session</a:t>
            </a: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55548" y="4303776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SessionFactory</a:t>
            </a: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304288" y="5143976"/>
            <a:ext cx="1856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Client Application</a:t>
            </a:r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276844" y="4781478"/>
            <a:ext cx="1856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Client Application</a:t>
            </a:r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068568" y="3976009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ConnectionPool</a:t>
            </a:r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714488" y="2873895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JDBC Connection</a:t>
            </a:r>
            <a:endParaRPr lang="zh-TW" altLang="en-US"/>
          </a:p>
        </p:txBody>
      </p:sp>
      <p:cxnSp>
        <p:nvCxnSpPr>
          <p:cNvPr id="15" name="直線單箭頭接點 14"/>
          <p:cNvCxnSpPr>
            <a:stCxn id="4" idx="3"/>
            <a:endCxn id="6" idx="0"/>
          </p:cNvCxnSpPr>
          <p:nvPr/>
        </p:nvCxnSpPr>
        <p:spPr>
          <a:xfrm>
            <a:off x="2967228" y="2048256"/>
            <a:ext cx="0" cy="4206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2"/>
            <a:endCxn id="7" idx="0"/>
          </p:cNvCxnSpPr>
          <p:nvPr/>
        </p:nvCxnSpPr>
        <p:spPr>
          <a:xfrm>
            <a:off x="2967228" y="2838212"/>
            <a:ext cx="0" cy="4406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2"/>
            <a:endCxn id="8" idx="0"/>
          </p:cNvCxnSpPr>
          <p:nvPr/>
        </p:nvCxnSpPr>
        <p:spPr>
          <a:xfrm flipH="1">
            <a:off x="1847088" y="3648242"/>
            <a:ext cx="1120140" cy="6555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8" idx="2"/>
            <a:endCxn id="9" idx="0"/>
          </p:cNvCxnSpPr>
          <p:nvPr/>
        </p:nvCxnSpPr>
        <p:spPr>
          <a:xfrm>
            <a:off x="1847088" y="4673108"/>
            <a:ext cx="1385316" cy="4708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5" idx="3"/>
            <a:endCxn id="13" idx="0"/>
          </p:cNvCxnSpPr>
          <p:nvPr/>
        </p:nvCxnSpPr>
        <p:spPr>
          <a:xfrm>
            <a:off x="8606028" y="2048256"/>
            <a:ext cx="0" cy="8256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3" idx="2"/>
            <a:endCxn id="12" idx="0"/>
          </p:cNvCxnSpPr>
          <p:nvPr/>
        </p:nvCxnSpPr>
        <p:spPr>
          <a:xfrm flipH="1">
            <a:off x="6960108" y="3243227"/>
            <a:ext cx="1645920" cy="7327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2" idx="2"/>
            <a:endCxn id="10" idx="0"/>
          </p:cNvCxnSpPr>
          <p:nvPr/>
        </p:nvCxnSpPr>
        <p:spPr>
          <a:xfrm>
            <a:off x="6960108" y="4345341"/>
            <a:ext cx="2244852" cy="4361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685800" y="329184"/>
            <a:ext cx="1289304" cy="5303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</a:t>
            </a:r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6562344" y="342948"/>
            <a:ext cx="1289304" cy="5303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JDBC</a:t>
            </a:r>
            <a:endParaRPr lang="zh-TW" altLang="en-US"/>
          </a:p>
        </p:txBody>
      </p:sp>
      <p:sp>
        <p:nvSpPr>
          <p:cNvPr id="33" name="弧形箭號 (左彎) 32"/>
          <p:cNvSpPr/>
          <p:nvPr/>
        </p:nvSpPr>
        <p:spPr>
          <a:xfrm>
            <a:off x="3950970" y="2820817"/>
            <a:ext cx="356616" cy="440698"/>
          </a:xfrm>
          <a:prstGeom prst="curved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06062" y="2856500"/>
            <a:ext cx="18989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對</a:t>
            </a:r>
            <a:r>
              <a:rPr lang="en-US" altLang="zh-TW" smtClean="0">
                <a:solidFill>
                  <a:srgbClr val="FF0000"/>
                </a:solidFill>
              </a:rPr>
              <a:t>JDBC</a:t>
            </a:r>
            <a:r>
              <a:rPr lang="zh-TW" altLang="en-US" smtClean="0">
                <a:solidFill>
                  <a:srgbClr val="FF0000"/>
                </a:solidFill>
              </a:rPr>
              <a:t>再次包裝</a:t>
            </a:r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2887218" y="3648242"/>
            <a:ext cx="614934" cy="1317902"/>
          </a:xfrm>
          <a:prstGeom prst="straightConnector1">
            <a:avLst/>
          </a:prstGeom>
          <a:ln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8401049" y="3245508"/>
            <a:ext cx="669037" cy="1317901"/>
          </a:xfrm>
          <a:prstGeom prst="straightConnector1">
            <a:avLst/>
          </a:prstGeom>
          <a:ln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79476" y="5601461"/>
            <a:ext cx="6245352" cy="11695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應用程式與數據庫之間交互操作的一個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單線程物件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，是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Hibernate</a:t>
            </a:r>
          </a:p>
          <a:p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 運作的中心，所有持久化物件都必須在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管理下才可以進行持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久化操作。此物件生命週期短，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物件有一個一級緩存，執行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 flush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之前，所有的持久層操作的數據緩存在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物件處，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相當</a:t>
            </a:r>
            <a:r>
              <a:rPr lang="en-US" altLang="zh-TW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JDBC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的</a:t>
            </a:r>
            <a:r>
              <a:rPr lang="en-US" altLang="zh-TW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Connection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。</a:t>
            </a:r>
            <a:endParaRPr lang="zh-TW" altLang="en-US" sz="14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61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3680" y="44326"/>
            <a:ext cx="5839968" cy="1023176"/>
          </a:xfrm>
        </p:spPr>
        <p:txBody>
          <a:bodyPr/>
          <a:lstStyle/>
          <a:p>
            <a:pPr algn="ctr"/>
            <a:r>
              <a:rPr lang="en-US" altLang="zh-TW" smtClean="0"/>
              <a:t>Session </a:t>
            </a:r>
            <a:r>
              <a:rPr lang="zh-TW" altLang="en-US" smtClean="0"/>
              <a:t>緩存 </a:t>
            </a:r>
            <a:r>
              <a:rPr lang="en-US" altLang="zh-TW" smtClean="0"/>
              <a:t>(</a:t>
            </a:r>
            <a:r>
              <a:rPr lang="zh-TW" altLang="en-US" smtClean="0"/>
              <a:t>一級緩存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324344" y="2239006"/>
            <a:ext cx="2020824" cy="9235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News</a:t>
            </a:r>
            <a:r>
              <a:rPr lang="zh-TW" altLang="en-US" smtClean="0"/>
              <a:t>物件</a:t>
            </a:r>
            <a:r>
              <a:rPr lang="en-US" altLang="zh-TW" smtClean="0"/>
              <a:t>(Bean)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00644" y="1067502"/>
            <a:ext cx="171145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 </a:t>
            </a:r>
            <a:r>
              <a:rPr lang="zh-TW" altLang="en-US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緩存</a:t>
            </a:r>
            <a:endParaRPr lang="en-US" altLang="zh-TW" sz="20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745980" y="3162550"/>
            <a:ext cx="206806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引用變量</a:t>
            </a:r>
            <a:r>
              <a:rPr lang="en-US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news2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919000" y="3343043"/>
            <a:ext cx="192655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引用變量</a:t>
            </a:r>
            <a:r>
              <a:rPr lang="en-US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news</a:t>
            </a:r>
            <a:endParaRPr lang="en-US" altLang="zh-TW" sz="20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0" name="直線單箭頭接點 9"/>
          <p:cNvCxnSpPr>
            <a:stCxn id="6" idx="2"/>
            <a:endCxn id="5" idx="0"/>
          </p:cNvCxnSpPr>
          <p:nvPr/>
        </p:nvCxnSpPr>
        <p:spPr>
          <a:xfrm flipH="1">
            <a:off x="8334756" y="1467612"/>
            <a:ext cx="721614" cy="77139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1"/>
            <a:endCxn id="5" idx="5"/>
          </p:cNvCxnSpPr>
          <p:nvPr/>
        </p:nvCxnSpPr>
        <p:spPr>
          <a:xfrm flipH="1" flipV="1">
            <a:off x="9049225" y="3027300"/>
            <a:ext cx="696755" cy="33530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8" idx="0"/>
            <a:endCxn id="5" idx="3"/>
          </p:cNvCxnSpPr>
          <p:nvPr/>
        </p:nvCxnSpPr>
        <p:spPr>
          <a:xfrm flipV="1">
            <a:off x="6882276" y="3027300"/>
            <a:ext cx="738011" cy="31574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4" y="3562660"/>
            <a:ext cx="5004057" cy="2902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99" y="1450646"/>
            <a:ext cx="4565885" cy="1892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文字方塊 21"/>
          <p:cNvSpPr txBox="1"/>
          <p:nvPr/>
        </p:nvSpPr>
        <p:spPr>
          <a:xfrm>
            <a:off x="5224128" y="4669082"/>
            <a:ext cx="640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同時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get()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兩次，卻只執行一次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SQL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語句，原因就在緩存的存在，會先去執行一次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select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放在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緩存裡，再執行一次相同條件會直接去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緩存上一次的結果。</a:t>
            </a:r>
            <a:endParaRPr lang="en-US" altLang="zh-TW" sz="16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565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93083" y="-9193"/>
            <a:ext cx="4108704" cy="768731"/>
          </a:xfrm>
        </p:spPr>
        <p:txBody>
          <a:bodyPr/>
          <a:lstStyle/>
          <a:p>
            <a:pPr algn="ctr"/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狀態轉換圖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60904" y="1159798"/>
            <a:ext cx="932688" cy="90624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進入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11852" y="1412868"/>
            <a:ext cx="1214628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臨時狀態</a:t>
            </a:r>
            <a:endParaRPr lang="zh-TW" altLang="en-US" sz="20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17764" y="3379119"/>
            <a:ext cx="1388364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刪除狀態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824984" y="5707156"/>
            <a:ext cx="1388364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游離狀態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788408" y="3379119"/>
            <a:ext cx="1461516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持久化狀態</a:t>
            </a:r>
          </a:p>
        </p:txBody>
      </p:sp>
      <p:sp>
        <p:nvSpPr>
          <p:cNvPr id="10" name="橢圓 9"/>
          <p:cNvSpPr/>
          <p:nvPr/>
        </p:nvSpPr>
        <p:spPr>
          <a:xfrm>
            <a:off x="10588752" y="3061425"/>
            <a:ext cx="1097280" cy="1044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0677144" y="3161688"/>
            <a:ext cx="938784" cy="85103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結束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5" name="直線單箭頭接點 14"/>
          <p:cNvCxnSpPr>
            <a:stCxn id="5" idx="6"/>
            <a:endCxn id="6" idx="1"/>
          </p:cNvCxnSpPr>
          <p:nvPr/>
        </p:nvCxnSpPr>
        <p:spPr>
          <a:xfrm>
            <a:off x="3593592" y="1612923"/>
            <a:ext cx="13182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2"/>
            <a:endCxn id="9" idx="0"/>
          </p:cNvCxnSpPr>
          <p:nvPr/>
        </p:nvCxnSpPr>
        <p:spPr>
          <a:xfrm>
            <a:off x="5519166" y="1812978"/>
            <a:ext cx="0" cy="1566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253990" y="3779229"/>
            <a:ext cx="0" cy="1927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endCxn id="7" idx="2"/>
          </p:cNvCxnSpPr>
          <p:nvPr/>
        </p:nvCxnSpPr>
        <p:spPr>
          <a:xfrm flipV="1">
            <a:off x="6213348" y="3779229"/>
            <a:ext cx="2498598" cy="20273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9" idx="3"/>
            <a:endCxn id="7" idx="1"/>
          </p:cNvCxnSpPr>
          <p:nvPr/>
        </p:nvCxnSpPr>
        <p:spPr>
          <a:xfrm>
            <a:off x="6249924" y="3579174"/>
            <a:ext cx="17678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6" idx="3"/>
            <a:endCxn id="10" idx="0"/>
          </p:cNvCxnSpPr>
          <p:nvPr/>
        </p:nvCxnSpPr>
        <p:spPr>
          <a:xfrm>
            <a:off x="6126480" y="1612923"/>
            <a:ext cx="5010912" cy="1448502"/>
          </a:xfrm>
          <a:prstGeom prst="bentConnector2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3"/>
            <a:endCxn id="10" idx="2"/>
          </p:cNvCxnSpPr>
          <p:nvPr/>
        </p:nvCxnSpPr>
        <p:spPr>
          <a:xfrm>
            <a:off x="9406128" y="3579174"/>
            <a:ext cx="1182624" cy="4367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5793486" y="3779229"/>
            <a:ext cx="0" cy="1927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endCxn id="10" idx="4"/>
          </p:cNvCxnSpPr>
          <p:nvPr/>
        </p:nvCxnSpPr>
        <p:spPr>
          <a:xfrm flipV="1">
            <a:off x="6213348" y="4105656"/>
            <a:ext cx="4924044" cy="1855492"/>
          </a:xfrm>
          <a:prstGeom prst="bentConnector2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643884" y="892922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new</a:t>
            </a:r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語句</a:t>
            </a:r>
          </a:p>
        </p:txBody>
      </p:sp>
      <p:cxnSp>
        <p:nvCxnSpPr>
          <p:cNvPr id="39" name="肘形接點 38"/>
          <p:cNvCxnSpPr>
            <a:stCxn id="5" idx="4"/>
            <a:endCxn id="9" idx="1"/>
          </p:cNvCxnSpPr>
          <p:nvPr/>
        </p:nvCxnSpPr>
        <p:spPr>
          <a:xfrm rot="16200000" flipH="1">
            <a:off x="3201265" y="1992030"/>
            <a:ext cx="1513127" cy="16611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47092" y="2065270"/>
            <a:ext cx="2476499" cy="1477328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</a:t>
            </a:r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et()</a:t>
            </a:r>
          </a:p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Load()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Quey.list()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Quey.uniqueResult()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Quey.iterator()</a:t>
            </a:r>
          </a:p>
        </p:txBody>
      </p:sp>
      <p:cxnSp>
        <p:nvCxnSpPr>
          <p:cNvPr id="44" name="直線單箭頭接點 43"/>
          <p:cNvCxnSpPr>
            <a:stCxn id="42" idx="3"/>
          </p:cNvCxnSpPr>
          <p:nvPr/>
        </p:nvCxnSpPr>
        <p:spPr>
          <a:xfrm>
            <a:off x="2823591" y="2803934"/>
            <a:ext cx="303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7" idx="2"/>
          </p:cNvCxnSpPr>
          <p:nvPr/>
        </p:nvCxnSpPr>
        <p:spPr>
          <a:xfrm>
            <a:off x="4252722" y="1262254"/>
            <a:ext cx="0" cy="36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468245" y="2048646"/>
            <a:ext cx="1784604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Save()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saveOrUpdate()</a:t>
            </a:r>
          </a:p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Persist()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merge()</a:t>
            </a:r>
          </a:p>
        </p:txBody>
      </p:sp>
      <p:cxnSp>
        <p:nvCxnSpPr>
          <p:cNvPr id="51" name="直線單箭頭接點 50"/>
          <p:cNvCxnSpPr>
            <a:stCxn id="49" idx="3"/>
          </p:cNvCxnSpPr>
          <p:nvPr/>
        </p:nvCxnSpPr>
        <p:spPr>
          <a:xfrm>
            <a:off x="5252849" y="2648811"/>
            <a:ext cx="2663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4184523" y="4363865"/>
            <a:ext cx="879346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evict()</a:t>
            </a:r>
          </a:p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close()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clear()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109334" y="4225366"/>
            <a:ext cx="1908429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update()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saveOrUpdate()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Persist()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merge()</a:t>
            </a:r>
          </a:p>
        </p:txBody>
      </p:sp>
      <p:cxnSp>
        <p:nvCxnSpPr>
          <p:cNvPr id="56" name="直線單箭頭接點 55"/>
          <p:cNvCxnSpPr>
            <a:stCxn id="54" idx="1"/>
          </p:cNvCxnSpPr>
          <p:nvPr/>
        </p:nvCxnSpPr>
        <p:spPr>
          <a:xfrm flipH="1" flipV="1">
            <a:off x="5793488" y="4815118"/>
            <a:ext cx="315846" cy="1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52" idx="3"/>
          </p:cNvCxnSpPr>
          <p:nvPr/>
        </p:nvCxnSpPr>
        <p:spPr>
          <a:xfrm flipV="1">
            <a:off x="5063869" y="4817350"/>
            <a:ext cx="164210" cy="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467476" y="2994981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elete()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9062465" y="4558526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elete()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68" name="直線單箭頭接點 67"/>
          <p:cNvCxnSpPr>
            <a:stCxn id="61" idx="2"/>
          </p:cNvCxnSpPr>
          <p:nvPr/>
        </p:nvCxnSpPr>
        <p:spPr>
          <a:xfrm>
            <a:off x="7076314" y="3364313"/>
            <a:ext cx="0" cy="17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2" idx="1"/>
          </p:cNvCxnSpPr>
          <p:nvPr/>
        </p:nvCxnSpPr>
        <p:spPr>
          <a:xfrm flipH="1">
            <a:off x="8711946" y="4743192"/>
            <a:ext cx="350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7898130" y="1159798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781413" y="5522490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464040" y="3102898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1851" y="3856034"/>
            <a:ext cx="2476499" cy="2585323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概念</a:t>
            </a: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</a:p>
          <a:p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臨時</a:t>
            </a:r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公司訪客</a:t>
            </a:r>
            <a:endParaRPr lang="en-US" altLang="zh-TW" smtClean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持久化</a:t>
            </a:r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員工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游離狀態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請假員工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開除員工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92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89072"/>
              </p:ext>
            </p:extLst>
          </p:nvPr>
        </p:nvGraphicFramePr>
        <p:xfrm>
          <a:off x="0" y="3"/>
          <a:ext cx="12198096" cy="716736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072384"/>
                <a:gridCol w="4462271"/>
                <a:gridCol w="1828800"/>
                <a:gridCol w="2834641"/>
              </a:tblGrid>
              <a:tr h="284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Hibernate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映射類型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標準</a:t>
                      </a: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SQL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字節大小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integer/int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java.lang.Integer/int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INTEGER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java.lang.Long/long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BIGINT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short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java.lang.Short/short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SMALLINT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java.lang.Byte/byte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TINYINT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float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java.lang.Float/float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FLOAT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double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java.lang.Double/double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DOUBLE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big_decimal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java.math.BigDecimal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NUMERIC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character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java.lang.Character/java.lang.String/char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string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java.lang.String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變長字符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3354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boolean/yes_no/true_false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java.lang.Boolean/boolean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布爾類型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java.util.Date/java.sql.Date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java.util.Date/java.sql.Time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時間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timestamp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java.util.Date/java.util.Timestamp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TIMESTAMP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calendar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java.util.Calendar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TIMESTAMP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calendar_dar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java.util.Calendar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binary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byte[]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text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java.lang.String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serializable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實現</a:t>
                      </a: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java.io.Serializable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接口的任意</a:t>
                      </a: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類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java.sql.Clob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java.sql.Blob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class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java.lang.Class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locale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java.util.Locale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timezone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java.util.TimeZone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currency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java.util.Currency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53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3846"/>
              </p:ext>
            </p:extLst>
          </p:nvPr>
        </p:nvGraphicFramePr>
        <p:xfrm>
          <a:off x="219456" y="691551"/>
          <a:ext cx="11704320" cy="59686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216"/>
                <a:gridCol w="3364992"/>
                <a:gridCol w="3529584"/>
                <a:gridCol w="3081528"/>
              </a:tblGrid>
              <a:tr h="5009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比較方面</a:t>
                      </a:r>
                      <a:r>
                        <a:rPr lang="en-US" sz="18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每個具體類一張</a:t>
                      </a:r>
                      <a:r>
                        <a:rPr 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表</a:t>
                      </a:r>
                      <a:r>
                        <a:rPr lang="en-US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(union-subclass)</a:t>
                      </a:r>
                      <a:endParaRPr lang="zh-TW" sz="16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每個分層結構一張</a:t>
                      </a:r>
                      <a:r>
                        <a:rPr 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表</a:t>
                      </a:r>
                      <a:r>
                        <a:rPr lang="en-US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en-US" alt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(subclass) </a:t>
                      </a:r>
                      <a:endParaRPr lang="zh-TW" sz="16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每個子類一張</a:t>
                      </a:r>
                      <a:r>
                        <a:rPr 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表</a:t>
                      </a:r>
                      <a:r>
                        <a:rPr lang="en-US" alt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(joined-subclass)</a:t>
                      </a:r>
                      <a:endParaRPr lang="zh-TW" sz="16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758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建立關系模型原則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個具體類對應一張表，有多少具體類就需要建立多少個獨立的表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描述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一個繼承關系只用一張表，也就是說子類所使用的表與父類相同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個子類使用一張表，但這些子類所對應的表都關聯到基類所對應的表中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4812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關系模型的優缺點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這種設計方式符合關系模型的設計原則，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但有表中存在重復字段的問題</a:t>
                      </a:r>
                      <a:r>
                        <a:rPr lang="en-US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缺點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有二：首先表中引入的區分子類的字段，也就是包括了描述其他字段的字段。其次，如果某個子類的某個屬性不能為空，那么在數據庫一級不能設置該字段</a:t>
                      </a:r>
                      <a:r>
                        <a:rPr lang="en-US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not null(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非空</a:t>
                      </a:r>
                      <a:r>
                        <a:rPr lang="en-US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)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這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種設計方式完全符合關系模型的設計原則，且不存在冗余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881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可維護性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如果需要對基類進行修改，則需要對基類以及該類的子類所對應的所有表都進行修改</a:t>
                      </a: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維護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起來方便，只需要修改一個表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維護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起來比較方便，對每個類的修改只需要修改其所對應的表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11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靈活性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映射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的靈活性很大，子類可以包括基類屬性在內的每一個屬性進行單獨配置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靈活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性差，表中冗余字段會隨着子類的增多而越來越多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靈活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性很好，完全是參照對象繼承的方式進行配置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11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查詢性能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子類的查詢只需要訪問單獨的表，對父類查詢怎需要檢索所有的表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在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任何情況下，都只需處理一個表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父類的查詢需要使用左外鏈接，對於子類查詢需要使用內鏈接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31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維護性能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單個對象持久話操作只需要處理一個表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對於單個對象的持久話操作只需要處理一個表</a:t>
                      </a: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子類的持久話至少要處理兩個表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304288" y="27432"/>
            <a:ext cx="68671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smtClean="0"/>
              <a:t>Hibernate </a:t>
            </a:r>
            <a:r>
              <a:rPr lang="zh-TW" altLang="en-US" sz="3200" b="1" smtClean="0"/>
              <a:t>繼承映射</a:t>
            </a:r>
            <a:endParaRPr lang="zh-TW" altLang="en-US" sz="3200" b="1"/>
          </a:p>
        </p:txBody>
      </p:sp>
    </p:spTree>
    <p:extLst>
      <p:ext uri="{BB962C8B-B14F-4D97-AF65-F5344CB8AC3E}">
        <p14:creationId xmlns:p14="http://schemas.microsoft.com/office/powerpoint/2010/main" val="2432614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70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472184" y="265176"/>
            <a:ext cx="2185416" cy="13167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9596" y="1965960"/>
            <a:ext cx="2450592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表述層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12798" y="3024878"/>
            <a:ext cx="150418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業務邏輯層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21942" y="4083796"/>
            <a:ext cx="150418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持久化層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流程圖: 磁碟 7"/>
          <p:cNvSpPr/>
          <p:nvPr/>
        </p:nvSpPr>
        <p:spPr>
          <a:xfrm>
            <a:off x="1831086" y="5142714"/>
            <a:ext cx="1472184" cy="1115568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資料庫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4" idx="4"/>
            <a:endCxn id="5" idx="0"/>
          </p:cNvCxnSpPr>
          <p:nvPr/>
        </p:nvCxnSpPr>
        <p:spPr>
          <a:xfrm>
            <a:off x="2564892" y="1581912"/>
            <a:ext cx="0" cy="38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2"/>
            <a:endCxn id="6" idx="0"/>
          </p:cNvCxnSpPr>
          <p:nvPr/>
        </p:nvCxnSpPr>
        <p:spPr>
          <a:xfrm>
            <a:off x="2564892" y="2335292"/>
            <a:ext cx="0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2"/>
            <a:endCxn id="7" idx="0"/>
          </p:cNvCxnSpPr>
          <p:nvPr/>
        </p:nvCxnSpPr>
        <p:spPr>
          <a:xfrm>
            <a:off x="2564892" y="3394210"/>
            <a:ext cx="9144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2"/>
            <a:endCxn id="8" idx="1"/>
          </p:cNvCxnSpPr>
          <p:nvPr/>
        </p:nvCxnSpPr>
        <p:spPr>
          <a:xfrm flipH="1">
            <a:off x="2567178" y="4453128"/>
            <a:ext cx="6858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3"/>
            <a:endCxn id="32" idx="1"/>
          </p:cNvCxnSpPr>
          <p:nvPr/>
        </p:nvCxnSpPr>
        <p:spPr>
          <a:xfrm flipV="1">
            <a:off x="3790188" y="1766578"/>
            <a:ext cx="873252" cy="3840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5" idx="3"/>
            <a:endCxn id="35" idx="1"/>
          </p:cNvCxnSpPr>
          <p:nvPr/>
        </p:nvCxnSpPr>
        <p:spPr>
          <a:xfrm>
            <a:off x="3790188" y="2150626"/>
            <a:ext cx="873252" cy="3648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663440" y="1581912"/>
            <a:ext cx="11887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視圖層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663440" y="2330827"/>
            <a:ext cx="11887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32" idx="3"/>
          </p:cNvCxnSpPr>
          <p:nvPr/>
        </p:nvCxnSpPr>
        <p:spPr>
          <a:xfrm>
            <a:off x="5852160" y="1766578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5" idx="3"/>
          </p:cNvCxnSpPr>
          <p:nvPr/>
        </p:nvCxnSpPr>
        <p:spPr>
          <a:xfrm>
            <a:off x="5852160" y="2515493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583680" y="1589270"/>
            <a:ext cx="221284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H5/CSS/JS/JSP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83680" y="2339971"/>
            <a:ext cx="30175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Servlet/Action/Handler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/>
          <p:cNvCxnSpPr>
            <a:stCxn id="6" idx="3"/>
            <a:endCxn id="48" idx="1"/>
          </p:cNvCxnSpPr>
          <p:nvPr/>
        </p:nvCxnSpPr>
        <p:spPr>
          <a:xfrm>
            <a:off x="3316986" y="3209544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347972" y="3024878"/>
            <a:ext cx="223570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Spring IOC AOP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54" name="直線單箭頭接點 53"/>
          <p:cNvCxnSpPr>
            <a:endCxn id="55" idx="1"/>
          </p:cNvCxnSpPr>
          <p:nvPr/>
        </p:nvCxnSpPr>
        <p:spPr>
          <a:xfrm>
            <a:off x="3316986" y="4268462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347972" y="4083796"/>
            <a:ext cx="6588252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JDBC/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DBUtils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/Spring 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JDBCTemplate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/Hibernate/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MyBatis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3316986" y="5696711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347972" y="5512045"/>
            <a:ext cx="1769364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MySQL/Oracle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28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6576"/>
            <a:ext cx="5644896" cy="649859"/>
          </a:xfrm>
        </p:spPr>
        <p:txBody>
          <a:bodyPr>
            <a:normAutofit/>
          </a:bodyPr>
          <a:lstStyle/>
          <a:p>
            <a:r>
              <a:rPr lang="en-US" altLang="zh-TW" sz="1600" u="sng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SpringMVC</a:t>
            </a:r>
            <a:r>
              <a:rPr lang="zh-TW" altLang="en-US" sz="1600" u="sng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運行流程</a:t>
            </a:r>
            <a:endParaRPr lang="zh-TW" altLang="en-US" sz="1600" u="sng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4003025" y="4674267"/>
            <a:ext cx="1500500" cy="5835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404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頁面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179416" y="1632854"/>
            <a:ext cx="1883664" cy="694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SpringMVC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中是否存在映射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?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71915" y="243967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不存在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3940" y="3015377"/>
            <a:ext cx="3441192" cy="694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是否配置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  <a:p>
            <a:pPr algn="ctr"/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&lt;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mvc:default-servlet-handler</a:t>
            </a:r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/&gt;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71915" y="3868269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沒有配置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1248" y="4414838"/>
            <a:ext cx="3611720" cy="996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控制台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:</a:t>
            </a:r>
            <a:r>
              <a:rPr lang="en-US" altLang="zh-TW" sz="1600" b="1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No mapping found 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for HTTP request with URI [/xx/xx] in </a:t>
            </a:r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DispatcherServlet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1248" y="5687683"/>
            <a:ext cx="3846576" cy="861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HandlerExceptionResolver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組件處理異常，得到新的</a:t>
            </a:r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427886" y="146726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879381" y="265040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有配置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19" name="肘形接點 18"/>
          <p:cNvCxnSpPr>
            <a:stCxn id="92" idx="2"/>
            <a:endCxn id="7" idx="0"/>
          </p:cNvCxnSpPr>
          <p:nvPr/>
        </p:nvCxnSpPr>
        <p:spPr>
          <a:xfrm rot="5400000">
            <a:off x="2447255" y="991794"/>
            <a:ext cx="315054" cy="96706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7" idx="2"/>
            <a:endCxn id="11" idx="0"/>
          </p:cNvCxnSpPr>
          <p:nvPr/>
        </p:nvCxnSpPr>
        <p:spPr>
          <a:xfrm rot="16200000" flipH="1">
            <a:off x="1779103" y="2669943"/>
            <a:ext cx="687579" cy="328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11" idx="2"/>
            <a:endCxn id="13" idx="0"/>
          </p:cNvCxnSpPr>
          <p:nvPr/>
        </p:nvCxnSpPr>
        <p:spPr>
          <a:xfrm rot="5400000">
            <a:off x="1713564" y="4003865"/>
            <a:ext cx="704517" cy="11742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243040" y="754292"/>
            <a:ext cx="1014984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請求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28" name="肘形接點 27"/>
          <p:cNvCxnSpPr>
            <a:endCxn id="4" idx="0"/>
          </p:cNvCxnSpPr>
          <p:nvPr/>
        </p:nvCxnSpPr>
        <p:spPr>
          <a:xfrm>
            <a:off x="2124536" y="4062579"/>
            <a:ext cx="2628739" cy="61168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26" idx="6"/>
            <a:endCxn id="92" idx="1"/>
          </p:cNvCxnSpPr>
          <p:nvPr/>
        </p:nvCxnSpPr>
        <p:spPr>
          <a:xfrm>
            <a:off x="1258024" y="1014896"/>
            <a:ext cx="452483" cy="115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5014596" y="3104767"/>
            <a:ext cx="1738525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目標資源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35" name="肘形接點 34"/>
          <p:cNvCxnSpPr>
            <a:stCxn id="11" idx="3"/>
            <a:endCxn id="33" idx="2"/>
          </p:cNvCxnSpPr>
          <p:nvPr/>
        </p:nvCxnSpPr>
        <p:spPr>
          <a:xfrm>
            <a:off x="3845132" y="3362849"/>
            <a:ext cx="1169464" cy="252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7" idx="3"/>
          </p:cNvCxnSpPr>
          <p:nvPr/>
        </p:nvCxnSpPr>
        <p:spPr>
          <a:xfrm flipV="1">
            <a:off x="3063080" y="631802"/>
            <a:ext cx="3772236" cy="134852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接點 46"/>
          <p:cNvCxnSpPr/>
          <p:nvPr/>
        </p:nvCxnSpPr>
        <p:spPr>
          <a:xfrm>
            <a:off x="8508668" y="330050"/>
            <a:ext cx="1883664" cy="377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0392332" y="1311363"/>
            <a:ext cx="0" cy="421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10392332" y="2336450"/>
            <a:ext cx="0" cy="335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10392332" y="3275091"/>
            <a:ext cx="0" cy="443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6024507" y="3667494"/>
            <a:ext cx="1621618" cy="70609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是否存在異常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56" name="直線單箭頭接點 55"/>
          <p:cNvCxnSpPr>
            <a:endCxn id="54" idx="6"/>
          </p:cNvCxnSpPr>
          <p:nvPr/>
        </p:nvCxnSpPr>
        <p:spPr>
          <a:xfrm flipH="1">
            <a:off x="7646125" y="4019958"/>
            <a:ext cx="1072855" cy="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54" idx="4"/>
          </p:cNvCxnSpPr>
          <p:nvPr/>
        </p:nvCxnSpPr>
        <p:spPr>
          <a:xfrm rot="16200000" flipH="1">
            <a:off x="8271389" y="2937511"/>
            <a:ext cx="655545" cy="352769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7041097" y="4816819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不存在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63" name="肘形接點 62"/>
          <p:cNvCxnSpPr>
            <a:stCxn id="54" idx="2"/>
            <a:endCxn id="14" idx="3"/>
          </p:cNvCxnSpPr>
          <p:nvPr/>
        </p:nvCxnSpPr>
        <p:spPr>
          <a:xfrm rot="10800000" flipV="1">
            <a:off x="4047825" y="4020540"/>
            <a:ext cx="1976683" cy="2098054"/>
          </a:xfrm>
          <a:prstGeom prst="bentConnector3">
            <a:avLst>
              <a:gd name="adj1" fmla="val 15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圓角矩形 65"/>
          <p:cNvSpPr/>
          <p:nvPr/>
        </p:nvSpPr>
        <p:spPr>
          <a:xfrm>
            <a:off x="4293469" y="5607433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9848957" y="6075749"/>
            <a:ext cx="1738525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渲染視圖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44301" y="6038306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調用攔截器的</a:t>
            </a:r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afterCompletion</a:t>
            </a:r>
            <a:r>
              <a:rPr lang="en-US" altLang="zh-TW" sz="1600" b="1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()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72" name="肘形接點 71"/>
          <p:cNvCxnSpPr>
            <a:stCxn id="14" idx="2"/>
          </p:cNvCxnSpPr>
          <p:nvPr/>
        </p:nvCxnSpPr>
        <p:spPr>
          <a:xfrm rot="5400000" flipH="1" flipV="1">
            <a:off x="4719963" y="2735455"/>
            <a:ext cx="1218623" cy="6409478"/>
          </a:xfrm>
          <a:prstGeom prst="bentConnector4">
            <a:avLst>
              <a:gd name="adj1" fmla="val -12440"/>
              <a:gd name="adj2" fmla="val 58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endCxn id="67" idx="0"/>
          </p:cNvCxnSpPr>
          <p:nvPr/>
        </p:nvCxnSpPr>
        <p:spPr>
          <a:xfrm rot="16200000" flipH="1">
            <a:off x="10319056" y="5676584"/>
            <a:ext cx="443115" cy="35521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67" idx="2"/>
            <a:endCxn id="68" idx="3"/>
          </p:cNvCxnSpPr>
          <p:nvPr/>
        </p:nvCxnSpPr>
        <p:spPr>
          <a:xfrm flipH="1">
            <a:off x="9491005" y="6336353"/>
            <a:ext cx="357952" cy="3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1710507" y="714296"/>
            <a:ext cx="2755615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springDispatcherServlet</a:t>
            </a:r>
            <a:r>
              <a:rPr lang="en-US" altLang="zh-TW" sz="1600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 </a:t>
            </a:r>
            <a:r>
              <a:rPr lang="zh-TW" altLang="en-US" sz="1600" dirty="0">
                <a:latin typeface="Cambria" panose="02040503050406030204" pitchFamily="18" charset="0"/>
                <a:ea typeface="微軟正黑體 Light" panose="020B0304030504040204" pitchFamily="34" charset="-120"/>
              </a:rPr>
              <a:t>的 </a:t>
            </a:r>
            <a:r>
              <a:rPr lang="en-US" altLang="zh-TW" sz="1600" dirty="0" err="1">
                <a:latin typeface="Cambria" panose="02040503050406030204" pitchFamily="18" charset="0"/>
                <a:ea typeface="微軟正黑體 Light" panose="020B0304030504040204" pitchFamily="34" charset="-120"/>
              </a:rPr>
              <a:t>url</a:t>
            </a:r>
            <a:r>
              <a:rPr lang="en-US" altLang="zh-TW" sz="1600" dirty="0">
                <a:latin typeface="Cambria" panose="02040503050406030204" pitchFamily="18" charset="0"/>
                <a:ea typeface="微軟正黑體 Light" panose="020B0304030504040204" pitchFamily="34" charset="-120"/>
              </a:rPr>
              <a:t>-pattern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161964" y="83347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HandlerMapping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獲取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HandlerExceutionChain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718980" y="3773255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PostHandle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方法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534014" y="5084179"/>
            <a:ext cx="3657986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ViewResolver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組件根據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對象得到實際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View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718980" y="2726636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調用目標</a:t>
            </a:r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的目標方法得到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718980" y="1787995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PreHandler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方法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718980" y="762908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獲取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HandlerAdapter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22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6611112"/>
          </a:xfrm>
        </p:spPr>
        <p:txBody>
          <a:bodyPr>
            <a:normAutofit fontScale="90000"/>
          </a:bodyPr>
          <a:lstStyle/>
          <a:p>
            <a: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1.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需要進行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整合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嗎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2.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是否需要加入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3.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是否需要在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web.xml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文件中配置啟動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器的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ContextLoaderListener?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需要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(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建議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):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通常情況下，類似數據來源、事務、整合其他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 框架都是放在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的配置文件中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(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而不是放在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的配置文件中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>,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實際放入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配置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文件對應的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容器中還有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Service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和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DAO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。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不需要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: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都放在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的配置文件當中，然後使用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import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導入配置文件中。</a:t>
            </a:r>
            <a: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400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>
                <a:latin typeface="Cambria" panose="02040503050406030204" pitchFamily="18" charset="0"/>
                <a:ea typeface="新細明體" panose="02020500000000000000" pitchFamily="18" charset="-120"/>
              </a:rPr>
            </a:br>
            <a:endParaRPr lang="zh-TW" altLang="en-US" sz="4000">
              <a:latin typeface="Cambria" panose="020405030504060302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404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587751"/>
            <a:ext cx="9144000" cy="922211"/>
          </a:xfrm>
        </p:spPr>
        <p:txBody>
          <a:bodyPr/>
          <a:lstStyle/>
          <a:p>
            <a:r>
              <a:rPr lang="en-US" altLang="zh-TW" b="1" smtClean="0"/>
              <a:t>Hibernate</a:t>
            </a:r>
            <a:r>
              <a:rPr lang="zh-TW" altLang="en-US" b="1" smtClean="0"/>
              <a:t>筆記</a:t>
            </a:r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257430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8872" y="-28450"/>
            <a:ext cx="10222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mtClean="0"/>
              <a:t>ORM</a:t>
            </a:r>
            <a:r>
              <a:rPr lang="en-US" altLang="zh-TW" sz="2400" smtClean="0"/>
              <a:t>(Object Relation Mapping)</a:t>
            </a:r>
            <a:endParaRPr lang="zh-TW" altLang="en-US" sz="2400"/>
          </a:p>
        </p:txBody>
      </p:sp>
      <p:sp>
        <p:nvSpPr>
          <p:cNvPr id="5" name="橢圓 4"/>
          <p:cNvSpPr/>
          <p:nvPr/>
        </p:nvSpPr>
        <p:spPr>
          <a:xfrm>
            <a:off x="2615184" y="1783080"/>
            <a:ext cx="2359152" cy="12252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物件導向概念</a:t>
            </a:r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635496" y="1783080"/>
            <a:ext cx="2359152" cy="12252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導向關聯概念</a:t>
            </a: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971800" y="3310128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類別</a:t>
            </a:r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971800" y="4105656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</a:t>
            </a: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971800" y="4901184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屬性</a:t>
            </a:r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037832" y="3310128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037832" y="4105656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表單行</a:t>
            </a:r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037832" y="4901184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表單列</a:t>
            </a:r>
            <a:endParaRPr lang="zh-TW" altLang="en-US"/>
          </a:p>
        </p:txBody>
      </p:sp>
      <p:cxnSp>
        <p:nvCxnSpPr>
          <p:cNvPr id="18" name="直線單箭頭接點 17"/>
          <p:cNvCxnSpPr>
            <a:stCxn id="11" idx="3"/>
            <a:endCxn id="14" idx="1"/>
          </p:cNvCxnSpPr>
          <p:nvPr/>
        </p:nvCxnSpPr>
        <p:spPr>
          <a:xfrm>
            <a:off x="4608576" y="3584448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2" idx="3"/>
            <a:endCxn id="15" idx="1"/>
          </p:cNvCxnSpPr>
          <p:nvPr/>
        </p:nvCxnSpPr>
        <p:spPr>
          <a:xfrm>
            <a:off x="4608576" y="4379976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3" idx="3"/>
            <a:endCxn id="16" idx="1"/>
          </p:cNvCxnSpPr>
          <p:nvPr/>
        </p:nvCxnSpPr>
        <p:spPr>
          <a:xfrm>
            <a:off x="4608576" y="5175504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14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8872" y="-28450"/>
            <a:ext cx="10222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mtClean="0"/>
              <a:t>ORM</a:t>
            </a:r>
            <a:r>
              <a:rPr lang="en-US" altLang="zh-TW" sz="2400" smtClean="0"/>
              <a:t>(Object Relation Mapping)</a:t>
            </a:r>
            <a:endParaRPr lang="zh-TW" altLang="en-US" sz="2400"/>
          </a:p>
        </p:txBody>
      </p:sp>
      <p:sp>
        <p:nvSpPr>
          <p:cNvPr id="5" name="圓角矩形 4"/>
          <p:cNvSpPr/>
          <p:nvPr/>
        </p:nvSpPr>
        <p:spPr>
          <a:xfrm>
            <a:off x="3072384" y="1271016"/>
            <a:ext cx="3831336" cy="11612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領域模型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</a:t>
            </a:r>
            <a:r>
              <a:rPr lang="zh-TW" altLang="en-US" smtClean="0"/>
              <a:t>物件、屬性、關聯、繼承、多態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072384" y="5007864"/>
            <a:ext cx="3831336" cy="11551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關係數據模型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</a:t>
            </a:r>
            <a:r>
              <a:rPr lang="zh-TW" altLang="en-US" smtClean="0"/>
              <a:t>表單、</a:t>
            </a:r>
            <a:r>
              <a:rPr lang="zh-TW" altLang="en-US"/>
              <a:t>欄位</a:t>
            </a:r>
            <a:r>
              <a:rPr lang="zh-TW" altLang="en-US" smtClean="0"/>
              <a:t>、索引、主鍵、外來鍵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8" name="摺角紙張 7"/>
          <p:cNvSpPr/>
          <p:nvPr/>
        </p:nvSpPr>
        <p:spPr>
          <a:xfrm>
            <a:off x="8887968" y="3169920"/>
            <a:ext cx="2532888" cy="1572768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物件、關係映射文件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(XML</a:t>
            </a:r>
            <a:r>
              <a:rPr lang="zh-TW" altLang="en-US" smtClean="0"/>
              <a:t>檔</a:t>
            </a:r>
            <a:r>
              <a:rPr lang="en-US" altLang="zh-TW" smtClean="0"/>
              <a:t>)</a:t>
            </a:r>
            <a:endParaRPr lang="zh-TW" altLang="en-US"/>
          </a:p>
        </p:txBody>
      </p:sp>
      <p:cxnSp>
        <p:nvCxnSpPr>
          <p:cNvPr id="12" name="肘形接點 11"/>
          <p:cNvCxnSpPr>
            <a:stCxn id="8" idx="0"/>
            <a:endCxn id="5" idx="3"/>
          </p:cNvCxnSpPr>
          <p:nvPr/>
        </p:nvCxnSpPr>
        <p:spPr>
          <a:xfrm rot="16200000" flipV="1">
            <a:off x="7869936" y="885444"/>
            <a:ext cx="1318260" cy="32506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8" idx="2"/>
            <a:endCxn id="7" idx="3"/>
          </p:cNvCxnSpPr>
          <p:nvPr/>
        </p:nvCxnSpPr>
        <p:spPr>
          <a:xfrm rot="5400000">
            <a:off x="8107680" y="3538728"/>
            <a:ext cx="842772" cy="32506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01568" y="2870877"/>
            <a:ext cx="2221992" cy="9055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ORM API</a:t>
            </a:r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01568" y="3776472"/>
            <a:ext cx="2221992" cy="9055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ORM</a:t>
            </a:r>
            <a:r>
              <a:rPr lang="zh-TW" altLang="en-US" smtClean="0"/>
              <a:t>實現</a:t>
            </a:r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389888" y="1666994"/>
            <a:ext cx="134416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業務邏輯層</a:t>
            </a: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1504188" y="3657600"/>
            <a:ext cx="1115568" cy="384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持久化層</a:t>
            </a:r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504188" y="5478256"/>
            <a:ext cx="111556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數據庫層</a:t>
            </a:r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6217920" y="3616621"/>
            <a:ext cx="1389888" cy="612648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6208776" y="3126385"/>
            <a:ext cx="1033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參照</a:t>
            </a:r>
            <a:r>
              <a:rPr lang="en-US" altLang="zh-TW" smtClean="0"/>
              <a:t>Xml</a:t>
            </a:r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4466844" y="2432304"/>
            <a:ext cx="4572" cy="438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1" idx="2"/>
          </p:cNvCxnSpPr>
          <p:nvPr/>
        </p:nvCxnSpPr>
        <p:spPr>
          <a:xfrm>
            <a:off x="4512564" y="4682067"/>
            <a:ext cx="0" cy="325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512564" y="2439799"/>
            <a:ext cx="37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使用</a:t>
            </a:r>
            <a:r>
              <a:rPr lang="en-US" altLang="zh-TW" smtClean="0">
                <a:solidFill>
                  <a:srgbClr val="FF0000"/>
                </a:solidFill>
              </a:rPr>
              <a:t>ORM</a:t>
            </a:r>
            <a:r>
              <a:rPr lang="zh-TW" altLang="en-US" smtClean="0">
                <a:solidFill>
                  <a:srgbClr val="FF0000"/>
                </a:solidFill>
              </a:rPr>
              <a:t>的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，實作該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的方法。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601719" y="4643011"/>
            <a:ext cx="37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ORM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基於</a:t>
            </a:r>
            <a:r>
              <a:rPr lang="en-US" altLang="zh-TW" smtClean="0">
                <a:solidFill>
                  <a:srgbClr val="FF0000"/>
                </a:solidFill>
              </a:rPr>
              <a:t>JDBC</a:t>
            </a:r>
            <a:r>
              <a:rPr lang="zh-TW" altLang="en-US" smtClean="0">
                <a:solidFill>
                  <a:srgbClr val="FF0000"/>
                </a:solidFill>
              </a:rPr>
              <a:t>來包裝。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6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9912" y="0"/>
            <a:ext cx="10515600" cy="1325563"/>
          </a:xfrm>
        </p:spPr>
        <p:txBody>
          <a:bodyPr/>
          <a:lstStyle/>
          <a:p>
            <a:pPr algn="ctr"/>
            <a:r>
              <a:rPr lang="en-US" altLang="zh-TW" smtClean="0"/>
              <a:t>Hibernate VS JDBC </a:t>
            </a:r>
            <a:r>
              <a:rPr lang="zh-TW" altLang="en-US" smtClean="0"/>
              <a:t>程式碼對比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43" y="3637190"/>
            <a:ext cx="4025481" cy="924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54" y="2374689"/>
            <a:ext cx="5563665" cy="4335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橢圓 8"/>
          <p:cNvSpPr/>
          <p:nvPr/>
        </p:nvSpPr>
        <p:spPr>
          <a:xfrm>
            <a:off x="8072930" y="1502205"/>
            <a:ext cx="2267712" cy="7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JDBC</a:t>
            </a:r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388827" y="1502205"/>
            <a:ext cx="2267712" cy="7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</a:t>
            </a:r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7324344" y="3803904"/>
            <a:ext cx="32735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922008" y="3108960"/>
            <a:ext cx="4837176" cy="27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3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TW" smtClean="0"/>
              <a:t>Hibernate </a:t>
            </a:r>
            <a:r>
              <a:rPr lang="zh-TW" altLang="en-US" smtClean="0"/>
              <a:t>開發步驟</a:t>
            </a: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700784" y="1441387"/>
            <a:ext cx="4187952" cy="12469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smtClean="0"/>
              <a:t>Application</a:t>
            </a:r>
            <a:endParaRPr lang="zh-TW" altLang="en-US" sz="3600"/>
          </a:p>
        </p:txBody>
      </p:sp>
      <p:sp>
        <p:nvSpPr>
          <p:cNvPr id="5" name="矩形 4"/>
          <p:cNvSpPr/>
          <p:nvPr/>
        </p:nvSpPr>
        <p:spPr>
          <a:xfrm>
            <a:off x="1700784" y="2804160"/>
            <a:ext cx="4187952" cy="2353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/>
          </a:p>
        </p:txBody>
      </p:sp>
      <p:sp>
        <p:nvSpPr>
          <p:cNvPr id="6" name="矩形 5"/>
          <p:cNvSpPr/>
          <p:nvPr/>
        </p:nvSpPr>
        <p:spPr>
          <a:xfrm>
            <a:off x="1700784" y="5273040"/>
            <a:ext cx="4187952" cy="1033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smtClean="0"/>
              <a:t>Database</a:t>
            </a:r>
            <a:endParaRPr lang="zh-TW" altLang="en-US" sz="3600"/>
          </a:p>
        </p:txBody>
      </p:sp>
      <p:sp>
        <p:nvSpPr>
          <p:cNvPr id="7" name="文字方塊 6"/>
          <p:cNvSpPr txBox="1"/>
          <p:nvPr/>
        </p:nvSpPr>
        <p:spPr>
          <a:xfrm>
            <a:off x="2066544" y="3300984"/>
            <a:ext cx="3328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smtClean="0">
                <a:solidFill>
                  <a:schemeClr val="bg1"/>
                </a:solidFill>
              </a:rPr>
              <a:t>Hibernate</a:t>
            </a:r>
            <a:endParaRPr lang="zh-TW" altLang="en-US" sz="4000">
              <a:solidFill>
                <a:schemeClr val="bg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148840" y="2293245"/>
            <a:ext cx="3291840" cy="886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Persistent Objects </a:t>
            </a:r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810512" y="4770307"/>
            <a:ext cx="1965960" cy="85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Hibernate.cfh.xml</a:t>
            </a:r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909060" y="4789745"/>
            <a:ext cx="1847088" cy="85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*.hbm.xml</a:t>
            </a:r>
            <a:endParaRPr lang="zh-TW" altLang="en-US"/>
          </a:p>
        </p:txBody>
      </p:sp>
      <p:cxnSp>
        <p:nvCxnSpPr>
          <p:cNvPr id="14" name="肘形接點 13"/>
          <p:cNvCxnSpPr>
            <a:stCxn id="9" idx="1"/>
          </p:cNvCxnSpPr>
          <p:nvPr/>
        </p:nvCxnSpPr>
        <p:spPr>
          <a:xfrm rot="10800000" flipH="1" flipV="1">
            <a:off x="1810512" y="5195690"/>
            <a:ext cx="4443984" cy="1314837"/>
          </a:xfrm>
          <a:prstGeom prst="bentConnector3">
            <a:avLst>
              <a:gd name="adj1" fmla="val -232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364224" y="6325862"/>
            <a:ext cx="266090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1.</a:t>
            </a:r>
            <a:r>
              <a:rPr lang="zh-TW" altLang="en-US" smtClean="0"/>
              <a:t>創建</a:t>
            </a:r>
            <a:r>
              <a:rPr lang="en-US" altLang="zh-TW" smtClean="0"/>
              <a:t>Hibernate</a:t>
            </a:r>
            <a:r>
              <a:rPr lang="zh-TW" altLang="en-US" smtClean="0"/>
              <a:t>配置文件</a:t>
            </a:r>
            <a:endParaRPr lang="zh-TW" altLang="en-US"/>
          </a:p>
        </p:txBody>
      </p:sp>
      <p:cxnSp>
        <p:nvCxnSpPr>
          <p:cNvPr id="25" name="直線單箭頭接點 24"/>
          <p:cNvCxnSpPr>
            <a:stCxn id="8" idx="3"/>
          </p:cNvCxnSpPr>
          <p:nvPr/>
        </p:nvCxnSpPr>
        <p:spPr>
          <a:xfrm flipV="1">
            <a:off x="5440680" y="2730258"/>
            <a:ext cx="1322832" cy="6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827520" y="2545592"/>
            <a:ext cx="23530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2.</a:t>
            </a:r>
            <a:r>
              <a:rPr lang="zh-TW" altLang="en-US" smtClean="0"/>
              <a:t>創建</a:t>
            </a:r>
            <a:r>
              <a:rPr lang="zh-TW" altLang="en-US"/>
              <a:t>「</a:t>
            </a:r>
            <a:r>
              <a:rPr lang="zh-TW" altLang="en-US" smtClean="0"/>
              <a:t>持久化類別」</a:t>
            </a:r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5504688" y="5195690"/>
            <a:ext cx="1755648" cy="19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351776" y="5030462"/>
            <a:ext cx="305409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3.</a:t>
            </a:r>
            <a:r>
              <a:rPr lang="zh-TW" altLang="en-US" smtClean="0"/>
              <a:t>創建物件「關係映射文件」</a:t>
            </a:r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5623560" y="1773936"/>
            <a:ext cx="13624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89648" y="1465431"/>
            <a:ext cx="24841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4.</a:t>
            </a:r>
            <a:r>
              <a:rPr lang="zh-TW" altLang="en-US" smtClean="0"/>
              <a:t>通過</a:t>
            </a:r>
            <a:r>
              <a:rPr lang="en-US" altLang="zh-TW" smtClean="0"/>
              <a:t>HibernateAPI</a:t>
            </a:r>
            <a:r>
              <a:rPr lang="zh-TW" altLang="en-US" smtClean="0"/>
              <a:t>編</a:t>
            </a:r>
            <a:endParaRPr lang="en-US" altLang="zh-TW" smtClean="0"/>
          </a:p>
          <a:p>
            <a:r>
              <a:rPr lang="zh-TW" altLang="en-US"/>
              <a:t> </a:t>
            </a:r>
            <a:r>
              <a:rPr lang="zh-TW" altLang="en-US" smtClean="0"/>
              <a:t>  寫訪問數據庫代碼。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04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1064</Words>
  <Application>Microsoft Office PowerPoint</Application>
  <PresentationFormat>寬螢幕</PresentationFormat>
  <Paragraphs>272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8" baseType="lpstr">
      <vt:lpstr>Arial Unicode MS</vt:lpstr>
      <vt:lpstr>Malgun Gothic</vt:lpstr>
      <vt:lpstr>微軟正黑體</vt:lpstr>
      <vt:lpstr>微軟正黑體 Light</vt:lpstr>
      <vt:lpstr>新細明體</vt:lpstr>
      <vt:lpstr>標楷體</vt:lpstr>
      <vt:lpstr>Arial</vt:lpstr>
      <vt:lpstr>Calibri</vt:lpstr>
      <vt:lpstr>Calibri Light</vt:lpstr>
      <vt:lpstr>Cambria</vt:lpstr>
      <vt:lpstr>Consolas</vt:lpstr>
      <vt:lpstr>Times New Roman</vt:lpstr>
      <vt:lpstr>Office 佈景主題</vt:lpstr>
      <vt:lpstr>SpringMVC 筆記</vt:lpstr>
      <vt:lpstr>PowerPoint 簡報</vt:lpstr>
      <vt:lpstr>SpringMVC運行流程</vt:lpstr>
      <vt:lpstr> 1.需要進行Spring整合SpringMVC嗎? 2.是否需要加入Spring的IOC容器? 3.是否需要在web.xml文件中配置啟動SpringIOC容      器的ContextLoaderListener?  需要(建議):通常情況下，類似數據來源、事務、整合其他                        框架都是放在Spring的配置文件中(而不是放在                        SpringMVC的配置文件中),實際放入Spring配置                        文件對應的IOC容器中還有Service和DAO。  不需要:都放在SpringMVC的配置文件當中，然後使用                import導入配置文件中。  </vt:lpstr>
      <vt:lpstr>Hibernate筆記</vt:lpstr>
      <vt:lpstr>PowerPoint 簡報</vt:lpstr>
      <vt:lpstr>PowerPoint 簡報</vt:lpstr>
      <vt:lpstr>Hibernate VS JDBC 程式碼對比</vt:lpstr>
      <vt:lpstr>Hibernate 開發步驟</vt:lpstr>
      <vt:lpstr>PowerPoint 簡報</vt:lpstr>
      <vt:lpstr>Session 緩存 (一級緩存)</vt:lpstr>
      <vt:lpstr>狀態轉換圖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王品傑(Jay Wang)</dc:creator>
  <cp:lastModifiedBy>王品傑(Jay Wang)</cp:lastModifiedBy>
  <cp:revision>69</cp:revision>
  <dcterms:created xsi:type="dcterms:W3CDTF">2020-03-13T08:52:39Z</dcterms:created>
  <dcterms:modified xsi:type="dcterms:W3CDTF">2020-05-05T10:17:49Z</dcterms:modified>
</cp:coreProperties>
</file>