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1" r:id="rId5"/>
    <p:sldId id="263" r:id="rId6"/>
    <p:sldId id="265" r:id="rId7"/>
    <p:sldId id="264" r:id="rId8"/>
    <p:sldId id="284" r:id="rId9"/>
    <p:sldId id="266" r:id="rId10"/>
    <p:sldId id="267" r:id="rId11"/>
    <p:sldId id="262" r:id="rId12"/>
    <p:sldId id="269" r:id="rId13"/>
    <p:sldId id="268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8" autoAdjust="0"/>
    <p:restoredTop sz="78508" autoAdjust="0"/>
  </p:normalViewPr>
  <p:slideViewPr>
    <p:cSldViewPr snapToGrid="0">
      <p:cViewPr>
        <p:scale>
          <a:sx n="50" d="100"/>
          <a:sy n="50" d="100"/>
        </p:scale>
        <p:origin x="72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962C4-0874-46D2-97D7-0BC209B9D052}" type="datetimeFigureOut">
              <a:rPr lang="hu-HU" smtClean="0"/>
              <a:t>2017.01.29.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BF6CA-1F21-459B-9387-A004134EB2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615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BF6CA-1F21-459B-9387-A004134EB285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603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Hallgatók bemutatkozása:</a:t>
            </a:r>
          </a:p>
          <a:p>
            <a:r>
              <a:rPr lang="hu-HU" dirty="0" err="1" smtClean="0"/>
              <a:t>Hányadszorra</a:t>
            </a:r>
            <a:r>
              <a:rPr lang="hu-HU" dirty="0" smtClean="0"/>
              <a:t> veszik fel a kurzust?</a:t>
            </a:r>
          </a:p>
          <a:p>
            <a:r>
              <a:rPr lang="hu-HU" dirty="0" smtClean="0"/>
              <a:t>Mik voltak</a:t>
            </a:r>
            <a:r>
              <a:rPr lang="hu-HU" baseline="0" dirty="0" smtClean="0"/>
              <a:t> a nehézségek korábban?</a:t>
            </a:r>
          </a:p>
          <a:p>
            <a:r>
              <a:rPr lang="hu-HU" baseline="0" dirty="0" smtClean="0"/>
              <a:t>Mennyire érdeklődnek a fejlesztés iránt? </a:t>
            </a:r>
          </a:p>
          <a:p>
            <a:endParaRPr lang="hu-HU" dirty="0" smtClean="0"/>
          </a:p>
          <a:p>
            <a:r>
              <a:rPr lang="hu-HU" dirty="0" smtClean="0"/>
              <a:t>Pontrendszer ismertetése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BF6CA-1F21-459B-9387-A004134EB285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4241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BF6CA-1F21-459B-9387-A004134EB285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6621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BF6CA-1F21-459B-9387-A004134EB285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501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Számonkérés</a:t>
            </a:r>
            <a:r>
              <a:rPr lang="hu-HU" baseline="0" dirty="0" smtClean="0"/>
              <a:t> ismertetése az előadás csoportban levő dia alapján</a:t>
            </a:r>
          </a:p>
          <a:p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Kérdés az előadáson elhangzottakkal kapcsolatosan?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BF6CA-1F21-459B-9387-A004134EB285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577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A690-E7D3-4852-9A67-791EEFE447B5}" type="datetimeFigureOut">
              <a:rPr lang="hu-HU" smtClean="0"/>
              <a:t>2017.01.29.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4317-3622-4019-8EB0-DC8BE06DE1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800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A690-E7D3-4852-9A67-791EEFE447B5}" type="datetimeFigureOut">
              <a:rPr lang="hu-HU" smtClean="0"/>
              <a:t>2017.01.29.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4317-3622-4019-8EB0-DC8BE06DE1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435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A690-E7D3-4852-9A67-791EEFE447B5}" type="datetimeFigureOut">
              <a:rPr lang="hu-HU" smtClean="0"/>
              <a:t>2017.01.29.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4317-3622-4019-8EB0-DC8BE06DE1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370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A690-E7D3-4852-9A67-791EEFE447B5}" type="datetimeFigureOut">
              <a:rPr lang="hu-HU" smtClean="0"/>
              <a:t>2017.01.29.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4317-3622-4019-8EB0-DC8BE06DE1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043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A690-E7D3-4852-9A67-791EEFE447B5}" type="datetimeFigureOut">
              <a:rPr lang="hu-HU" smtClean="0"/>
              <a:t>2017.01.29.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4317-3622-4019-8EB0-DC8BE06DE1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321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A690-E7D3-4852-9A67-791EEFE447B5}" type="datetimeFigureOut">
              <a:rPr lang="hu-HU" smtClean="0"/>
              <a:t>2017.01.29.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4317-3622-4019-8EB0-DC8BE06DE1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152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A690-E7D3-4852-9A67-791EEFE447B5}" type="datetimeFigureOut">
              <a:rPr lang="hu-HU" smtClean="0"/>
              <a:t>2017.01.29.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4317-3622-4019-8EB0-DC8BE06DE1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69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A690-E7D3-4852-9A67-791EEFE447B5}" type="datetimeFigureOut">
              <a:rPr lang="hu-HU" smtClean="0"/>
              <a:t>2017.01.29.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4317-3622-4019-8EB0-DC8BE06DE1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A690-E7D3-4852-9A67-791EEFE447B5}" type="datetimeFigureOut">
              <a:rPr lang="hu-HU" smtClean="0"/>
              <a:t>2017.01.29.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4317-3622-4019-8EB0-DC8BE06DE1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39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A690-E7D3-4852-9A67-791EEFE447B5}" type="datetimeFigureOut">
              <a:rPr lang="hu-HU" smtClean="0"/>
              <a:t>2017.01.29.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4317-3622-4019-8EB0-DC8BE06DE1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153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A690-E7D3-4852-9A67-791EEFE447B5}" type="datetimeFigureOut">
              <a:rPr lang="hu-HU" smtClean="0"/>
              <a:t>2017.01.29.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4317-3622-4019-8EB0-DC8BE06DE1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140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5A690-E7D3-4852-9A67-791EEFE447B5}" type="datetimeFigureOut">
              <a:rPr lang="hu-HU" smtClean="0"/>
              <a:t>2017.01.29.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4317-3622-4019-8EB0-DC8BE06DE1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150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developer-tools/sql-developer/downloads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database/121/SQLRF/toc.htm" TargetMode="External"/><Relationship Id="rId2" Type="http://schemas.openxmlformats.org/officeDocument/2006/relationships/hyperlink" Target="https://docs.oracle.com/database/121/SQLQR/toc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cd/E55747_01/index.ht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facebook.com/groups/244003146056337/" TargetMode="Externa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686211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2478095"/>
            <a:ext cx="11794927" cy="3329581"/>
          </a:xfrm>
        </p:spPr>
        <p:txBody>
          <a:bodyPr/>
          <a:lstStyle/>
          <a:p>
            <a:r>
              <a:rPr lang="hu-HU" b="1" dirty="0" smtClean="0">
                <a:solidFill>
                  <a:schemeClr val="bg2">
                    <a:lumMod val="90000"/>
                  </a:schemeClr>
                </a:solidFill>
              </a:rPr>
              <a:t>Adatbázis rendszerek</a:t>
            </a:r>
            <a:br>
              <a:rPr lang="hu-HU" b="1" dirty="0" smtClean="0">
                <a:solidFill>
                  <a:schemeClr val="bg2">
                    <a:lumMod val="90000"/>
                  </a:schemeClr>
                </a:solidFill>
              </a:rPr>
            </a:br>
            <a:r>
              <a:rPr lang="hu-HU" b="1" dirty="0" smtClean="0">
                <a:solidFill>
                  <a:schemeClr val="bg2">
                    <a:lumMod val="90000"/>
                  </a:schemeClr>
                </a:solidFill>
              </a:rPr>
              <a:t>gyakorlat</a:t>
            </a:r>
            <a:endParaRPr lang="hu-HU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341224" y="6302167"/>
            <a:ext cx="2850774" cy="449528"/>
          </a:xfrm>
        </p:spPr>
        <p:txBody>
          <a:bodyPr>
            <a:noAutofit/>
          </a:bodyPr>
          <a:lstStyle/>
          <a:p>
            <a:r>
              <a:rPr lang="hu-HU" sz="2800" b="1" dirty="0">
                <a:solidFill>
                  <a:schemeClr val="bg2">
                    <a:lumMod val="90000"/>
                  </a:schemeClr>
                </a:solidFill>
                <a:latin typeface="+mj-lt"/>
                <a:ea typeface="+mj-ea"/>
                <a:cs typeface="+mj-cs"/>
              </a:rPr>
              <a:t>Kiss András Károly</a:t>
            </a:r>
            <a:endParaRPr lang="hu-HU" sz="2800" b="1" dirty="0">
              <a:solidFill>
                <a:schemeClr val="bg2">
                  <a:lumMod val="9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745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SQL </a:t>
            </a:r>
            <a:r>
              <a:rPr lang="hu-HU" b="1" dirty="0" err="1" smtClean="0"/>
              <a:t>Developer</a:t>
            </a:r>
            <a:r>
              <a:rPr lang="hu-HU" b="1" dirty="0" smtClean="0"/>
              <a:t> letöltése otthonra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Link: </a:t>
            </a:r>
            <a:r>
              <a:rPr lang="hu-HU" dirty="0" smtClean="0">
                <a:hlinkClick r:id="rId2"/>
              </a:rPr>
              <a:t>http://www.oracle.com/technetwork/developer-tools/sql-developer/downloads/index.html</a:t>
            </a:r>
            <a:endParaRPr lang="hu-HU" dirty="0" smtClean="0"/>
          </a:p>
          <a:p>
            <a:r>
              <a:rPr lang="hu-HU" dirty="0" smtClean="0"/>
              <a:t>Felhasználó név: </a:t>
            </a:r>
            <a:r>
              <a:rPr lang="hu-HU" dirty="0" err="1"/>
              <a:t>bce</a:t>
            </a:r>
            <a:r>
              <a:rPr lang="hu-HU" dirty="0"/>
              <a:t>_</a:t>
            </a:r>
            <a:r>
              <a:rPr lang="hu-HU" dirty="0" err="1"/>
              <a:t>hallgato</a:t>
            </a:r>
            <a:r>
              <a:rPr lang="hu-HU" dirty="0"/>
              <a:t>@</a:t>
            </a:r>
            <a:r>
              <a:rPr lang="hu-HU" dirty="0" err="1"/>
              <a:t>freemail.hu</a:t>
            </a:r>
            <a:endParaRPr lang="hu-HU" dirty="0"/>
          </a:p>
          <a:p>
            <a:r>
              <a:rPr lang="hu-HU" dirty="0" smtClean="0"/>
              <a:t>Jelszó: GazdInfo.123</a:t>
            </a:r>
          </a:p>
          <a:p>
            <a:r>
              <a:rPr lang="hu-HU" dirty="0" smtClean="0"/>
              <a:t>Miután letöltötte ki kell csomagolni és már lehet is csatlakozni az adatbázishoz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04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hu-HU" b="1" dirty="0" smtClean="0"/>
              <a:t>Új adatbázis kapcsolat létrehozása</a:t>
            </a:r>
            <a:endParaRPr lang="hu-HU" b="1" dirty="0"/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25563"/>
            <a:ext cx="7193280" cy="5532437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7299961" y="1325563"/>
            <a:ext cx="48920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C:\Program </a:t>
            </a:r>
            <a:r>
              <a:rPr lang="hu-HU" dirty="0" err="1" smtClean="0"/>
              <a:t>Files</a:t>
            </a:r>
            <a:r>
              <a:rPr lang="hu-HU" dirty="0" smtClean="0"/>
              <a:t> mappában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Menüsor: File -&gt; New -&gt; </a:t>
            </a:r>
            <a:r>
              <a:rPr lang="hu-HU" dirty="0" err="1" smtClean="0"/>
              <a:t>Database</a:t>
            </a:r>
            <a:r>
              <a:rPr lang="hu-HU" dirty="0" smtClean="0"/>
              <a:t> </a:t>
            </a:r>
            <a:r>
              <a:rPr lang="hu-HU" dirty="0" err="1" smtClean="0"/>
              <a:t>connection</a:t>
            </a:r>
            <a:r>
              <a:rPr lang="hu-HU" dirty="0" smtClean="0"/>
              <a:t> vagy zöld plusz jelre kattintással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Jelszót ne mentsük el, így jobban megjegyződik</a:t>
            </a:r>
            <a:r>
              <a:rPr lang="hu-HU" dirty="0"/>
              <a:t> és 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nem </a:t>
            </a:r>
            <a:r>
              <a:rPr lang="hu-HU" dirty="0"/>
              <a:t>a vizsgán lesz gáz egy esetleges </a:t>
            </a:r>
            <a:r>
              <a:rPr lang="hu-HU" dirty="0" smtClean="0"/>
              <a:t>profil összeomlás </a:t>
            </a:r>
            <a:r>
              <a:rPr lang="hu-HU" dirty="0"/>
              <a:t>miatt „elfelejtett” </a:t>
            </a:r>
            <a:r>
              <a:rPr lang="hu-HU" dirty="0" smtClean="0"/>
              <a:t>jelszó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Sémák időnként ürítésre fognak kerülni, mivel a </a:t>
            </a:r>
            <a:r>
              <a:rPr lang="hu-HU" dirty="0"/>
              <a:t>tárhelyünk </a:t>
            </a:r>
            <a:r>
              <a:rPr lang="hu-HU" dirty="0" smtClean="0"/>
              <a:t>véges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Otthoni kapcsolódáshoz VPN kapcsolat kell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Test gombbal tesztelhetőek a megadott adatok,ha ez sikeres, akkor érdemes a „</a:t>
            </a:r>
            <a:r>
              <a:rPr lang="hu-HU" dirty="0" err="1" smtClean="0"/>
              <a:t>Save</a:t>
            </a:r>
            <a:r>
              <a:rPr lang="hu-HU" dirty="0" smtClean="0"/>
              <a:t>” gombbal elmenteni majd a „</a:t>
            </a:r>
            <a:r>
              <a:rPr lang="hu-HU" dirty="0" err="1" smtClean="0"/>
              <a:t>Connect</a:t>
            </a:r>
            <a:r>
              <a:rPr lang="hu-HU" dirty="0" smtClean="0"/>
              <a:t>” gombbal csatlakozni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Legközelebb jobb klikk, „</a:t>
            </a:r>
            <a:r>
              <a:rPr lang="hu-HU" dirty="0" err="1" smtClean="0"/>
              <a:t>Connect</a:t>
            </a:r>
            <a:r>
              <a:rPr lang="hu-HU" dirty="0" smtClean="0"/>
              <a:t>” gombbal lehet csatlakozni a jelszó megadása után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716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Új adatbázis kapcsolat létrehozása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10000"/>
          </a:bodyPr>
          <a:lstStyle/>
          <a:p>
            <a:r>
              <a:rPr lang="hu-HU" dirty="0" err="1" smtClean="0"/>
              <a:t>Connection</a:t>
            </a:r>
            <a:r>
              <a:rPr lang="hu-HU" dirty="0" smtClean="0"/>
              <a:t> </a:t>
            </a:r>
            <a:r>
              <a:rPr lang="hu-HU" dirty="0" err="1" smtClean="0"/>
              <a:t>name</a:t>
            </a:r>
            <a:r>
              <a:rPr lang="hu-HU" dirty="0" smtClean="0"/>
              <a:t> bármi lehet</a:t>
            </a:r>
          </a:p>
          <a:p>
            <a:r>
              <a:rPr lang="hu-HU" dirty="0" err="1" smtClean="0"/>
              <a:t>Username</a:t>
            </a:r>
            <a:r>
              <a:rPr lang="hu-HU" dirty="0" smtClean="0"/>
              <a:t>: gi17_&lt;</a:t>
            </a:r>
            <a:r>
              <a:rPr lang="hu-HU" dirty="0" err="1" smtClean="0"/>
              <a:t>neptunkód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Jelszó: haho17</a:t>
            </a:r>
          </a:p>
          <a:p>
            <a:r>
              <a:rPr lang="hu-HU" dirty="0" err="1" smtClean="0"/>
              <a:t>Hostname</a:t>
            </a:r>
            <a:r>
              <a:rPr lang="hu-HU" dirty="0" smtClean="0"/>
              <a:t>: egy szabályos </a:t>
            </a:r>
            <a:r>
              <a:rPr lang="hu-HU" dirty="0" err="1" smtClean="0"/>
              <a:t>domain</a:t>
            </a:r>
            <a:r>
              <a:rPr lang="hu-HU" dirty="0" smtClean="0"/>
              <a:t> név: </a:t>
            </a:r>
            <a:r>
              <a:rPr lang="hu-HU" dirty="0" err="1" smtClean="0"/>
              <a:t>oktatasdbsrv.uni-corvinus.hu</a:t>
            </a:r>
            <a:endParaRPr lang="hu-HU" dirty="0" smtClean="0"/>
          </a:p>
          <a:p>
            <a:r>
              <a:rPr lang="hu-HU" dirty="0" smtClean="0"/>
              <a:t>Port: 1532 (ugyanazon a </a:t>
            </a:r>
            <a:r>
              <a:rPr lang="hu-HU" dirty="0" err="1" smtClean="0"/>
              <a:t>porton</a:t>
            </a:r>
            <a:r>
              <a:rPr lang="hu-HU" dirty="0" smtClean="0"/>
              <a:t> is lehet több adatbázis, ezért kell megadni még a következőt is)</a:t>
            </a:r>
          </a:p>
          <a:p>
            <a:r>
              <a:rPr lang="hu-HU" dirty="0" smtClean="0"/>
              <a:t>SID: </a:t>
            </a:r>
            <a:r>
              <a:rPr lang="hu-HU" dirty="0" err="1" smtClean="0"/>
              <a:t>okt</a:t>
            </a:r>
            <a:r>
              <a:rPr lang="hu-HU" dirty="0" smtClean="0"/>
              <a:t> (ez a konkrét adatbázis neve, amihez kapcsolódunk)</a:t>
            </a:r>
          </a:p>
          <a:p>
            <a:r>
              <a:rPr lang="hu-HU" dirty="0" smtClean="0"/>
              <a:t>Service </a:t>
            </a:r>
            <a:r>
              <a:rPr lang="hu-HU" dirty="0" err="1" smtClean="0"/>
              <a:t>name</a:t>
            </a:r>
            <a:r>
              <a:rPr lang="hu-HU" dirty="0" smtClean="0"/>
              <a:t>: nem használjuk, a fenti információkat lehetne egy összetett kifejezéssel itt megadni</a:t>
            </a:r>
          </a:p>
          <a:p>
            <a:r>
              <a:rPr lang="hu-HU" dirty="0" smtClean="0"/>
              <a:t>Kapcsolat mentésére helyes sorrend: Test → </a:t>
            </a:r>
            <a:r>
              <a:rPr lang="hu-HU" dirty="0" err="1" smtClean="0"/>
              <a:t>Save</a:t>
            </a:r>
            <a:r>
              <a:rPr lang="hu-HU" dirty="0" smtClean="0"/>
              <a:t> → </a:t>
            </a:r>
            <a:r>
              <a:rPr lang="hu-HU" dirty="0" err="1" smtClean="0"/>
              <a:t>Connect</a:t>
            </a:r>
            <a:r>
              <a:rPr lang="hu-HU" dirty="0" smtClean="0"/>
              <a:t>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234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b="1" dirty="0" smtClean="0"/>
              <a:t>Oracle dokumentáció - </a:t>
            </a:r>
            <a:r>
              <a:rPr lang="hu-HU" b="1" dirty="0" smtClean="0"/>
              <a:t>fejből képtelenség mindent tudni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429384"/>
            <a:ext cx="11353800" cy="5276215"/>
          </a:xfrm>
        </p:spPr>
        <p:txBody>
          <a:bodyPr>
            <a:normAutofit/>
          </a:bodyPr>
          <a:lstStyle/>
          <a:p>
            <a:r>
              <a:rPr lang="hu-HU" dirty="0" err="1"/>
              <a:t>Database</a:t>
            </a:r>
            <a:r>
              <a:rPr lang="hu-HU" dirty="0"/>
              <a:t> SQL </a:t>
            </a:r>
            <a:r>
              <a:rPr lang="hu-HU" dirty="0" err="1"/>
              <a:t>Language</a:t>
            </a:r>
            <a:r>
              <a:rPr lang="hu-HU" dirty="0"/>
              <a:t> Quick </a:t>
            </a:r>
            <a:r>
              <a:rPr lang="hu-HU" dirty="0" err="1"/>
              <a:t>Reference</a:t>
            </a:r>
            <a:r>
              <a:rPr lang="hu-HU" dirty="0"/>
              <a:t>: </a:t>
            </a:r>
            <a:r>
              <a:rPr lang="hu-HU" u="sng" dirty="0">
                <a:hlinkClick r:id="rId2"/>
              </a:rPr>
              <a:t>https://</a:t>
            </a:r>
            <a:r>
              <a:rPr lang="hu-HU" u="sng" dirty="0" smtClean="0">
                <a:hlinkClick r:id="rId2"/>
              </a:rPr>
              <a:t>docs.oracle.com/database/121/SQLQR/toc.htm</a:t>
            </a:r>
            <a:endParaRPr lang="hu-HU" u="sng" dirty="0" smtClean="0"/>
          </a:p>
          <a:p>
            <a:r>
              <a:rPr lang="hu-HU" dirty="0" err="1"/>
              <a:t>Database</a:t>
            </a:r>
            <a:r>
              <a:rPr lang="hu-HU" dirty="0"/>
              <a:t> SQL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Reference</a:t>
            </a:r>
            <a:r>
              <a:rPr lang="hu-HU" dirty="0"/>
              <a:t>: </a:t>
            </a:r>
            <a:r>
              <a:rPr lang="hu-HU" u="sng" dirty="0">
                <a:hlinkClick r:id="rId3"/>
              </a:rPr>
              <a:t>https://</a:t>
            </a:r>
            <a:r>
              <a:rPr lang="hu-HU" u="sng" dirty="0" smtClean="0">
                <a:hlinkClick r:id="rId3"/>
              </a:rPr>
              <a:t>docs.oracle.com/database/121/SQLRF/toc.htm</a:t>
            </a:r>
            <a:endParaRPr lang="hu-HU" u="sng" dirty="0" smtClean="0"/>
          </a:p>
          <a:p>
            <a:r>
              <a:rPr lang="hu-HU" dirty="0"/>
              <a:t>SQL </a:t>
            </a:r>
            <a:r>
              <a:rPr lang="hu-HU" dirty="0" err="1"/>
              <a:t>Developer</a:t>
            </a:r>
            <a:r>
              <a:rPr lang="hu-HU" dirty="0"/>
              <a:t> </a:t>
            </a:r>
            <a:r>
              <a:rPr lang="hu-HU" dirty="0" err="1"/>
              <a:t>dokumnetáció</a:t>
            </a:r>
            <a:r>
              <a:rPr lang="hu-HU" dirty="0"/>
              <a:t>: </a:t>
            </a:r>
            <a:r>
              <a:rPr lang="hu-HU" u="sng" dirty="0">
                <a:hlinkClick r:id="rId4"/>
              </a:rPr>
              <a:t>http://</a:t>
            </a:r>
            <a:r>
              <a:rPr lang="hu-HU" u="sng" dirty="0" smtClean="0">
                <a:hlinkClick r:id="rId4"/>
              </a:rPr>
              <a:t>docs.oracle.com/cd/E55747_01/index.htm</a:t>
            </a:r>
            <a:endParaRPr lang="hu-HU" u="sng" dirty="0" smtClean="0"/>
          </a:p>
          <a:p>
            <a:r>
              <a:rPr lang="hu-HU" dirty="0" smtClean="0"/>
              <a:t>Az </a:t>
            </a:r>
            <a:r>
              <a:rPr lang="hu-HU" dirty="0"/>
              <a:t>utolsó heti gyakorlati zh-n, illetve a vizsga gyakorlati részén csak ezt lehet használni (félig </a:t>
            </a:r>
            <a:r>
              <a:rPr lang="hu-HU" dirty="0" err="1"/>
              <a:t>open</a:t>
            </a:r>
            <a:r>
              <a:rPr lang="hu-HU" dirty="0"/>
              <a:t> </a:t>
            </a:r>
            <a:r>
              <a:rPr lang="hu-HU" dirty="0" err="1"/>
              <a:t>book</a:t>
            </a:r>
            <a:r>
              <a:rPr lang="hu-HU" dirty="0"/>
              <a:t>: saját források nem használhatóak, de az </a:t>
            </a:r>
            <a:r>
              <a:rPr lang="hu-HU" dirty="0" smtClean="0"/>
              <a:t>Oracle </a:t>
            </a:r>
            <a:r>
              <a:rPr lang="hu-HU" dirty="0"/>
              <a:t>dokumentáció korlátlanul) 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/>
              <a:t>minimum teszthez és az órai tesztekhez semmi nem </a:t>
            </a:r>
            <a:r>
              <a:rPr lang="hu-HU" dirty="0" smtClean="0"/>
              <a:t>használható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215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Általánosságban a felhasználói felületről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j</a:t>
            </a:r>
            <a:r>
              <a:rPr lang="hu-HU" dirty="0" smtClean="0"/>
              <a:t>obb klikk, „Open SQL </a:t>
            </a:r>
            <a:r>
              <a:rPr lang="hu-HU" dirty="0" err="1" smtClean="0"/>
              <a:t>Worksheet</a:t>
            </a:r>
            <a:r>
              <a:rPr lang="hu-HU" dirty="0" smtClean="0"/>
              <a:t>”: új munkalap létrehozása</a:t>
            </a:r>
          </a:p>
          <a:p>
            <a:r>
              <a:rPr lang="hu-HU" dirty="0" smtClean="0"/>
              <a:t>munkalapon lehet </a:t>
            </a:r>
            <a:r>
              <a:rPr lang="hu-HU" dirty="0"/>
              <a:t>írni az </a:t>
            </a:r>
            <a:r>
              <a:rPr lang="hu-HU" dirty="0" smtClean="0"/>
              <a:t>SQL utasításokat</a:t>
            </a:r>
          </a:p>
          <a:p>
            <a:r>
              <a:rPr lang="hu-HU" dirty="0"/>
              <a:t>kapcsolat alatt lehet kilistázni az </a:t>
            </a:r>
            <a:r>
              <a:rPr lang="hu-HU" dirty="0" smtClean="0"/>
              <a:t>objektumokat (Scott séma alatt már vannak)</a:t>
            </a:r>
          </a:p>
          <a:p>
            <a:r>
              <a:rPr lang="hu-HU" dirty="0" smtClean="0"/>
              <a:t>„</a:t>
            </a:r>
            <a:r>
              <a:rPr lang="hu-HU" dirty="0" err="1" smtClean="0"/>
              <a:t>Connections</a:t>
            </a:r>
            <a:r>
              <a:rPr lang="hu-HU" dirty="0" smtClean="0"/>
              <a:t>” </a:t>
            </a:r>
            <a:r>
              <a:rPr lang="hu-HU" dirty="0"/>
              <a:t>ablakban lehet menüből, párbeszédablakok segítségével létrehozni, módosítani, </a:t>
            </a:r>
            <a:r>
              <a:rPr lang="hu-HU" dirty="0" smtClean="0"/>
              <a:t>törölni</a:t>
            </a:r>
          </a:p>
          <a:p>
            <a:r>
              <a:rPr lang="hu-HU" dirty="0" smtClean="0"/>
              <a:t>amit </a:t>
            </a:r>
            <a:r>
              <a:rPr lang="hu-HU" dirty="0"/>
              <a:t>menüből csinálunk, annak a hátterében is mindig egy </a:t>
            </a:r>
            <a:r>
              <a:rPr lang="hu-HU" dirty="0" smtClean="0"/>
              <a:t>SQL </a:t>
            </a:r>
            <a:r>
              <a:rPr lang="hu-HU" dirty="0"/>
              <a:t>fut le, </a:t>
            </a:r>
            <a:r>
              <a:rPr lang="hu-HU" dirty="0" smtClean="0"/>
              <a:t>általában </a:t>
            </a:r>
            <a:r>
              <a:rPr lang="hu-HU" dirty="0"/>
              <a:t>ezt meg is tudjuk </a:t>
            </a:r>
            <a:r>
              <a:rPr lang="hu-HU" dirty="0" smtClean="0"/>
              <a:t>nézni</a:t>
            </a:r>
          </a:p>
          <a:p>
            <a:r>
              <a:rPr lang="hu-HU" dirty="0"/>
              <a:t>az SQL-t fogjuk számon </a:t>
            </a:r>
            <a:r>
              <a:rPr lang="hu-HU" dirty="0" smtClean="0"/>
              <a:t>kérni</a:t>
            </a:r>
          </a:p>
          <a:p>
            <a:r>
              <a:rPr lang="hu-HU" dirty="0" smtClean="0"/>
              <a:t>Jelszóváltás: „</a:t>
            </a:r>
            <a:r>
              <a:rPr lang="hu-HU" dirty="0" err="1" smtClean="0"/>
              <a:t>Connection</a:t>
            </a:r>
            <a:r>
              <a:rPr lang="hu-HU" dirty="0" smtClean="0"/>
              <a:t>” </a:t>
            </a:r>
            <a:r>
              <a:rPr lang="hu-HU" dirty="0"/>
              <a:t>nevén jobb </a:t>
            </a:r>
            <a:r>
              <a:rPr lang="hu-HU" dirty="0" smtClean="0"/>
              <a:t>klikk, majd „</a:t>
            </a:r>
            <a:r>
              <a:rPr lang="hu-HU" dirty="0" err="1" smtClean="0"/>
              <a:t>Reset</a:t>
            </a:r>
            <a:r>
              <a:rPr lang="hu-HU" dirty="0" smtClean="0"/>
              <a:t> </a:t>
            </a:r>
            <a:r>
              <a:rPr lang="hu-HU" dirty="0" err="1" smtClean="0"/>
              <a:t>password</a:t>
            </a:r>
            <a:r>
              <a:rPr lang="hu-HU" dirty="0" smtClean="0"/>
              <a:t>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25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SQL  </a:t>
            </a:r>
            <a:r>
              <a:rPr lang="hu-HU" b="1" dirty="0" err="1" smtClean="0"/>
              <a:t>developer</a:t>
            </a:r>
            <a:r>
              <a:rPr lang="hu-HU" b="1" dirty="0" smtClean="0"/>
              <a:t>, mint fejlesztőeszköz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417320"/>
            <a:ext cx="10515600" cy="4759643"/>
          </a:xfrm>
        </p:spPr>
        <p:txBody>
          <a:bodyPr>
            <a:normAutofit/>
          </a:bodyPr>
          <a:lstStyle/>
          <a:p>
            <a:r>
              <a:rPr lang="hu-HU" dirty="0" err="1"/>
              <a:t>select</a:t>
            </a:r>
            <a:r>
              <a:rPr lang="hu-HU" dirty="0"/>
              <a:t> </a:t>
            </a:r>
            <a:r>
              <a:rPr lang="hu-HU" dirty="0" err="1"/>
              <a:t>sysdate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 smtClean="0"/>
              <a:t>dual</a:t>
            </a:r>
            <a:r>
              <a:rPr lang="hu-HU" dirty="0" smtClean="0"/>
              <a:t>;</a:t>
            </a:r>
          </a:p>
          <a:p>
            <a:r>
              <a:rPr lang="hu-HU" dirty="0" smtClean="0"/>
              <a:t>A munkalapon kommentek is elhelyezhetőek, hogy később emlékezzünk mit csinál a kód, illetve a szóközök </a:t>
            </a:r>
            <a:r>
              <a:rPr lang="hu-HU" dirty="0"/>
              <a:t>és </a:t>
            </a:r>
            <a:r>
              <a:rPr lang="hu-HU" dirty="0" smtClean="0"/>
              <a:t>sortörések nem befolyásolják a végeredményt</a:t>
            </a:r>
          </a:p>
          <a:p>
            <a:r>
              <a:rPr lang="hu-HU" dirty="0"/>
              <a:t>két futtatási </a:t>
            </a:r>
            <a:r>
              <a:rPr lang="hu-HU" dirty="0" smtClean="0"/>
              <a:t>mód:</a:t>
            </a:r>
          </a:p>
          <a:p>
            <a:pPr lvl="2"/>
            <a:r>
              <a:rPr lang="hu-HU" dirty="0"/>
              <a:t>Első zöld nyíl (</a:t>
            </a:r>
            <a:r>
              <a:rPr lang="hu-HU" dirty="0" err="1"/>
              <a:t>run</a:t>
            </a:r>
            <a:r>
              <a:rPr lang="hu-HU" dirty="0"/>
              <a:t>), gyorsbillentyű: </a:t>
            </a:r>
            <a:r>
              <a:rPr lang="hu-HU" dirty="0" err="1"/>
              <a:t>ctrl</a:t>
            </a:r>
            <a:r>
              <a:rPr lang="hu-HU" dirty="0"/>
              <a:t> + Enter vagy F9: mindig csak azt az utasítást futtatja, amiben a kurzor áll (ha több van kijelölve, akkor több fülön fogjuk látni az eredményt), eredmény táblázatos formában a </a:t>
            </a:r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Result</a:t>
            </a:r>
            <a:r>
              <a:rPr lang="hu-HU" dirty="0"/>
              <a:t> fülön, kb. Úgy kezelhető mint egy Excel tábla (rendezés, szűrés, oszlopszélesség, oszlopsorrend változtatható), Excelbe exportálható.</a:t>
            </a:r>
          </a:p>
          <a:p>
            <a:pPr lvl="2"/>
            <a:r>
              <a:rPr lang="hu-HU" dirty="0"/>
              <a:t>Második ikon (</a:t>
            </a:r>
            <a:r>
              <a:rPr lang="hu-HU" dirty="0" err="1"/>
              <a:t>run</a:t>
            </a:r>
            <a:r>
              <a:rPr lang="hu-HU" dirty="0"/>
              <a:t> script), gyorsbillentyű: F5: a kijelölt utasítások futtatása, vagy az egész </a:t>
            </a:r>
            <a:r>
              <a:rPr lang="hu-HU" dirty="0" err="1"/>
              <a:t>worksheet</a:t>
            </a:r>
            <a:r>
              <a:rPr lang="hu-HU" dirty="0"/>
              <a:t> minden utasításának futtatása. Eredmény a Script Output fülön, több utasítás esetén az eredmények illetve visszajelzések egymás alatt.</a:t>
            </a:r>
          </a:p>
          <a:p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5763260"/>
            <a:ext cx="2971800" cy="1097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6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41192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hu-HU" sz="3000" dirty="0"/>
              <a:t>R</a:t>
            </a:r>
            <a:r>
              <a:rPr lang="hu-HU" sz="3000" dirty="0" smtClean="0"/>
              <a:t>adír </a:t>
            </a:r>
            <a:r>
              <a:rPr lang="hu-HU" sz="3000" dirty="0"/>
              <a:t>ikon van a </a:t>
            </a:r>
            <a:r>
              <a:rPr lang="hu-HU" sz="3000" dirty="0" err="1" smtClean="0"/>
              <a:t>Worksheet-nél</a:t>
            </a:r>
            <a:r>
              <a:rPr lang="hu-HU" sz="3000" dirty="0" smtClean="0"/>
              <a:t> </a:t>
            </a:r>
            <a:r>
              <a:rPr lang="hu-HU" sz="3000" dirty="0"/>
              <a:t>(10.) és a Script outputnál is (mindent töröl), a </a:t>
            </a:r>
            <a:r>
              <a:rPr lang="hu-HU" sz="3000" dirty="0" err="1" smtClean="0"/>
              <a:t>Worksheet-en</a:t>
            </a:r>
            <a:r>
              <a:rPr lang="hu-HU" sz="3000" dirty="0" smtClean="0"/>
              <a:t> </a:t>
            </a:r>
            <a:r>
              <a:rPr lang="hu-HU" sz="3000" dirty="0"/>
              <a:t>lehet simán is törölni. </a:t>
            </a:r>
          </a:p>
          <a:p>
            <a:r>
              <a:rPr lang="hu-HU" sz="3000" dirty="0" smtClean="0"/>
              <a:t>9</a:t>
            </a:r>
            <a:r>
              <a:rPr lang="hu-HU" sz="3000" dirty="0"/>
              <a:t>. ikon </a:t>
            </a:r>
            <a:r>
              <a:rPr lang="hu-HU" sz="3000" dirty="0" smtClean="0"/>
              <a:t>„</a:t>
            </a:r>
            <a:r>
              <a:rPr lang="hu-HU" sz="3000" dirty="0" err="1" smtClean="0"/>
              <a:t>Aa</a:t>
            </a:r>
            <a:r>
              <a:rPr lang="hu-HU" sz="3000" dirty="0" smtClean="0"/>
              <a:t>”: </a:t>
            </a:r>
            <a:r>
              <a:rPr lang="hu-HU" sz="3000" dirty="0"/>
              <a:t>lehet a kisbetű-nagybetű rendszeren </a:t>
            </a:r>
            <a:r>
              <a:rPr lang="hu-HU" sz="3000" dirty="0" smtClean="0"/>
              <a:t>változtatni (SQL kód nem </a:t>
            </a:r>
            <a:r>
              <a:rPr lang="hu-HU" sz="3000" dirty="0" err="1" smtClean="0"/>
              <a:t>case-szenzitív</a:t>
            </a:r>
            <a:r>
              <a:rPr lang="hu-HU" sz="3000" dirty="0" smtClean="0"/>
              <a:t>)</a:t>
            </a:r>
            <a:endParaRPr lang="hu-HU" sz="3000" dirty="0"/>
          </a:p>
          <a:p>
            <a:r>
              <a:rPr lang="hu-HU" sz="3000" dirty="0"/>
              <a:t>Script output szöveges fájlként </a:t>
            </a:r>
            <a:r>
              <a:rPr lang="hu-HU" sz="3000" dirty="0" smtClean="0"/>
              <a:t>menthető</a:t>
            </a:r>
          </a:p>
          <a:p>
            <a:r>
              <a:rPr lang="hu-HU" sz="3000" dirty="0" smtClean="0"/>
              <a:t>File </a:t>
            </a:r>
            <a:r>
              <a:rPr lang="hu-HU" sz="3000" dirty="0"/>
              <a:t>menüből a </a:t>
            </a:r>
            <a:r>
              <a:rPr lang="hu-HU" sz="3000" dirty="0" err="1"/>
              <a:t>worksheetek</a:t>
            </a:r>
            <a:r>
              <a:rPr lang="hu-HU" sz="3000" dirty="0"/>
              <a:t> menthetők szintén szöveges fájlként (</a:t>
            </a:r>
            <a:r>
              <a:rPr lang="hu-HU" sz="3000" dirty="0" err="1"/>
              <a:t>sql</a:t>
            </a:r>
            <a:r>
              <a:rPr lang="hu-HU" sz="3000" dirty="0"/>
              <a:t> </a:t>
            </a:r>
            <a:r>
              <a:rPr lang="hu-HU" sz="3000" dirty="0" smtClean="0"/>
              <a:t>kiterjesztéssel). </a:t>
            </a:r>
          </a:p>
          <a:p>
            <a:r>
              <a:rPr lang="hu-HU" sz="3000" dirty="0" smtClean="0"/>
              <a:t>Az </a:t>
            </a:r>
            <a:r>
              <a:rPr lang="hu-HU" sz="3000" dirty="0" err="1"/>
              <a:t>sql</a:t>
            </a:r>
            <a:r>
              <a:rPr lang="hu-HU" sz="3000" dirty="0"/>
              <a:t> </a:t>
            </a:r>
            <a:r>
              <a:rPr lang="hu-HU" sz="3000" dirty="0" err="1"/>
              <a:t>developer</a:t>
            </a:r>
            <a:r>
              <a:rPr lang="hu-HU" sz="3000" dirty="0"/>
              <a:t> újranyitásakor a legutóbbi mappa minden .</a:t>
            </a:r>
            <a:r>
              <a:rPr lang="hu-HU" sz="3000" dirty="0" err="1"/>
              <a:t>sql</a:t>
            </a:r>
            <a:r>
              <a:rPr lang="hu-HU" sz="3000" dirty="0"/>
              <a:t> fájlját betölti külön </a:t>
            </a:r>
            <a:r>
              <a:rPr lang="hu-HU" sz="3000" dirty="0" err="1" smtClean="0"/>
              <a:t>worksheetekre</a:t>
            </a:r>
            <a:endParaRPr lang="hu-HU" sz="3000" dirty="0" smtClean="0"/>
          </a:p>
          <a:p>
            <a:r>
              <a:rPr lang="hu-HU" sz="3000" dirty="0" smtClean="0"/>
              <a:t>Érdemes </a:t>
            </a:r>
            <a:r>
              <a:rPr lang="hu-HU" sz="3000" dirty="0"/>
              <a:t>az órai </a:t>
            </a:r>
            <a:r>
              <a:rPr lang="hu-HU" sz="3000" dirty="0" smtClean="0"/>
              <a:t>munkát </a:t>
            </a:r>
            <a:r>
              <a:rPr lang="hu-HU" sz="3000" dirty="0"/>
              <a:t>mindig lementeni, tanuláshoz hasznos </a:t>
            </a:r>
            <a:r>
              <a:rPr lang="hu-HU" sz="3000" dirty="0" smtClean="0"/>
              <a:t>lehet</a:t>
            </a:r>
            <a:endParaRPr lang="hu-HU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838200" y="365125"/>
            <a:ext cx="100126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dirty="0" smtClean="0"/>
              <a:t>SQL </a:t>
            </a:r>
            <a:r>
              <a:rPr lang="hu-HU" b="1" dirty="0" err="1" smtClean="0"/>
              <a:t>developer</a:t>
            </a:r>
            <a:r>
              <a:rPr lang="hu-HU" b="1" dirty="0" smtClean="0"/>
              <a:t>, mint fejlesztőeszköz</a:t>
            </a:r>
            <a:endParaRPr lang="hu-HU" b="1" dirty="0"/>
          </a:p>
        </p:txBody>
      </p:sp>
      <p:pic>
        <p:nvPicPr>
          <p:cNvPr id="5" name="Kép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5763260"/>
            <a:ext cx="2829670" cy="1097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556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SQL </a:t>
            </a:r>
            <a:r>
              <a:rPr lang="hu-HU" b="1" dirty="0" err="1" smtClean="0"/>
              <a:t>developer</a:t>
            </a:r>
            <a:r>
              <a:rPr lang="hu-HU" b="1" dirty="0" smtClean="0"/>
              <a:t>, mint fejlesztőeszköz</a:t>
            </a:r>
            <a:br>
              <a:rPr lang="hu-HU" b="1" dirty="0" smtClean="0"/>
            </a:b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310640"/>
            <a:ext cx="10957560" cy="5379720"/>
          </a:xfrm>
        </p:spPr>
        <p:txBody>
          <a:bodyPr>
            <a:normAutofit fontScale="85000" lnSpcReduction="20000"/>
          </a:bodyPr>
          <a:lstStyle/>
          <a:p>
            <a:r>
              <a:rPr lang="hu-HU" dirty="0" err="1"/>
              <a:t>explain</a:t>
            </a:r>
            <a:r>
              <a:rPr lang="hu-HU" dirty="0"/>
              <a:t> </a:t>
            </a:r>
            <a:r>
              <a:rPr lang="hu-HU" dirty="0" err="1" smtClean="0"/>
              <a:t>plan</a:t>
            </a:r>
            <a:r>
              <a:rPr lang="hu-HU" dirty="0" smtClean="0"/>
              <a:t>: </a:t>
            </a:r>
            <a:r>
              <a:rPr lang="hu-HU" dirty="0"/>
              <a:t>tesztelésre ideális, megérteni, hogy mi miért fut úgy, </a:t>
            </a:r>
            <a:r>
              <a:rPr lang="hu-HU" dirty="0" smtClean="0"/>
              <a:t>ahogy</a:t>
            </a:r>
            <a:r>
              <a:rPr lang="hu-HU" dirty="0"/>
              <a:t>:</a:t>
            </a:r>
            <a:r>
              <a:rPr lang="hu-HU" dirty="0" smtClean="0"/>
              <a:t> </a:t>
            </a:r>
            <a:r>
              <a:rPr lang="hu-HU" dirty="0"/>
              <a:t>lassú-e vagy nem, min érdemes </a:t>
            </a:r>
            <a:r>
              <a:rPr lang="hu-HU" dirty="0" smtClean="0"/>
              <a:t>változtatni (jobb klikk az SQL utasításon, majd „</a:t>
            </a:r>
            <a:r>
              <a:rPr lang="hu-HU" dirty="0" err="1"/>
              <a:t>E</a:t>
            </a:r>
            <a:r>
              <a:rPr lang="hu-HU" dirty="0" err="1" smtClean="0"/>
              <a:t>xplain</a:t>
            </a:r>
            <a:r>
              <a:rPr lang="hu-HU" dirty="0" smtClean="0"/>
              <a:t>” </a:t>
            </a:r>
            <a:r>
              <a:rPr lang="hu-HU" dirty="0" err="1" smtClean="0"/>
              <a:t>majd</a:t>
            </a:r>
            <a:r>
              <a:rPr lang="hu-HU" dirty="0" smtClean="0"/>
              <a:t> „</a:t>
            </a:r>
            <a:r>
              <a:rPr lang="hu-HU" dirty="0" err="1" smtClean="0"/>
              <a:t>Explain</a:t>
            </a:r>
            <a:r>
              <a:rPr lang="hu-HU" dirty="0" smtClean="0"/>
              <a:t> </a:t>
            </a:r>
            <a:r>
              <a:rPr lang="hu-HU" dirty="0" err="1" smtClean="0"/>
              <a:t>plan</a:t>
            </a:r>
            <a:r>
              <a:rPr lang="hu-HU" dirty="0" smtClean="0"/>
              <a:t>”)</a:t>
            </a:r>
            <a:endParaRPr lang="hu-HU" dirty="0"/>
          </a:p>
          <a:p>
            <a:r>
              <a:rPr lang="hu-HU" dirty="0"/>
              <a:t>PL/SQL kódok </a:t>
            </a:r>
            <a:r>
              <a:rPr lang="hu-HU" dirty="0" smtClean="0"/>
              <a:t>írása, illetve </a:t>
            </a:r>
            <a:r>
              <a:rPr lang="hu-HU" dirty="0" err="1"/>
              <a:t>d</a:t>
            </a:r>
            <a:r>
              <a:rPr lang="hu-HU" dirty="0" err="1" smtClean="0"/>
              <a:t>ebug</a:t>
            </a:r>
            <a:r>
              <a:rPr lang="hu-HU" dirty="0" smtClean="0"/>
              <a:t> funkciók is vannak hozzá</a:t>
            </a:r>
            <a:r>
              <a:rPr lang="hu-HU" dirty="0" smtClean="0"/>
              <a:t> </a:t>
            </a:r>
            <a:r>
              <a:rPr lang="hu-HU" dirty="0"/>
              <a:t>(tárolt eljárások, </a:t>
            </a:r>
            <a:r>
              <a:rPr lang="hu-HU" dirty="0" smtClean="0"/>
              <a:t>függvények): ilyet </a:t>
            </a:r>
            <a:r>
              <a:rPr lang="hu-HU" dirty="0"/>
              <a:t>nem fogunk csinálni, de ezt is itt </a:t>
            </a:r>
            <a:r>
              <a:rPr lang="hu-HU" dirty="0" smtClean="0"/>
              <a:t>lehet</a:t>
            </a:r>
            <a:endParaRPr lang="hu-HU" dirty="0"/>
          </a:p>
          <a:p>
            <a:r>
              <a:rPr lang="hu-HU" dirty="0"/>
              <a:t>Minden utasítást egy közös kapcsolaton hajt végre alapból az SQL </a:t>
            </a:r>
            <a:r>
              <a:rPr lang="hu-HU" dirty="0" err="1" smtClean="0"/>
              <a:t>Developer</a:t>
            </a:r>
            <a:endParaRPr lang="hu-HU" dirty="0" smtClean="0"/>
          </a:p>
          <a:p>
            <a:r>
              <a:rPr lang="hu-HU" dirty="0" smtClean="0"/>
              <a:t>egy </a:t>
            </a:r>
            <a:r>
              <a:rPr lang="hu-HU" dirty="0"/>
              <a:t>szerveren több adatbázis is lehet (a port mindenképpen különbözik), amelyeknek nevük </a:t>
            </a:r>
            <a:r>
              <a:rPr lang="hu-HU" dirty="0" smtClean="0"/>
              <a:t>van</a:t>
            </a:r>
          </a:p>
          <a:p>
            <a:r>
              <a:rPr lang="hu-HU" dirty="0" smtClean="0"/>
              <a:t>Egy </a:t>
            </a:r>
            <a:r>
              <a:rPr lang="hu-HU" dirty="0"/>
              <a:t>adatbázishoz pedig több fizikai kapcsolat is </a:t>
            </a:r>
            <a:r>
              <a:rPr lang="hu-HU" dirty="0" smtClean="0"/>
              <a:t>lehet</a:t>
            </a:r>
            <a:endParaRPr lang="hu-HU" b="1" dirty="0" smtClean="0"/>
          </a:p>
          <a:p>
            <a:r>
              <a:rPr lang="hu-HU" dirty="0" smtClean="0"/>
              <a:t>Session: </a:t>
            </a:r>
            <a:r>
              <a:rPr lang="hu-HU" dirty="0"/>
              <a:t>fizikai kapcsolat önálló hálózati portokon keresztül a szerver és a kliens között.</a:t>
            </a:r>
          </a:p>
          <a:p>
            <a:r>
              <a:rPr lang="hu-HU" dirty="0" smtClean="0"/>
              <a:t>az </a:t>
            </a:r>
            <a:r>
              <a:rPr lang="hu-HU" dirty="0"/>
              <a:t>SQL </a:t>
            </a:r>
            <a:r>
              <a:rPr lang="hu-HU" dirty="0" err="1"/>
              <a:t>Worksheet</a:t>
            </a:r>
            <a:r>
              <a:rPr lang="hu-HU" dirty="0"/>
              <a:t> ablakon levő „</a:t>
            </a:r>
            <a:r>
              <a:rPr lang="hu-HU" dirty="0" err="1"/>
              <a:t>open</a:t>
            </a:r>
            <a:r>
              <a:rPr lang="hu-HU" dirty="0"/>
              <a:t> </a:t>
            </a:r>
            <a:r>
              <a:rPr lang="hu-HU" dirty="0" err="1"/>
              <a:t>unshared</a:t>
            </a:r>
            <a:r>
              <a:rPr lang="hu-HU" dirty="0"/>
              <a:t> </a:t>
            </a:r>
            <a:r>
              <a:rPr lang="hu-HU" dirty="0" err="1"/>
              <a:t>worksheet</a:t>
            </a:r>
            <a:r>
              <a:rPr lang="hu-HU" dirty="0"/>
              <a:t>” paranccsal (8. ikon) lehet külön kapcsolatú ablakot nyitni, ami hasznos lehet pl. </a:t>
            </a:r>
            <a:r>
              <a:rPr lang="hu-HU" dirty="0" smtClean="0"/>
              <a:t>tranzakció kezeléses </a:t>
            </a:r>
            <a:r>
              <a:rPr lang="hu-HU" dirty="0"/>
              <a:t>dolgok </a:t>
            </a:r>
            <a:r>
              <a:rPr lang="hu-HU" dirty="0" smtClean="0"/>
              <a:t>vizsgálatakor</a:t>
            </a:r>
          </a:p>
          <a:p>
            <a:r>
              <a:rPr lang="hu-HU" dirty="0" smtClean="0"/>
              <a:t>egy </a:t>
            </a:r>
            <a:r>
              <a:rPr lang="hu-HU" dirty="0"/>
              <a:t>sessionhöz is lehet több </a:t>
            </a:r>
            <a:r>
              <a:rPr lang="hu-HU" dirty="0" err="1"/>
              <a:t>worksheet-et</a:t>
            </a:r>
            <a:r>
              <a:rPr lang="hu-HU" dirty="0"/>
              <a:t> nyitni, a fülön látszik a </a:t>
            </a:r>
            <a:r>
              <a:rPr lang="hu-HU" dirty="0" smtClean="0"/>
              <a:t>különbség (sárga </a:t>
            </a:r>
            <a:r>
              <a:rPr lang="hu-HU" dirty="0"/>
              <a:t>csillag)</a:t>
            </a:r>
          </a:p>
          <a:p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330" y="6169660"/>
            <a:ext cx="2829670" cy="688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575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Feladat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gyak1.sql </a:t>
            </a:r>
            <a:r>
              <a:rPr lang="hu-HU" dirty="0" smtClean="0"/>
              <a:t>az előadás </a:t>
            </a:r>
            <a:r>
              <a:rPr lang="hu-HU" dirty="0" err="1" smtClean="0"/>
              <a:t>Moodle</a:t>
            </a:r>
            <a:r>
              <a:rPr lang="hu-HU" dirty="0" smtClean="0"/>
              <a:t> színterében</a:t>
            </a:r>
          </a:p>
          <a:p>
            <a:r>
              <a:rPr lang="hu-HU" dirty="0" smtClean="0"/>
              <a:t>nyissuk </a:t>
            </a:r>
            <a:r>
              <a:rPr lang="hu-HU" dirty="0"/>
              <a:t>meg, futtassuk le egyes </a:t>
            </a:r>
            <a:r>
              <a:rPr lang="hu-HU" dirty="0" smtClean="0"/>
              <a:t>utasításait</a:t>
            </a:r>
          </a:p>
          <a:p>
            <a:r>
              <a:rPr lang="hu-HU" dirty="0" smtClean="0"/>
              <a:t>hajtsuk </a:t>
            </a:r>
            <a:r>
              <a:rPr lang="hu-HU" dirty="0"/>
              <a:t>végre a megjegyzésben leírt </a:t>
            </a:r>
            <a:r>
              <a:rPr lang="hu-HU" dirty="0" smtClean="0"/>
              <a:t>módosítást</a:t>
            </a:r>
          </a:p>
          <a:p>
            <a:r>
              <a:rPr lang="hu-HU" dirty="0" smtClean="0"/>
              <a:t>mentsük </a:t>
            </a:r>
            <a:r>
              <a:rPr lang="hu-HU" dirty="0"/>
              <a:t>el a módosított </a:t>
            </a:r>
            <a:r>
              <a:rPr lang="hu-HU" dirty="0" err="1" smtClean="0"/>
              <a:t>worksheet-et</a:t>
            </a:r>
            <a:endParaRPr lang="hu-HU" dirty="0" smtClean="0"/>
          </a:p>
          <a:p>
            <a:r>
              <a:rPr lang="hu-HU" dirty="0"/>
              <a:t>t</a:t>
            </a:r>
            <a:r>
              <a:rPr lang="hu-HU" dirty="0" smtClean="0"/>
              <a:t>öltsük fel a </a:t>
            </a:r>
            <a:r>
              <a:rPr lang="hu-HU" dirty="0" err="1" smtClean="0"/>
              <a:t>Moodle</a:t>
            </a:r>
            <a:r>
              <a:rPr lang="hu-HU" dirty="0" smtClean="0"/>
              <a:t> előadás színterébe (Órai munka 01)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25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SQL </a:t>
            </a:r>
            <a:r>
              <a:rPr lang="hu-HU" b="1" dirty="0" err="1" smtClean="0"/>
              <a:t>developer</a:t>
            </a:r>
            <a:r>
              <a:rPr lang="hu-HU" b="1" dirty="0" smtClean="0"/>
              <a:t>, mint </a:t>
            </a:r>
            <a:r>
              <a:rPr lang="hu-HU" b="1" dirty="0" err="1" smtClean="0"/>
              <a:t>riportáló</a:t>
            </a:r>
            <a:r>
              <a:rPr lang="hu-HU" b="1" dirty="0" smtClean="0"/>
              <a:t> eszköz</a:t>
            </a:r>
            <a:endParaRPr lang="hu-HU" b="1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hu-HU" dirty="0"/>
              <a:t>itt csak lekérdezések vannak, láthatjuk többek között az éppen aktuális futás paramétereit</a:t>
            </a:r>
          </a:p>
          <a:p>
            <a:r>
              <a:rPr lang="hu-HU" dirty="0"/>
              <a:t>állapotok megismerése</a:t>
            </a:r>
          </a:p>
          <a:p>
            <a:r>
              <a:rPr lang="hu-HU" dirty="0" err="1"/>
              <a:t>session-höz</a:t>
            </a:r>
            <a:r>
              <a:rPr lang="hu-HU" dirty="0"/>
              <a:t> kötődő paraméterek:</a:t>
            </a:r>
          </a:p>
          <a:p>
            <a:pPr lvl="1"/>
            <a:r>
              <a:rPr lang="hu-HU" b="1" dirty="0"/>
              <a:t> (feladat):</a:t>
            </a:r>
            <a:r>
              <a:rPr lang="hu-HU" dirty="0"/>
              <a:t> Nézzük meg a </a:t>
            </a:r>
            <a:r>
              <a:rPr lang="hu-HU" dirty="0" err="1"/>
              <a:t>Session-öket</a:t>
            </a:r>
            <a:r>
              <a:rPr lang="hu-HU" dirty="0"/>
              <a:t>: Data </a:t>
            </a:r>
            <a:r>
              <a:rPr lang="hu-HU" dirty="0" err="1"/>
              <a:t>Dictionary</a:t>
            </a:r>
            <a:r>
              <a:rPr lang="hu-HU" dirty="0"/>
              <a:t> </a:t>
            </a:r>
            <a:r>
              <a:rPr lang="hu-HU" dirty="0" err="1"/>
              <a:t>Reports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</a:t>
            </a: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Administration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</a:t>
            </a:r>
            <a:r>
              <a:rPr lang="hu-HU" dirty="0" err="1"/>
              <a:t>Sessions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</a:t>
            </a:r>
            <a:r>
              <a:rPr lang="hu-HU" dirty="0" err="1"/>
              <a:t>Sessions</a:t>
            </a:r>
            <a:r>
              <a:rPr lang="hu-HU" dirty="0"/>
              <a:t>	</a:t>
            </a:r>
            <a:endParaRPr lang="hu-HU" dirty="0" smtClean="0"/>
          </a:p>
          <a:p>
            <a:pPr lvl="1"/>
            <a:r>
              <a:rPr lang="hu-HU" dirty="0" smtClean="0"/>
              <a:t>Látjuk</a:t>
            </a:r>
            <a:r>
              <a:rPr lang="hu-HU" dirty="0"/>
              <a:t>, hogy </a:t>
            </a:r>
            <a:r>
              <a:rPr lang="hu-HU" dirty="0" smtClean="0"/>
              <a:t>sok </a:t>
            </a:r>
            <a:r>
              <a:rPr lang="hu-HU" dirty="0"/>
              <a:t>GI17-es </a:t>
            </a:r>
            <a:r>
              <a:rPr lang="hu-HU" dirty="0" err="1"/>
              <a:t>usernek</a:t>
            </a:r>
            <a:r>
              <a:rPr lang="hu-HU" dirty="0"/>
              <a:t> van sessionje, látjuk, hogy ezek aktívak, vagy inaktívak, látjuk, hogy a mieinken kívül milyen sessionök vannak még, melyik gépről vannak nyitva, stb. Ha nyitottunk </a:t>
            </a:r>
            <a:r>
              <a:rPr lang="hu-HU" dirty="0" err="1"/>
              <a:t>unshared</a:t>
            </a:r>
            <a:r>
              <a:rPr lang="hu-HU" dirty="0"/>
              <a:t> </a:t>
            </a:r>
            <a:r>
              <a:rPr lang="hu-HU" dirty="0" err="1"/>
              <a:t>worksheetet</a:t>
            </a:r>
            <a:r>
              <a:rPr lang="hu-HU" dirty="0"/>
              <a:t>, akkor látjuk, hogy két sorral szerepelünk a session listában, majdnem minden egyforma, de az SID </a:t>
            </a:r>
            <a:r>
              <a:rPr lang="hu-HU" dirty="0" smtClean="0"/>
              <a:t>különbözik</a:t>
            </a:r>
            <a:r>
              <a:rPr lang="hu-HU" dirty="0"/>
              <a:t>!</a:t>
            </a:r>
          </a:p>
          <a:p>
            <a:r>
              <a:rPr lang="hu-HU" dirty="0" smtClean="0"/>
              <a:t>Monitoring funkciók ellátása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96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97"/>
          <a:stretch/>
        </p:blipFill>
        <p:spPr>
          <a:xfrm>
            <a:off x="-165100" y="0"/>
            <a:ext cx="4171950" cy="685800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9004300" y="3517900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8655050" y="258056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</p:txBody>
      </p:sp>
      <p:grpSp>
        <p:nvGrpSpPr>
          <p:cNvPr id="14" name="Csoportba foglalás 13"/>
          <p:cNvGrpSpPr/>
          <p:nvPr/>
        </p:nvGrpSpPr>
        <p:grpSpPr>
          <a:xfrm>
            <a:off x="1561526" y="161334"/>
            <a:ext cx="5414816" cy="584776"/>
            <a:chOff x="3015257" y="106346"/>
            <a:chExt cx="5414816" cy="584776"/>
          </a:xfrm>
        </p:grpSpPr>
        <p:sp>
          <p:nvSpPr>
            <p:cNvPr id="3" name="Téglalap 2"/>
            <p:cNvSpPr/>
            <p:nvPr/>
          </p:nvSpPr>
          <p:spPr>
            <a:xfrm>
              <a:off x="3015257" y="106347"/>
              <a:ext cx="3291286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hu-HU" sz="3200" b="1" dirty="0">
                  <a:solidFill>
                    <a:schemeClr val="bg1"/>
                  </a:solidFill>
                </a:rPr>
                <a:t>Kiss András Károly</a:t>
              </a:r>
              <a:endParaRPr lang="hu-HU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églalap 7"/>
            <p:cNvSpPr/>
            <p:nvPr/>
          </p:nvSpPr>
          <p:spPr>
            <a:xfrm>
              <a:off x="6306543" y="106346"/>
              <a:ext cx="2123530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hu-HU" sz="3200" b="1" dirty="0" smtClean="0"/>
                <a:t>- magamról</a:t>
              </a:r>
              <a:endParaRPr lang="hu-HU" sz="3200" b="1" dirty="0"/>
            </a:p>
          </p:txBody>
        </p:sp>
      </p:grpSp>
      <p:grpSp>
        <p:nvGrpSpPr>
          <p:cNvPr id="17" name="Csoportba foglalás 16"/>
          <p:cNvGrpSpPr/>
          <p:nvPr/>
        </p:nvGrpSpPr>
        <p:grpSpPr>
          <a:xfrm>
            <a:off x="4102100" y="746109"/>
            <a:ext cx="6356350" cy="6077194"/>
            <a:chOff x="4756150" y="746110"/>
            <a:chExt cx="6356350" cy="6077194"/>
          </a:xfrm>
        </p:grpSpPr>
        <p:sp>
          <p:nvSpPr>
            <p:cNvPr id="10" name="Nyolcszög 9"/>
            <p:cNvSpPr/>
            <p:nvPr/>
          </p:nvSpPr>
          <p:spPr>
            <a:xfrm>
              <a:off x="4806054" y="746110"/>
              <a:ext cx="3448946" cy="2602170"/>
            </a:xfrm>
            <a:prstGeom prst="octagon">
              <a:avLst/>
            </a:prstGeom>
            <a:solidFill>
              <a:schemeClr val="bg1"/>
            </a:solidFill>
            <a:ln w="66675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2000" b="1" dirty="0" smtClean="0">
                  <a:solidFill>
                    <a:schemeClr val="tx1"/>
                  </a:solidFill>
                </a:rPr>
                <a:t>Gazdaságinformatikai tanulmányok: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b="1" dirty="0" smtClean="0">
                  <a:solidFill>
                    <a:schemeClr val="tx1"/>
                  </a:solidFill>
                </a:rPr>
                <a:t>2011 - 14 </a:t>
              </a:r>
              <a:r>
                <a:rPr lang="hu-HU" b="1" dirty="0" err="1" smtClean="0">
                  <a:solidFill>
                    <a:schemeClr val="tx1"/>
                  </a:solidFill>
                </a:rPr>
                <a:t>BsC</a:t>
              </a:r>
              <a:r>
                <a:rPr lang="hu-HU" b="1" dirty="0" smtClean="0">
                  <a:solidFill>
                    <a:schemeClr val="tx1"/>
                  </a:solidFill>
                </a:rPr>
                <a:t> a PTE-n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b="1" dirty="0" smtClean="0">
                  <a:solidFill>
                    <a:schemeClr val="tx1"/>
                  </a:solidFill>
                </a:rPr>
                <a:t>2014 - 16 </a:t>
              </a:r>
              <a:r>
                <a:rPr lang="hu-HU" b="1" dirty="0" err="1" smtClean="0">
                  <a:solidFill>
                    <a:schemeClr val="tx1"/>
                  </a:solidFill>
                </a:rPr>
                <a:t>MsC</a:t>
              </a:r>
              <a:r>
                <a:rPr lang="hu-HU" b="1" dirty="0" smtClean="0">
                  <a:solidFill>
                    <a:schemeClr val="tx1"/>
                  </a:solidFill>
                </a:rPr>
                <a:t> a </a:t>
              </a:r>
              <a:r>
                <a:rPr lang="hu-HU" b="1" dirty="0" err="1" smtClean="0">
                  <a:solidFill>
                    <a:schemeClr val="tx1"/>
                  </a:solidFill>
                </a:rPr>
                <a:t>BCE-n</a:t>
              </a:r>
              <a:endParaRPr lang="hu-HU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b="1" dirty="0" smtClean="0">
                  <a:solidFill>
                    <a:schemeClr val="tx1"/>
                  </a:solidFill>
                </a:rPr>
                <a:t>2016 - 20 PhD a </a:t>
              </a:r>
              <a:r>
                <a:rPr lang="hu-HU" b="1" dirty="0" err="1" smtClean="0">
                  <a:solidFill>
                    <a:schemeClr val="tx1"/>
                  </a:solidFill>
                </a:rPr>
                <a:t>BCE-n</a:t>
              </a:r>
              <a:endParaRPr lang="hu-HU" b="1" dirty="0" smtClean="0">
                <a:solidFill>
                  <a:schemeClr val="tx1"/>
                </a:solidFill>
              </a:endParaRPr>
            </a:p>
            <a:p>
              <a:pPr algn="ctr"/>
              <a:endParaRPr lang="hu-HU" dirty="0"/>
            </a:p>
          </p:txBody>
        </p:sp>
        <p:sp>
          <p:nvSpPr>
            <p:cNvPr id="11" name="Nyolcszög 10"/>
            <p:cNvSpPr/>
            <p:nvPr/>
          </p:nvSpPr>
          <p:spPr>
            <a:xfrm>
              <a:off x="7632700" y="2636004"/>
              <a:ext cx="3479800" cy="2482095"/>
            </a:xfrm>
            <a:prstGeom prst="octagon">
              <a:avLst/>
            </a:prstGeom>
            <a:blipFill>
              <a:blip r:embed="rId4"/>
              <a:stretch>
                <a:fillRect/>
              </a:stretch>
            </a:blipFill>
            <a:ln w="66675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hu-HU" dirty="0" smtClean="0">
                <a:solidFill>
                  <a:schemeClr val="tx1"/>
                </a:solidFill>
              </a:endParaRPr>
            </a:p>
            <a:p>
              <a:pPr algn="ctr"/>
              <a:endParaRPr lang="hu-HU" dirty="0">
                <a:solidFill>
                  <a:schemeClr val="tx1"/>
                </a:solidFill>
              </a:endParaRPr>
            </a:p>
            <a:p>
              <a:pPr algn="ctr"/>
              <a:endParaRPr lang="hu-HU" b="1" dirty="0" smtClean="0">
                <a:solidFill>
                  <a:schemeClr val="bg1"/>
                </a:solidFill>
              </a:endParaRPr>
            </a:p>
            <a:p>
              <a:pPr algn="ctr"/>
              <a:endParaRPr lang="hu-HU" b="1" dirty="0">
                <a:solidFill>
                  <a:schemeClr val="bg1"/>
                </a:solidFill>
              </a:endParaRPr>
            </a:p>
            <a:p>
              <a:pPr algn="ctr"/>
              <a:r>
                <a:rPr lang="hu-HU" sz="2000" b="1" dirty="0" smtClean="0">
                  <a:solidFill>
                    <a:schemeClr val="bg1"/>
                  </a:solidFill>
                </a:rPr>
                <a:t>Foglalkozás:</a:t>
              </a:r>
            </a:p>
            <a:p>
              <a:pPr algn="ctr"/>
              <a:r>
                <a:rPr lang="hu-HU" b="1" dirty="0" err="1" smtClean="0">
                  <a:solidFill>
                    <a:schemeClr val="bg1"/>
                  </a:solidFill>
                </a:rPr>
                <a:t>Applications</a:t>
              </a:r>
              <a:r>
                <a:rPr lang="hu-HU" b="1" dirty="0" smtClean="0">
                  <a:solidFill>
                    <a:schemeClr val="bg1"/>
                  </a:solidFill>
                </a:rPr>
                <a:t> </a:t>
              </a:r>
              <a:r>
                <a:rPr lang="hu-HU" b="1" dirty="0" err="1" smtClean="0">
                  <a:solidFill>
                    <a:schemeClr val="bg1"/>
                  </a:solidFill>
                </a:rPr>
                <a:t>Developer</a:t>
              </a:r>
              <a:endParaRPr lang="hu-HU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hu-HU" b="1" dirty="0" smtClean="0">
                  <a:solidFill>
                    <a:schemeClr val="bg1"/>
                  </a:solidFill>
                </a:rPr>
                <a:t>@</a:t>
              </a:r>
            </a:p>
            <a:p>
              <a:pPr algn="ctr"/>
              <a:endParaRPr lang="hu-HU" dirty="0" smtClean="0">
                <a:solidFill>
                  <a:schemeClr val="tx1"/>
                </a:solidFill>
              </a:endParaRPr>
            </a:p>
            <a:p>
              <a:pPr algn="ctr"/>
              <a:endParaRPr lang="hu-H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hu-HU" dirty="0" smtClean="0">
                  <a:solidFill>
                    <a:schemeClr val="bg1"/>
                  </a:solidFill>
                </a:rPr>
                <a:t>ERP adatbázisának fejlesztése PL/SQL nyelven </a:t>
              </a:r>
              <a:endParaRPr lang="hu-HU" dirty="0">
                <a:solidFill>
                  <a:schemeClr val="bg1"/>
                </a:solidFill>
              </a:endParaRPr>
            </a:p>
            <a:p>
              <a:pPr algn="ctr"/>
              <a:endParaRPr lang="hu-HU" dirty="0" smtClean="0">
                <a:solidFill>
                  <a:schemeClr val="tx1"/>
                </a:solidFill>
              </a:endParaRPr>
            </a:p>
            <a:p>
              <a:pPr algn="ctr"/>
              <a:endParaRPr lang="hu-HU" dirty="0">
                <a:solidFill>
                  <a:schemeClr val="tx1"/>
                </a:solidFill>
              </a:endParaRPr>
            </a:p>
            <a:p>
              <a:pPr algn="ctr"/>
              <a:endParaRPr lang="hu-HU" dirty="0" smtClean="0">
                <a:solidFill>
                  <a:schemeClr val="tx1"/>
                </a:solidFill>
              </a:endParaRPr>
            </a:p>
            <a:p>
              <a:pPr algn="ctr"/>
              <a:endParaRPr lang="hu-HU" dirty="0">
                <a:solidFill>
                  <a:schemeClr val="tx1"/>
                </a:solidFill>
              </a:endParaRPr>
            </a:p>
          </p:txBody>
        </p:sp>
        <p:sp>
          <p:nvSpPr>
            <p:cNvPr id="12" name="Nyolcszög 11"/>
            <p:cNvSpPr/>
            <p:nvPr/>
          </p:nvSpPr>
          <p:spPr>
            <a:xfrm>
              <a:off x="4756150" y="4474542"/>
              <a:ext cx="3498850" cy="2348762"/>
            </a:xfrm>
            <a:prstGeom prst="octagon">
              <a:avLst/>
            </a:prstGeom>
            <a:solidFill>
              <a:schemeClr val="bg2"/>
            </a:solidFill>
            <a:ln w="66675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hu-HU" sz="2000" b="1" dirty="0" smtClean="0">
                  <a:solidFill>
                    <a:schemeClr val="tx1"/>
                  </a:solidFill>
                </a:rPr>
                <a:t>Elérhetőség:</a:t>
              </a:r>
            </a:p>
            <a:p>
              <a:pPr algn="ctr"/>
              <a:r>
                <a:rPr lang="hu-HU" b="1" dirty="0" smtClean="0">
                  <a:solidFill>
                    <a:schemeClr val="tx1"/>
                  </a:solidFill>
                  <a:hlinkClick r:id="rId5"/>
                </a:rPr>
                <a:t>https://www.facebook.com/groups/244003146056337/</a:t>
              </a:r>
              <a:r>
                <a:rPr lang="hu-HU" b="1" dirty="0" smtClean="0">
                  <a:solidFill>
                    <a:schemeClr val="tx1"/>
                  </a:solidFill>
                </a:rPr>
                <a:t> - BCE Adatbázis rendszerek gyakorlat </a:t>
              </a:r>
              <a:r>
                <a:rPr lang="hu-HU" b="1" dirty="0" err="1" smtClean="0">
                  <a:solidFill>
                    <a:schemeClr val="tx1"/>
                  </a:solidFill>
                </a:rPr>
                <a:t>Fb</a:t>
              </a:r>
              <a:r>
                <a:rPr lang="hu-HU" b="1" dirty="0" smtClean="0">
                  <a:solidFill>
                    <a:schemeClr val="tx1"/>
                  </a:solidFill>
                </a:rPr>
                <a:t> csoport, illetve személyesen 18:50 – 19:10 között a szünetben</a:t>
              </a:r>
            </a:p>
            <a:p>
              <a:pPr algn="ctr"/>
              <a:endParaRPr lang="hu-HU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Nyolcszög 14"/>
          <p:cNvSpPr/>
          <p:nvPr/>
        </p:nvSpPr>
        <p:spPr>
          <a:xfrm>
            <a:off x="9829800" y="1070498"/>
            <a:ext cx="2307358" cy="2047533"/>
          </a:xfrm>
          <a:prstGeom prst="octagon">
            <a:avLst/>
          </a:prstGeom>
          <a:solidFill>
            <a:schemeClr val="tx1"/>
          </a:solidFill>
          <a:ln w="66675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u-HU" sz="2000" b="1" dirty="0" smtClean="0">
                <a:solidFill>
                  <a:schemeClr val="bg1"/>
                </a:solidFill>
              </a:rPr>
              <a:t>Kutatási téma:</a:t>
            </a:r>
          </a:p>
          <a:p>
            <a:pPr marL="36000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chemeClr val="bg1"/>
                </a:solidFill>
              </a:rPr>
              <a:t>Szövegbányászat</a:t>
            </a:r>
          </a:p>
          <a:p>
            <a:pPr marL="36000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chemeClr val="bg1"/>
                </a:solidFill>
              </a:rPr>
              <a:t>GDELT Project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0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SQL </a:t>
            </a:r>
            <a:r>
              <a:rPr lang="hu-HU" b="1" dirty="0" err="1" smtClean="0"/>
              <a:t>developer</a:t>
            </a:r>
            <a:r>
              <a:rPr lang="hu-HU" b="1" dirty="0" smtClean="0"/>
              <a:t>, mint </a:t>
            </a:r>
            <a:r>
              <a:rPr lang="hu-HU" b="1" dirty="0" err="1" smtClean="0"/>
              <a:t>riportáló</a:t>
            </a:r>
            <a:r>
              <a:rPr lang="hu-HU" b="1" dirty="0" smtClean="0"/>
              <a:t> eszköz</a:t>
            </a:r>
            <a:endParaRPr lang="hu-HU" b="1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838200" y="1996440"/>
            <a:ext cx="10515600" cy="5394960"/>
          </a:xfrm>
        </p:spPr>
        <p:txBody>
          <a:bodyPr>
            <a:normAutofit/>
          </a:bodyPr>
          <a:lstStyle/>
          <a:p>
            <a:pPr lvl="1"/>
            <a:r>
              <a:rPr lang="hu-HU" b="1" dirty="0"/>
              <a:t>(feladat):</a:t>
            </a:r>
            <a:r>
              <a:rPr lang="hu-HU" dirty="0"/>
              <a:t> Nézzük meg a legkimerítőbb SQL futtatások </a:t>
            </a:r>
            <a:r>
              <a:rPr lang="hu-HU" dirty="0" smtClean="0"/>
              <a:t>listáját: </a:t>
            </a:r>
            <a:r>
              <a:rPr lang="hu-HU" dirty="0" err="1" smtClean="0"/>
              <a:t>Reports</a:t>
            </a:r>
            <a:r>
              <a:rPr lang="hu-HU" dirty="0" smtClean="0"/>
              <a:t> </a:t>
            </a:r>
            <a:r>
              <a:rPr lang="hu-HU" dirty="0"/>
              <a:t>→ Data </a:t>
            </a:r>
            <a:r>
              <a:rPr lang="hu-HU" dirty="0" err="1"/>
              <a:t>Dictionary</a:t>
            </a:r>
            <a:r>
              <a:rPr lang="hu-HU" dirty="0"/>
              <a:t> </a:t>
            </a:r>
            <a:r>
              <a:rPr lang="hu-HU" dirty="0" err="1"/>
              <a:t>Reports</a:t>
            </a:r>
            <a:r>
              <a:rPr lang="hu-HU" dirty="0"/>
              <a:t> → </a:t>
            </a: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Administration</a:t>
            </a:r>
            <a:r>
              <a:rPr lang="hu-HU" dirty="0"/>
              <a:t> → Top </a:t>
            </a:r>
            <a:r>
              <a:rPr lang="hu-HU" dirty="0" smtClean="0"/>
              <a:t>SQL</a:t>
            </a:r>
          </a:p>
          <a:p>
            <a:pPr lvl="1"/>
            <a:r>
              <a:rPr lang="hu-HU" dirty="0" smtClean="0"/>
              <a:t>görgessük </a:t>
            </a:r>
            <a:r>
              <a:rPr lang="hu-HU" dirty="0"/>
              <a:t>el jobbra az ablakot, ott nem csak az utasítás látszik, hanem mindenféle paraméterei is, pl. </a:t>
            </a:r>
            <a:r>
              <a:rPr lang="hu-HU" dirty="0" err="1"/>
              <a:t>cpu</a:t>
            </a:r>
            <a:r>
              <a:rPr lang="hu-HU" dirty="0"/>
              <a:t> idő (egy egyszerű </a:t>
            </a:r>
            <a:r>
              <a:rPr lang="hu-HU" dirty="0" smtClean="0"/>
              <a:t>egytáblás </a:t>
            </a:r>
            <a:r>
              <a:rPr lang="hu-HU" dirty="0"/>
              <a:t>lekérdezés általában század sőt ezred másodperc nagyságrendben fut </a:t>
            </a:r>
            <a:r>
              <a:rPr lang="hu-HU" dirty="0" smtClean="0"/>
              <a:t>le)</a:t>
            </a:r>
          </a:p>
          <a:p>
            <a:pPr lvl="1"/>
            <a:r>
              <a:rPr lang="hu-HU" dirty="0" smtClean="0"/>
              <a:t>a </a:t>
            </a:r>
            <a:r>
              <a:rPr lang="hu-HU" dirty="0"/>
              <a:t>lista elején találunk percekig tartó futásokat, illetve a néhány másodpercesek is már nagyon költségesnek számítanak)</a:t>
            </a:r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329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Adatszótár (</a:t>
            </a:r>
            <a:r>
              <a:rPr lang="hu-HU" b="1" dirty="0" err="1" smtClean="0"/>
              <a:t>data</a:t>
            </a:r>
            <a:r>
              <a:rPr lang="hu-HU" b="1" dirty="0" smtClean="0"/>
              <a:t> </a:t>
            </a:r>
            <a:r>
              <a:rPr lang="hu-HU" b="1" dirty="0" err="1" smtClean="0"/>
              <a:t>dictionary</a:t>
            </a:r>
            <a:r>
              <a:rPr lang="hu-HU" b="1" dirty="0" smtClean="0"/>
              <a:t>) elemzése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Az adatbázis rendszerek fontos jellemzője, hogy saját magukról is minden adatot az adatbázisban tárolnak, akárcsak a</a:t>
            </a:r>
            <a:r>
              <a:rPr lang="hu-HU" dirty="0" smtClean="0"/>
              <a:t> </a:t>
            </a:r>
            <a:r>
              <a:rPr lang="hu-HU" dirty="0"/>
              <a:t>felhasználók által bevitt információkét</a:t>
            </a:r>
            <a:endParaRPr lang="hu-HU" dirty="0" smtClean="0"/>
          </a:p>
          <a:p>
            <a:r>
              <a:rPr lang="hu-HU" dirty="0" smtClean="0"/>
              <a:t>Az automatikusan tárolt adatok vannak az adatszótárban</a:t>
            </a:r>
          </a:p>
          <a:p>
            <a:r>
              <a:rPr lang="hu-HU" dirty="0" smtClean="0"/>
              <a:t>Ezekből készített tárolt lekérdezéseket (nézetek) látunk itt a </a:t>
            </a:r>
            <a:r>
              <a:rPr lang="hu-HU" dirty="0" err="1" smtClean="0"/>
              <a:t>Reports</a:t>
            </a:r>
            <a:r>
              <a:rPr lang="hu-HU" dirty="0" smtClean="0"/>
              <a:t> ablakban</a:t>
            </a:r>
          </a:p>
          <a:p>
            <a:r>
              <a:rPr lang="hu-HU" dirty="0" smtClean="0"/>
              <a:t>Csak az elsőt használjuk belőle</a:t>
            </a:r>
          </a:p>
          <a:p>
            <a:r>
              <a:rPr lang="hu-HU" dirty="0" smtClean="0"/>
              <a:t>Ott mapparendszerben találhatjuk meg, amit keresünk </a:t>
            </a:r>
          </a:p>
          <a:p>
            <a:r>
              <a:rPr lang="hu-HU" dirty="0" smtClean="0"/>
              <a:t>Meg is írhatjuk helyettük a szükséges lekérdezéseket, illetve meg is nézhetjük, hogy milyen </a:t>
            </a:r>
            <a:r>
              <a:rPr lang="hu-HU" dirty="0" err="1" smtClean="0"/>
              <a:t>sql-lel</a:t>
            </a:r>
            <a:r>
              <a:rPr lang="hu-HU" dirty="0" smtClean="0"/>
              <a:t> jöttek létre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208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SQL </a:t>
            </a:r>
            <a:r>
              <a:rPr lang="hu-HU" b="1" dirty="0" err="1" smtClean="0"/>
              <a:t>developer</a:t>
            </a:r>
            <a:r>
              <a:rPr lang="hu-HU" b="1" dirty="0" smtClean="0"/>
              <a:t>, mint m</a:t>
            </a:r>
            <a:r>
              <a:rPr lang="hu-HU" b="1" dirty="0" smtClean="0"/>
              <a:t>enedzsment </a:t>
            </a:r>
            <a:r>
              <a:rPr lang="hu-HU" b="1" dirty="0"/>
              <a:t>eszköz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hu-HU" dirty="0"/>
              <a:t>DBA nézet: </a:t>
            </a:r>
            <a:r>
              <a:rPr lang="hu-HU" dirty="0" err="1" smtClean="0"/>
              <a:t>View</a:t>
            </a:r>
            <a:r>
              <a:rPr lang="hu-HU" dirty="0" smtClean="0"/>
              <a:t> -&gt; DBA -&gt; majd adjuk hozzá a </a:t>
            </a:r>
            <a:r>
              <a:rPr lang="hu-HU" dirty="0" err="1" smtClean="0"/>
              <a:t>connection-t</a:t>
            </a:r>
            <a:endParaRPr lang="hu-HU" dirty="0" smtClean="0"/>
          </a:p>
          <a:p>
            <a:pPr lvl="0"/>
            <a:r>
              <a:rPr lang="hu-HU" dirty="0" smtClean="0"/>
              <a:t>szerver adminisztráció: szintén </a:t>
            </a:r>
            <a:r>
              <a:rPr lang="hu-HU" dirty="0"/>
              <a:t>látunk lekérdezéseket, emellett itt be is állíthatunk dolgokat menüből (ezeknek is megvan az </a:t>
            </a:r>
            <a:r>
              <a:rPr lang="hu-HU" dirty="0" err="1"/>
              <a:t>sql</a:t>
            </a:r>
            <a:r>
              <a:rPr lang="hu-HU" dirty="0"/>
              <a:t> megfelelője, pl. </a:t>
            </a:r>
            <a:r>
              <a:rPr lang="hu-HU" dirty="0" smtClean="0"/>
              <a:t>jelszómódosítás)</a:t>
            </a:r>
          </a:p>
          <a:p>
            <a:pPr lvl="0"/>
            <a:r>
              <a:rPr lang="hu-HU" dirty="0" smtClean="0"/>
              <a:t>szerverbeállítások</a:t>
            </a:r>
            <a:r>
              <a:rPr lang="hu-HU" dirty="0"/>
              <a:t>, </a:t>
            </a:r>
            <a:r>
              <a:rPr lang="hu-HU" dirty="0" err="1"/>
              <a:t>rendszergazai</a:t>
            </a:r>
            <a:r>
              <a:rPr lang="hu-HU" dirty="0"/>
              <a:t> </a:t>
            </a:r>
            <a:r>
              <a:rPr lang="hu-HU" dirty="0" smtClean="0"/>
              <a:t>megoldások</a:t>
            </a:r>
          </a:p>
          <a:p>
            <a:pPr lvl="0"/>
            <a:r>
              <a:rPr lang="hu-HU" dirty="0"/>
              <a:t>j</a:t>
            </a:r>
            <a:r>
              <a:rPr lang="hu-HU" dirty="0" smtClean="0"/>
              <a:t>ogosultságok kezelése</a:t>
            </a:r>
          </a:p>
          <a:p>
            <a:pPr lvl="0"/>
            <a:r>
              <a:rPr lang="hu-HU" dirty="0"/>
              <a:t>a rendszer legkockázatosabb szereplője a </a:t>
            </a:r>
            <a:r>
              <a:rPr lang="hu-HU" dirty="0" smtClean="0"/>
              <a:t>DBA</a:t>
            </a:r>
          </a:p>
          <a:p>
            <a:pPr lvl="0"/>
            <a:r>
              <a:rPr lang="hu-HU" dirty="0" smtClean="0"/>
              <a:t>ez </a:t>
            </a:r>
            <a:r>
              <a:rPr lang="hu-HU" dirty="0"/>
              <a:t>a kockázat pl. úgy csökkenthető, ha belőle sem csak egy van, és </a:t>
            </a:r>
            <a:r>
              <a:rPr lang="hu-HU" dirty="0" err="1"/>
              <a:t>pl</a:t>
            </a:r>
            <a:r>
              <a:rPr lang="hu-HU" dirty="0"/>
              <a:t> a jogosultságok adására másik </a:t>
            </a:r>
            <a:r>
              <a:rPr lang="hu-HU" dirty="0" err="1"/>
              <a:t>DBA-nak</a:t>
            </a:r>
            <a:r>
              <a:rPr lang="hu-HU" dirty="0"/>
              <a:t> van joga, mint egyébként a rendszer karbantartását végző DBA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416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Jogosultsági rendszer felépítése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 fontScale="92500" lnSpcReduction="20000"/>
          </a:bodyPr>
          <a:lstStyle/>
          <a:p>
            <a:r>
              <a:rPr lang="cs-CZ" dirty="0" smtClean="0"/>
              <a:t>A </a:t>
            </a:r>
            <a:r>
              <a:rPr lang="cs-CZ" dirty="0"/>
              <a:t>jogosultsági rendszer több </a:t>
            </a:r>
            <a:r>
              <a:rPr lang="cs-CZ" dirty="0" smtClean="0"/>
              <a:t>szempontú</a:t>
            </a:r>
          </a:p>
          <a:p>
            <a:r>
              <a:rPr lang="cs-CZ" dirty="0" smtClean="0"/>
              <a:t>egyik </a:t>
            </a:r>
            <a:r>
              <a:rPr lang="cs-CZ" dirty="0"/>
              <a:t>szempont, hogy ki kapja a jogosultságot: lehet egy-egy felhasználónak adni jogosultságokat, vagy felhasználók egy csoportjának (role</a:t>
            </a:r>
            <a:r>
              <a:rPr lang="cs-CZ" dirty="0" smtClean="0"/>
              <a:t>).</a:t>
            </a:r>
          </a:p>
          <a:p>
            <a:r>
              <a:rPr lang="cs-CZ" dirty="0" smtClean="0"/>
              <a:t>A </a:t>
            </a:r>
            <a:r>
              <a:rPr lang="cs-CZ" dirty="0"/>
              <a:t>másik szempont, hogy mire vonatkozik a jogosultság: a jogosultságok objektumokhoz és tevékenységekhez köthetőek. Például a tábla létrehozása is egy jogosultsági elem, de ha fejlesztenénk bármilyen külső funkciót, akkor az is arra a valamire egyedi jogosultságot kapna az Oracle rendszerben és vannak tevékenységhez kapcsolódó jogok (system privileges: pl. A hallgato szerepű felhasználók minden táblát és minden adatszótárat lekérdezhetnek); </a:t>
            </a:r>
            <a:endParaRPr lang="cs-CZ" dirty="0" smtClean="0"/>
          </a:p>
          <a:p>
            <a:r>
              <a:rPr lang="cs-CZ" dirty="0" smtClean="0"/>
              <a:t>A </a:t>
            </a:r>
            <a:r>
              <a:rPr lang="cs-CZ" dirty="0"/>
              <a:t>harmadik szempont pedig, hogy az adott felhasználó, vagy adott szerepű felhasználó csak a saját maga számára kapta a jogosultságot, vagy tovább is delegálhatja azt: ADMIN option</a:t>
            </a:r>
            <a:r>
              <a:rPr lang="cs-CZ" dirty="0" smtClean="0"/>
              <a:t>.</a:t>
            </a:r>
          </a:p>
          <a:p>
            <a:r>
              <a:rPr lang="cs-CZ" dirty="0" smtClean="0"/>
              <a:t>Halmazlogikával működik és a szerepeknek is lehet hierarchiája, pl. Az oktato szerep hallgato is.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906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Jogosultsági rendszer működésének rövid bemutatása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err="1"/>
              <a:t>View</a:t>
            </a:r>
            <a:r>
              <a:rPr lang="hu-HU" dirty="0"/>
              <a:t> → DBA → </a:t>
            </a:r>
            <a:r>
              <a:rPr lang="hu-HU" dirty="0" err="1"/>
              <a:t>connect</a:t>
            </a:r>
            <a:r>
              <a:rPr lang="hu-HU" dirty="0"/>
              <a:t> → </a:t>
            </a:r>
            <a:r>
              <a:rPr lang="hu-HU" dirty="0" err="1"/>
              <a:t>Security</a:t>
            </a:r>
            <a:r>
              <a:rPr lang="hu-HU" dirty="0"/>
              <a:t> → </a:t>
            </a:r>
            <a:r>
              <a:rPr lang="hu-HU" dirty="0" err="1"/>
              <a:t>Users</a:t>
            </a:r>
            <a:r>
              <a:rPr lang="hu-HU" dirty="0"/>
              <a:t> → &lt;saját felhasználó&gt;  → </a:t>
            </a:r>
            <a:r>
              <a:rPr lang="hu-HU" dirty="0" err="1"/>
              <a:t>Roles</a:t>
            </a:r>
            <a:r>
              <a:rPr lang="hu-HU" dirty="0"/>
              <a:t>, </a:t>
            </a:r>
            <a:r>
              <a:rPr lang="hu-HU" dirty="0" err="1"/>
              <a:t>Sys</a:t>
            </a:r>
            <a:r>
              <a:rPr lang="hu-HU" dirty="0"/>
              <a:t> </a:t>
            </a:r>
            <a:r>
              <a:rPr lang="hu-HU" dirty="0" err="1"/>
              <a:t>Privs</a:t>
            </a:r>
            <a:r>
              <a:rPr lang="hu-HU" dirty="0"/>
              <a:t> </a:t>
            </a:r>
            <a:r>
              <a:rPr lang="hu-HU" dirty="0" err="1" smtClean="0"/>
              <a:t>stb</a:t>
            </a:r>
            <a:endParaRPr lang="hu-HU" dirty="0" smtClean="0"/>
          </a:p>
          <a:p>
            <a:pPr lvl="0"/>
            <a:r>
              <a:rPr lang="hu-HU" dirty="0" smtClean="0"/>
              <a:t>(</a:t>
            </a:r>
            <a:r>
              <a:rPr lang="hu-HU" dirty="0" err="1"/>
              <a:t>View</a:t>
            </a:r>
            <a:r>
              <a:rPr lang="hu-HU" dirty="0"/>
              <a:t> → DBA → </a:t>
            </a:r>
            <a:r>
              <a:rPr lang="hu-HU" dirty="0" err="1"/>
              <a:t>connect</a:t>
            </a:r>
            <a:r>
              <a:rPr lang="hu-HU" dirty="0"/>
              <a:t> → </a:t>
            </a:r>
            <a:r>
              <a:rPr lang="hu-HU" dirty="0" err="1"/>
              <a:t>Security</a:t>
            </a:r>
            <a:r>
              <a:rPr lang="hu-HU" dirty="0"/>
              <a:t> → </a:t>
            </a:r>
            <a:r>
              <a:rPr lang="hu-HU" dirty="0" err="1"/>
              <a:t>Roles</a:t>
            </a:r>
            <a:r>
              <a:rPr lang="hu-HU" dirty="0"/>
              <a:t>  → különböző szerepekhez tartozó jogosultságok </a:t>
            </a:r>
            <a:r>
              <a:rPr lang="hu-HU" dirty="0" smtClean="0"/>
              <a:t>áttekintése</a:t>
            </a:r>
          </a:p>
          <a:p>
            <a:pPr lvl="0"/>
            <a:r>
              <a:rPr lang="hu-HU" dirty="0" smtClean="0"/>
              <a:t>nézzük </a:t>
            </a:r>
            <a:r>
              <a:rPr lang="hu-HU" dirty="0"/>
              <a:t>meg az OKTATO, HALLGATO, CONNECT szerepeket. Pl. a </a:t>
            </a:r>
            <a:r>
              <a:rPr lang="hu-HU" dirty="0" err="1"/>
              <a:t>hallgato</a:t>
            </a:r>
            <a:r>
              <a:rPr lang="hu-HU" dirty="0"/>
              <a:t> minden jogosultságánál NO szerepel az </a:t>
            </a:r>
            <a:r>
              <a:rPr lang="hu-HU" dirty="0" err="1"/>
              <a:t>Admin</a:t>
            </a:r>
            <a:r>
              <a:rPr lang="hu-HU" dirty="0"/>
              <a:t> </a:t>
            </a:r>
            <a:r>
              <a:rPr lang="hu-HU" dirty="0" err="1"/>
              <a:t>Option-nál</a:t>
            </a:r>
            <a:r>
              <a:rPr lang="hu-HU" dirty="0"/>
              <a:t>, de az OKTATO </a:t>
            </a:r>
            <a:r>
              <a:rPr lang="hu-HU" dirty="0" err="1"/>
              <a:t>pl</a:t>
            </a:r>
            <a:r>
              <a:rPr lang="hu-HU" dirty="0"/>
              <a:t> a HALLGATO szerepet tovább </a:t>
            </a:r>
            <a:r>
              <a:rPr lang="hu-HU" dirty="0" smtClean="0"/>
              <a:t>adhatja</a:t>
            </a:r>
            <a:endParaRPr lang="hu-HU" dirty="0"/>
          </a:p>
          <a:p>
            <a:pPr lvl="0"/>
            <a:r>
              <a:rPr lang="hu-HU" b="1" dirty="0"/>
              <a:t> (feladat)</a:t>
            </a:r>
            <a:r>
              <a:rPr lang="hu-HU" dirty="0"/>
              <a:t> – mindenki </a:t>
            </a:r>
            <a:r>
              <a:rPr lang="hu-HU" dirty="0" smtClean="0"/>
              <a:t>keresse meg, </a:t>
            </a:r>
            <a:r>
              <a:rPr lang="hu-HU" dirty="0"/>
              <a:t>hogy milyen jogai vannak: fontos, hogy szerepeken keresztül is lehet örökölni jogokat, ott is célszerű </a:t>
            </a:r>
            <a:r>
              <a:rPr lang="hu-HU" dirty="0" smtClean="0"/>
              <a:t>megnézni.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385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Fizikai adattárolás felépítése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Szintén több elemű </a:t>
            </a:r>
            <a:r>
              <a:rPr lang="cs-CZ" dirty="0" smtClean="0"/>
              <a:t>rendszer</a:t>
            </a:r>
          </a:p>
          <a:p>
            <a:r>
              <a:rPr lang="cs-CZ" dirty="0" smtClean="0"/>
              <a:t>Felhasználók </a:t>
            </a:r>
            <a:r>
              <a:rPr lang="cs-CZ" dirty="0"/>
              <a:t>csoportjai ún. táblahelyekhez (tablespace) kapcsolódnak (általában a különböző jogosultságú felhasználók adatai fizikailag is elkülönülhetnek), amelyek adatállományokból (data files) </a:t>
            </a:r>
            <a:r>
              <a:rPr lang="cs-CZ" dirty="0" smtClean="0"/>
              <a:t>állnak</a:t>
            </a:r>
          </a:p>
          <a:p>
            <a:r>
              <a:rPr lang="cs-CZ" dirty="0" smtClean="0"/>
              <a:t>Mindenkinek </a:t>
            </a:r>
            <a:r>
              <a:rPr lang="cs-CZ" dirty="0"/>
              <a:t>van munkaterülete és átmeneti tárhelye (TEMP), ahova a lekérdezések részeredményei kerülnek átmeneti </a:t>
            </a:r>
            <a:r>
              <a:rPr lang="cs-CZ" dirty="0" smtClean="0"/>
              <a:t>jelleggel</a:t>
            </a:r>
          </a:p>
          <a:p>
            <a:r>
              <a:rPr lang="cs-CZ" dirty="0" smtClean="0"/>
              <a:t>Az </a:t>
            </a:r>
            <a:r>
              <a:rPr lang="cs-CZ" dirty="0"/>
              <a:t>adatfájlok fizikailag ott vannak a háttértáron, másolhatóak, korlátozott mértékben </a:t>
            </a:r>
            <a:r>
              <a:rPr lang="cs-CZ" dirty="0" smtClean="0"/>
              <a:t>mozgathatóak</a:t>
            </a:r>
          </a:p>
          <a:p>
            <a:r>
              <a:rPr lang="cs-CZ" dirty="0" smtClean="0"/>
              <a:t>A </a:t>
            </a:r>
            <a:r>
              <a:rPr lang="cs-CZ" dirty="0"/>
              <a:t>táblahelyek kihasználtsága az adatállományok kihasználtságának </a:t>
            </a:r>
            <a:r>
              <a:rPr lang="cs-CZ" dirty="0" smtClean="0"/>
              <a:t>összesítése</a:t>
            </a:r>
          </a:p>
          <a:p>
            <a:r>
              <a:rPr lang="cs-CZ" dirty="0" smtClean="0"/>
              <a:t>Az </a:t>
            </a:r>
            <a:r>
              <a:rPr lang="cs-CZ" dirty="0"/>
              <a:t>adatbáziskezelő átveszi az operációs rendszertől a fájlkezelési feladatokat (is)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050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SQL </a:t>
            </a:r>
            <a:r>
              <a:rPr lang="hu-HU" b="1" dirty="0" err="1" smtClean="0"/>
              <a:t>developer</a:t>
            </a:r>
            <a:r>
              <a:rPr lang="hu-HU" b="1" dirty="0" smtClean="0"/>
              <a:t>, mint menedzsment eszköz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417320"/>
            <a:ext cx="11201400" cy="522732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hu-HU" dirty="0"/>
              <a:t>DBA → Storage → </a:t>
            </a:r>
            <a:r>
              <a:rPr lang="hu-HU" dirty="0" err="1" smtClean="0"/>
              <a:t>Tablespaces</a:t>
            </a:r>
            <a:r>
              <a:rPr lang="hu-HU" dirty="0" smtClean="0"/>
              <a:t>: ha </a:t>
            </a:r>
            <a:r>
              <a:rPr lang="hu-HU" dirty="0"/>
              <a:t>nincs odaírva a mértékegység, akkor általában KB-ban </a:t>
            </a:r>
            <a:r>
              <a:rPr lang="hu-HU" dirty="0" smtClean="0"/>
              <a:t>értendő</a:t>
            </a:r>
          </a:p>
          <a:p>
            <a:pPr lvl="0"/>
            <a:r>
              <a:rPr lang="hu-HU" dirty="0" smtClean="0"/>
              <a:t>Fizikai </a:t>
            </a:r>
            <a:r>
              <a:rPr lang="hu-HU" dirty="0"/>
              <a:t>tárolás: DBA → Storage → </a:t>
            </a:r>
            <a:r>
              <a:rPr lang="hu-HU" dirty="0" err="1"/>
              <a:t>Datafiles</a:t>
            </a:r>
            <a:r>
              <a:rPr lang="hu-HU" dirty="0"/>
              <a:t>: nézzük meg a használati szinteket</a:t>
            </a:r>
          </a:p>
          <a:p>
            <a:pPr lvl="1"/>
            <a:r>
              <a:rPr lang="hu-HU" b="1" dirty="0"/>
              <a:t>(feladat)</a:t>
            </a:r>
            <a:r>
              <a:rPr lang="hu-HU" dirty="0"/>
              <a:t>: kattintsunk  az egyik fájlra, majd nézzük meg az SQL </a:t>
            </a:r>
            <a:r>
              <a:rPr lang="hu-HU" dirty="0" smtClean="0"/>
              <a:t>kifejezést</a:t>
            </a:r>
          </a:p>
          <a:p>
            <a:pPr lvl="0"/>
            <a:r>
              <a:rPr lang="hu-HU" dirty="0" smtClean="0"/>
              <a:t>Ütemező: DBA → </a:t>
            </a:r>
            <a:r>
              <a:rPr lang="hu-HU" dirty="0" err="1" smtClean="0"/>
              <a:t>Scheduler</a:t>
            </a:r>
            <a:endParaRPr lang="hu-HU" dirty="0" smtClean="0"/>
          </a:p>
          <a:p>
            <a:pPr lvl="1"/>
            <a:r>
              <a:rPr lang="hu-HU" b="1" dirty="0" smtClean="0"/>
              <a:t>(feladat)</a:t>
            </a:r>
            <a:r>
              <a:rPr lang="hu-HU" dirty="0" smtClean="0"/>
              <a:t>:</a:t>
            </a:r>
            <a:r>
              <a:rPr lang="hu-HU" dirty="0" smtClean="0"/>
              <a:t> önállóan nézd végig, pontos </a:t>
            </a:r>
            <a:r>
              <a:rPr lang="hu-HU" dirty="0"/>
              <a:t>riport itt: </a:t>
            </a:r>
            <a:r>
              <a:rPr lang="hu-HU" dirty="0" err="1" smtClean="0"/>
              <a:t>Reports</a:t>
            </a:r>
            <a:r>
              <a:rPr lang="hu-HU" dirty="0" smtClean="0"/>
              <a:t> </a:t>
            </a:r>
            <a:r>
              <a:rPr lang="hu-HU" dirty="0"/>
              <a:t>→ Data </a:t>
            </a:r>
            <a:r>
              <a:rPr lang="hu-HU" dirty="0" err="1"/>
              <a:t>Dictionary</a:t>
            </a:r>
            <a:r>
              <a:rPr lang="hu-HU" dirty="0"/>
              <a:t> </a:t>
            </a:r>
            <a:r>
              <a:rPr lang="hu-HU" dirty="0" err="1"/>
              <a:t>Reports</a:t>
            </a:r>
            <a:r>
              <a:rPr lang="hu-HU" dirty="0"/>
              <a:t> → </a:t>
            </a:r>
            <a:r>
              <a:rPr lang="hu-HU" dirty="0" err="1" smtClean="0"/>
              <a:t>Scheduler</a:t>
            </a:r>
            <a:r>
              <a:rPr lang="hu-HU" dirty="0" smtClean="0"/>
              <a:t> </a:t>
            </a:r>
            <a:r>
              <a:rPr lang="hu-HU" dirty="0"/>
              <a:t>→ DBMS </a:t>
            </a:r>
            <a:r>
              <a:rPr lang="hu-HU" dirty="0" err="1"/>
              <a:t>jobs</a:t>
            </a:r>
            <a:r>
              <a:rPr lang="hu-HU" dirty="0"/>
              <a:t> → DBA </a:t>
            </a:r>
            <a:r>
              <a:rPr lang="hu-HU" dirty="0" err="1"/>
              <a:t>jobs</a:t>
            </a:r>
            <a:endParaRPr lang="hu-HU" dirty="0"/>
          </a:p>
          <a:p>
            <a:pPr lvl="0"/>
            <a:r>
              <a:rPr lang="hu-HU" dirty="0"/>
              <a:t>Adatbázis jelenlegi állapota (DBA → </a:t>
            </a:r>
            <a:r>
              <a:rPr lang="hu-HU" dirty="0" err="1"/>
              <a:t>Database</a:t>
            </a:r>
            <a:r>
              <a:rPr lang="hu-HU" dirty="0"/>
              <a:t> Status → </a:t>
            </a:r>
            <a:r>
              <a:rPr lang="hu-HU" dirty="0" err="1"/>
              <a:t>Status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verzió lekérdezése</a:t>
            </a:r>
          </a:p>
          <a:p>
            <a:pPr lvl="1"/>
            <a:r>
              <a:rPr lang="hu-HU" dirty="0"/>
              <a:t>milyen operációs rendszeren fut</a:t>
            </a:r>
          </a:p>
          <a:p>
            <a:pPr lvl="1"/>
            <a:r>
              <a:rPr lang="hu-HU" dirty="0"/>
              <a:t>fizikailag hol van a háttértáron</a:t>
            </a:r>
          </a:p>
          <a:p>
            <a:pPr lvl="0"/>
            <a:r>
              <a:rPr lang="hu-HU" dirty="0"/>
              <a:t>Használati jellemzők </a:t>
            </a:r>
            <a:r>
              <a:rPr lang="hu-HU" dirty="0" smtClean="0"/>
              <a:t>áttekintése: DBA </a:t>
            </a:r>
            <a:r>
              <a:rPr lang="hu-HU" dirty="0"/>
              <a:t>→ </a:t>
            </a: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Configuration</a:t>
            </a:r>
            <a:r>
              <a:rPr lang="hu-HU" dirty="0"/>
              <a:t> → </a:t>
            </a:r>
            <a:r>
              <a:rPr lang="hu-HU" dirty="0" err="1"/>
              <a:t>View</a:t>
            </a:r>
            <a:r>
              <a:rPr lang="hu-HU" dirty="0"/>
              <a:t> </a:t>
            </a: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Feature</a:t>
            </a:r>
            <a:r>
              <a:rPr lang="hu-HU" dirty="0"/>
              <a:t> </a:t>
            </a:r>
            <a:r>
              <a:rPr lang="hu-HU" dirty="0" err="1" smtClean="0"/>
              <a:t>Usage</a:t>
            </a:r>
            <a:r>
              <a:rPr lang="hu-HU" dirty="0" smtClean="0"/>
              <a:t> </a:t>
            </a:r>
            <a:r>
              <a:rPr lang="hu-HU" dirty="0"/>
              <a:t>– itt látható, hogy milyen modulok aktívak egy </a:t>
            </a:r>
            <a:r>
              <a:rPr lang="hu-HU" dirty="0" smtClean="0"/>
              <a:t>adatbázisban </a:t>
            </a:r>
            <a:r>
              <a:rPr lang="hu-HU" dirty="0"/>
              <a:t>(pl.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mining</a:t>
            </a:r>
            <a:r>
              <a:rPr lang="hu-HU" dirty="0"/>
              <a:t> nem aktív, automatikus UNDO management igen)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90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Sprint (5 perc)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 kérdések az első előadásra illetve az aktuális gyakorlatra vonatkozna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480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2879"/>
            <a:ext cx="5724071" cy="421512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71" y="0"/>
            <a:ext cx="6467929" cy="685800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24071" cy="264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t="-1" r="493" b="9836"/>
          <a:stretch/>
        </p:blipFill>
        <p:spPr>
          <a:xfrm>
            <a:off x="0" y="3987800"/>
            <a:ext cx="12192000" cy="27296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46700" cy="4089400"/>
          </a:xfrm>
          <a:prstGeom prst="rect">
            <a:avLst/>
          </a:prstGeom>
          <a:ln w="50800">
            <a:noFill/>
          </a:ln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00" y="0"/>
            <a:ext cx="6845300" cy="4089400"/>
          </a:xfrm>
          <a:prstGeom prst="rect">
            <a:avLst/>
          </a:prstGeom>
          <a:ln w="127000" cap="sq"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40060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Számonkérés a gyakorlatokon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Sprint pontok: alkalmanként 5 pont, modulonként összesítve nézzük a %-ot</a:t>
            </a:r>
          </a:p>
          <a:p>
            <a:pPr lvl="1"/>
            <a:r>
              <a:rPr lang="hu-HU" dirty="0"/>
              <a:t>első héten az adott heti előadásból és gyakorlatból, jövő héttől kezdve mindig az előző hétből, illetve egy-egy ismétlő kérdés is előfordulhat. (a tesztkérdések egy része a vizsgán a beugró tesztben visszaköszönhet)</a:t>
            </a:r>
          </a:p>
          <a:p>
            <a:pPr lvl="1"/>
            <a:r>
              <a:rPr lang="hu-HU" b="1" dirty="0"/>
              <a:t>40%</a:t>
            </a:r>
            <a:r>
              <a:rPr lang="hu-HU" dirty="0"/>
              <a:t> alatt nem lesz vitt pontjuk a vizsgára</a:t>
            </a:r>
          </a:p>
          <a:p>
            <a:pPr lvl="1"/>
            <a:r>
              <a:rPr lang="hu-HU" b="1" dirty="0"/>
              <a:t>80%</a:t>
            </a:r>
            <a:r>
              <a:rPr lang="hu-HU" dirty="0"/>
              <a:t>-tól jelvény jár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810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Piaci felosztás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Oracle a leginkább meghatározó piaci szereplő – 30% </a:t>
            </a:r>
            <a:r>
              <a:rPr lang="hu-HU" dirty="0" smtClean="0"/>
              <a:t>körül</a:t>
            </a:r>
          </a:p>
          <a:p>
            <a:r>
              <a:rPr lang="hu-HU" dirty="0" smtClean="0"/>
              <a:t>az </a:t>
            </a:r>
            <a:r>
              <a:rPr lang="hu-HU" dirty="0"/>
              <a:t>SQL nyelv ugyan standard elvileg, de mégis vannak </a:t>
            </a:r>
            <a:r>
              <a:rPr lang="hu-HU" dirty="0" smtClean="0"/>
              <a:t>nyelvjárások</a:t>
            </a:r>
          </a:p>
          <a:p>
            <a:r>
              <a:rPr lang="hu-HU" dirty="0" smtClean="0"/>
              <a:t>Oracle</a:t>
            </a:r>
            <a:r>
              <a:rPr lang="hu-HU" dirty="0"/>
              <a:t>, IBM DB2 – közel 30%-os penetrációval nagyon hasonlít és még az adattárházaknál gyakori </a:t>
            </a:r>
            <a:r>
              <a:rPr lang="hu-HU" dirty="0" err="1"/>
              <a:t>Teradata</a:t>
            </a:r>
            <a:r>
              <a:rPr lang="hu-HU" dirty="0"/>
              <a:t> nyelvjárása is ezekhez </a:t>
            </a:r>
            <a:r>
              <a:rPr lang="hu-HU" dirty="0" smtClean="0"/>
              <a:t>hasonlít</a:t>
            </a:r>
          </a:p>
          <a:p>
            <a:r>
              <a:rPr lang="hu-HU" dirty="0" smtClean="0"/>
              <a:t>Microsoft </a:t>
            </a:r>
            <a:r>
              <a:rPr lang="hu-HU" dirty="0"/>
              <a:t>SQL eléggé különbözik, </a:t>
            </a:r>
            <a:r>
              <a:rPr lang="hu-HU" dirty="0" smtClean="0"/>
              <a:t>a </a:t>
            </a:r>
            <a:r>
              <a:rPr lang="hu-HU" dirty="0" err="1" smtClean="0"/>
              <a:t>mySQL-lel</a:t>
            </a:r>
            <a:r>
              <a:rPr lang="hu-HU" dirty="0" smtClean="0"/>
              <a:t> </a:t>
            </a:r>
            <a:r>
              <a:rPr lang="hu-HU" dirty="0"/>
              <a:t>van közös </a:t>
            </a:r>
            <a:r>
              <a:rPr lang="hu-HU" dirty="0" smtClean="0"/>
              <a:t>nyelvcsaládban</a:t>
            </a:r>
          </a:p>
          <a:p>
            <a:r>
              <a:rPr lang="hu-HU" dirty="0" err="1" smtClean="0"/>
              <a:t>MsSQL</a:t>
            </a:r>
            <a:r>
              <a:rPr lang="hu-HU" dirty="0" smtClean="0"/>
              <a:t> </a:t>
            </a:r>
            <a:r>
              <a:rPr lang="hu-HU" dirty="0"/>
              <a:t>világ szinten kb. 10%</a:t>
            </a:r>
          </a:p>
        </p:txBody>
      </p:sp>
    </p:spTree>
    <p:extLst>
      <p:ext uri="{BB962C8B-B14F-4D97-AF65-F5344CB8AC3E}">
        <p14:creationId xmlns:p14="http://schemas.microsoft.com/office/powerpoint/2010/main" val="64459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Oracle SQL </a:t>
            </a:r>
            <a:r>
              <a:rPr lang="hu-HU" b="1" dirty="0" err="1" smtClean="0"/>
              <a:t>Developer</a:t>
            </a:r>
            <a:r>
              <a:rPr lang="hu-HU" b="1" dirty="0" smtClean="0"/>
              <a:t> – kliens program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9016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Java </a:t>
            </a:r>
            <a:r>
              <a:rPr lang="hu-HU" dirty="0"/>
              <a:t>alapú, IDE környezet (</a:t>
            </a:r>
            <a:r>
              <a:rPr lang="hu-HU" dirty="0" err="1"/>
              <a:t>Integrated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 </a:t>
            </a:r>
            <a:r>
              <a:rPr lang="hu-HU" dirty="0" err="1" smtClean="0"/>
              <a:t>Environment</a:t>
            </a:r>
            <a:r>
              <a:rPr lang="hu-HU" dirty="0" smtClean="0"/>
              <a:t>), </a:t>
            </a:r>
            <a:r>
              <a:rPr lang="hu-HU" dirty="0"/>
              <a:t>azaz Integrált Fejlesztői </a:t>
            </a:r>
            <a:r>
              <a:rPr lang="hu-HU" dirty="0" smtClean="0"/>
              <a:t>Környezetet</a:t>
            </a:r>
          </a:p>
          <a:p>
            <a:r>
              <a:rPr lang="hu-HU" dirty="0"/>
              <a:t>Könnyű telepíteni (</a:t>
            </a:r>
            <a:r>
              <a:rPr lang="hu-HU" dirty="0" err="1"/>
              <a:t>portable</a:t>
            </a:r>
            <a:r>
              <a:rPr lang="hu-HU" dirty="0"/>
              <a:t> változat is van), egyszerűbb használni a normál kliens programoknál, mindenhol fut, ahol fut a Java </a:t>
            </a:r>
          </a:p>
          <a:p>
            <a:r>
              <a:rPr lang="hu-HU" dirty="0" smtClean="0"/>
              <a:t>Ingyenes (otthonra is)</a:t>
            </a:r>
            <a:endParaRPr lang="hu-HU" dirty="0"/>
          </a:p>
          <a:p>
            <a:r>
              <a:rPr lang="hu-HU" dirty="0"/>
              <a:t>Most már adatbányász eszköz is van </a:t>
            </a:r>
            <a:r>
              <a:rPr lang="hu-HU" dirty="0" smtClean="0"/>
              <a:t>benne: </a:t>
            </a:r>
            <a:r>
              <a:rPr lang="hu-HU" dirty="0"/>
              <a:t>kapcsolható majdnem minden adatbázishoz, amihez van Java alapú konnektor (</a:t>
            </a:r>
            <a:r>
              <a:rPr lang="hu-HU" dirty="0" err="1"/>
              <a:t>Ms</a:t>
            </a:r>
            <a:r>
              <a:rPr lang="hu-HU" dirty="0"/>
              <a:t> Accesshez csak a korábbi </a:t>
            </a:r>
            <a:r>
              <a:rPr lang="hu-HU" dirty="0" smtClean="0"/>
              <a:t>verziókkal)</a:t>
            </a:r>
            <a:endParaRPr lang="hu-HU" dirty="0"/>
          </a:p>
          <a:p>
            <a:r>
              <a:rPr lang="hu-HU" dirty="0"/>
              <a:t>Egy egyetemi szerverre telepített oktatási célú Oracle12c adatbázissal fogunk dolgozni egész </a:t>
            </a:r>
            <a:r>
              <a:rPr lang="hu-HU" dirty="0" smtClean="0"/>
              <a:t>félévben</a:t>
            </a:r>
          </a:p>
          <a:p>
            <a:r>
              <a:rPr lang="hu-HU" dirty="0"/>
              <a:t>Riport, menedzsment és </a:t>
            </a:r>
            <a:r>
              <a:rPr lang="hu-HU" dirty="0" smtClean="0"/>
              <a:t>fejlesztőeszköz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303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Oracle SQL </a:t>
            </a:r>
            <a:r>
              <a:rPr lang="hu-HU" b="1" dirty="0" err="1" smtClean="0"/>
              <a:t>Developer</a:t>
            </a:r>
            <a:r>
              <a:rPr lang="hu-HU" b="1" dirty="0" smtClean="0"/>
              <a:t> – kliens program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9016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Java </a:t>
            </a:r>
            <a:r>
              <a:rPr lang="hu-HU" dirty="0"/>
              <a:t>alapú, IDE környezet (</a:t>
            </a:r>
            <a:r>
              <a:rPr lang="hu-HU" dirty="0" err="1"/>
              <a:t>Integrated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 </a:t>
            </a:r>
            <a:r>
              <a:rPr lang="hu-HU" dirty="0" err="1" smtClean="0"/>
              <a:t>Environment</a:t>
            </a:r>
            <a:r>
              <a:rPr lang="hu-HU" dirty="0" smtClean="0"/>
              <a:t>), </a:t>
            </a:r>
            <a:r>
              <a:rPr lang="hu-HU" dirty="0"/>
              <a:t>azaz Integrált Fejlesztői </a:t>
            </a:r>
            <a:r>
              <a:rPr lang="hu-HU" dirty="0" smtClean="0"/>
              <a:t>Környezetet</a:t>
            </a:r>
          </a:p>
          <a:p>
            <a:r>
              <a:rPr lang="hu-HU" dirty="0"/>
              <a:t>Könnyű telepíteni (</a:t>
            </a:r>
            <a:r>
              <a:rPr lang="hu-HU" dirty="0" err="1"/>
              <a:t>portable</a:t>
            </a:r>
            <a:r>
              <a:rPr lang="hu-HU" dirty="0"/>
              <a:t> változat is van), egyszerűbb használni a normál kliens programoknál, mindenhol fut, ahol fut a Java </a:t>
            </a:r>
          </a:p>
          <a:p>
            <a:r>
              <a:rPr lang="hu-HU" dirty="0" smtClean="0"/>
              <a:t>Ingyenes (otthonra is)</a:t>
            </a:r>
            <a:endParaRPr lang="hu-HU" dirty="0"/>
          </a:p>
          <a:p>
            <a:r>
              <a:rPr lang="hu-HU" dirty="0"/>
              <a:t>Most már adatbányász eszköz is van </a:t>
            </a:r>
            <a:r>
              <a:rPr lang="hu-HU" dirty="0" smtClean="0"/>
              <a:t>benne: </a:t>
            </a:r>
            <a:r>
              <a:rPr lang="hu-HU" dirty="0"/>
              <a:t>kapcsolható majdnem minden adatbázishoz, amihez van Java alapú konnektor (</a:t>
            </a:r>
            <a:r>
              <a:rPr lang="hu-HU" dirty="0" err="1"/>
              <a:t>Ms</a:t>
            </a:r>
            <a:r>
              <a:rPr lang="hu-HU" dirty="0"/>
              <a:t> Accesshez csak a korábbi </a:t>
            </a:r>
            <a:r>
              <a:rPr lang="hu-HU" dirty="0" smtClean="0"/>
              <a:t>verziókkal)</a:t>
            </a:r>
            <a:endParaRPr lang="hu-HU" dirty="0"/>
          </a:p>
          <a:p>
            <a:r>
              <a:rPr lang="hu-HU" dirty="0"/>
              <a:t>Egy egyetemi szerverre telepített oktatási célú Oracle12c adatbázissal fogunk dolgozni egész </a:t>
            </a:r>
            <a:r>
              <a:rPr lang="hu-HU" dirty="0" smtClean="0"/>
              <a:t>félévben</a:t>
            </a:r>
          </a:p>
          <a:p>
            <a:r>
              <a:rPr lang="hu-HU" dirty="0"/>
              <a:t>Riport, menedzsment és </a:t>
            </a:r>
            <a:r>
              <a:rPr lang="hu-HU" dirty="0" smtClean="0"/>
              <a:t>fejlesztőeszköz</a:t>
            </a:r>
          </a:p>
          <a:p>
            <a:r>
              <a:rPr lang="hu-HU" dirty="0" smtClean="0"/>
              <a:t>Lehet vele csatlakozni nem Oracle adatbázishoz is, illetve Oracle adatbázishoz is lehet csatlakozni más klienssel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950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SQL* Plus – egy másik kliens program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Teljesen fapados IDE, </a:t>
            </a:r>
            <a:r>
              <a:rPr lang="hu-HU" dirty="0"/>
              <a:t>mindent parancssorosan lehet csak </a:t>
            </a:r>
            <a:r>
              <a:rPr lang="hu-HU" dirty="0" smtClean="0"/>
              <a:t>megoldani</a:t>
            </a:r>
          </a:p>
          <a:p>
            <a:r>
              <a:rPr lang="hu-HU" dirty="0" smtClean="0"/>
              <a:t>Cserébe </a:t>
            </a:r>
            <a:r>
              <a:rPr lang="hu-HU" dirty="0"/>
              <a:t>teljesen </a:t>
            </a:r>
            <a:r>
              <a:rPr lang="hu-HU" dirty="0" err="1"/>
              <a:t>bug</a:t>
            </a:r>
            <a:r>
              <a:rPr lang="hu-HU" dirty="0"/>
              <a:t> mentes és helyesen kezeli a jogosultságokat minden </a:t>
            </a:r>
            <a:r>
              <a:rPr lang="hu-HU" dirty="0" smtClean="0"/>
              <a:t>esetben</a:t>
            </a:r>
          </a:p>
          <a:p>
            <a:r>
              <a:rPr lang="hu-HU" dirty="0" smtClean="0"/>
              <a:t>Sok </a:t>
            </a:r>
            <a:r>
              <a:rPr lang="hu-HU" dirty="0"/>
              <a:t>cégnél a </a:t>
            </a:r>
            <a:r>
              <a:rPr lang="hu-HU" dirty="0" err="1"/>
              <a:t>DBA-k</a:t>
            </a:r>
            <a:r>
              <a:rPr lang="hu-HU" dirty="0"/>
              <a:t> csak ezen keresztül kezelhetik az </a:t>
            </a:r>
            <a:r>
              <a:rPr lang="hu-HU" dirty="0" smtClean="0"/>
              <a:t>adatbázist</a:t>
            </a:r>
          </a:p>
          <a:p>
            <a:r>
              <a:rPr lang="hu-HU" dirty="0" smtClean="0"/>
              <a:t>Többek </a:t>
            </a:r>
            <a:r>
              <a:rPr lang="hu-HU" dirty="0"/>
              <a:t>között ezért is fontos, hogy ugyan megnézünk bizonyos menüket majd </a:t>
            </a:r>
            <a:r>
              <a:rPr lang="hu-HU" dirty="0" smtClean="0"/>
              <a:t>az SQL </a:t>
            </a:r>
            <a:r>
              <a:rPr lang="hu-HU" dirty="0" err="1"/>
              <a:t>Developerben</a:t>
            </a:r>
            <a:r>
              <a:rPr lang="hu-HU" dirty="0"/>
              <a:t>, de meg kell tanulni az SQL utasításokat, illetve a dokumentáció használatát, hogy akkor is boldoguljunk, ha valamit nem tudunk </a:t>
            </a:r>
            <a:r>
              <a:rPr lang="hu-HU" dirty="0" smtClean="0"/>
              <a:t>fejből</a:t>
            </a:r>
          </a:p>
          <a:p>
            <a:r>
              <a:rPr lang="hu-HU" dirty="0" smtClean="0"/>
              <a:t>A </a:t>
            </a:r>
            <a:r>
              <a:rPr lang="hu-HU" dirty="0"/>
              <a:t>vizsgán is az </a:t>
            </a:r>
            <a:r>
              <a:rPr lang="hu-HU" dirty="0" err="1"/>
              <a:t>sql</a:t>
            </a:r>
            <a:r>
              <a:rPr lang="hu-HU" dirty="0"/>
              <a:t> kódokat kérjük számon</a:t>
            </a:r>
          </a:p>
        </p:txBody>
      </p:sp>
    </p:spTree>
    <p:extLst>
      <p:ext uri="{BB962C8B-B14F-4D97-AF65-F5344CB8AC3E}">
        <p14:creationId xmlns:p14="http://schemas.microsoft.com/office/powerpoint/2010/main" val="342343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2094</Words>
  <Application>Microsoft Office PowerPoint</Application>
  <PresentationFormat>Szélesvásznú</PresentationFormat>
  <Paragraphs>195</Paragraphs>
  <Slides>27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Office-téma</vt:lpstr>
      <vt:lpstr>Adatbázis rendszerek gyakorlat</vt:lpstr>
      <vt:lpstr>PowerPoint bemutató</vt:lpstr>
      <vt:lpstr>PowerPoint bemutató</vt:lpstr>
      <vt:lpstr>PowerPoint bemutató</vt:lpstr>
      <vt:lpstr>Számonkérés a gyakorlatokon</vt:lpstr>
      <vt:lpstr>Piaci felosztás</vt:lpstr>
      <vt:lpstr>Oracle SQL Developer – kliens program</vt:lpstr>
      <vt:lpstr>Oracle SQL Developer – kliens program</vt:lpstr>
      <vt:lpstr>SQL* Plus – egy másik kliens program</vt:lpstr>
      <vt:lpstr>SQL Developer letöltése otthonra</vt:lpstr>
      <vt:lpstr>Új adatbázis kapcsolat létrehozása</vt:lpstr>
      <vt:lpstr>Új adatbázis kapcsolat létrehozása</vt:lpstr>
      <vt:lpstr>Oracle dokumentáció - fejből képtelenség mindent tudni</vt:lpstr>
      <vt:lpstr>Általánosságban a felhasználói felületről</vt:lpstr>
      <vt:lpstr>SQL  developer, mint fejlesztőeszköz</vt:lpstr>
      <vt:lpstr>PowerPoint bemutató</vt:lpstr>
      <vt:lpstr>SQL developer, mint fejlesztőeszköz </vt:lpstr>
      <vt:lpstr>Feladat</vt:lpstr>
      <vt:lpstr>SQL developer, mint riportáló eszköz</vt:lpstr>
      <vt:lpstr>SQL developer, mint riportáló eszköz</vt:lpstr>
      <vt:lpstr>Adatszótár (data dictionary) elemzése</vt:lpstr>
      <vt:lpstr>SQL developer, mint menedzsment eszköz</vt:lpstr>
      <vt:lpstr>Jogosultsági rendszer felépítése</vt:lpstr>
      <vt:lpstr>Jogosultsági rendszer működésének rövid bemutatása</vt:lpstr>
      <vt:lpstr>Fizikai adattárolás felépítése</vt:lpstr>
      <vt:lpstr>SQL developer, mint menedzsment eszköz</vt:lpstr>
      <vt:lpstr>Sprint (5 perc)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Adatbázis rendszerek gyakorlat</dc:title>
  <dc:creator>Kiss András Károly</dc:creator>
  <cp:lastModifiedBy>Kiss András Károly</cp:lastModifiedBy>
  <cp:revision>43</cp:revision>
  <dcterms:created xsi:type="dcterms:W3CDTF">2017-01-29T13:01:48Z</dcterms:created>
  <dcterms:modified xsi:type="dcterms:W3CDTF">2017-01-29T19:20:56Z</dcterms:modified>
</cp:coreProperties>
</file>