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78"/>
  </p:notesMasterIdLst>
  <p:handoutMasterIdLst>
    <p:handoutMasterId r:id="rId79"/>
  </p:handoutMasterIdLst>
  <p:sldIdLst>
    <p:sldId id="1521" r:id="rId2"/>
    <p:sldId id="1508" r:id="rId3"/>
    <p:sldId id="1794" r:id="rId4"/>
    <p:sldId id="1795" r:id="rId5"/>
    <p:sldId id="1796" r:id="rId6"/>
    <p:sldId id="1758" r:id="rId7"/>
    <p:sldId id="1744" r:id="rId8"/>
    <p:sldId id="1745" r:id="rId9"/>
    <p:sldId id="1768" r:id="rId10"/>
    <p:sldId id="1769" r:id="rId11"/>
    <p:sldId id="1770" r:id="rId12"/>
    <p:sldId id="1749" r:id="rId13"/>
    <p:sldId id="1753" r:id="rId14"/>
    <p:sldId id="1761" r:id="rId15"/>
    <p:sldId id="1771" r:id="rId16"/>
    <p:sldId id="1746" r:id="rId17"/>
    <p:sldId id="1815" r:id="rId18"/>
    <p:sldId id="1752" r:id="rId19"/>
    <p:sldId id="1762" r:id="rId20"/>
    <p:sldId id="1763" r:id="rId21"/>
    <p:sldId id="1764" r:id="rId22"/>
    <p:sldId id="1765" r:id="rId23"/>
    <p:sldId id="1774" r:id="rId24"/>
    <p:sldId id="1782" r:id="rId25"/>
    <p:sldId id="1767" r:id="rId26"/>
    <p:sldId id="1766" r:id="rId27"/>
    <p:sldId id="1772" r:id="rId28"/>
    <p:sldId id="1773" r:id="rId29"/>
    <p:sldId id="1793" r:id="rId30"/>
    <p:sldId id="1781" r:id="rId31"/>
    <p:sldId id="1775" r:id="rId32"/>
    <p:sldId id="1776" r:id="rId33"/>
    <p:sldId id="1780" r:id="rId34"/>
    <p:sldId id="1777" r:id="rId35"/>
    <p:sldId id="1778" r:id="rId36"/>
    <p:sldId id="1779" r:id="rId37"/>
    <p:sldId id="1747" r:id="rId38"/>
    <p:sldId id="1748" r:id="rId39"/>
    <p:sldId id="1811" r:id="rId40"/>
    <p:sldId id="1750" r:id="rId41"/>
    <p:sldId id="1783" r:id="rId42"/>
    <p:sldId id="1784" r:id="rId43"/>
    <p:sldId id="1785" r:id="rId44"/>
    <p:sldId id="1798" r:id="rId45"/>
    <p:sldId id="1799" r:id="rId46"/>
    <p:sldId id="1797" r:id="rId47"/>
    <p:sldId id="1788" r:id="rId48"/>
    <p:sldId id="1790" r:id="rId49"/>
    <p:sldId id="1791" r:id="rId50"/>
    <p:sldId id="1792" r:id="rId51"/>
    <p:sldId id="1816" r:id="rId52"/>
    <p:sldId id="1800" r:id="rId53"/>
    <p:sldId id="1806" r:id="rId54"/>
    <p:sldId id="1808" r:id="rId55"/>
    <p:sldId id="1807" r:id="rId56"/>
    <p:sldId id="1809" r:id="rId57"/>
    <p:sldId id="1817" r:id="rId58"/>
    <p:sldId id="1805" r:id="rId59"/>
    <p:sldId id="1789" r:id="rId60"/>
    <p:sldId id="1810" r:id="rId61"/>
    <p:sldId id="1818" r:id="rId62"/>
    <p:sldId id="1801" r:id="rId63"/>
    <p:sldId id="1802" r:id="rId64"/>
    <p:sldId id="1812" r:id="rId65"/>
    <p:sldId id="1813" r:id="rId66"/>
    <p:sldId id="1814" r:id="rId67"/>
    <p:sldId id="1819" r:id="rId68"/>
    <p:sldId id="1803" r:id="rId69"/>
    <p:sldId id="1804" r:id="rId70"/>
    <p:sldId id="1820" r:id="rId71"/>
    <p:sldId id="1737" r:id="rId72"/>
    <p:sldId id="1736" r:id="rId73"/>
    <p:sldId id="1530" r:id="rId74"/>
    <p:sldId id="1523" r:id="rId75"/>
    <p:sldId id="1537" r:id="rId76"/>
    <p:sldId id="1326" r:id="rId7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521"/>
            <p14:sldId id="1508"/>
            <p14:sldId id="1794"/>
            <p14:sldId id="1795"/>
            <p14:sldId id="1796"/>
            <p14:sldId id="1758"/>
            <p14:sldId id="1744"/>
            <p14:sldId id="1745"/>
            <p14:sldId id="1768"/>
            <p14:sldId id="1769"/>
            <p14:sldId id="1770"/>
            <p14:sldId id="1749"/>
            <p14:sldId id="1753"/>
            <p14:sldId id="1761"/>
            <p14:sldId id="1771"/>
            <p14:sldId id="1746"/>
            <p14:sldId id="1815"/>
            <p14:sldId id="1752"/>
            <p14:sldId id="1762"/>
            <p14:sldId id="1763"/>
            <p14:sldId id="1764"/>
            <p14:sldId id="1765"/>
            <p14:sldId id="1774"/>
            <p14:sldId id="1782"/>
            <p14:sldId id="1767"/>
            <p14:sldId id="1766"/>
            <p14:sldId id="1772"/>
            <p14:sldId id="1773"/>
            <p14:sldId id="1793"/>
            <p14:sldId id="1781"/>
            <p14:sldId id="1775"/>
            <p14:sldId id="1776"/>
            <p14:sldId id="1780"/>
            <p14:sldId id="1777"/>
            <p14:sldId id="1778"/>
            <p14:sldId id="1779"/>
            <p14:sldId id="1747"/>
            <p14:sldId id="1748"/>
            <p14:sldId id="1811"/>
            <p14:sldId id="1750"/>
            <p14:sldId id="1783"/>
            <p14:sldId id="1784"/>
            <p14:sldId id="1785"/>
            <p14:sldId id="1798"/>
            <p14:sldId id="1799"/>
            <p14:sldId id="1797"/>
            <p14:sldId id="1788"/>
            <p14:sldId id="1790"/>
            <p14:sldId id="1791"/>
            <p14:sldId id="1792"/>
            <p14:sldId id="1816"/>
            <p14:sldId id="1800"/>
            <p14:sldId id="1806"/>
            <p14:sldId id="1808"/>
            <p14:sldId id="1807"/>
            <p14:sldId id="1809"/>
            <p14:sldId id="1817"/>
            <p14:sldId id="1805"/>
            <p14:sldId id="1789"/>
            <p14:sldId id="1810"/>
            <p14:sldId id="1818"/>
            <p14:sldId id="1801"/>
            <p14:sldId id="1802"/>
            <p14:sldId id="1812"/>
            <p14:sldId id="1813"/>
            <p14:sldId id="1814"/>
            <p14:sldId id="1819"/>
            <p14:sldId id="1803"/>
            <p14:sldId id="1804"/>
            <p14:sldId id="1820"/>
            <p14:sldId id="1737"/>
            <p14:sldId id="1736"/>
          </p14:sldIdLst>
        </p14:section>
        <p14:section name="Compulsory Slides" id="{F6B29FD8-C735-4346-9A78-4FFF5E98E3A6}">
          <p14:sldIdLst>
            <p14:sldId id="1530"/>
            <p14:sldId id="1523"/>
            <p14:sldId id="1537"/>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7396"/>
    <a:srgbClr val="00737D"/>
    <a:srgbClr val="FFFFFF"/>
    <a:srgbClr val="00BCF2"/>
    <a:srgbClr val="11CCFF"/>
    <a:srgbClr val="47D8FF"/>
    <a:srgbClr val="85E5FF"/>
    <a:srgbClr val="43D7FF"/>
    <a:srgbClr val="B4A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1" autoAdjust="0"/>
    <p:restoredTop sz="95455" autoAdjust="0"/>
  </p:normalViewPr>
  <p:slideViewPr>
    <p:cSldViewPr>
      <p:cViewPr varScale="1">
        <p:scale>
          <a:sx n="69" d="100"/>
          <a:sy n="69" d="100"/>
        </p:scale>
        <p:origin x="618" y="66"/>
      </p:cViewPr>
      <p:guideLst/>
    </p:cSldViewPr>
  </p:slideViewPr>
  <p:outlineViewPr>
    <p:cViewPr>
      <p:scale>
        <a:sx n="33" d="100"/>
        <a:sy n="33" d="100"/>
      </p:scale>
      <p:origin x="0" y="-7666"/>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9/3/2015 5:47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9/3/2015 5:47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133539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9/3/2015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122901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9/3/2015 5:47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1002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9/3/2015 5:47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Standard Master">
    <p:bg>
      <p:bgPr>
        <a:solidFill>
          <a:srgbClr val="0078D7"/>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16865" y="400918"/>
            <a:ext cx="10725150" cy="864096"/>
          </a:xfrm>
          <a:prstGeom prst="rect">
            <a:avLst/>
          </a:prstGeom>
        </p:spPr>
        <p:txBody>
          <a:bodyPr vert="horz" lIns="91440" tIns="45720" rIns="91440" bIns="45720" rtlCol="0" anchor="ctr">
            <a:normAutofit/>
          </a:bodyPr>
          <a:lstStyle>
            <a:lvl1pPr>
              <a:defRPr sz="5400"/>
            </a:lvl1pPr>
          </a:lstStyle>
          <a:p>
            <a:r>
              <a:rPr lang="en-US" dirty="0" smtClean="0"/>
              <a:t>Click to edit Master title style</a:t>
            </a:r>
            <a:endParaRPr lang="en-NZ" dirty="0"/>
          </a:p>
        </p:txBody>
      </p:sp>
      <p:sp>
        <p:nvSpPr>
          <p:cNvPr id="3" name="Content Placeholder 2"/>
          <p:cNvSpPr>
            <a:spLocks noGrp="1"/>
          </p:cNvSpPr>
          <p:nvPr>
            <p:ph sz="quarter" idx="10"/>
          </p:nvPr>
        </p:nvSpPr>
        <p:spPr>
          <a:xfrm>
            <a:off x="316865" y="1481138"/>
            <a:ext cx="10724515" cy="2092881"/>
          </a:xfrm>
        </p:spPr>
        <p:txBody>
          <a:bodyPr/>
          <a:lstStyle>
            <a:lvl1pPr marL="0" indent="0">
              <a:buNone/>
              <a:defRPr/>
            </a:lvl1pPr>
            <a:lvl2pPr marL="0" indent="0">
              <a:buNone/>
              <a:defRPr sz="2000"/>
            </a:lvl2pPr>
            <a:lvl3pPr marL="0" indent="0">
              <a:buNone/>
              <a:defRPr/>
            </a:lvl3pPr>
            <a:lvl4pPr marL="0" indent="0">
              <a:buNone/>
              <a:defRPr sz="2000"/>
            </a:lvl4pPr>
            <a:lvl5pPr marL="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NZ" dirty="0"/>
          </a:p>
        </p:txBody>
      </p:sp>
    </p:spTree>
    <p:extLst>
      <p:ext uri="{BB962C8B-B14F-4D97-AF65-F5344CB8AC3E}">
        <p14:creationId xmlns:p14="http://schemas.microsoft.com/office/powerpoint/2010/main" val="16830960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a:xfrm>
            <a:off x="855663" y="6483350"/>
            <a:ext cx="2797175" cy="371475"/>
          </a:xfrm>
          <a:prstGeom prst="rect">
            <a:avLst/>
          </a:prstGeom>
        </p:spPr>
        <p:txBody>
          <a:bodyPr/>
          <a:lstStyle/>
          <a:p>
            <a:fld id="{0626A314-07C3-4D18-A5FC-2D5811D0A94B}" type="datetimeFigureOut">
              <a:rPr lang="en-NZ" smtClean="0"/>
              <a:t>3/09/2015</a:t>
            </a:fld>
            <a:endParaRPr lang="en-NZ" dirty="0"/>
          </a:p>
        </p:txBody>
      </p:sp>
      <p:sp>
        <p:nvSpPr>
          <p:cNvPr id="4" name="Footer Placeholder 3"/>
          <p:cNvSpPr>
            <a:spLocks noGrp="1"/>
          </p:cNvSpPr>
          <p:nvPr>
            <p:ph type="ftr" sz="quarter" idx="11"/>
          </p:nvPr>
        </p:nvSpPr>
        <p:spPr>
          <a:xfrm>
            <a:off x="4119563" y="6483350"/>
            <a:ext cx="4197350" cy="371475"/>
          </a:xfrm>
          <a:prstGeom prst="rect">
            <a:avLst/>
          </a:prstGeom>
        </p:spPr>
        <p:txBody>
          <a:bodyPr/>
          <a:lstStyle/>
          <a:p>
            <a:endParaRPr lang="en-NZ" dirty="0"/>
          </a:p>
        </p:txBody>
      </p:sp>
      <p:sp>
        <p:nvSpPr>
          <p:cNvPr id="5" name="Slide Number Placeholder 4"/>
          <p:cNvSpPr>
            <a:spLocks noGrp="1"/>
          </p:cNvSpPr>
          <p:nvPr>
            <p:ph type="sldNum" sz="quarter" idx="12"/>
          </p:nvPr>
        </p:nvSpPr>
        <p:spPr>
          <a:xfrm>
            <a:off x="8783638" y="6483350"/>
            <a:ext cx="2797175" cy="371475"/>
          </a:xfrm>
          <a:prstGeom prst="rect">
            <a:avLst/>
          </a:prstGeom>
        </p:spPr>
        <p:txBody>
          <a:bodyPr/>
          <a:lstStyle/>
          <a:p>
            <a:fld id="{FB0C7228-8968-4EAD-A859-852F0E05042B}" type="slidenum">
              <a:rPr lang="en-NZ" smtClean="0"/>
              <a:t>‹#›</a:t>
            </a:fld>
            <a:endParaRPr lang="en-NZ"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162" y="1"/>
            <a:ext cx="12496800" cy="7002462"/>
          </a:xfrm>
          <a:prstGeom prst="rect">
            <a:avLst/>
          </a:prstGeom>
        </p:spPr>
      </p:pic>
      <p:sp>
        <p:nvSpPr>
          <p:cNvPr id="7" name="Rectangle 6"/>
          <p:cNvSpPr/>
          <p:nvPr userDrawn="1"/>
        </p:nvSpPr>
        <p:spPr bwMode="gray">
          <a:xfrm>
            <a:off x="-30162" y="6537325"/>
            <a:ext cx="12496800" cy="46513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9837" y="6678217"/>
            <a:ext cx="822951" cy="175415"/>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8007" y="2875069"/>
            <a:ext cx="4261830" cy="2782028"/>
          </a:xfrm>
          <a:prstGeom prst="rect">
            <a:avLst/>
          </a:prstGeom>
        </p:spPr>
      </p:pic>
    </p:spTree>
    <p:extLst>
      <p:ext uri="{BB962C8B-B14F-4D97-AF65-F5344CB8AC3E}">
        <p14:creationId xmlns:p14="http://schemas.microsoft.com/office/powerpoint/2010/main" val="223933129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5173661"/>
            <a:ext cx="12436475" cy="1820863"/>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6294438" y="6123709"/>
            <a:ext cx="5867384"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solidFill>
                  <a:schemeClr val="bg1"/>
                </a:solidFill>
                <a:cs typeface="Segoe UI" pitchFamily="34" charset="0"/>
              </a:rPr>
              <a:t>© </a:t>
            </a:r>
            <a:r>
              <a:rPr lang="en-US" sz="700" dirty="0" smtClean="0">
                <a:solidFill>
                  <a:schemeClr val="bg1"/>
                </a:solidFill>
                <a:cs typeface="Segoe UI" pitchFamily="34" charset="0"/>
              </a:rPr>
              <a:t>2015 </a:t>
            </a:r>
            <a:r>
              <a:rPr lang="en-US" sz="700" dirty="0">
                <a:solidFill>
                  <a:schemeClr val="bg1"/>
                </a:solidFill>
                <a:cs typeface="Segoe UI" pitchFamily="34" charset="0"/>
              </a:rPr>
              <a:t>Microsoft Corporation. All rights reserved</a:t>
            </a:r>
            <a:r>
              <a:rPr lang="en-US" sz="700" dirty="0" smtClean="0">
                <a:solidFill>
                  <a:schemeClr val="bg1"/>
                </a:solidFill>
                <a:cs typeface="Segoe UI" pitchFamily="34" charset="0"/>
              </a:rPr>
              <a:t>.</a:t>
            </a:r>
          </a:p>
          <a:p>
            <a:pPr algn="r" defTabSz="932290" eaLnBrk="0" hangingPunct="0"/>
            <a:r>
              <a:rPr lang="en-US" sz="700" dirty="0" smtClean="0">
                <a:solidFill>
                  <a:schemeClr val="bg1"/>
                </a:solidFill>
                <a:cs typeface="Segoe UI" pitchFamily="34" charset="0"/>
              </a:rPr>
              <a:t>Microsoft, Windows and other product names are or may be registered trademarks and/or trademarks in the U.S. and/or other countries.</a:t>
            </a:r>
          </a:p>
          <a:p>
            <a:pPr algn="r" defTabSz="932290" eaLnBrk="0" hangingPunct="0"/>
            <a:r>
              <a:rPr lang="en-US" sz="700" dirty="0" smtClean="0">
                <a:solidFill>
                  <a:schemeClr val="bg1"/>
                </a:solidFill>
                <a:cs typeface="Segoe UI" pitchFamily="34" charset="0"/>
              </a:rPr>
              <a:t>MICROSOFT MAKES NO WARRANTIES, EXPRESS, IMPLIED OR STATUTORY, AS TO THE INFORMATION IN THIS PRESENTATION.</a:t>
            </a:r>
          </a:p>
          <a:p>
            <a:pPr algn="r" defTabSz="932215" eaLnBrk="0" hangingPunct="0"/>
            <a:r>
              <a:rPr lang="en-US" sz="700" dirty="0" smtClean="0">
                <a:gradFill>
                  <a:gsLst>
                    <a:gs pos="12389">
                      <a:srgbClr val="FFFFFF"/>
                    </a:gs>
                    <a:gs pos="54000">
                      <a:srgbClr val="FFFFFF"/>
                    </a:gs>
                  </a:gsLst>
                  <a:lin ang="5400000" scaled="0"/>
                </a:gradFill>
                <a:cs typeface="Segoe UI" pitchFamily="34" charset="0"/>
              </a:rPr>
              <a:t> </a:t>
            </a:r>
            <a:endParaRPr lang="en-US" sz="700" dirty="0">
              <a:gradFill>
                <a:gsLst>
                  <a:gs pos="12389">
                    <a:srgbClr val="FFFFFF"/>
                  </a:gs>
                  <a:gs pos="54000">
                    <a:srgbClr val="FFFFFF"/>
                  </a:gs>
                </a:gsLst>
                <a:lin ang="5400000" scaled="0"/>
              </a:gradFill>
              <a:cs typeface="Segoe UI" pitchFamily="34" charset="0"/>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637" y="5750695"/>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a:xfrm>
            <a:off x="855663" y="6483350"/>
            <a:ext cx="2797175" cy="371475"/>
          </a:xfrm>
          <a:prstGeom prst="rect">
            <a:avLst/>
          </a:prstGeom>
        </p:spPr>
        <p:txBody>
          <a:bodyPr/>
          <a:lstStyle/>
          <a:p>
            <a:fld id="{0626A314-07C3-4D18-A5FC-2D5811D0A94B}" type="datetimeFigureOut">
              <a:rPr lang="en-NZ" smtClean="0"/>
              <a:t>3/09/2015</a:t>
            </a:fld>
            <a:endParaRPr lang="en-NZ" dirty="0"/>
          </a:p>
        </p:txBody>
      </p:sp>
      <p:sp>
        <p:nvSpPr>
          <p:cNvPr id="4" name="Footer Placeholder 3"/>
          <p:cNvSpPr>
            <a:spLocks noGrp="1"/>
          </p:cNvSpPr>
          <p:nvPr>
            <p:ph type="ftr" sz="quarter" idx="11"/>
          </p:nvPr>
        </p:nvSpPr>
        <p:spPr>
          <a:xfrm>
            <a:off x="4119563" y="6483350"/>
            <a:ext cx="4197350" cy="371475"/>
          </a:xfrm>
          <a:prstGeom prst="rect">
            <a:avLst/>
          </a:prstGeom>
        </p:spPr>
        <p:txBody>
          <a:bodyPr/>
          <a:lstStyle/>
          <a:p>
            <a:endParaRPr lang="en-NZ" dirty="0"/>
          </a:p>
        </p:txBody>
      </p:sp>
      <p:sp>
        <p:nvSpPr>
          <p:cNvPr id="5" name="Slide Number Placeholder 4"/>
          <p:cNvSpPr>
            <a:spLocks noGrp="1"/>
          </p:cNvSpPr>
          <p:nvPr>
            <p:ph type="sldNum" sz="quarter" idx="12"/>
          </p:nvPr>
        </p:nvSpPr>
        <p:spPr>
          <a:xfrm>
            <a:off x="8783638" y="6483350"/>
            <a:ext cx="2797175" cy="371475"/>
          </a:xfrm>
          <a:prstGeom prst="rect">
            <a:avLst/>
          </a:prstGeom>
        </p:spPr>
        <p:txBody>
          <a:bodyPr/>
          <a:lstStyle/>
          <a:p>
            <a:fld id="{FB0C7228-8968-4EAD-A859-852F0E05042B}" type="slidenum">
              <a:rPr lang="en-NZ" smtClean="0"/>
              <a:t>‹#›</a:t>
            </a:fld>
            <a:endParaRPr lang="en-NZ"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162" y="1"/>
            <a:ext cx="12496800" cy="7002462"/>
          </a:xfrm>
          <a:prstGeom prst="rect">
            <a:avLst/>
          </a:prstGeom>
        </p:spPr>
      </p:pic>
    </p:spTree>
    <p:extLst>
      <p:ext uri="{BB962C8B-B14F-4D97-AF65-F5344CB8AC3E}">
        <p14:creationId xmlns:p14="http://schemas.microsoft.com/office/powerpoint/2010/main" val="82053931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echMentor Redmond 20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1824" y="6482889"/>
            <a:ext cx="2901844" cy="372394"/>
          </a:xfrm>
          <a:prstGeom prst="rect">
            <a:avLst/>
          </a:prstGeom>
        </p:spPr>
        <p:txBody>
          <a:bodyPr/>
          <a:lstStyle/>
          <a:p>
            <a:fld id="{A10DC07B-3116-4988-B38F-EA28153ACB25}" type="datetimeFigureOut">
              <a:rPr lang="en-US" smtClean="0"/>
              <a:t>9/3/2015</a:t>
            </a:fld>
            <a:endParaRPr lang="en-US"/>
          </a:p>
        </p:txBody>
      </p:sp>
      <p:sp>
        <p:nvSpPr>
          <p:cNvPr id="5" name="Footer Placeholder 4"/>
          <p:cNvSpPr>
            <a:spLocks noGrp="1"/>
          </p:cNvSpPr>
          <p:nvPr>
            <p:ph type="ftr" sz="quarter" idx="11"/>
          </p:nvPr>
        </p:nvSpPr>
        <p:spPr>
          <a:xfrm>
            <a:off x="4249129" y="6482889"/>
            <a:ext cx="3938217"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912807" y="6482889"/>
            <a:ext cx="2901844" cy="372394"/>
          </a:xfrm>
          <a:prstGeom prst="rect">
            <a:avLst/>
          </a:prstGeom>
        </p:spPr>
        <p:txBody>
          <a:bodyPr/>
          <a:lstStyle/>
          <a:p>
            <a:fld id="{86FEEA2E-0C5C-4ADD-865A-053620D68470}" type="slidenum">
              <a:rPr lang="en-US" smtClean="0"/>
              <a:t>‹#›</a:t>
            </a:fld>
            <a:endParaRPr lang="en-US"/>
          </a:p>
        </p:txBody>
      </p:sp>
    </p:spTree>
    <p:extLst>
      <p:ext uri="{BB962C8B-B14F-4D97-AF65-F5344CB8AC3E}">
        <p14:creationId xmlns:p14="http://schemas.microsoft.com/office/powerpoint/2010/main" val="376541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 Color">
    <p:bg>
      <p:bgRef idx="1002">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a:solidFill>
            <a:srgbClr val="5C2D91"/>
          </a:solidFill>
        </p:spPr>
      </p:pic>
      <p:sp>
        <p:nvSpPr>
          <p:cNvPr id="9" name="Title 1"/>
          <p:cNvSpPr>
            <a:spLocks noGrp="1"/>
          </p:cNvSpPr>
          <p:nvPr>
            <p:ph type="title" hasCustomPrompt="1"/>
          </p:nvPr>
        </p:nvSpPr>
        <p:spPr>
          <a:xfrm>
            <a:off x="274702" y="2784565"/>
            <a:ext cx="9143936" cy="1524001"/>
          </a:xfrm>
          <a:solidFill>
            <a:srgbClr val="0078D7"/>
          </a:solidFill>
        </p:spPr>
        <p:txBody>
          <a:bodyPr lIns="146304" tIns="91440" rIns="146304" bIns="91440" anchor="t" anchorCtr="0"/>
          <a:lstStyle>
            <a:lvl1pPr>
              <a:defRPr sz="5399" spc="-100" baseline="0">
                <a:solidFill>
                  <a:schemeClr val="bg1"/>
                </a:solidFill>
              </a:defRPr>
            </a:lvl1pPr>
          </a:lstStyle>
          <a:p>
            <a:r>
              <a:rPr lang="en-US" dirty="0" smtClean="0"/>
              <a:t>Session title</a:t>
            </a:r>
            <a:endParaRPr lang="en-US" dirty="0"/>
          </a:p>
        </p:txBody>
      </p:sp>
      <p:sp>
        <p:nvSpPr>
          <p:cNvPr id="5" name="Text Placeholder 4"/>
          <p:cNvSpPr>
            <a:spLocks noGrp="1"/>
          </p:cNvSpPr>
          <p:nvPr>
            <p:ph type="body" sz="quarter" idx="12" hasCustomPrompt="1"/>
          </p:nvPr>
        </p:nvSpPr>
        <p:spPr>
          <a:xfrm>
            <a:off x="274702" y="4309889"/>
            <a:ext cx="7315137" cy="635173"/>
          </a:xfrm>
          <a:solidFill>
            <a:schemeClr val="accent2"/>
          </a:solidFill>
        </p:spPr>
        <p:txBody>
          <a:bodyPr lIns="146304" tIns="109728" rIns="146304" bIns="109728">
            <a:noAutofit/>
          </a:bodyPr>
          <a:lstStyle>
            <a:lvl1pPr marL="0" indent="0">
              <a:spcBef>
                <a:spcPts val="0"/>
              </a:spcBef>
              <a:buNone/>
              <a:defRPr sz="3200" spc="0" baseline="0">
                <a:solidFill>
                  <a:schemeClr val="bg1"/>
                </a:soli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6678217"/>
            <a:ext cx="822951" cy="175415"/>
          </a:xfrm>
          <a:prstGeom prst="rect">
            <a:avLst/>
          </a:prstGeom>
        </p:spPr>
      </p:pic>
      <p:sp>
        <p:nvSpPr>
          <p:cNvPr id="4" name="Text Placeholder 3"/>
          <p:cNvSpPr>
            <a:spLocks noGrp="1"/>
          </p:cNvSpPr>
          <p:nvPr>
            <p:ph type="body" sz="quarter" idx="13" hasCustomPrompt="1"/>
          </p:nvPr>
        </p:nvSpPr>
        <p:spPr>
          <a:xfrm>
            <a:off x="7612430" y="4317198"/>
            <a:ext cx="1806208" cy="627864"/>
          </a:xfrm>
          <a:solidFill>
            <a:schemeClr val="accent3"/>
          </a:solidFill>
        </p:spPr>
        <p:txBody>
          <a:bodyPr/>
          <a:lstStyle>
            <a:lvl1pPr marL="0" indent="0" algn="ctr">
              <a:buFontTx/>
              <a:buNone/>
              <a:defRPr sz="3200" baseline="0">
                <a:solidFill>
                  <a:schemeClr val="bg1"/>
                </a:solidFill>
                <a:latin typeface="+mj-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ABC101</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2237" y="1343899"/>
            <a:ext cx="4733925" cy="1391363"/>
          </a:xfrm>
          <a:prstGeom prst="rect">
            <a:avLst/>
          </a:prstGeom>
        </p:spPr>
      </p:pic>
    </p:spTree>
    <p:extLst>
      <p:ext uri="{BB962C8B-B14F-4D97-AF65-F5344CB8AC3E}">
        <p14:creationId xmlns:p14="http://schemas.microsoft.com/office/powerpoint/2010/main" val="19016825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337" r:id="rId1"/>
    <p:sldLayoutId id="2147484334" r:id="rId2"/>
    <p:sldLayoutId id="2147484335" r:id="rId3"/>
    <p:sldLayoutId id="2147484240" r:id="rId4"/>
    <p:sldLayoutId id="2147484272" r:id="rId5"/>
    <p:sldLayoutId id="2147484241" r:id="rId6"/>
    <p:sldLayoutId id="2147484273" r:id="rId7"/>
    <p:sldLayoutId id="2147484244" r:id="rId8"/>
    <p:sldLayoutId id="2147484274" r:id="rId9"/>
    <p:sldLayoutId id="2147484245" r:id="rId10"/>
    <p:sldLayoutId id="2147484275" r:id="rId11"/>
    <p:sldLayoutId id="2147484247" r:id="rId12"/>
    <p:sldLayoutId id="2147484249" r:id="rId13"/>
    <p:sldLayoutId id="2147484250" r:id="rId14"/>
    <p:sldLayoutId id="2147484264" r:id="rId15"/>
    <p:sldLayoutId id="2147484251" r:id="rId16"/>
    <p:sldLayoutId id="2147484270" r:id="rId17"/>
    <p:sldLayoutId id="2147484252" r:id="rId18"/>
    <p:sldLayoutId id="2147484253" r:id="rId19"/>
    <p:sldLayoutId id="2147484254" r:id="rId20"/>
    <p:sldLayoutId id="2147484271" r:id="rId21"/>
    <p:sldLayoutId id="2147484257" r:id="rId22"/>
    <p:sldLayoutId id="2147484258" r:id="rId23"/>
    <p:sldLayoutId id="2147484259" r:id="rId24"/>
    <p:sldLayoutId id="2147484260" r:id="rId25"/>
    <p:sldLayoutId id="2147484261" r:id="rId26"/>
    <p:sldLayoutId id="2147484263" r:id="rId27"/>
    <p:sldLayoutId id="2147484333" r:id="rId28"/>
    <p:sldLayoutId id="2147484339" r:id="rId29"/>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aka.ms/technetnz" TargetMode="External"/><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www.microsoft.com/learning" TargetMode="External"/><Relationship Id="rId11" Type="http://schemas.openxmlformats.org/officeDocument/2006/relationships/image" Target="../media/image21.png"/><Relationship Id="rId5" Type="http://schemas.openxmlformats.org/officeDocument/2006/relationships/hyperlink" Target="http://aka.ms/ch9nz" TargetMode="External"/><Relationship Id="rId10" Type="http://schemas.openxmlformats.org/officeDocument/2006/relationships/image" Target="../media/image20.png"/><Relationship Id="rId4" Type="http://schemas.openxmlformats.org/officeDocument/2006/relationships/hyperlink" Target="http://aka.ms/msdnnz" TargetMode="External"/><Relationship Id="rId9" Type="http://schemas.openxmlformats.org/officeDocument/2006/relationships/image" Target="../media/image19.png"/></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27952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AU" sz="4800" dirty="0" smtClean="0">
                <a:latin typeface="Consolas" panose="020B0609020204030204" pitchFamily="49" charset="0"/>
                <a:cs typeface="Consolas" panose="020B0609020204030204" pitchFamily="49" charset="0"/>
              </a:rPr>
              <a:t>Restart-Computer</a:t>
            </a:r>
            <a:endParaRPr lang="en-US" sz="40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Restart a computer</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206542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AU" sz="4800" dirty="0" smtClean="0">
                <a:latin typeface="Consolas" panose="020B0609020204030204" pitchFamily="49" charset="0"/>
                <a:cs typeface="Consolas" panose="020B0609020204030204" pitchFamily="49" charset="0"/>
              </a:rPr>
              <a:t>Stop-Computer</a:t>
            </a:r>
            <a:endParaRPr lang="en-US" sz="40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Shut down a computer</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2177115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1337022"/>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Get-</a:t>
            </a:r>
            <a:r>
              <a:rPr lang="en-AU" sz="2800" dirty="0" err="1" smtClean="0">
                <a:latin typeface="Consolas" panose="020B0609020204030204" pitchFamily="49" charset="0"/>
                <a:cs typeface="Consolas" panose="020B0609020204030204" pitchFamily="49" charset="0"/>
              </a:rPr>
              <a:t>NetIPConfiguration</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4216" dirty="0" smtClean="0"/>
              <a:t>Determine IP Address</a:t>
            </a:r>
            <a:br>
              <a:rPr lang="en-US" sz="4216" dirty="0" smtClean="0"/>
            </a:br>
            <a:r>
              <a:rPr lang="en-AU" dirty="0"/>
              <a:t/>
            </a:r>
            <a:br>
              <a:rPr lang="en-AU" dirty="0"/>
            </a:br>
            <a:r>
              <a:rPr lang="en-AU" dirty="0"/>
              <a:t/>
            </a:r>
            <a:br>
              <a:rPr lang="en-AU" dirty="0"/>
            </a:b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2473821" y="2993206"/>
            <a:ext cx="7617014" cy="3818941"/>
          </a:xfrm>
          <a:prstGeom prst="rect">
            <a:avLst/>
          </a:prstGeom>
        </p:spPr>
      </p:pic>
    </p:spTree>
    <p:extLst>
      <p:ext uri="{BB962C8B-B14F-4D97-AF65-F5344CB8AC3E}">
        <p14:creationId xmlns:p14="http://schemas.microsoft.com/office/powerpoint/2010/main" val="25929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pPr defTabSz="932398" fontAlgn="base">
              <a:spcBef>
                <a:spcPct val="0"/>
              </a:spcBef>
              <a:spcAft>
                <a:spcPct val="0"/>
              </a:spcAft>
            </a:pPr>
            <a:r>
              <a:rPr lang="en-AU" sz="2800" dirty="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New-</a:t>
            </a:r>
            <a:r>
              <a:rPr lang="en-AU" sz="2800" dirty="0" err="1" smtClean="0">
                <a:latin typeface="Consolas" panose="020B0609020204030204" pitchFamily="49" charset="0"/>
                <a:cs typeface="Consolas" panose="020B0609020204030204" pitchFamily="49" charset="0"/>
              </a:rPr>
              <a:t>NetIPAddress</a:t>
            </a:r>
            <a:r>
              <a:rPr lang="en-AU" sz="2800" dirty="0" smtClean="0">
                <a:latin typeface="Consolas" panose="020B0609020204030204" pitchFamily="49" charset="0"/>
                <a:cs typeface="Consolas" panose="020B0609020204030204" pitchFamily="49" charset="0"/>
              </a:rPr>
              <a:t> </a:t>
            </a:r>
            <a:r>
              <a:rPr lang="en-AU" sz="2800" dirty="0">
                <a:latin typeface="Consolas" panose="020B0609020204030204" pitchFamily="49" charset="0"/>
                <a:cs typeface="Consolas" panose="020B0609020204030204" pitchFamily="49" charset="0"/>
              </a:rPr>
              <a:t>-</a:t>
            </a:r>
            <a:r>
              <a:rPr lang="en-AU" sz="2800" dirty="0" err="1">
                <a:latin typeface="Consolas" panose="020B0609020204030204" pitchFamily="49" charset="0"/>
                <a:cs typeface="Consolas" panose="020B0609020204030204" pitchFamily="49" charset="0"/>
              </a:rPr>
              <a:t>InterfaceAlias</a:t>
            </a:r>
            <a:r>
              <a:rPr lang="en-AU" sz="2800" dirty="0">
                <a:latin typeface="Consolas" panose="020B0609020204030204" pitchFamily="49" charset="0"/>
                <a:cs typeface="Consolas" panose="020B0609020204030204" pitchFamily="49" charset="0"/>
              </a:rPr>
              <a:t> Ethernet </a:t>
            </a:r>
            <a:br>
              <a:rPr lang="en-AU" sz="2800" dirty="0">
                <a:latin typeface="Consolas" panose="020B0609020204030204" pitchFamily="49" charset="0"/>
                <a:cs typeface="Consolas" panose="020B0609020204030204" pitchFamily="49" charset="0"/>
              </a:rPr>
            </a:br>
            <a:r>
              <a:rPr lang="en-AU" sz="2800" dirty="0" smtClean="0">
                <a:latin typeface="Consolas" panose="020B0609020204030204" pitchFamily="49" charset="0"/>
                <a:cs typeface="Consolas" panose="020B0609020204030204" pitchFamily="49" charset="0"/>
              </a:rPr>
              <a:t>	-</a:t>
            </a:r>
            <a:r>
              <a:rPr lang="en-AU" sz="2800" dirty="0" err="1">
                <a:latin typeface="Consolas" panose="020B0609020204030204" pitchFamily="49" charset="0"/>
                <a:cs typeface="Consolas" panose="020B0609020204030204" pitchFamily="49" charset="0"/>
              </a:rPr>
              <a:t>IPAddress</a:t>
            </a:r>
            <a:r>
              <a:rPr lang="en-AU" sz="2800" dirty="0">
                <a:latin typeface="Consolas" panose="020B0609020204030204" pitchFamily="49" charset="0"/>
                <a:cs typeface="Consolas" panose="020B0609020204030204" pitchFamily="49" charset="0"/>
              </a:rPr>
              <a:t> 172.16.0.20 -</a:t>
            </a:r>
            <a:r>
              <a:rPr lang="en-AU" sz="2800" dirty="0" err="1">
                <a:latin typeface="Consolas" panose="020B0609020204030204" pitchFamily="49" charset="0"/>
                <a:cs typeface="Consolas" panose="020B0609020204030204" pitchFamily="49" charset="0"/>
              </a:rPr>
              <a:t>PrefixLength</a:t>
            </a:r>
            <a:r>
              <a:rPr lang="en-AU" sz="2800" dirty="0">
                <a:latin typeface="Consolas" panose="020B0609020204030204" pitchFamily="49" charset="0"/>
                <a:cs typeface="Consolas" panose="020B0609020204030204" pitchFamily="49" charset="0"/>
              </a:rPr>
              <a:t> 24 </a:t>
            </a:r>
            <a:br>
              <a:rPr lang="en-AU" sz="2800" dirty="0">
                <a:latin typeface="Consolas" panose="020B0609020204030204" pitchFamily="49" charset="0"/>
                <a:cs typeface="Consolas" panose="020B0609020204030204" pitchFamily="49" charset="0"/>
              </a:rPr>
            </a:br>
            <a:r>
              <a:rPr lang="en-AU" sz="2800" dirty="0" smtClean="0">
                <a:latin typeface="Consolas" panose="020B0609020204030204" pitchFamily="49" charset="0"/>
                <a:cs typeface="Consolas" panose="020B0609020204030204" pitchFamily="49" charset="0"/>
              </a:rPr>
              <a:t>	-</a:t>
            </a:r>
            <a:r>
              <a:rPr lang="en-AU" sz="2800" dirty="0" err="1">
                <a:latin typeface="Consolas" panose="020B0609020204030204" pitchFamily="49" charset="0"/>
                <a:cs typeface="Consolas" panose="020B0609020204030204" pitchFamily="49" charset="0"/>
              </a:rPr>
              <a:t>DefaultGateway</a:t>
            </a:r>
            <a:r>
              <a:rPr lang="en-AU" sz="2800" dirty="0">
                <a:latin typeface="Consolas" panose="020B0609020204030204" pitchFamily="49" charset="0"/>
                <a:cs typeface="Consolas" panose="020B0609020204030204" pitchFamily="49" charset="0"/>
              </a:rPr>
              <a:t> 172.16.0.1</a:t>
            </a: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Set IP Address</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846943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r>
              <a:rPr lang="en-AU" sz="2800" dirty="0">
                <a:latin typeface="Consolas" panose="020B0609020204030204" pitchFamily="49" charset="0"/>
                <a:cs typeface="Consolas" panose="020B0609020204030204" pitchFamily="49" charset="0"/>
              </a:rPr>
              <a:t>	Set-</a:t>
            </a:r>
            <a:r>
              <a:rPr lang="en-AU" sz="2800" dirty="0" err="1">
                <a:latin typeface="Consolas" panose="020B0609020204030204" pitchFamily="49" charset="0"/>
                <a:cs typeface="Consolas" panose="020B0609020204030204" pitchFamily="49" charset="0"/>
              </a:rPr>
              <a:t>DNSClientServerAddress</a:t>
            </a:r>
            <a:r>
              <a:rPr lang="en-AU" sz="2800" dirty="0">
                <a:latin typeface="Consolas" panose="020B0609020204030204" pitchFamily="49" charset="0"/>
                <a:cs typeface="Consolas" panose="020B0609020204030204" pitchFamily="49" charset="0"/>
              </a:rPr>
              <a:t> -</a:t>
            </a:r>
            <a:r>
              <a:rPr lang="en-AU" sz="2800" dirty="0" err="1">
                <a:latin typeface="Consolas" panose="020B0609020204030204" pitchFamily="49" charset="0"/>
                <a:cs typeface="Consolas" panose="020B0609020204030204" pitchFamily="49" charset="0"/>
              </a:rPr>
              <a:t>InterfaceAlias</a:t>
            </a:r>
            <a:r>
              <a:rPr lang="en-AU" sz="2800" dirty="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	"</a:t>
            </a:r>
            <a:r>
              <a:rPr lang="en-AU" sz="2800" dirty="0">
                <a:latin typeface="Consolas" panose="020B0609020204030204" pitchFamily="49" charset="0"/>
                <a:cs typeface="Consolas" panose="020B0609020204030204" pitchFamily="49" charset="0"/>
              </a:rPr>
              <a:t>Ethernet" -</a:t>
            </a:r>
            <a:r>
              <a:rPr lang="en-AU" sz="2800" dirty="0" err="1">
                <a:latin typeface="Consolas" panose="020B0609020204030204" pitchFamily="49" charset="0"/>
                <a:cs typeface="Consolas" panose="020B0609020204030204" pitchFamily="49" charset="0"/>
              </a:rPr>
              <a:t>ServerAddresses</a:t>
            </a:r>
            <a:r>
              <a:rPr lang="en-AU" sz="2800" dirty="0">
                <a:latin typeface="Consolas" panose="020B0609020204030204" pitchFamily="49" charset="0"/>
                <a:cs typeface="Consolas" panose="020B0609020204030204" pitchFamily="49" charset="0"/>
              </a:rPr>
              <a:t> 172.16.0.10</a:t>
            </a:r>
            <a:r>
              <a:rPr lang="en-US" sz="2800" dirty="0">
                <a:latin typeface="Consolas" panose="020B0609020204030204" pitchFamily="49" charset="0"/>
                <a:cs typeface="Consolas" panose="020B0609020204030204" pitchFamily="49" charset="0"/>
              </a:rPr>
              <a:t> </a:t>
            </a: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Configure DNS Server</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932967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AU" sz="3600" dirty="0">
                <a:latin typeface="Consolas" panose="020B0609020204030204" pitchFamily="49" charset="0"/>
                <a:cs typeface="Consolas" panose="020B0609020204030204" pitchFamily="49" charset="0"/>
              </a:rPr>
              <a:t>Add-Computer -</a:t>
            </a:r>
            <a:r>
              <a:rPr lang="en-AU" sz="3600" dirty="0" err="1">
                <a:latin typeface="Consolas" panose="020B0609020204030204" pitchFamily="49" charset="0"/>
                <a:cs typeface="Consolas" panose="020B0609020204030204" pitchFamily="49" charset="0"/>
              </a:rPr>
              <a:t>DomainName</a:t>
            </a:r>
            <a:r>
              <a:rPr lang="en-AU" sz="3600" dirty="0">
                <a:latin typeface="Consolas" panose="020B0609020204030204" pitchFamily="49" charset="0"/>
                <a:cs typeface="Consolas" panose="020B0609020204030204" pitchFamily="49" charset="0"/>
              </a:rPr>
              <a:t> </a:t>
            </a:r>
            <a:r>
              <a:rPr lang="en-AU" sz="3600" dirty="0" err="1" smtClean="0">
                <a:latin typeface="Consolas" panose="020B0609020204030204" pitchFamily="49" charset="0"/>
                <a:cs typeface="Consolas" panose="020B0609020204030204" pitchFamily="49" charset="0"/>
              </a:rPr>
              <a:t>igniteNZ.internal</a:t>
            </a:r>
            <a:endParaRPr lang="en-US" sz="40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Join a domain</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63907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Basic Diagnostics</a:t>
            </a:r>
            <a:endParaRPr lang="en-US" dirty="0">
              <a:solidFill>
                <a:srgbClr val="FF0000"/>
              </a:solidFill>
            </a:endParaRPr>
          </a:p>
        </p:txBody>
      </p:sp>
    </p:spTree>
    <p:extLst>
      <p:ext uri="{BB962C8B-B14F-4D97-AF65-F5344CB8AC3E}">
        <p14:creationId xmlns:p14="http://schemas.microsoft.com/office/powerpoint/2010/main" val="2338017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a:solidFill>
            <a:schemeClr val="accent1">
              <a:lumMod val="75000"/>
            </a:schemeClr>
          </a:solidFill>
        </p:spPr>
        <p:txBody>
          <a:bodyPr>
            <a:normAutofit fontScale="90000"/>
          </a:bodyPr>
          <a:lstStyle/>
          <a:p>
            <a:pPr algn="ctr"/>
            <a:r>
              <a:rPr lang="en-AU" dirty="0" smtClean="0"/>
              <a:t>DEMO: BASIC COMPUTER CONFIGURATION</a:t>
            </a:r>
            <a:endParaRPr lang="en-US" dirty="0">
              <a:solidFill>
                <a:srgbClr val="FF0000"/>
              </a:solidFill>
            </a:endParaRPr>
          </a:p>
        </p:txBody>
      </p:sp>
    </p:spTree>
    <p:extLst>
      <p:ext uri="{BB962C8B-B14F-4D97-AF65-F5344CB8AC3E}">
        <p14:creationId xmlns:p14="http://schemas.microsoft.com/office/powerpoint/2010/main" val="1761293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1337022"/>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Get-</a:t>
            </a:r>
            <a:r>
              <a:rPr lang="en-AU" sz="2800" dirty="0" err="1" smtClean="0">
                <a:latin typeface="Consolas" panose="020B0609020204030204" pitchFamily="49" charset="0"/>
                <a:cs typeface="Consolas" panose="020B0609020204030204" pitchFamily="49" charset="0"/>
              </a:rPr>
              <a:t>NetAdapterStatistics</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4216" dirty="0" smtClean="0"/>
              <a:t>Verify Network Adapter Functionality</a:t>
            </a:r>
            <a:br>
              <a:rPr lang="en-US" sz="4216" dirty="0" smtClean="0"/>
            </a:br>
            <a:r>
              <a:rPr lang="en-AU" dirty="0"/>
              <a:t/>
            </a:r>
            <a:br>
              <a:rPr lang="en-AU" dirty="0"/>
            </a:br>
            <a:r>
              <a:rPr lang="en-AU" dirty="0"/>
              <a:t/>
            </a:r>
            <a:br>
              <a:rPr lang="en-AU" dirty="0"/>
            </a:b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1249685" y="3065214"/>
            <a:ext cx="10341292" cy="3092920"/>
          </a:xfrm>
          <a:prstGeom prst="rect">
            <a:avLst/>
          </a:prstGeom>
        </p:spPr>
      </p:pic>
    </p:spTree>
    <p:extLst>
      <p:ext uri="{BB962C8B-B14F-4D97-AF65-F5344CB8AC3E}">
        <p14:creationId xmlns:p14="http://schemas.microsoft.com/office/powerpoint/2010/main" val="366012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1337022"/>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Test-</a:t>
            </a:r>
            <a:r>
              <a:rPr lang="en-AU" sz="2800" dirty="0" err="1" smtClean="0">
                <a:latin typeface="Consolas" panose="020B0609020204030204" pitchFamily="49" charset="0"/>
                <a:cs typeface="Consolas" panose="020B0609020204030204" pitchFamily="49" charset="0"/>
              </a:rPr>
              <a:t>NetConnection</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a:bodyPr>
          <a:lstStyle/>
          <a:p>
            <a:pPr algn="ctr"/>
            <a:r>
              <a:rPr lang="en-US" sz="4216" dirty="0" smtClean="0"/>
              <a:t>Verify Network Adapter Connectivity</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2401813" y="2921198"/>
            <a:ext cx="7938539" cy="3980144"/>
          </a:xfrm>
          <a:prstGeom prst="rect">
            <a:avLst/>
          </a:prstGeom>
        </p:spPr>
      </p:pic>
    </p:spTree>
    <p:extLst>
      <p:ext uri="{BB962C8B-B14F-4D97-AF65-F5344CB8AC3E}">
        <p14:creationId xmlns:p14="http://schemas.microsoft.com/office/powerpoint/2010/main" val="49890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b="1" dirty="0"/>
              <a:t>20 Better Ways to Perform Server Administration Using </a:t>
            </a:r>
            <a:r>
              <a:rPr lang="en-AU" sz="4800" b="1" dirty="0" smtClean="0"/>
              <a:t>PowerShell</a:t>
            </a:r>
            <a:r>
              <a:rPr lang="en-AU" b="1" dirty="0"/>
              <a:t/>
            </a:r>
            <a:br>
              <a:rPr lang="en-AU" b="1" dirty="0"/>
            </a:br>
            <a:endParaRPr lang="en-NZ" dirty="0"/>
          </a:p>
        </p:txBody>
      </p:sp>
      <p:sp>
        <p:nvSpPr>
          <p:cNvPr id="3" name="Text Placeholder 2"/>
          <p:cNvSpPr>
            <a:spLocks noGrp="1"/>
          </p:cNvSpPr>
          <p:nvPr>
            <p:ph type="body" sz="quarter" idx="12"/>
          </p:nvPr>
        </p:nvSpPr>
        <p:spPr/>
        <p:txBody>
          <a:bodyPr/>
          <a:lstStyle/>
          <a:p>
            <a:r>
              <a:rPr lang="en-NZ" dirty="0" smtClean="0"/>
              <a:t>Orin Thomas</a:t>
            </a:r>
            <a:endParaRPr lang="en-NZ" dirty="0"/>
          </a:p>
        </p:txBody>
      </p:sp>
      <p:sp>
        <p:nvSpPr>
          <p:cNvPr id="4" name="Text Placeholder 3"/>
          <p:cNvSpPr>
            <a:spLocks noGrp="1"/>
          </p:cNvSpPr>
          <p:nvPr>
            <p:ph type="body" sz="quarter" idx="13"/>
          </p:nvPr>
        </p:nvSpPr>
        <p:spPr/>
        <p:txBody>
          <a:bodyPr/>
          <a:lstStyle/>
          <a:p>
            <a:r>
              <a:rPr lang="en-NZ" dirty="0" smtClean="0"/>
              <a:t>M339</a:t>
            </a:r>
            <a:endParaRPr lang="en-NZ" dirty="0"/>
          </a:p>
        </p:txBody>
      </p:sp>
    </p:spTree>
    <p:extLst>
      <p:ext uri="{BB962C8B-B14F-4D97-AF65-F5344CB8AC3E}">
        <p14:creationId xmlns:p14="http://schemas.microsoft.com/office/powerpoint/2010/main" val="3428721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1337022"/>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Test-</a:t>
            </a:r>
            <a:r>
              <a:rPr lang="en-AU" sz="2800" dirty="0" err="1" smtClean="0">
                <a:latin typeface="Consolas" panose="020B0609020204030204" pitchFamily="49" charset="0"/>
                <a:cs typeface="Consolas" panose="020B0609020204030204" pitchFamily="49" charset="0"/>
              </a:rPr>
              <a:t>NetConnection</a:t>
            </a:r>
            <a:r>
              <a:rPr lang="en-AU" sz="2800" dirty="0" smtClean="0">
                <a:latin typeface="Consolas" panose="020B0609020204030204" pitchFamily="49" charset="0"/>
                <a:cs typeface="Consolas" panose="020B0609020204030204" pitchFamily="49" charset="0"/>
              </a:rPr>
              <a:t> 8.8.8.8</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a:bodyPr>
          <a:lstStyle/>
          <a:p>
            <a:pPr algn="ctr"/>
            <a:r>
              <a:rPr lang="en-US" sz="4216" dirty="0" smtClean="0"/>
              <a:t>Verify Network Adapter Connectivity</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401813" y="2993206"/>
            <a:ext cx="7501688" cy="3761120"/>
          </a:xfrm>
          <a:prstGeom prst="rect">
            <a:avLst/>
          </a:prstGeom>
        </p:spPr>
      </p:pic>
    </p:spTree>
    <p:extLst>
      <p:ext uri="{BB962C8B-B14F-4D97-AF65-F5344CB8AC3E}">
        <p14:creationId xmlns:p14="http://schemas.microsoft.com/office/powerpoint/2010/main" val="194995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1337022"/>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Test-</a:t>
            </a:r>
            <a:r>
              <a:rPr lang="en-AU" sz="2800" dirty="0" err="1" smtClean="0">
                <a:latin typeface="Consolas" panose="020B0609020204030204" pitchFamily="49" charset="0"/>
                <a:cs typeface="Consolas" panose="020B0609020204030204" pitchFamily="49" charset="0"/>
              </a:rPr>
              <a:t>NetConnection</a:t>
            </a:r>
            <a:r>
              <a:rPr lang="en-AU" sz="2800" dirty="0" smtClean="0">
                <a:latin typeface="Consolas" panose="020B0609020204030204" pitchFamily="49" charset="0"/>
                <a:cs typeface="Consolas" panose="020B0609020204030204" pitchFamily="49" charset="0"/>
              </a:rPr>
              <a:t> bing.com -traceroute</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a:bodyPr>
          <a:lstStyle/>
          <a:p>
            <a:pPr algn="ctr"/>
            <a:r>
              <a:rPr lang="en-US" sz="4216" dirty="0" smtClean="0"/>
              <a:t>Verify Network Adapter Connectivity</a:t>
            </a:r>
            <a:endParaRPr lang="en-US" dirty="0">
              <a:solidFill>
                <a:srgbClr val="FF0000"/>
              </a:solidFill>
            </a:endParaRPr>
          </a:p>
        </p:txBody>
      </p:sp>
      <p:pic>
        <p:nvPicPr>
          <p:cNvPr id="7" name="Picture 6"/>
          <p:cNvPicPr>
            <a:picLocks noChangeAspect="1"/>
          </p:cNvPicPr>
          <p:nvPr/>
        </p:nvPicPr>
        <p:blipFill>
          <a:blip r:embed="rId2"/>
          <a:stretch>
            <a:fillRect/>
          </a:stretch>
        </p:blipFill>
        <p:spPr>
          <a:xfrm>
            <a:off x="3193901" y="2993206"/>
            <a:ext cx="6340493" cy="3804296"/>
          </a:xfrm>
          <a:prstGeom prst="rect">
            <a:avLst/>
          </a:prstGeom>
        </p:spPr>
      </p:pic>
    </p:spTree>
    <p:extLst>
      <p:ext uri="{BB962C8B-B14F-4D97-AF65-F5344CB8AC3E}">
        <p14:creationId xmlns:p14="http://schemas.microsoft.com/office/powerpoint/2010/main" val="400125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1337022"/>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Test-</a:t>
            </a:r>
            <a:r>
              <a:rPr lang="en-AU" sz="2800" dirty="0" err="1" smtClean="0">
                <a:latin typeface="Consolas" panose="020B0609020204030204" pitchFamily="49" charset="0"/>
                <a:cs typeface="Consolas" panose="020B0609020204030204" pitchFamily="49" charset="0"/>
              </a:rPr>
              <a:t>NetConnection</a:t>
            </a:r>
            <a:r>
              <a:rPr lang="en-AU" sz="2800" dirty="0" smtClean="0">
                <a:latin typeface="Consolas" panose="020B0609020204030204" pitchFamily="49" charset="0"/>
                <a:cs typeface="Consolas" panose="020B0609020204030204" pitchFamily="49" charset="0"/>
              </a:rPr>
              <a:t> smtp.com –Port 25</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a:bodyPr>
          <a:lstStyle/>
          <a:p>
            <a:pPr algn="ctr"/>
            <a:r>
              <a:rPr lang="en-US" sz="4216" dirty="0" smtClean="0"/>
              <a:t>Verify Network Adapter Connectivity</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905869" y="2910422"/>
            <a:ext cx="6645007" cy="3987004"/>
          </a:xfrm>
          <a:prstGeom prst="rect">
            <a:avLst/>
          </a:prstGeom>
        </p:spPr>
      </p:pic>
    </p:spTree>
    <p:extLst>
      <p:ext uri="{BB962C8B-B14F-4D97-AF65-F5344CB8AC3E}">
        <p14:creationId xmlns:p14="http://schemas.microsoft.com/office/powerpoint/2010/main" val="26545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r>
              <a:rPr lang="en-AU" sz="2800" dirty="0">
                <a:latin typeface="Consolas" panose="020B0609020204030204" pitchFamily="49" charset="0"/>
                <a:cs typeface="Consolas" panose="020B0609020204030204" pitchFamily="49" charset="0"/>
              </a:rPr>
              <a:t>	</a:t>
            </a:r>
            <a:r>
              <a:rPr lang="en-AU" sz="3200" dirty="0" smtClean="0">
                <a:latin typeface="Consolas" panose="020B0609020204030204" pitchFamily="49" charset="0"/>
                <a:cs typeface="Consolas" panose="020B0609020204030204" pitchFamily="49" charset="0"/>
              </a:rPr>
              <a:t>Test-</a:t>
            </a:r>
            <a:r>
              <a:rPr lang="en-AU" sz="3200" dirty="0" err="1" smtClean="0">
                <a:latin typeface="Consolas" panose="020B0609020204030204" pitchFamily="49" charset="0"/>
                <a:cs typeface="Consolas" panose="020B0609020204030204" pitchFamily="49" charset="0"/>
              </a:rPr>
              <a:t>ComputerSecurechannel</a:t>
            </a:r>
            <a:r>
              <a:rPr lang="en-AU" sz="3200" dirty="0" smtClean="0">
                <a:latin typeface="Consolas" panose="020B0609020204030204" pitchFamily="49" charset="0"/>
                <a:cs typeface="Consolas" panose="020B0609020204030204" pitchFamily="49" charset="0"/>
              </a:rPr>
              <a:t> </a:t>
            </a:r>
            <a:r>
              <a:rPr lang="en-AU" sz="3200" dirty="0">
                <a:latin typeface="Consolas" panose="020B0609020204030204" pitchFamily="49" charset="0"/>
                <a:cs typeface="Consolas" panose="020B0609020204030204" pitchFamily="49" charset="0"/>
              </a:rPr>
              <a:t>-credential </a:t>
            </a:r>
            <a:r>
              <a:rPr lang="en-AU" sz="3200" dirty="0" smtClean="0">
                <a:latin typeface="Consolas" panose="020B0609020204030204" pitchFamily="49" charset="0"/>
                <a:cs typeface="Consolas" panose="020B0609020204030204" pitchFamily="49" charset="0"/>
              </a:rPr>
              <a:t>	domain\admin </a:t>
            </a:r>
            <a:r>
              <a:rPr lang="en-AU" sz="3200" dirty="0">
                <a:latin typeface="Consolas" panose="020B0609020204030204" pitchFamily="49" charset="0"/>
                <a:cs typeface="Consolas" panose="020B0609020204030204" pitchFamily="49" charset="0"/>
              </a:rPr>
              <a:t>-Repair</a:t>
            </a: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Repair Trust Relationship</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26805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r>
              <a:rPr lang="en-AU" sz="2800" dirty="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G</a:t>
            </a:r>
            <a:r>
              <a:rPr lang="nb-NO" sz="3200" dirty="0" smtClean="0">
                <a:latin typeface="Consolas" panose="020B0609020204030204" pitchFamily="49" charset="0"/>
                <a:cs typeface="Consolas" panose="020B0609020204030204" pitchFamily="49" charset="0"/>
              </a:rPr>
              <a:t>et-Eventlog </a:t>
            </a:r>
            <a:r>
              <a:rPr lang="nb-NO" sz="3200" dirty="0">
                <a:latin typeface="Consolas" panose="020B0609020204030204" pitchFamily="49" charset="0"/>
                <a:cs typeface="Consolas" panose="020B0609020204030204" pitchFamily="49" charset="0"/>
              </a:rPr>
              <a:t>-logname System -EntryType Error</a:t>
            </a:r>
            <a:endParaRPr lang="en-AU" sz="32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Error Event Logs</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113518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2273126"/>
            <a:ext cx="11233248" cy="2808312"/>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3600" dirty="0" smtClean="0">
              <a:latin typeface="Consolas" panose="020B0609020204030204" pitchFamily="49" charset="0"/>
              <a:cs typeface="Consolas" panose="020B0609020204030204" pitchFamily="49" charset="0"/>
            </a:endParaRPr>
          </a:p>
          <a:p>
            <a:pPr defTabSz="932398" fontAlgn="base">
              <a:spcBef>
                <a:spcPct val="0"/>
              </a:spcBef>
              <a:spcAft>
                <a:spcPct val="0"/>
              </a:spcAft>
            </a:pPr>
            <a:r>
              <a:rPr lang="en-AU" sz="3600" dirty="0">
                <a:latin typeface="Consolas" panose="020B0609020204030204" pitchFamily="49" charset="0"/>
                <a:cs typeface="Consolas" panose="020B0609020204030204" pitchFamily="49" charset="0"/>
              </a:rPr>
              <a:t>	</a:t>
            </a:r>
            <a:r>
              <a:rPr lang="en-AU" sz="3600" dirty="0" smtClean="0">
                <a:latin typeface="Consolas" panose="020B0609020204030204" pitchFamily="49" charset="0"/>
                <a:cs typeface="Consolas" panose="020B0609020204030204" pitchFamily="49" charset="0"/>
              </a:rPr>
              <a:t>			Stop-Service</a:t>
            </a:r>
          </a:p>
          <a:p>
            <a:pPr defTabSz="932398" fontAlgn="base">
              <a:spcBef>
                <a:spcPct val="0"/>
              </a:spcBef>
              <a:spcAft>
                <a:spcPct val="0"/>
              </a:spcAft>
            </a:pPr>
            <a:r>
              <a:rPr lang="en-AU" sz="3600" dirty="0" smtClean="0">
                <a:latin typeface="Consolas" panose="020B0609020204030204" pitchFamily="49" charset="0"/>
                <a:cs typeface="Consolas" panose="020B0609020204030204" pitchFamily="49" charset="0"/>
              </a:rPr>
              <a:t>				Start-Service</a:t>
            </a:r>
          </a:p>
          <a:p>
            <a:pPr defTabSz="932398" fontAlgn="base">
              <a:spcBef>
                <a:spcPct val="0"/>
              </a:spcBef>
              <a:spcAft>
                <a:spcPct val="0"/>
              </a:spcAft>
            </a:pPr>
            <a:r>
              <a:rPr lang="en-AU" sz="3600" dirty="0" smtClean="0">
                <a:latin typeface="Consolas" panose="020B0609020204030204" pitchFamily="49" charset="0"/>
                <a:cs typeface="Consolas" panose="020B0609020204030204" pitchFamily="49" charset="0"/>
              </a:rPr>
              <a:t>				Restart-Service</a:t>
            </a:r>
          </a:p>
          <a:p>
            <a:pPr defTabSz="932398" fontAlgn="base">
              <a:spcBef>
                <a:spcPct val="0"/>
              </a:spcBef>
              <a:spcAft>
                <a:spcPct val="0"/>
              </a:spcAft>
            </a:pPr>
            <a:r>
              <a:rPr lang="en-AU" sz="3600" dirty="0" smtClean="0">
                <a:latin typeface="Consolas" panose="020B0609020204030204" pitchFamily="49" charset="0"/>
                <a:cs typeface="Consolas" panose="020B0609020204030204" pitchFamily="49" charset="0"/>
              </a:rPr>
              <a:t>				Set-Service</a:t>
            </a:r>
          </a:p>
          <a:p>
            <a:pPr defTabSz="932398" fontAlgn="base">
              <a:spcBef>
                <a:spcPct val="0"/>
              </a:spcBef>
              <a:spcAft>
                <a:spcPct val="0"/>
              </a:spcAft>
            </a:pPr>
            <a:r>
              <a:rPr lang="en-AU" sz="3600" dirty="0" smtClean="0">
                <a:latin typeface="Consolas" panose="020B0609020204030204" pitchFamily="49" charset="0"/>
                <a:cs typeface="Consolas" panose="020B0609020204030204" pitchFamily="49" charset="0"/>
              </a:rPr>
              <a:t>				Get-Service</a:t>
            </a:r>
            <a:endParaRPr lang="en-AU" sz="36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Manage Services</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092625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pPr defTabSz="932398" fontAlgn="base">
              <a:spcBef>
                <a:spcPct val="0"/>
              </a:spcBef>
              <a:spcAft>
                <a:spcPct val="0"/>
              </a:spcAft>
            </a:pPr>
            <a:r>
              <a:rPr lang="en-AU" sz="2800" dirty="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Get-Service | Where-Object {$_.Status –</a:t>
            </a:r>
            <a:r>
              <a:rPr lang="en-AU" sz="2800" dirty="0" err="1" smtClean="0">
                <a:latin typeface="Consolas" panose="020B0609020204030204" pitchFamily="49" charset="0"/>
                <a:cs typeface="Consolas" panose="020B0609020204030204" pitchFamily="49" charset="0"/>
              </a:rPr>
              <a:t>eq</a:t>
            </a:r>
            <a:r>
              <a:rPr lang="en-AU" sz="2800" dirty="0" smtClean="0">
                <a:latin typeface="Consolas" panose="020B0609020204030204" pitchFamily="49" charset="0"/>
                <a:cs typeface="Consolas" panose="020B0609020204030204" pitchFamily="49" charset="0"/>
              </a:rPr>
              <a:t> “Stopped”}</a:t>
            </a: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View Stopped Services</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205245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2705174"/>
            <a:ext cx="11233248" cy="2664296"/>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r>
              <a:rPr lang="en-AU" sz="2800" dirty="0">
                <a:latin typeface="Consolas" panose="020B0609020204030204" pitchFamily="49" charset="0"/>
                <a:cs typeface="Consolas" panose="020B0609020204030204" pitchFamily="49" charset="0"/>
              </a:rPr>
              <a:t>	</a:t>
            </a:r>
            <a:r>
              <a:rPr lang="en-AU" sz="3600" dirty="0">
                <a:latin typeface="Consolas" panose="020B0609020204030204" pitchFamily="49" charset="0"/>
                <a:cs typeface="Consolas" panose="020B0609020204030204" pitchFamily="49" charset="0"/>
              </a:rPr>
              <a:t>Install-</a:t>
            </a:r>
            <a:r>
              <a:rPr lang="en-AU" sz="3600" dirty="0" err="1">
                <a:latin typeface="Consolas" panose="020B0609020204030204" pitchFamily="49" charset="0"/>
                <a:cs typeface="Consolas" panose="020B0609020204030204" pitchFamily="49" charset="0"/>
              </a:rPr>
              <a:t>WindowsFeature</a:t>
            </a:r>
            <a:r>
              <a:rPr lang="en-AU" sz="3600" dirty="0">
                <a:latin typeface="Consolas" panose="020B0609020204030204" pitchFamily="49" charset="0"/>
                <a:cs typeface="Consolas" panose="020B0609020204030204" pitchFamily="49" charset="0"/>
              </a:rPr>
              <a:t> </a:t>
            </a:r>
          </a:p>
          <a:p>
            <a:r>
              <a:rPr lang="en-AU" sz="3600" dirty="0">
                <a:latin typeface="Consolas" panose="020B0609020204030204" pitchFamily="49" charset="0"/>
                <a:cs typeface="Consolas" panose="020B0609020204030204" pitchFamily="49" charset="0"/>
              </a:rPr>
              <a:t>	-</a:t>
            </a:r>
            <a:r>
              <a:rPr lang="en-AU" sz="3600" dirty="0" err="1">
                <a:latin typeface="Consolas" panose="020B0609020204030204" pitchFamily="49" charset="0"/>
                <a:cs typeface="Consolas" panose="020B0609020204030204" pitchFamily="49" charset="0"/>
              </a:rPr>
              <a:t>IncludeAllSubfeature</a:t>
            </a:r>
            <a:r>
              <a:rPr lang="en-AU" sz="3600" dirty="0">
                <a:latin typeface="Consolas" panose="020B0609020204030204" pitchFamily="49" charset="0"/>
                <a:cs typeface="Consolas" panose="020B0609020204030204" pitchFamily="49" charset="0"/>
              </a:rPr>
              <a:t> </a:t>
            </a:r>
          </a:p>
          <a:p>
            <a:r>
              <a:rPr lang="en-AU" sz="3600" dirty="0">
                <a:latin typeface="Consolas" panose="020B0609020204030204" pitchFamily="49" charset="0"/>
                <a:cs typeface="Consolas" panose="020B0609020204030204" pitchFamily="49" charset="0"/>
              </a:rPr>
              <a:t>	-</a:t>
            </a:r>
            <a:r>
              <a:rPr lang="en-AU" sz="3600" dirty="0" err="1">
                <a:latin typeface="Consolas" panose="020B0609020204030204" pitchFamily="49" charset="0"/>
                <a:cs typeface="Consolas" panose="020B0609020204030204" pitchFamily="49" charset="0"/>
              </a:rPr>
              <a:t>IncludeManagementTools</a:t>
            </a:r>
            <a:r>
              <a:rPr lang="en-AU" sz="3600" dirty="0">
                <a:latin typeface="Consolas" panose="020B0609020204030204" pitchFamily="49" charset="0"/>
                <a:cs typeface="Consolas" panose="020B0609020204030204" pitchFamily="49" charset="0"/>
              </a:rPr>
              <a:t> File-Services</a:t>
            </a:r>
          </a:p>
          <a:p>
            <a:pPr defTabSz="932398" fontAlgn="base">
              <a:spcBef>
                <a:spcPct val="0"/>
              </a:spcBef>
              <a:spcAft>
                <a:spcPct val="0"/>
              </a:spcAft>
            </a:pP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Add Roles and Features</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98292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2705174"/>
            <a:ext cx="11665296" cy="2664296"/>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r>
              <a:rPr lang="en-AU" sz="2800" dirty="0">
                <a:latin typeface="Consolas" panose="020B0609020204030204" pitchFamily="49" charset="0"/>
                <a:cs typeface="Consolas" panose="020B0609020204030204" pitchFamily="49" charset="0"/>
              </a:rPr>
              <a:t>	</a:t>
            </a:r>
            <a:r>
              <a:rPr lang="en-AU" sz="3600" dirty="0">
                <a:latin typeface="Consolas" panose="020B0609020204030204" pitchFamily="49" charset="0"/>
                <a:cs typeface="Consolas" panose="020B0609020204030204" pitchFamily="49" charset="0"/>
              </a:rPr>
              <a:t>Install-</a:t>
            </a:r>
            <a:r>
              <a:rPr lang="en-AU" sz="3600" dirty="0" err="1">
                <a:latin typeface="Consolas" panose="020B0609020204030204" pitchFamily="49" charset="0"/>
                <a:cs typeface="Consolas" panose="020B0609020204030204" pitchFamily="49" charset="0"/>
              </a:rPr>
              <a:t>WindowsFeature</a:t>
            </a:r>
            <a:r>
              <a:rPr lang="en-AU" sz="3600" dirty="0">
                <a:latin typeface="Consolas" panose="020B0609020204030204" pitchFamily="49" charset="0"/>
                <a:cs typeface="Consolas" panose="020B0609020204030204" pitchFamily="49" charset="0"/>
              </a:rPr>
              <a:t> Net-Framework-Core </a:t>
            </a:r>
            <a:r>
              <a:rPr lang="en-AU" sz="3600" dirty="0" smtClean="0">
                <a:latin typeface="Consolas" panose="020B0609020204030204" pitchFamily="49" charset="0"/>
                <a:cs typeface="Consolas" panose="020B0609020204030204" pitchFamily="49" charset="0"/>
              </a:rPr>
              <a:t>	-</a:t>
            </a:r>
            <a:r>
              <a:rPr lang="en-AU" sz="3600" dirty="0">
                <a:latin typeface="Consolas" panose="020B0609020204030204" pitchFamily="49" charset="0"/>
                <a:cs typeface="Consolas" panose="020B0609020204030204" pitchFamily="49" charset="0"/>
              </a:rPr>
              <a:t>source d:\sources\sxs</a:t>
            </a:r>
            <a:endParaRPr lang="en-AU" sz="32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Add Roles .NET Framework</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731057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2705174"/>
            <a:ext cx="11233248" cy="1440160"/>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pPr algn="ctr"/>
            <a:r>
              <a:rPr lang="en-AU" sz="3600" dirty="0" smtClean="0">
                <a:latin typeface="Consolas" panose="020B0609020204030204" pitchFamily="49" charset="0"/>
                <a:cs typeface="Consolas" panose="020B0609020204030204" pitchFamily="49" charset="0"/>
              </a:rPr>
              <a:t>Get-Hotfix</a:t>
            </a:r>
            <a:endParaRPr lang="en-AU" sz="32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View Installed Updates</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599359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13" y="2345134"/>
            <a:ext cx="11191240" cy="1165754"/>
          </a:xfrm>
        </p:spPr>
        <p:txBody>
          <a:bodyPr>
            <a:normAutofit fontScale="90000"/>
          </a:bodyPr>
          <a:lstStyle/>
          <a:p>
            <a:pPr algn="ctr"/>
            <a:r>
              <a:rPr lang="en-AU" sz="6000" dirty="0" smtClean="0"/>
              <a:t>Many Server Administrators haven’t had the time to learn PowerShell</a:t>
            </a:r>
            <a:endParaRPr lang="en-US" sz="5300" dirty="0">
              <a:solidFill>
                <a:schemeClr val="accent6"/>
              </a:solidFill>
            </a:endParaRPr>
          </a:p>
        </p:txBody>
      </p:sp>
    </p:spTree>
    <p:extLst>
      <p:ext uri="{BB962C8B-B14F-4D97-AF65-F5344CB8AC3E}">
        <p14:creationId xmlns:p14="http://schemas.microsoft.com/office/powerpoint/2010/main" val="2189401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Firewall Basics</a:t>
            </a:r>
            <a:endParaRPr lang="en-US" dirty="0">
              <a:solidFill>
                <a:srgbClr val="FF0000"/>
              </a:solidFill>
            </a:endParaRPr>
          </a:p>
        </p:txBody>
      </p:sp>
    </p:spTree>
    <p:extLst>
      <p:ext uri="{BB962C8B-B14F-4D97-AF65-F5344CB8AC3E}">
        <p14:creationId xmlns:p14="http://schemas.microsoft.com/office/powerpoint/2010/main" val="129433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2705174"/>
            <a:ext cx="11233248" cy="2664296"/>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endParaRPr lang="en-US" sz="3600" dirty="0" smtClean="0">
              <a:latin typeface="Consolas" panose="020B0609020204030204" pitchFamily="49" charset="0"/>
              <a:cs typeface="Consolas" panose="020B0609020204030204" pitchFamily="49" charset="0"/>
            </a:endParaRPr>
          </a:p>
          <a:p>
            <a:r>
              <a:rPr lang="en-US" sz="3600" dirty="0" smtClean="0">
                <a:latin typeface="Consolas" panose="020B0609020204030204" pitchFamily="49" charset="0"/>
                <a:cs typeface="Consolas" panose="020B0609020204030204" pitchFamily="49" charset="0"/>
              </a:rPr>
              <a:t>New-</a:t>
            </a:r>
            <a:r>
              <a:rPr lang="en-US" sz="3600" dirty="0" err="1" smtClean="0">
                <a:latin typeface="Consolas" panose="020B0609020204030204" pitchFamily="49" charset="0"/>
                <a:cs typeface="Consolas" panose="020B0609020204030204" pitchFamily="49" charset="0"/>
              </a:rPr>
              <a:t>NetFirewallRule</a:t>
            </a:r>
            <a:r>
              <a:rPr lang="en-US" sz="3600" dirty="0" smtClean="0">
                <a:latin typeface="Consolas" panose="020B0609020204030204" pitchFamily="49" charset="0"/>
                <a:cs typeface="Consolas" panose="020B0609020204030204" pitchFamily="49" charset="0"/>
              </a:rPr>
              <a:t> </a:t>
            </a:r>
            <a:r>
              <a:rPr lang="en-US" sz="3600" dirty="0">
                <a:latin typeface="Consolas" panose="020B0609020204030204" pitchFamily="49" charset="0"/>
                <a:cs typeface="Consolas" panose="020B0609020204030204" pitchFamily="49" charset="0"/>
              </a:rPr>
              <a:t>-</a:t>
            </a:r>
            <a:r>
              <a:rPr lang="en-US" sz="3600" dirty="0" err="1">
                <a:latin typeface="Consolas" panose="020B0609020204030204" pitchFamily="49" charset="0"/>
                <a:cs typeface="Consolas" panose="020B0609020204030204" pitchFamily="49" charset="0"/>
              </a:rPr>
              <a:t>DisplayName</a:t>
            </a:r>
            <a:r>
              <a:rPr lang="en-US" sz="3600" dirty="0">
                <a:latin typeface="Consolas" panose="020B0609020204030204" pitchFamily="49" charset="0"/>
                <a:cs typeface="Consolas" panose="020B0609020204030204" pitchFamily="49" charset="0"/>
              </a:rPr>
              <a:t> “Allow Inbound Port 80" -Direction Inbound –</a:t>
            </a:r>
            <a:r>
              <a:rPr lang="en-US" sz="3600" dirty="0" err="1">
                <a:latin typeface="Consolas" panose="020B0609020204030204" pitchFamily="49" charset="0"/>
                <a:cs typeface="Consolas" panose="020B0609020204030204" pitchFamily="49" charset="0"/>
              </a:rPr>
              <a:t>LocalPort</a:t>
            </a:r>
            <a:r>
              <a:rPr lang="en-US" sz="3600" dirty="0">
                <a:latin typeface="Consolas" panose="020B0609020204030204" pitchFamily="49" charset="0"/>
                <a:cs typeface="Consolas" panose="020B0609020204030204" pitchFamily="49" charset="0"/>
              </a:rPr>
              <a:t> 80 -Protocol TCP -Action Allow</a:t>
            </a:r>
          </a:p>
          <a:p>
            <a:endParaRPr lang="en-US" sz="3600" dirty="0"/>
          </a:p>
          <a:p>
            <a:pPr defTabSz="932398" fontAlgn="base">
              <a:spcBef>
                <a:spcPct val="0"/>
              </a:spcBef>
              <a:spcAft>
                <a:spcPct val="0"/>
              </a:spcAft>
            </a:pP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Add Firewall Rules </a:t>
            </a:r>
            <a:r>
              <a:rPr lang="en-US" sz="5300" b="1" u="sng" dirty="0" smtClean="0">
                <a:solidFill>
                  <a:schemeClr val="accent6"/>
                </a:solidFill>
              </a:rPr>
              <a:t>Allow</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2014237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2705174"/>
            <a:ext cx="11233248" cy="2664296"/>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r>
              <a:rPr lang="en-AU" sz="2800" dirty="0">
                <a:latin typeface="Consolas" panose="020B0609020204030204" pitchFamily="49" charset="0"/>
                <a:cs typeface="Consolas" panose="020B0609020204030204" pitchFamily="49" charset="0"/>
              </a:rPr>
              <a:t>	</a:t>
            </a:r>
            <a:endParaRPr lang="en-US" sz="3600" dirty="0"/>
          </a:p>
          <a:p>
            <a:r>
              <a:rPr lang="en-US" sz="3600" dirty="0">
                <a:latin typeface="Consolas" panose="020B0609020204030204" pitchFamily="49" charset="0"/>
                <a:cs typeface="Consolas" panose="020B0609020204030204" pitchFamily="49" charset="0"/>
              </a:rPr>
              <a:t>New-</a:t>
            </a:r>
            <a:r>
              <a:rPr lang="en-US" sz="3600" dirty="0" err="1">
                <a:latin typeface="Consolas" panose="020B0609020204030204" pitchFamily="49" charset="0"/>
                <a:cs typeface="Consolas" panose="020B0609020204030204" pitchFamily="49" charset="0"/>
              </a:rPr>
              <a:t>NetFirewallRule</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DisplayName</a:t>
            </a:r>
            <a:r>
              <a:rPr lang="en-US" sz="3600" dirty="0">
                <a:latin typeface="Consolas" panose="020B0609020204030204" pitchFamily="49" charset="0"/>
                <a:cs typeface="Consolas" panose="020B0609020204030204" pitchFamily="49" charset="0"/>
              </a:rPr>
              <a:t> "Block Outbound Port 80" -Direction Outbound –</a:t>
            </a:r>
            <a:r>
              <a:rPr lang="en-US" sz="3600" dirty="0" err="1">
                <a:latin typeface="Consolas" panose="020B0609020204030204" pitchFamily="49" charset="0"/>
                <a:cs typeface="Consolas" panose="020B0609020204030204" pitchFamily="49" charset="0"/>
              </a:rPr>
              <a:t>LocalPort</a:t>
            </a:r>
            <a:r>
              <a:rPr lang="en-US" sz="3600" dirty="0">
                <a:latin typeface="Consolas" panose="020B0609020204030204" pitchFamily="49" charset="0"/>
                <a:cs typeface="Consolas" panose="020B0609020204030204" pitchFamily="49" charset="0"/>
              </a:rPr>
              <a:t> 80 -Protocol TCP -Action Block</a:t>
            </a:r>
          </a:p>
          <a:p>
            <a:pPr defTabSz="932398" fontAlgn="base">
              <a:spcBef>
                <a:spcPct val="0"/>
              </a:spcBef>
              <a:spcAft>
                <a:spcPct val="0"/>
              </a:spcAft>
            </a:pP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Add Firewall Rules </a:t>
            </a:r>
            <a:r>
              <a:rPr lang="en-US" sz="5300" u="sng" dirty="0" smtClean="0">
                <a:solidFill>
                  <a:schemeClr val="accent6"/>
                </a:solidFill>
              </a:rPr>
              <a:t>Block</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2312652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Virtual Machine Basics</a:t>
            </a:r>
            <a:endParaRPr lang="en-US" dirty="0">
              <a:solidFill>
                <a:srgbClr val="FF0000"/>
              </a:solidFill>
            </a:endParaRPr>
          </a:p>
        </p:txBody>
      </p:sp>
    </p:spTree>
    <p:extLst>
      <p:ext uri="{BB962C8B-B14F-4D97-AF65-F5344CB8AC3E}">
        <p14:creationId xmlns:p14="http://schemas.microsoft.com/office/powerpoint/2010/main" val="2450624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2705174"/>
            <a:ext cx="11809312" cy="2664296"/>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r>
              <a:rPr lang="en-AU" sz="2800" dirty="0">
                <a:latin typeface="Consolas" panose="020B0609020204030204" pitchFamily="49" charset="0"/>
                <a:cs typeface="Consolas" panose="020B0609020204030204" pitchFamily="49" charset="0"/>
              </a:rPr>
              <a:t>	</a:t>
            </a:r>
            <a:endParaRPr lang="en-US" sz="3600" dirty="0"/>
          </a:p>
          <a:p>
            <a:r>
              <a:rPr lang="en-AU" sz="3600" dirty="0">
                <a:latin typeface="Consolas" panose="020B0609020204030204" pitchFamily="49" charset="0"/>
                <a:cs typeface="Consolas" panose="020B0609020204030204" pitchFamily="49" charset="0"/>
              </a:rPr>
              <a:t>New-VM -</a:t>
            </a:r>
            <a:r>
              <a:rPr lang="en-AU" sz="3600" dirty="0" err="1">
                <a:latin typeface="Consolas" panose="020B0609020204030204" pitchFamily="49" charset="0"/>
                <a:cs typeface="Consolas" panose="020B0609020204030204" pitchFamily="49" charset="0"/>
              </a:rPr>
              <a:t>MemoryStartupBytes</a:t>
            </a:r>
            <a:r>
              <a:rPr lang="en-AU" sz="3600" dirty="0">
                <a:latin typeface="Consolas" panose="020B0609020204030204" pitchFamily="49" charset="0"/>
                <a:cs typeface="Consolas" panose="020B0609020204030204" pitchFamily="49" charset="0"/>
              </a:rPr>
              <a:t> 2048MB -Name NZ-VM </a:t>
            </a:r>
            <a:r>
              <a:rPr lang="en-AU" sz="3600" dirty="0" smtClean="0">
                <a:latin typeface="Consolas" panose="020B0609020204030204" pitchFamily="49" charset="0"/>
                <a:cs typeface="Consolas" panose="020B0609020204030204" pitchFamily="49" charset="0"/>
              </a:rPr>
              <a:t/>
            </a:r>
            <a:br>
              <a:rPr lang="en-AU" sz="3600" dirty="0" smtClean="0">
                <a:latin typeface="Consolas" panose="020B0609020204030204" pitchFamily="49" charset="0"/>
                <a:cs typeface="Consolas" panose="020B0609020204030204" pitchFamily="49" charset="0"/>
              </a:rPr>
            </a:br>
            <a:r>
              <a:rPr lang="en-AU" sz="3600" dirty="0" smtClean="0">
                <a:latin typeface="Consolas" panose="020B0609020204030204" pitchFamily="49" charset="0"/>
                <a:cs typeface="Consolas" panose="020B0609020204030204" pitchFamily="49" charset="0"/>
              </a:rPr>
              <a:t>-</a:t>
            </a:r>
            <a:r>
              <a:rPr lang="en-AU" sz="3600" dirty="0">
                <a:latin typeface="Consolas" panose="020B0609020204030204" pitchFamily="49" charset="0"/>
                <a:cs typeface="Consolas" panose="020B0609020204030204" pitchFamily="49" charset="0"/>
              </a:rPr>
              <a:t>Path "d:\NZ-VM" </a:t>
            </a:r>
            <a:r>
              <a:rPr lang="en-AU" sz="3600" dirty="0" smtClean="0">
                <a:latin typeface="Consolas" panose="020B0609020204030204" pitchFamily="49" charset="0"/>
                <a:cs typeface="Consolas" panose="020B0609020204030204" pitchFamily="49" charset="0"/>
              </a:rPr>
              <a:t>-</a:t>
            </a:r>
            <a:r>
              <a:rPr lang="en-AU" sz="3600" dirty="0" err="1">
                <a:latin typeface="Consolas" panose="020B0609020204030204" pitchFamily="49" charset="0"/>
                <a:cs typeface="Consolas" panose="020B0609020204030204" pitchFamily="49" charset="0"/>
              </a:rPr>
              <a:t>VHDPath</a:t>
            </a:r>
            <a:r>
              <a:rPr lang="en-AU" sz="3600" dirty="0">
                <a:latin typeface="Consolas" panose="020B0609020204030204" pitchFamily="49" charset="0"/>
                <a:cs typeface="Consolas" panose="020B0609020204030204" pitchFamily="49" charset="0"/>
              </a:rPr>
              <a:t>  "d:\</a:t>
            </a:r>
            <a:r>
              <a:rPr lang="en-AU" sz="3600" dirty="0" smtClean="0">
                <a:latin typeface="Consolas" panose="020B0609020204030204" pitchFamily="49" charset="0"/>
                <a:cs typeface="Consolas" panose="020B0609020204030204" pitchFamily="49" charset="0"/>
              </a:rPr>
              <a:t>NZ-VM\disk.vhdx</a:t>
            </a:r>
            <a:r>
              <a:rPr lang="en-AU" sz="3600" dirty="0">
                <a:latin typeface="Consolas" panose="020B0609020204030204" pitchFamily="49" charset="0"/>
                <a:cs typeface="Consolas" panose="020B0609020204030204" pitchFamily="49" charset="0"/>
              </a:rPr>
              <a:t>"</a:t>
            </a:r>
          </a:p>
          <a:p>
            <a:pPr defTabSz="932398" fontAlgn="base">
              <a:spcBef>
                <a:spcPct val="0"/>
              </a:spcBef>
              <a:spcAft>
                <a:spcPct val="0"/>
              </a:spcAft>
            </a:pP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Create a new VM from a </a:t>
            </a:r>
            <a:r>
              <a:rPr lang="en-US" sz="5300" dirty="0" err="1" smtClean="0">
                <a:solidFill>
                  <a:schemeClr val="tx1"/>
                </a:solidFill>
              </a:rPr>
              <a:t>sysprepped</a:t>
            </a:r>
            <a:r>
              <a:rPr lang="en-US" sz="5300" dirty="0" smtClean="0">
                <a:solidFill>
                  <a:schemeClr val="tx1"/>
                </a:solidFill>
              </a:rPr>
              <a:t> VHD</a:t>
            </a:r>
            <a:endParaRPr lang="en-US" dirty="0">
              <a:solidFill>
                <a:srgbClr val="FF0000"/>
              </a:solidFill>
            </a:endParaRPr>
          </a:p>
        </p:txBody>
      </p:sp>
    </p:spTree>
    <p:extLst>
      <p:ext uri="{BB962C8B-B14F-4D97-AF65-F5344CB8AC3E}">
        <p14:creationId xmlns:p14="http://schemas.microsoft.com/office/powerpoint/2010/main" val="1559330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2705174"/>
            <a:ext cx="11233248" cy="2664296"/>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smtClean="0">
              <a:latin typeface="Consolas" panose="020B0609020204030204" pitchFamily="49" charset="0"/>
              <a:cs typeface="Consolas" panose="020B0609020204030204" pitchFamily="49" charset="0"/>
            </a:endParaRPr>
          </a:p>
          <a:p>
            <a:r>
              <a:rPr lang="en-AU" sz="2800" dirty="0">
                <a:latin typeface="Consolas" panose="020B0609020204030204" pitchFamily="49" charset="0"/>
                <a:cs typeface="Consolas" panose="020B0609020204030204" pitchFamily="49" charset="0"/>
              </a:rPr>
              <a:t>	</a:t>
            </a:r>
            <a:endParaRPr lang="en-US" sz="3600" dirty="0"/>
          </a:p>
          <a:p>
            <a:r>
              <a:rPr lang="en-AU" sz="3600" dirty="0">
                <a:latin typeface="Consolas" panose="020B0609020204030204" pitchFamily="49" charset="0"/>
                <a:cs typeface="Consolas" panose="020B0609020204030204" pitchFamily="49" charset="0"/>
              </a:rPr>
              <a:t>GET-VM –name NZ* | GET-</a:t>
            </a:r>
            <a:r>
              <a:rPr lang="en-AU" sz="3600" dirty="0" err="1">
                <a:latin typeface="Consolas" panose="020B0609020204030204" pitchFamily="49" charset="0"/>
                <a:cs typeface="Consolas" panose="020B0609020204030204" pitchFamily="49" charset="0"/>
              </a:rPr>
              <a:t>VMNetworkAdapter</a:t>
            </a:r>
            <a:r>
              <a:rPr lang="en-AU" sz="3600" dirty="0">
                <a:latin typeface="Consolas" panose="020B0609020204030204" pitchFamily="49" charset="0"/>
                <a:cs typeface="Consolas" panose="020B0609020204030204" pitchFamily="49" charset="0"/>
              </a:rPr>
              <a:t> | Connect-</a:t>
            </a:r>
            <a:r>
              <a:rPr lang="en-AU" sz="3600" dirty="0" err="1">
                <a:latin typeface="Consolas" panose="020B0609020204030204" pitchFamily="49" charset="0"/>
                <a:cs typeface="Consolas" panose="020B0609020204030204" pitchFamily="49" charset="0"/>
              </a:rPr>
              <a:t>VMNetworkAdapter</a:t>
            </a:r>
            <a:r>
              <a:rPr lang="en-AU" sz="3600" dirty="0">
                <a:latin typeface="Consolas" panose="020B0609020204030204" pitchFamily="49" charset="0"/>
                <a:cs typeface="Consolas" panose="020B0609020204030204" pitchFamily="49" charset="0"/>
              </a:rPr>
              <a:t> –</a:t>
            </a:r>
            <a:r>
              <a:rPr lang="en-AU" sz="3600" dirty="0" err="1">
                <a:latin typeface="Consolas" panose="020B0609020204030204" pitchFamily="49" charset="0"/>
                <a:cs typeface="Consolas" panose="020B0609020204030204" pitchFamily="49" charset="0"/>
              </a:rPr>
              <a:t>Switchname</a:t>
            </a:r>
            <a:r>
              <a:rPr lang="en-AU" sz="3600" dirty="0">
                <a:latin typeface="Consolas" panose="020B0609020204030204" pitchFamily="49" charset="0"/>
                <a:cs typeface="Consolas" panose="020B0609020204030204" pitchFamily="49" charset="0"/>
              </a:rPr>
              <a:t> ‘Private Network’</a:t>
            </a: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Assign VM Network Adapter to </a:t>
            </a:r>
            <a:br>
              <a:rPr lang="en-US" sz="5300" dirty="0" smtClean="0">
                <a:solidFill>
                  <a:schemeClr val="tx1"/>
                </a:solidFill>
              </a:rPr>
            </a:br>
            <a:r>
              <a:rPr lang="en-US" sz="5300" dirty="0" smtClean="0">
                <a:solidFill>
                  <a:schemeClr val="tx1"/>
                </a:solidFill>
              </a:rPr>
              <a:t>Virtual Switch</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42350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PowerShell Direct</a:t>
            </a:r>
            <a:endParaRPr lang="en-US" dirty="0">
              <a:solidFill>
                <a:srgbClr val="FF0000"/>
              </a:solidFill>
            </a:endParaRPr>
          </a:p>
        </p:txBody>
      </p:sp>
    </p:spTree>
    <p:extLst>
      <p:ext uri="{BB962C8B-B14F-4D97-AF65-F5344CB8AC3E}">
        <p14:creationId xmlns:p14="http://schemas.microsoft.com/office/powerpoint/2010/main" val="612860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fontScale="90000"/>
          </a:bodyPr>
          <a:lstStyle/>
          <a:p>
            <a:pPr algn="ctr"/>
            <a:r>
              <a:rPr lang="en-AU" dirty="0" smtClean="0"/>
              <a:t>Allows you to run PowerShell commands from the Hyper-V Host inside a VM without remoting</a:t>
            </a:r>
            <a:endParaRPr lang="en-US" dirty="0">
              <a:solidFill>
                <a:srgbClr val="FF0000"/>
              </a:solidFill>
            </a:endParaRPr>
          </a:p>
        </p:txBody>
      </p:sp>
    </p:spTree>
    <p:extLst>
      <p:ext uri="{BB962C8B-B14F-4D97-AF65-F5344CB8AC3E}">
        <p14:creationId xmlns:p14="http://schemas.microsoft.com/office/powerpoint/2010/main" val="3938712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3621" y="1337022"/>
            <a:ext cx="11191240" cy="1165754"/>
          </a:xfrm>
        </p:spPr>
        <p:txBody>
          <a:bodyPr>
            <a:normAutofit fontScale="90000"/>
          </a:bodyPr>
          <a:lstStyle/>
          <a:p>
            <a:pPr algn="ctr"/>
            <a:r>
              <a:rPr lang="en-AU" dirty="0" smtClean="0"/>
              <a:t>Don’t have to sign in to VM </a:t>
            </a:r>
            <a:br>
              <a:rPr lang="en-AU" dirty="0" smtClean="0"/>
            </a:br>
            <a:r>
              <a:rPr lang="en-AU" dirty="0" smtClean="0"/>
              <a:t>or remote to VM </a:t>
            </a:r>
            <a:br>
              <a:rPr lang="en-AU" dirty="0" smtClean="0"/>
            </a:br>
            <a:r>
              <a:rPr lang="en-AU" dirty="0" smtClean="0"/>
              <a:t>to run commands </a:t>
            </a:r>
            <a:br>
              <a:rPr lang="en-AU" dirty="0" smtClean="0"/>
            </a:br>
            <a:r>
              <a:rPr lang="en-AU" dirty="0" smtClean="0"/>
              <a:t>or scripts on a local VM</a:t>
            </a:r>
            <a:endParaRPr lang="en-US" dirty="0">
              <a:solidFill>
                <a:srgbClr val="FF0000"/>
              </a:solidFill>
            </a:endParaRPr>
          </a:p>
        </p:txBody>
      </p:sp>
    </p:spTree>
    <p:extLst>
      <p:ext uri="{BB962C8B-B14F-4D97-AF65-F5344CB8AC3E}">
        <p14:creationId xmlns:p14="http://schemas.microsoft.com/office/powerpoint/2010/main" val="421120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05" y="1409030"/>
            <a:ext cx="11191240" cy="1165754"/>
          </a:xfrm>
        </p:spPr>
        <p:txBody>
          <a:bodyPr>
            <a:noAutofit/>
          </a:bodyPr>
          <a:lstStyle/>
          <a:p>
            <a:pPr algn="ctr"/>
            <a:r>
              <a:rPr lang="en-AU" sz="6600" dirty="0" smtClean="0">
                <a:solidFill>
                  <a:schemeClr val="accent6"/>
                </a:solidFill>
              </a:rPr>
              <a:t>Requires</a:t>
            </a:r>
            <a:r>
              <a:rPr lang="en-AU" sz="6600" dirty="0" smtClean="0"/>
              <a:t/>
            </a:r>
            <a:br>
              <a:rPr lang="en-AU" sz="6600" dirty="0" smtClean="0"/>
            </a:br>
            <a:r>
              <a:rPr lang="en-AU" sz="6600" dirty="0" smtClean="0"/>
              <a:t>Windows 10</a:t>
            </a:r>
            <a:br>
              <a:rPr lang="en-AU" sz="6600" dirty="0" smtClean="0"/>
            </a:br>
            <a:r>
              <a:rPr lang="en-AU" sz="6600" dirty="0" smtClean="0"/>
              <a:t>Windows Server 2016</a:t>
            </a:r>
            <a:br>
              <a:rPr lang="en-AU" sz="6600" dirty="0" smtClean="0"/>
            </a:br>
            <a:r>
              <a:rPr lang="en-AU" sz="6600" dirty="0" smtClean="0">
                <a:solidFill>
                  <a:schemeClr val="accent6"/>
                </a:solidFill>
              </a:rPr>
              <a:t>Host &amp; VM</a:t>
            </a:r>
            <a:endParaRPr lang="en-US" sz="6600" dirty="0">
              <a:solidFill>
                <a:schemeClr val="accent6"/>
              </a:solidFill>
            </a:endParaRPr>
          </a:p>
        </p:txBody>
      </p:sp>
    </p:spTree>
    <p:extLst>
      <p:ext uri="{BB962C8B-B14F-4D97-AF65-F5344CB8AC3E}">
        <p14:creationId xmlns:p14="http://schemas.microsoft.com/office/powerpoint/2010/main" val="318159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13" y="2345134"/>
            <a:ext cx="11191240" cy="1165754"/>
          </a:xfrm>
        </p:spPr>
        <p:txBody>
          <a:bodyPr>
            <a:normAutofit fontScale="90000"/>
          </a:bodyPr>
          <a:lstStyle/>
          <a:p>
            <a:pPr algn="ctr"/>
            <a:r>
              <a:rPr lang="en-AU" sz="6000" dirty="0" smtClean="0"/>
              <a:t>This session is about taking day to day tasks that Server Administrators have to perform</a:t>
            </a:r>
            <a:endParaRPr lang="en-US" sz="5300" dirty="0">
              <a:solidFill>
                <a:schemeClr val="accent6"/>
              </a:solidFill>
            </a:endParaRPr>
          </a:p>
        </p:txBody>
      </p:sp>
    </p:spTree>
    <p:extLst>
      <p:ext uri="{BB962C8B-B14F-4D97-AF65-F5344CB8AC3E}">
        <p14:creationId xmlns:p14="http://schemas.microsoft.com/office/powerpoint/2010/main" val="2654498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Enter-</a:t>
            </a:r>
            <a:r>
              <a:rPr lang="en-AU" sz="2800" dirty="0" err="1" smtClean="0">
                <a:latin typeface="Consolas" panose="020B0609020204030204" pitchFamily="49" charset="0"/>
                <a:cs typeface="Consolas" panose="020B0609020204030204" pitchFamily="49" charset="0"/>
              </a:rPr>
              <a:t>PSSession</a:t>
            </a:r>
            <a:r>
              <a:rPr lang="en-AU" sz="2800" dirty="0" smtClean="0">
                <a:latin typeface="Consolas" panose="020B0609020204030204" pitchFamily="49" charset="0"/>
                <a:cs typeface="Consolas" panose="020B0609020204030204" pitchFamily="49" charset="0"/>
              </a:rPr>
              <a:t> –</a:t>
            </a:r>
            <a:r>
              <a:rPr lang="en-AU" sz="2800" dirty="0" err="1" smtClean="0">
                <a:latin typeface="Consolas" panose="020B0609020204030204" pitchFamily="49" charset="0"/>
                <a:cs typeface="Consolas" panose="020B0609020204030204" pitchFamily="49" charset="0"/>
              </a:rPr>
              <a:t>VMName</a:t>
            </a:r>
            <a:r>
              <a:rPr lang="en-AU" sz="2800" dirty="0" smtClean="0">
                <a:latin typeface="Consolas" panose="020B0609020204030204" pitchFamily="49" charset="0"/>
                <a:cs typeface="Consolas" panose="020B0609020204030204" pitchFamily="49" charset="0"/>
              </a:rPr>
              <a:t> </a:t>
            </a:r>
            <a:r>
              <a:rPr lang="en-AU" sz="2800" dirty="0" err="1" smtClean="0">
                <a:latin typeface="Consolas" panose="020B0609020204030204" pitchFamily="49" charset="0"/>
                <a:cs typeface="Consolas" panose="020B0609020204030204" pitchFamily="49" charset="0"/>
              </a:rPr>
              <a:t>VMName</a:t>
            </a:r>
            <a:endParaRPr lang="en-AU" sz="2800" dirty="0" smtClean="0">
              <a:latin typeface="Consolas" panose="020B0609020204030204" pitchFamily="49" charset="0"/>
              <a:cs typeface="Consolas" panose="020B0609020204030204" pitchFamily="49" charset="0"/>
            </a:endParaRPr>
          </a:p>
          <a:p>
            <a:pPr defTabSz="932398" fontAlgn="base">
              <a:spcBef>
                <a:spcPct val="0"/>
              </a:spcBef>
              <a:spcAft>
                <a:spcPct val="0"/>
              </a:spcAft>
            </a:pPr>
            <a:r>
              <a:rPr lang="en-AU"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AU"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Invoke-Command –</a:t>
            </a:r>
            <a:r>
              <a:rPr lang="en-AU" sz="2800" dirty="0" err="1"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VMName</a:t>
            </a:r>
            <a:r>
              <a:rPr lang="en-AU"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AU" sz="2800" dirty="0" err="1"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VMName</a:t>
            </a:r>
            <a:r>
              <a:rPr lang="en-AU"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AU" sz="2800" dirty="0" err="1"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ScriptBlock</a:t>
            </a:r>
            <a:r>
              <a:rPr lang="en-AU"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{Commands}</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Using PowerShell Direct</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042227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Active Directory Management</a:t>
            </a:r>
            <a:endParaRPr lang="en-US" dirty="0">
              <a:solidFill>
                <a:srgbClr val="FF0000"/>
              </a:solidFill>
            </a:endParaRPr>
          </a:p>
        </p:txBody>
      </p:sp>
    </p:spTree>
    <p:extLst>
      <p:ext uri="{BB962C8B-B14F-4D97-AF65-F5344CB8AC3E}">
        <p14:creationId xmlns:p14="http://schemas.microsoft.com/office/powerpoint/2010/main" val="1525875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AU" sz="2800" dirty="0" smtClean="0">
                <a:latin typeface="Consolas" panose="020B0609020204030204" pitchFamily="49" charset="0"/>
                <a:cs typeface="Consolas" panose="020B0609020204030204" pitchFamily="49" charset="0"/>
              </a:rPr>
              <a:t>	$</a:t>
            </a:r>
            <a:r>
              <a:rPr lang="en-AU" sz="2800" dirty="0" err="1">
                <a:latin typeface="Consolas" panose="020B0609020204030204" pitchFamily="49" charset="0"/>
                <a:cs typeface="Consolas" panose="020B0609020204030204" pitchFamily="49" charset="0"/>
              </a:rPr>
              <a:t>newpwd</a:t>
            </a:r>
            <a:r>
              <a:rPr lang="en-AU" sz="2800" dirty="0">
                <a:latin typeface="Consolas" panose="020B0609020204030204" pitchFamily="49" charset="0"/>
                <a:cs typeface="Consolas" panose="020B0609020204030204" pitchFamily="49" charset="0"/>
              </a:rPr>
              <a:t> = </a:t>
            </a:r>
            <a:r>
              <a:rPr lang="en-AU" sz="2800" dirty="0" err="1">
                <a:latin typeface="Consolas" panose="020B0609020204030204" pitchFamily="49" charset="0"/>
                <a:cs typeface="Consolas" panose="020B0609020204030204" pitchFamily="49" charset="0"/>
              </a:rPr>
              <a:t>ConvertTo-SecureString</a:t>
            </a:r>
            <a:r>
              <a:rPr lang="en-AU" sz="2800" dirty="0">
                <a:latin typeface="Consolas" panose="020B0609020204030204" pitchFamily="49" charset="0"/>
                <a:cs typeface="Consolas" panose="020B0609020204030204" pitchFamily="49" charset="0"/>
              </a:rPr>
              <a:t> -String "P@ssw0rd" </a:t>
            </a:r>
            <a:endParaRPr lang="en-AU" sz="2800" dirty="0" smtClean="0">
              <a:latin typeface="Consolas" panose="020B0609020204030204" pitchFamily="49" charset="0"/>
              <a:cs typeface="Consolas" panose="020B0609020204030204" pitchFamily="49" charset="0"/>
            </a:endParaRPr>
          </a:p>
          <a:p>
            <a:pPr defTabSz="932398" fontAlgn="base">
              <a:spcBef>
                <a:spcPct val="0"/>
              </a:spcBef>
              <a:spcAft>
                <a:spcPct val="0"/>
              </a:spcAft>
            </a:pPr>
            <a:r>
              <a:rPr lang="en-AU" sz="2800" dirty="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a:t>
            </a:r>
            <a:r>
              <a:rPr lang="en-AU" sz="2800" dirty="0" err="1">
                <a:latin typeface="Consolas" panose="020B0609020204030204" pitchFamily="49" charset="0"/>
                <a:cs typeface="Consolas" panose="020B0609020204030204" pitchFamily="49" charset="0"/>
              </a:rPr>
              <a:t>AsPlainText</a:t>
            </a:r>
            <a:r>
              <a:rPr lang="en-AU" sz="2800" dirty="0">
                <a:latin typeface="Consolas" panose="020B0609020204030204" pitchFamily="49" charset="0"/>
                <a:cs typeface="Consolas" panose="020B0609020204030204" pitchFamily="49" charset="0"/>
              </a:rPr>
              <a:t> –Force</a:t>
            </a: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Ready a secure password</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4087178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New-</a:t>
            </a:r>
            <a:r>
              <a:rPr lang="en-AU" sz="2800" dirty="0" err="1" smtClean="0">
                <a:latin typeface="Consolas" panose="020B0609020204030204" pitchFamily="49" charset="0"/>
                <a:cs typeface="Consolas" panose="020B0609020204030204" pitchFamily="49" charset="0"/>
              </a:rPr>
              <a:t>ADUser</a:t>
            </a:r>
            <a:r>
              <a:rPr lang="en-AU" sz="2800" dirty="0" smtClean="0">
                <a:latin typeface="Consolas" panose="020B0609020204030204" pitchFamily="49" charset="0"/>
                <a:cs typeface="Consolas" panose="020B0609020204030204" pitchFamily="49" charset="0"/>
              </a:rPr>
              <a:t> –Name </a:t>
            </a:r>
            <a:r>
              <a:rPr lang="en-AU" sz="2800" dirty="0" err="1" smtClean="0">
                <a:latin typeface="Consolas" panose="020B0609020204030204" pitchFamily="49" charset="0"/>
                <a:cs typeface="Consolas" panose="020B0609020204030204" pitchFamily="49" charset="0"/>
              </a:rPr>
              <a:t>Don.Funk</a:t>
            </a:r>
            <a:r>
              <a:rPr lang="en-AU" sz="2800" dirty="0" smtClean="0">
                <a:latin typeface="Consolas" panose="020B0609020204030204" pitchFamily="49" charset="0"/>
                <a:cs typeface="Consolas" panose="020B0609020204030204" pitchFamily="49" charset="0"/>
              </a:rPr>
              <a:t> –</a:t>
            </a:r>
            <a:r>
              <a:rPr lang="en-AU" sz="2800" dirty="0" err="1" smtClean="0">
                <a:latin typeface="Consolas" panose="020B0609020204030204" pitchFamily="49" charset="0"/>
                <a:cs typeface="Consolas" panose="020B0609020204030204" pitchFamily="49" charset="0"/>
              </a:rPr>
              <a:t>AccountPassword</a:t>
            </a:r>
            <a:r>
              <a:rPr lang="en-AU" sz="2800" dirty="0" smtClean="0">
                <a:latin typeface="Consolas" panose="020B0609020204030204" pitchFamily="49" charset="0"/>
                <a:cs typeface="Consolas" panose="020B0609020204030204" pitchFamily="49" charset="0"/>
              </a:rPr>
              <a:t> $</a:t>
            </a:r>
            <a:r>
              <a:rPr lang="en-AU" sz="2800" dirty="0" err="1" smtClean="0">
                <a:latin typeface="Consolas" panose="020B0609020204030204" pitchFamily="49" charset="0"/>
                <a:cs typeface="Consolas" panose="020B0609020204030204" pitchFamily="49" charset="0"/>
              </a:rPr>
              <a:t>newpwd</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New User</a:t>
            </a: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642087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AU" sz="2800" dirty="0" smtClean="0">
                <a:latin typeface="Consolas" panose="020B0609020204030204" pitchFamily="49" charset="0"/>
                <a:cs typeface="Consolas" panose="020B0609020204030204" pitchFamily="49" charset="0"/>
              </a:rPr>
              <a:t>Enable-</a:t>
            </a:r>
            <a:r>
              <a:rPr lang="en-AU" sz="2800" dirty="0" err="1" smtClean="0">
                <a:latin typeface="Consolas" panose="020B0609020204030204" pitchFamily="49" charset="0"/>
                <a:cs typeface="Consolas" panose="020B0609020204030204" pitchFamily="49" charset="0"/>
              </a:rPr>
              <a:t>ADAccount</a:t>
            </a:r>
            <a:r>
              <a:rPr lang="en-AU" sz="2800" dirty="0" smtClean="0">
                <a:latin typeface="Consolas" panose="020B0609020204030204" pitchFamily="49" charset="0"/>
                <a:cs typeface="Consolas" panose="020B0609020204030204" pitchFamily="49" charset="0"/>
              </a:rPr>
              <a:t> –Identity </a:t>
            </a:r>
            <a:r>
              <a:rPr lang="en-AU" sz="2800" dirty="0" err="1" smtClean="0">
                <a:latin typeface="Consolas" panose="020B0609020204030204" pitchFamily="49" charset="0"/>
                <a:cs typeface="Consolas" panose="020B0609020204030204" pitchFamily="49" charset="0"/>
              </a:rPr>
              <a:t>Don.Funk</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Enable New User</a:t>
            </a: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20416162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r>
              <a:rPr lang="en-AU" sz="2800" dirty="0">
                <a:latin typeface="Consolas" panose="020B0609020204030204" pitchFamily="49" charset="0"/>
                <a:cs typeface="Consolas" panose="020B0609020204030204" pitchFamily="49" charset="0"/>
              </a:rPr>
              <a:t>Set-</a:t>
            </a:r>
            <a:r>
              <a:rPr lang="en-AU" sz="2800" dirty="0" err="1">
                <a:latin typeface="Consolas" panose="020B0609020204030204" pitchFamily="49" charset="0"/>
                <a:cs typeface="Consolas" panose="020B0609020204030204" pitchFamily="49" charset="0"/>
              </a:rPr>
              <a:t>ADAccountPassword</a:t>
            </a:r>
            <a:r>
              <a:rPr lang="en-AU" sz="2800" dirty="0">
                <a:latin typeface="Consolas" panose="020B0609020204030204" pitchFamily="49" charset="0"/>
                <a:cs typeface="Consolas" panose="020B0609020204030204" pitchFamily="49" charset="0"/>
              </a:rPr>
              <a:t> </a:t>
            </a:r>
            <a:r>
              <a:rPr lang="en-AU" sz="2800" dirty="0" err="1" smtClean="0">
                <a:latin typeface="Consolas" panose="020B0609020204030204" pitchFamily="49" charset="0"/>
                <a:cs typeface="Consolas" panose="020B0609020204030204" pitchFamily="49" charset="0"/>
              </a:rPr>
              <a:t>Don.Funk</a:t>
            </a:r>
            <a:r>
              <a:rPr lang="en-AU" sz="2800" dirty="0" smtClean="0">
                <a:latin typeface="Consolas" panose="020B0609020204030204" pitchFamily="49" charset="0"/>
                <a:cs typeface="Consolas" panose="020B0609020204030204" pitchFamily="49" charset="0"/>
              </a:rPr>
              <a:t> -</a:t>
            </a:r>
            <a:r>
              <a:rPr lang="en-AU" sz="2800" dirty="0" err="1" smtClean="0">
                <a:latin typeface="Consolas" panose="020B0609020204030204" pitchFamily="49" charset="0"/>
                <a:cs typeface="Consolas" panose="020B0609020204030204" pitchFamily="49" charset="0"/>
              </a:rPr>
              <a:t>NewPassword</a:t>
            </a:r>
            <a:r>
              <a:rPr lang="en-AU" sz="2800" dirty="0" smtClean="0">
                <a:latin typeface="Consolas" panose="020B0609020204030204" pitchFamily="49" charset="0"/>
                <a:cs typeface="Consolas" panose="020B0609020204030204" pitchFamily="49" charset="0"/>
              </a:rPr>
              <a:t> </a:t>
            </a:r>
            <a:r>
              <a:rPr lang="en-AU" sz="2800" dirty="0">
                <a:latin typeface="Consolas" panose="020B0609020204030204" pitchFamily="49" charset="0"/>
                <a:cs typeface="Consolas" panose="020B0609020204030204" pitchFamily="49" charset="0"/>
              </a:rPr>
              <a:t>$</a:t>
            </a:r>
            <a:r>
              <a:rPr lang="en-AU" sz="2800" dirty="0" err="1">
                <a:latin typeface="Consolas" panose="020B0609020204030204" pitchFamily="49" charset="0"/>
                <a:cs typeface="Consolas" panose="020B0609020204030204" pitchFamily="49" charset="0"/>
              </a:rPr>
              <a:t>newpwd</a:t>
            </a:r>
            <a:r>
              <a:rPr lang="en-AU" sz="2800" dirty="0">
                <a:latin typeface="Consolas" panose="020B0609020204030204" pitchFamily="49" charset="0"/>
                <a:cs typeface="Consolas" panose="020B0609020204030204" pitchFamily="49" charset="0"/>
              </a:rPr>
              <a:t> -Reset -</a:t>
            </a:r>
            <a:r>
              <a:rPr lang="en-AU" sz="2800" dirty="0" err="1">
                <a:latin typeface="Consolas" panose="020B0609020204030204" pitchFamily="49" charset="0"/>
                <a:cs typeface="Consolas" panose="020B0609020204030204" pitchFamily="49" charset="0"/>
              </a:rPr>
              <a:t>PassThru</a:t>
            </a:r>
            <a:r>
              <a:rPr lang="en-AU" sz="2800" dirty="0">
                <a:latin typeface="Consolas" panose="020B0609020204030204" pitchFamily="49" charset="0"/>
                <a:cs typeface="Consolas" panose="020B0609020204030204" pitchFamily="49" charset="0"/>
              </a:rPr>
              <a:t> | Set-</a:t>
            </a:r>
            <a:r>
              <a:rPr lang="en-AU" sz="2800" dirty="0" err="1">
                <a:latin typeface="Consolas" panose="020B0609020204030204" pitchFamily="49" charset="0"/>
                <a:cs typeface="Consolas" panose="020B0609020204030204" pitchFamily="49" charset="0"/>
              </a:rPr>
              <a:t>ADuser</a:t>
            </a:r>
            <a:r>
              <a:rPr lang="en-AU" sz="2800" dirty="0">
                <a:latin typeface="Consolas" panose="020B0609020204030204" pitchFamily="49" charset="0"/>
                <a:cs typeface="Consolas" panose="020B0609020204030204" pitchFamily="49" charset="0"/>
              </a:rPr>
              <a:t> -</a:t>
            </a:r>
            <a:r>
              <a:rPr lang="en-AU" sz="2800" dirty="0" err="1">
                <a:latin typeface="Consolas" panose="020B0609020204030204" pitchFamily="49" charset="0"/>
                <a:cs typeface="Consolas" panose="020B0609020204030204" pitchFamily="49" charset="0"/>
              </a:rPr>
              <a:t>ChangePasswordAtLogon</a:t>
            </a:r>
            <a:r>
              <a:rPr lang="en-AU" sz="2800" dirty="0">
                <a:latin typeface="Consolas" panose="020B0609020204030204" pitchFamily="49" charset="0"/>
                <a:cs typeface="Consolas" panose="020B0609020204030204" pitchFamily="49" charset="0"/>
              </a:rPr>
              <a:t> $True</a:t>
            </a:r>
            <a:r>
              <a:rPr lang="en-US" sz="2800" dirty="0">
                <a:latin typeface="Consolas" panose="020B0609020204030204" pitchFamily="49" charset="0"/>
                <a:cs typeface="Consolas" panose="020B0609020204030204" pitchFamily="49" charset="0"/>
              </a:rPr>
              <a:t> </a:t>
            </a: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Reset Password &amp; Force Change</a:t>
            </a: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3322918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209230"/>
            <a:ext cx="11356260" cy="223224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AU" sz="2800" dirty="0">
              <a:latin typeface="Consolas" panose="020B0609020204030204" pitchFamily="49" charset="0"/>
              <a:cs typeface="Consolas" panose="020B0609020204030204" pitchFamily="49" charset="0"/>
            </a:endParaRPr>
          </a:p>
          <a:p>
            <a:pPr defTabSz="932398" fontAlgn="base">
              <a:spcBef>
                <a:spcPct val="0"/>
              </a:spcBef>
              <a:spcAft>
                <a:spcPct val="0"/>
              </a:spcAft>
            </a:pPr>
            <a:r>
              <a:rPr lang="en-AU" sz="2800" dirty="0">
                <a:latin typeface="Consolas" panose="020B0609020204030204" pitchFamily="49" charset="0"/>
                <a:cs typeface="Consolas" panose="020B0609020204030204" pitchFamily="49" charset="0"/>
              </a:rPr>
              <a:t>New-</a:t>
            </a:r>
            <a:r>
              <a:rPr lang="en-AU" sz="2800" dirty="0" err="1">
                <a:latin typeface="Consolas" panose="020B0609020204030204" pitchFamily="49" charset="0"/>
                <a:cs typeface="Consolas" panose="020B0609020204030204" pitchFamily="49" charset="0"/>
              </a:rPr>
              <a:t>ADGroup</a:t>
            </a:r>
            <a:r>
              <a:rPr lang="en-AU" sz="2800" dirty="0">
                <a:latin typeface="Consolas" panose="020B0609020204030204" pitchFamily="49" charset="0"/>
                <a:cs typeface="Consolas" panose="020B0609020204030204" pitchFamily="49" charset="0"/>
              </a:rPr>
              <a:t> -Name </a:t>
            </a:r>
            <a:r>
              <a:rPr lang="en-AU" sz="2800" dirty="0" smtClean="0">
                <a:latin typeface="Consolas" panose="020B0609020204030204" pitchFamily="49" charset="0"/>
                <a:cs typeface="Consolas" panose="020B0609020204030204" pitchFamily="49" charset="0"/>
              </a:rPr>
              <a:t>“</a:t>
            </a:r>
            <a:r>
              <a:rPr lang="en-AU" sz="2800" dirty="0" err="1" smtClean="0">
                <a:latin typeface="Consolas" panose="020B0609020204030204" pitchFamily="49" charset="0"/>
                <a:cs typeface="Consolas" panose="020B0609020204030204" pitchFamily="49" charset="0"/>
              </a:rPr>
              <a:t>Aucklanders</a:t>
            </a:r>
            <a:r>
              <a:rPr lang="en-AU" sz="2800" dirty="0" smtClean="0">
                <a:latin typeface="Consolas" panose="020B0609020204030204" pitchFamily="49" charset="0"/>
                <a:cs typeface="Consolas" panose="020B0609020204030204" pitchFamily="49" charset="0"/>
              </a:rPr>
              <a:t>" </a:t>
            </a:r>
            <a:r>
              <a:rPr lang="en-AU" sz="2800" dirty="0">
                <a:latin typeface="Consolas" panose="020B0609020204030204" pitchFamily="49" charset="0"/>
                <a:cs typeface="Consolas" panose="020B0609020204030204" pitchFamily="49" charset="0"/>
              </a:rPr>
              <a:t>-</a:t>
            </a:r>
            <a:r>
              <a:rPr lang="en-AU" sz="2800" dirty="0" err="1">
                <a:latin typeface="Consolas" panose="020B0609020204030204" pitchFamily="49" charset="0"/>
                <a:cs typeface="Consolas" panose="020B0609020204030204" pitchFamily="49" charset="0"/>
              </a:rPr>
              <a:t>SamAccountName</a:t>
            </a:r>
            <a:r>
              <a:rPr lang="en-AU" sz="2800" dirty="0">
                <a:latin typeface="Consolas" panose="020B0609020204030204" pitchFamily="49" charset="0"/>
                <a:cs typeface="Consolas" panose="020B0609020204030204" pitchFamily="49" charset="0"/>
              </a:rPr>
              <a:t> </a:t>
            </a:r>
            <a:r>
              <a:rPr lang="en-AU" sz="2800" dirty="0" err="1" smtClean="0">
                <a:latin typeface="Consolas" panose="020B0609020204030204" pitchFamily="49" charset="0"/>
                <a:cs typeface="Consolas" panose="020B0609020204030204" pitchFamily="49" charset="0"/>
              </a:rPr>
              <a:t>Aucklanders</a:t>
            </a:r>
            <a:r>
              <a:rPr lang="en-AU" sz="2800" dirty="0" smtClean="0">
                <a:latin typeface="Consolas" panose="020B0609020204030204" pitchFamily="49" charset="0"/>
                <a:cs typeface="Consolas" panose="020B0609020204030204" pitchFamily="49" charset="0"/>
              </a:rPr>
              <a:t> </a:t>
            </a:r>
            <a:r>
              <a:rPr lang="en-AU" sz="2800" dirty="0">
                <a:latin typeface="Consolas" panose="020B0609020204030204" pitchFamily="49" charset="0"/>
                <a:cs typeface="Consolas" panose="020B0609020204030204" pitchFamily="49" charset="0"/>
              </a:rPr>
              <a:t>-</a:t>
            </a:r>
            <a:r>
              <a:rPr lang="en-AU" sz="2800" dirty="0" err="1">
                <a:latin typeface="Consolas" panose="020B0609020204030204" pitchFamily="49" charset="0"/>
                <a:cs typeface="Consolas" panose="020B0609020204030204" pitchFamily="49" charset="0"/>
              </a:rPr>
              <a:t>GroupCategory</a:t>
            </a:r>
            <a:r>
              <a:rPr lang="en-AU" sz="2800" dirty="0">
                <a:latin typeface="Consolas" panose="020B0609020204030204" pitchFamily="49" charset="0"/>
                <a:cs typeface="Consolas" panose="020B0609020204030204" pitchFamily="49" charset="0"/>
              </a:rPr>
              <a:t> Security -</a:t>
            </a:r>
            <a:r>
              <a:rPr lang="en-AU" sz="2800" dirty="0" err="1">
                <a:latin typeface="Consolas" panose="020B0609020204030204" pitchFamily="49" charset="0"/>
                <a:cs typeface="Consolas" panose="020B0609020204030204" pitchFamily="49" charset="0"/>
              </a:rPr>
              <a:t>GroupScope</a:t>
            </a:r>
            <a:r>
              <a:rPr lang="en-AU" sz="2800" dirty="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Global </a:t>
            </a:r>
            <a:br>
              <a:rPr lang="en-AU" sz="2800" dirty="0" smtClean="0">
                <a:latin typeface="Consolas" panose="020B0609020204030204" pitchFamily="49" charset="0"/>
                <a:cs typeface="Consolas" panose="020B0609020204030204" pitchFamily="49" charset="0"/>
              </a:rPr>
            </a:br>
            <a:r>
              <a:rPr lang="en-AU" sz="2800" dirty="0" smtClean="0">
                <a:latin typeface="Consolas" panose="020B0609020204030204" pitchFamily="49" charset="0"/>
                <a:cs typeface="Consolas" panose="020B0609020204030204" pitchFamily="49" charset="0"/>
              </a:rPr>
              <a:t>-</a:t>
            </a:r>
            <a:r>
              <a:rPr lang="en-AU" sz="2800" dirty="0">
                <a:latin typeface="Consolas" panose="020B0609020204030204" pitchFamily="49" charset="0"/>
                <a:cs typeface="Consolas" panose="020B0609020204030204" pitchFamily="49" charset="0"/>
              </a:rPr>
              <a:t>Path "</a:t>
            </a:r>
            <a:r>
              <a:rPr lang="en-AU" sz="2800" dirty="0" smtClean="0">
                <a:latin typeface="Consolas" panose="020B0609020204030204" pitchFamily="49" charset="0"/>
                <a:cs typeface="Consolas" panose="020B0609020204030204" pitchFamily="49" charset="0"/>
              </a:rPr>
              <a:t>CN=</a:t>
            </a:r>
            <a:r>
              <a:rPr lang="en-AU" sz="2800" dirty="0" err="1" smtClean="0">
                <a:latin typeface="Consolas" panose="020B0609020204030204" pitchFamily="49" charset="0"/>
                <a:cs typeface="Consolas" panose="020B0609020204030204" pitchFamily="49" charset="0"/>
              </a:rPr>
              <a:t>Users,DC</a:t>
            </a:r>
            <a:r>
              <a:rPr lang="en-AU" sz="2800" dirty="0" smtClean="0">
                <a:latin typeface="Consolas" panose="020B0609020204030204" pitchFamily="49" charset="0"/>
                <a:cs typeface="Consolas" panose="020B0609020204030204" pitchFamily="49" charset="0"/>
              </a:rPr>
              <a:t>=</a:t>
            </a:r>
            <a:r>
              <a:rPr lang="en-AU" sz="2800" dirty="0" err="1" smtClean="0">
                <a:latin typeface="Consolas" panose="020B0609020204030204" pitchFamily="49" charset="0"/>
                <a:cs typeface="Consolas" panose="020B0609020204030204" pitchFamily="49" charset="0"/>
              </a:rPr>
              <a:t>IgniteNZ,DC</a:t>
            </a:r>
            <a:r>
              <a:rPr lang="en-AU" sz="2800" dirty="0" smtClean="0">
                <a:latin typeface="Consolas" panose="020B0609020204030204" pitchFamily="49" charset="0"/>
                <a:cs typeface="Consolas" panose="020B0609020204030204" pitchFamily="49" charset="0"/>
              </a:rPr>
              <a:t>=Internal"</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a:bodyPr>
          <a:lstStyle/>
          <a:p>
            <a:pPr algn="ctr"/>
            <a:r>
              <a:rPr lang="en-US" sz="4216" dirty="0" smtClean="0"/>
              <a:t>New Group</a:t>
            </a:r>
            <a:endParaRPr lang="en-US" dirty="0">
              <a:solidFill>
                <a:srgbClr val="FF0000"/>
              </a:solidFill>
            </a:endParaRPr>
          </a:p>
        </p:txBody>
      </p:sp>
    </p:spTree>
    <p:extLst>
      <p:ext uri="{BB962C8B-B14F-4D97-AF65-F5344CB8AC3E}">
        <p14:creationId xmlns:p14="http://schemas.microsoft.com/office/powerpoint/2010/main" val="3172955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a:r>
              <a:rPr lang="en-US" sz="3600" dirty="0" smtClean="0">
                <a:latin typeface="Consolas" panose="020B0609020204030204" pitchFamily="49" charset="0"/>
                <a:cs typeface="Consolas" panose="020B0609020204030204" pitchFamily="49" charset="0"/>
              </a:rPr>
              <a:t>Search-</a:t>
            </a:r>
            <a:r>
              <a:rPr lang="en-US" sz="3600" dirty="0" err="1" smtClean="0">
                <a:latin typeface="Consolas" panose="020B0609020204030204" pitchFamily="49" charset="0"/>
                <a:cs typeface="Consolas" panose="020B0609020204030204" pitchFamily="49" charset="0"/>
              </a:rPr>
              <a:t>ADAccount</a:t>
            </a:r>
            <a:r>
              <a:rPr lang="en-US" sz="3600" dirty="0" smtClean="0">
                <a:latin typeface="Consolas" panose="020B0609020204030204" pitchFamily="49" charset="0"/>
                <a:cs typeface="Consolas" panose="020B0609020204030204" pitchFamily="49" charset="0"/>
              </a:rPr>
              <a:t> </a:t>
            </a:r>
            <a:r>
              <a:rPr lang="en-US" sz="3600" dirty="0">
                <a:latin typeface="Consolas" panose="020B0609020204030204" pitchFamily="49" charset="0"/>
                <a:cs typeface="Consolas" panose="020B0609020204030204" pitchFamily="49" charset="0"/>
              </a:rPr>
              <a:t>–</a:t>
            </a:r>
            <a:r>
              <a:rPr lang="en-US" sz="3600" dirty="0" err="1" smtClean="0">
                <a:latin typeface="Consolas" panose="020B0609020204030204" pitchFamily="49" charset="0"/>
                <a:cs typeface="Consolas" panose="020B0609020204030204" pitchFamily="49" charset="0"/>
              </a:rPr>
              <a:t>PasswordNeverExpires</a:t>
            </a:r>
            <a:r>
              <a:rPr lang="en-US" sz="2800" dirty="0" smtClean="0">
                <a:latin typeface="Consolas" panose="020B0609020204030204" pitchFamily="49" charset="0"/>
                <a:cs typeface="Consolas" panose="020B0609020204030204" pitchFamily="49" charset="0"/>
              </a:rPr>
              <a:t> </a:t>
            </a:r>
            <a:endParaRPr lang="en-US" sz="28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Search for accounts with non-expiring passwords</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828593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a:r>
              <a:rPr lang="en-US" sz="3600" dirty="0">
                <a:latin typeface="Consolas" panose="020B0609020204030204" pitchFamily="49" charset="0"/>
                <a:cs typeface="Consolas" panose="020B0609020204030204" pitchFamily="49" charset="0"/>
              </a:rPr>
              <a:t>Search-</a:t>
            </a:r>
            <a:r>
              <a:rPr lang="en-US" sz="3600" dirty="0" err="1">
                <a:latin typeface="Consolas" panose="020B0609020204030204" pitchFamily="49" charset="0"/>
                <a:cs typeface="Consolas" panose="020B0609020204030204" pitchFamily="49" charset="0"/>
              </a:rPr>
              <a:t>AdAccount</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accountinactive</a:t>
            </a:r>
            <a:r>
              <a:rPr lang="en-US" sz="3600" dirty="0">
                <a:latin typeface="Consolas" panose="020B0609020204030204" pitchFamily="49" charset="0"/>
                <a:cs typeface="Consolas" panose="020B0609020204030204" pitchFamily="49" charset="0"/>
              </a:rPr>
              <a:t> </a:t>
            </a:r>
            <a:endParaRPr lang="en-US" sz="3600" dirty="0" smtClean="0">
              <a:latin typeface="Consolas" panose="020B0609020204030204" pitchFamily="49" charset="0"/>
              <a:cs typeface="Consolas" panose="020B0609020204030204" pitchFamily="49" charset="0"/>
            </a:endParaRPr>
          </a:p>
          <a:p>
            <a:pPr algn="ctr"/>
            <a:r>
              <a:rPr lang="en-US" sz="3600" dirty="0" smtClean="0">
                <a:latin typeface="Consolas" panose="020B0609020204030204" pitchFamily="49" charset="0"/>
                <a:cs typeface="Consolas" panose="020B0609020204030204" pitchFamily="49" charset="0"/>
              </a:rPr>
              <a:t>–</a:t>
            </a:r>
            <a:r>
              <a:rPr lang="en-US" sz="3600" dirty="0">
                <a:latin typeface="Consolas" panose="020B0609020204030204" pitchFamily="49" charset="0"/>
                <a:cs typeface="Consolas" panose="020B0609020204030204" pitchFamily="49" charset="0"/>
              </a:rPr>
              <a:t>timespan 90.00:00:00</a:t>
            </a:r>
            <a:endPar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Search for accounts that haven’t signed-on for 90 days</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21849652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a:r>
              <a:rPr lang="en-US" sz="3600" dirty="0">
                <a:latin typeface="Consolas" panose="020B0609020204030204" pitchFamily="49" charset="0"/>
                <a:cs typeface="Consolas" panose="020B0609020204030204" pitchFamily="49" charset="0"/>
              </a:rPr>
              <a:t>Search-</a:t>
            </a:r>
            <a:r>
              <a:rPr lang="en-US" sz="3600" dirty="0" err="1">
                <a:latin typeface="Consolas" panose="020B0609020204030204" pitchFamily="49" charset="0"/>
                <a:cs typeface="Consolas" panose="020B0609020204030204" pitchFamily="49" charset="0"/>
              </a:rPr>
              <a:t>AdAccount</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Lockedout</a:t>
            </a:r>
            <a:endPar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Search for locked out accounts</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239152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13" y="2345134"/>
            <a:ext cx="11191240" cy="1165754"/>
          </a:xfrm>
        </p:spPr>
        <p:txBody>
          <a:bodyPr>
            <a:normAutofit fontScale="90000"/>
          </a:bodyPr>
          <a:lstStyle/>
          <a:p>
            <a:pPr algn="ctr"/>
            <a:r>
              <a:rPr lang="en-AU" sz="6000" dirty="0" smtClean="0"/>
              <a:t>And showing how to perform them with a line or so of PowerShell</a:t>
            </a:r>
            <a:endParaRPr lang="en-US" sz="5300" dirty="0">
              <a:solidFill>
                <a:schemeClr val="accent6"/>
              </a:solidFill>
            </a:endParaRPr>
          </a:p>
        </p:txBody>
      </p:sp>
    </p:spTree>
    <p:extLst>
      <p:ext uri="{BB962C8B-B14F-4D97-AF65-F5344CB8AC3E}">
        <p14:creationId xmlns:p14="http://schemas.microsoft.com/office/powerpoint/2010/main" val="1104633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a:r>
              <a:rPr lang="en-US" sz="3600" dirty="0"/>
              <a:t>Search-</a:t>
            </a:r>
            <a:r>
              <a:rPr lang="en-US" sz="3600" dirty="0" err="1"/>
              <a:t>AdAccount</a:t>
            </a:r>
            <a:r>
              <a:rPr lang="en-US" sz="3600" dirty="0"/>
              <a:t> –</a:t>
            </a:r>
            <a:r>
              <a:rPr lang="en-US" sz="3600" dirty="0" err="1"/>
              <a:t>AccountDisabled</a:t>
            </a:r>
            <a:endPar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Search for disabled accounts</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3483450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a:solidFill>
            <a:schemeClr val="accent1">
              <a:lumMod val="75000"/>
            </a:schemeClr>
          </a:solidFill>
        </p:spPr>
        <p:txBody>
          <a:bodyPr>
            <a:normAutofit/>
          </a:bodyPr>
          <a:lstStyle/>
          <a:p>
            <a:pPr algn="ctr"/>
            <a:r>
              <a:rPr lang="en-AU" dirty="0" smtClean="0"/>
              <a:t>DEMO: BASIC AD ADMINISTRATION</a:t>
            </a:r>
            <a:endParaRPr lang="en-US" dirty="0">
              <a:solidFill>
                <a:srgbClr val="FF0000"/>
              </a:solidFill>
            </a:endParaRPr>
          </a:p>
        </p:txBody>
      </p:sp>
    </p:spTree>
    <p:extLst>
      <p:ext uri="{BB962C8B-B14F-4D97-AF65-F5344CB8AC3E}">
        <p14:creationId xmlns:p14="http://schemas.microsoft.com/office/powerpoint/2010/main" val="600302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ISE Snippets</a:t>
            </a:r>
            <a:endParaRPr lang="en-US" dirty="0">
              <a:solidFill>
                <a:srgbClr val="FF0000"/>
              </a:solidFill>
            </a:endParaRPr>
          </a:p>
        </p:txBody>
      </p:sp>
    </p:spTree>
    <p:extLst>
      <p:ext uri="{BB962C8B-B14F-4D97-AF65-F5344CB8AC3E}">
        <p14:creationId xmlns:p14="http://schemas.microsoft.com/office/powerpoint/2010/main" val="3839267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fontScale="90000"/>
          </a:bodyPr>
          <a:lstStyle/>
          <a:p>
            <a:pPr algn="ctr"/>
            <a:r>
              <a:rPr lang="en-AU" dirty="0" smtClean="0"/>
              <a:t>Allow you to add frequently used PowerShell code to a special menu in PowerShell ISE</a:t>
            </a:r>
            <a:endParaRPr lang="en-US" dirty="0">
              <a:solidFill>
                <a:srgbClr val="FF0000"/>
              </a:solidFill>
            </a:endParaRPr>
          </a:p>
        </p:txBody>
      </p:sp>
    </p:spTree>
    <p:extLst>
      <p:ext uri="{BB962C8B-B14F-4D97-AF65-F5344CB8AC3E}">
        <p14:creationId xmlns:p14="http://schemas.microsoft.com/office/powerpoint/2010/main" val="2460384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fontScale="90000"/>
          </a:bodyPr>
          <a:lstStyle/>
          <a:p>
            <a:pPr algn="ctr"/>
            <a:r>
              <a:rPr lang="en-AU" dirty="0" smtClean="0"/>
              <a:t>Requires execution policy be set to </a:t>
            </a:r>
            <a:br>
              <a:rPr lang="en-AU" dirty="0" smtClean="0"/>
            </a:br>
            <a:r>
              <a:rPr lang="en-AU" dirty="0" smtClean="0">
                <a:solidFill>
                  <a:schemeClr val="accent6"/>
                </a:solidFill>
              </a:rPr>
              <a:t>unrestricted</a:t>
            </a:r>
            <a:endParaRPr lang="en-US" dirty="0">
              <a:solidFill>
                <a:schemeClr val="accent6"/>
              </a:solidFill>
            </a:endParaRPr>
          </a:p>
        </p:txBody>
      </p:sp>
    </p:spTree>
    <p:extLst>
      <p:ext uri="{BB962C8B-B14F-4D97-AF65-F5344CB8AC3E}">
        <p14:creationId xmlns:p14="http://schemas.microsoft.com/office/powerpoint/2010/main" val="633575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5907" y="2921198"/>
            <a:ext cx="11356260" cy="2376264"/>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r>
              <a:rPr lang="en-AU" sz="2800" dirty="0"/>
              <a:t> </a:t>
            </a:r>
            <a:r>
              <a:rPr lang="en-AU" sz="2800" dirty="0" smtClean="0"/>
              <a:t>	</a:t>
            </a:r>
            <a:r>
              <a:rPr lang="en-AU" sz="2800" dirty="0" smtClean="0">
                <a:latin typeface="Consolas" panose="020B0609020204030204" pitchFamily="49" charset="0"/>
                <a:cs typeface="Consolas" panose="020B0609020204030204" pitchFamily="49" charset="0"/>
              </a:rPr>
              <a:t>New-</a:t>
            </a:r>
            <a:r>
              <a:rPr lang="en-AU" sz="2800" dirty="0" err="1" smtClean="0">
                <a:latin typeface="Consolas" panose="020B0609020204030204" pitchFamily="49" charset="0"/>
                <a:cs typeface="Consolas" panose="020B0609020204030204" pitchFamily="49" charset="0"/>
              </a:rPr>
              <a:t>IseSnippet</a:t>
            </a:r>
            <a:r>
              <a:rPr lang="en-AU" sz="2800" dirty="0" smtClean="0">
                <a:latin typeface="Consolas" panose="020B0609020204030204" pitchFamily="49" charset="0"/>
                <a:cs typeface="Consolas" panose="020B0609020204030204" pitchFamily="49" charset="0"/>
              </a:rPr>
              <a:t> </a:t>
            </a:r>
            <a:r>
              <a:rPr lang="en-AU" sz="2800" dirty="0">
                <a:latin typeface="Consolas" panose="020B0609020204030204" pitchFamily="49" charset="0"/>
                <a:cs typeface="Consolas" panose="020B0609020204030204" pitchFamily="49" charset="0"/>
              </a:rPr>
              <a:t>-Force -Title "</a:t>
            </a:r>
            <a:r>
              <a:rPr lang="en-AU" sz="2800" dirty="0" err="1">
                <a:latin typeface="Consolas" panose="020B0609020204030204" pitchFamily="49" charset="0"/>
                <a:cs typeface="Consolas" panose="020B0609020204030204" pitchFamily="49" charset="0"/>
              </a:rPr>
              <a:t>Password_String</a:t>
            </a:r>
            <a:r>
              <a:rPr lang="en-AU" sz="2800" dirty="0">
                <a:latin typeface="Consolas" panose="020B0609020204030204" pitchFamily="49" charset="0"/>
                <a:cs typeface="Consolas" panose="020B0609020204030204" pitchFamily="49" charset="0"/>
              </a:rPr>
              <a:t>" </a:t>
            </a:r>
            <a:r>
              <a:rPr lang="en-AU" sz="2800" dirty="0" smtClean="0">
                <a:latin typeface="Consolas" panose="020B0609020204030204" pitchFamily="49" charset="0"/>
                <a:cs typeface="Consolas" panose="020B0609020204030204" pitchFamily="49" charset="0"/>
              </a:rPr>
              <a:t/>
            </a:r>
            <a:br>
              <a:rPr lang="en-AU" sz="2800" dirty="0" smtClean="0">
                <a:latin typeface="Consolas" panose="020B0609020204030204" pitchFamily="49" charset="0"/>
                <a:cs typeface="Consolas" panose="020B0609020204030204" pitchFamily="49" charset="0"/>
              </a:rPr>
            </a:br>
            <a:r>
              <a:rPr lang="en-AU" sz="2800" dirty="0" smtClean="0">
                <a:latin typeface="Consolas" panose="020B0609020204030204" pitchFamily="49" charset="0"/>
                <a:cs typeface="Consolas" panose="020B0609020204030204" pitchFamily="49" charset="0"/>
              </a:rPr>
              <a:t>	-</a:t>
            </a:r>
            <a:r>
              <a:rPr lang="en-AU" sz="2800" dirty="0">
                <a:latin typeface="Consolas" panose="020B0609020204030204" pitchFamily="49" charset="0"/>
                <a:cs typeface="Consolas" panose="020B0609020204030204" pitchFamily="49" charset="0"/>
              </a:rPr>
              <a:t>Description "Secure Password String" -Text </a:t>
            </a:r>
            <a:r>
              <a:rPr lang="en-AU" sz="2800" dirty="0" smtClean="0">
                <a:latin typeface="Consolas" panose="020B0609020204030204" pitchFamily="49" charset="0"/>
                <a:cs typeface="Consolas" panose="020B0609020204030204" pitchFamily="49" charset="0"/>
              </a:rPr>
              <a:t/>
            </a:r>
            <a:br>
              <a:rPr lang="en-AU" sz="2800" dirty="0" smtClean="0">
                <a:latin typeface="Consolas" panose="020B0609020204030204" pitchFamily="49" charset="0"/>
                <a:cs typeface="Consolas" panose="020B0609020204030204" pitchFamily="49" charset="0"/>
              </a:rPr>
            </a:br>
            <a:r>
              <a:rPr lang="en-AU" sz="2800" dirty="0" smtClean="0">
                <a:latin typeface="Consolas" panose="020B0609020204030204" pitchFamily="49" charset="0"/>
                <a:cs typeface="Consolas" panose="020B0609020204030204" pitchFamily="49" charset="0"/>
              </a:rPr>
              <a:t>	"</a:t>
            </a:r>
            <a:r>
              <a:rPr lang="en-AU" sz="2800" dirty="0" smtClean="0">
                <a:solidFill>
                  <a:schemeClr val="accent3">
                    <a:lumMod val="60000"/>
                    <a:lumOff val="40000"/>
                  </a:schemeClr>
                </a:solidFill>
                <a:latin typeface="Consolas" panose="020B0609020204030204" pitchFamily="49" charset="0"/>
                <a:cs typeface="Consolas" panose="020B0609020204030204" pitchFamily="49" charset="0"/>
              </a:rPr>
              <a:t>`</a:t>
            </a:r>
            <a:r>
              <a:rPr lang="en-AU" sz="2800" dirty="0" smtClean="0">
                <a:latin typeface="Consolas" panose="020B0609020204030204" pitchFamily="49" charset="0"/>
                <a:cs typeface="Consolas" panose="020B0609020204030204" pitchFamily="49" charset="0"/>
              </a:rPr>
              <a:t>$</a:t>
            </a:r>
            <a:r>
              <a:rPr lang="en-AU" sz="2800" dirty="0" err="1">
                <a:latin typeface="Consolas" panose="020B0609020204030204" pitchFamily="49" charset="0"/>
                <a:cs typeface="Consolas" panose="020B0609020204030204" pitchFamily="49" charset="0"/>
              </a:rPr>
              <a:t>newpwd</a:t>
            </a:r>
            <a:r>
              <a:rPr lang="en-AU" sz="2800" dirty="0">
                <a:latin typeface="Consolas" panose="020B0609020204030204" pitchFamily="49" charset="0"/>
                <a:cs typeface="Consolas" panose="020B0609020204030204" pitchFamily="49" charset="0"/>
              </a:rPr>
              <a:t> = </a:t>
            </a:r>
            <a:r>
              <a:rPr lang="en-AU" sz="2800" dirty="0" err="1">
                <a:latin typeface="Consolas" panose="020B0609020204030204" pitchFamily="49" charset="0"/>
                <a:cs typeface="Consolas" panose="020B0609020204030204" pitchFamily="49" charset="0"/>
              </a:rPr>
              <a:t>ConvertTo-SecureString</a:t>
            </a:r>
            <a:r>
              <a:rPr lang="en-AU" sz="2800" dirty="0">
                <a:latin typeface="Consolas" panose="020B0609020204030204" pitchFamily="49" charset="0"/>
                <a:cs typeface="Consolas" panose="020B0609020204030204" pitchFamily="49" charset="0"/>
              </a:rPr>
              <a:t> -String P@ssw0rd </a:t>
            </a:r>
            <a:r>
              <a:rPr lang="en-AU" sz="2800" dirty="0" smtClean="0">
                <a:latin typeface="Consolas" panose="020B0609020204030204" pitchFamily="49" charset="0"/>
                <a:cs typeface="Consolas" panose="020B0609020204030204" pitchFamily="49" charset="0"/>
              </a:rPr>
              <a:t/>
            </a:r>
            <a:br>
              <a:rPr lang="en-AU" sz="2800" dirty="0" smtClean="0">
                <a:latin typeface="Consolas" panose="020B0609020204030204" pitchFamily="49" charset="0"/>
                <a:cs typeface="Consolas" panose="020B0609020204030204" pitchFamily="49" charset="0"/>
              </a:rPr>
            </a:br>
            <a:r>
              <a:rPr lang="en-AU" sz="2800" dirty="0" smtClean="0">
                <a:latin typeface="Consolas" panose="020B0609020204030204" pitchFamily="49" charset="0"/>
                <a:cs typeface="Consolas" panose="020B0609020204030204" pitchFamily="49" charset="0"/>
              </a:rPr>
              <a:t>	-</a:t>
            </a:r>
            <a:r>
              <a:rPr lang="en-AU" sz="2800" dirty="0" err="1">
                <a:latin typeface="Consolas" panose="020B0609020204030204" pitchFamily="49" charset="0"/>
                <a:cs typeface="Consolas" panose="020B0609020204030204" pitchFamily="49" charset="0"/>
              </a:rPr>
              <a:t>AsPlainText</a:t>
            </a:r>
            <a:r>
              <a:rPr lang="en-AU" sz="2800" dirty="0">
                <a:latin typeface="Consolas" panose="020B0609020204030204" pitchFamily="49" charset="0"/>
                <a:cs typeface="Consolas" panose="020B0609020204030204" pitchFamily="49" charset="0"/>
              </a:rPr>
              <a:t> –Force" </a:t>
            </a:r>
          </a:p>
          <a:p>
            <a:pPr algn="ctr"/>
            <a:endPar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Secure Password Snippet</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4660040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2543" y="1048990"/>
            <a:ext cx="10908574" cy="4824536"/>
          </a:xfrm>
          <a:prstGeom prst="rect">
            <a:avLst/>
          </a:prstGeom>
        </p:spPr>
      </p:pic>
    </p:spTree>
    <p:extLst>
      <p:ext uri="{BB962C8B-B14F-4D97-AF65-F5344CB8AC3E}">
        <p14:creationId xmlns:p14="http://schemas.microsoft.com/office/powerpoint/2010/main" val="11280540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a:solidFill>
            <a:schemeClr val="accent1">
              <a:lumMod val="75000"/>
            </a:schemeClr>
          </a:solidFill>
        </p:spPr>
        <p:txBody>
          <a:bodyPr>
            <a:normAutofit/>
          </a:bodyPr>
          <a:lstStyle/>
          <a:p>
            <a:pPr algn="ctr"/>
            <a:r>
              <a:rPr lang="en-AU" dirty="0" smtClean="0"/>
              <a:t>DEMO: SNIPPETS</a:t>
            </a:r>
            <a:endParaRPr lang="en-US" dirty="0">
              <a:solidFill>
                <a:srgbClr val="FF0000"/>
              </a:solidFill>
            </a:endParaRPr>
          </a:p>
        </p:txBody>
      </p:sp>
    </p:spTree>
    <p:extLst>
      <p:ext uri="{BB962C8B-B14F-4D97-AF65-F5344CB8AC3E}">
        <p14:creationId xmlns:p14="http://schemas.microsoft.com/office/powerpoint/2010/main" val="1891405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DNS Management</a:t>
            </a:r>
            <a:endParaRPr lang="en-US" dirty="0">
              <a:solidFill>
                <a:srgbClr val="FF0000"/>
              </a:solidFill>
            </a:endParaRPr>
          </a:p>
        </p:txBody>
      </p:sp>
    </p:spTree>
    <p:extLst>
      <p:ext uri="{BB962C8B-B14F-4D97-AF65-F5344CB8AC3E}">
        <p14:creationId xmlns:p14="http://schemas.microsoft.com/office/powerpoint/2010/main" val="2414628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Add-</a:t>
            </a:r>
            <a:r>
              <a:rPr lang="en-US" sz="2800" dirty="0" err="1" smtClean="0">
                <a:latin typeface="Consolas" panose="020B0609020204030204" pitchFamily="49" charset="0"/>
                <a:cs typeface="Consolas" panose="020B0609020204030204" pitchFamily="49" charset="0"/>
              </a:rPr>
              <a:t>DnsServerPrimaryZone</a:t>
            </a: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-Name </a:t>
            </a:r>
            <a:r>
              <a:rPr lang="en-US" sz="2800" dirty="0" smtClean="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westisland.ignitenz.internal</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ReplicationScope</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Forest" -</a:t>
            </a:r>
            <a:r>
              <a:rPr lang="en-US" sz="2800" dirty="0" err="1">
                <a:latin typeface="Consolas" panose="020B0609020204030204" pitchFamily="49" charset="0"/>
                <a:cs typeface="Consolas" panose="020B0609020204030204" pitchFamily="49" charset="0"/>
              </a:rPr>
              <a:t>PassThru</a:t>
            </a:r>
            <a:r>
              <a:rPr lang="en-US" sz="2800" dirty="0">
                <a:latin typeface="Consolas" panose="020B0609020204030204" pitchFamily="49" charset="0"/>
                <a:cs typeface="Consolas" panose="020B0609020204030204" pitchFamily="49" charset="0"/>
              </a:rPr>
              <a:t> </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New DNS Primary Zone</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271971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r>
              <a:rPr lang="en-AU" dirty="0" smtClean="0"/>
              <a:t>In this session we will look at the following:</a:t>
            </a:r>
            <a:endParaRPr lang="en-US" dirty="0">
              <a:solidFill>
                <a:srgbClr val="FF0000"/>
              </a:solidFill>
            </a:endParaRPr>
          </a:p>
        </p:txBody>
      </p:sp>
    </p:spTree>
    <p:extLst>
      <p:ext uri="{BB962C8B-B14F-4D97-AF65-F5344CB8AC3E}">
        <p14:creationId xmlns:p14="http://schemas.microsoft.com/office/powerpoint/2010/main" val="3872106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Add-</a:t>
            </a:r>
            <a:r>
              <a:rPr lang="en-US" sz="2800" dirty="0" err="1" smtClean="0">
                <a:latin typeface="Consolas" panose="020B0609020204030204" pitchFamily="49" charset="0"/>
                <a:cs typeface="Consolas" panose="020B0609020204030204" pitchFamily="49" charset="0"/>
              </a:rPr>
              <a:t>DnsServerResourceRecordA</a:t>
            </a: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-Name </a:t>
            </a:r>
            <a:r>
              <a:rPr lang="en-US" sz="2800" dirty="0" smtClean="0">
                <a:latin typeface="Consolas" panose="020B0609020204030204" pitchFamily="49" charset="0"/>
                <a:cs typeface="Consolas" panose="020B0609020204030204" pitchFamily="49" charset="0"/>
              </a:rPr>
              <a:t>“wellington" </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ZoneName</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igniteNZ.internal</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AllowUpdateAny</a:t>
            </a:r>
            <a:r>
              <a:rPr lang="en-US" sz="2800" dirty="0">
                <a:latin typeface="Consolas" panose="020B0609020204030204" pitchFamily="49" charset="0"/>
                <a:cs typeface="Consolas" panose="020B0609020204030204" pitchFamily="49" charset="0"/>
              </a:rPr>
              <a:t> -IPv4Address "172.18.99.23" -</a:t>
            </a:r>
            <a:r>
              <a:rPr lang="en-US" sz="2800" dirty="0" err="1">
                <a:latin typeface="Consolas" panose="020B0609020204030204" pitchFamily="49" charset="0"/>
                <a:cs typeface="Consolas" panose="020B0609020204030204" pitchFamily="49" charset="0"/>
              </a:rPr>
              <a:t>TimeToLive</a:t>
            </a:r>
            <a:r>
              <a:rPr lang="en-US" sz="2800" dirty="0">
                <a:latin typeface="Consolas" panose="020B0609020204030204" pitchFamily="49" charset="0"/>
                <a:cs typeface="Consolas" panose="020B0609020204030204" pitchFamily="49" charset="0"/>
              </a:rPr>
              <a:t> 01:00:00 </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New Record</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8309592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a:solidFill>
            <a:schemeClr val="accent1">
              <a:lumMod val="75000"/>
            </a:schemeClr>
          </a:solidFill>
        </p:spPr>
        <p:txBody>
          <a:bodyPr>
            <a:normAutofit/>
          </a:bodyPr>
          <a:lstStyle/>
          <a:p>
            <a:pPr algn="ctr"/>
            <a:r>
              <a:rPr lang="en-AU" dirty="0" smtClean="0"/>
              <a:t>DEMO: BASIC DNS</a:t>
            </a:r>
            <a:endParaRPr lang="en-US" dirty="0">
              <a:solidFill>
                <a:srgbClr val="FF0000"/>
              </a:solidFill>
            </a:endParaRPr>
          </a:p>
        </p:txBody>
      </p:sp>
    </p:spTree>
    <p:extLst>
      <p:ext uri="{BB962C8B-B14F-4D97-AF65-F5344CB8AC3E}">
        <p14:creationId xmlns:p14="http://schemas.microsoft.com/office/powerpoint/2010/main" val="3378610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DHCP Management</a:t>
            </a:r>
            <a:endParaRPr lang="en-US" dirty="0">
              <a:solidFill>
                <a:srgbClr val="FF0000"/>
              </a:solidFill>
            </a:endParaRPr>
          </a:p>
        </p:txBody>
      </p:sp>
    </p:spTree>
    <p:extLst>
      <p:ext uri="{BB962C8B-B14F-4D97-AF65-F5344CB8AC3E}">
        <p14:creationId xmlns:p14="http://schemas.microsoft.com/office/powerpoint/2010/main" val="623660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Add-DhcpServerv4Scope </a:t>
            </a:r>
            <a:r>
              <a:rPr lang="en-US" sz="2800" dirty="0">
                <a:latin typeface="Consolas" panose="020B0609020204030204" pitchFamily="49" charset="0"/>
                <a:cs typeface="Consolas" panose="020B0609020204030204" pitchFamily="49" charset="0"/>
              </a:rPr>
              <a:t>-Name "Alpha-Scope" -</a:t>
            </a:r>
            <a:r>
              <a:rPr lang="en-US" sz="2800" dirty="0" err="1">
                <a:latin typeface="Consolas" panose="020B0609020204030204" pitchFamily="49" charset="0"/>
                <a:cs typeface="Consolas" panose="020B0609020204030204" pitchFamily="49" charset="0"/>
              </a:rPr>
              <a:t>StartRange</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172.16.0.0 </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EndRange</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172.16.0.254 </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SubnetMask</a:t>
            </a:r>
            <a:r>
              <a:rPr lang="en-US" sz="2800" dirty="0">
                <a:latin typeface="Consolas" panose="020B0609020204030204" pitchFamily="49" charset="0"/>
                <a:cs typeface="Consolas" panose="020B0609020204030204" pitchFamily="49" charset="0"/>
              </a:rPr>
              <a:t> 255.255.255.0</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New Scope</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5435330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2304256"/>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Add-DhcpServerv4Reservation -</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ComputerName</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domaincontrol.igniteNZ.internal</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ScopeId</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US"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172.16.0.0 </a:t>
            </a:r>
            <a:br>
              <a:rPr lang="en-US"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br>
            <a:r>
              <a:rPr lang="en-US"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IPAddress</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US"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172.16.0.200 </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ClientId</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F0-DE-F1-7A-00-5E </a:t>
            </a:r>
            <a:r>
              <a:rPr lang="en-US"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r>
            <a:br>
              <a:rPr lang="en-US"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br>
            <a:r>
              <a:rPr lang="en-US" sz="2800" dirty="0" smtClean="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Description "Reservation for Printer"</a:t>
            </a: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New Reservation</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9905482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Set-DhcpServerv4OptionValue </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ComputerName</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domaincontrol.igniteNZ.internal</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ScopeId</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172.16.0.0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OptionId</a:t>
            </a:r>
            <a:r>
              <a:rPr lang="en-US" sz="2800" dirty="0">
                <a:latin typeface="Consolas" panose="020B0609020204030204" pitchFamily="49" charset="0"/>
                <a:cs typeface="Consolas" panose="020B0609020204030204" pitchFamily="49" charset="0"/>
              </a:rPr>
              <a:t> 006 -Value "172.16.0.10"</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New Scope Setting - DNS</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41097655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smtClean="0">
                <a:latin typeface="Consolas" panose="020B0609020204030204" pitchFamily="49" charset="0"/>
                <a:cs typeface="Consolas" panose="020B0609020204030204" pitchFamily="49" charset="0"/>
              </a:rPr>
              <a:t>Set-DhcpServerv4OptionValue </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ComputerName</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domaincontrol.igniteNZ.internal</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ScopeId</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172.16.0.0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OptionId</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003 </a:t>
            </a:r>
            <a:r>
              <a:rPr lang="en-US" sz="2800" dirty="0">
                <a:latin typeface="Consolas" panose="020B0609020204030204" pitchFamily="49" charset="0"/>
                <a:cs typeface="Consolas" panose="020B0609020204030204" pitchFamily="49" charset="0"/>
              </a:rPr>
              <a:t>-Value "</a:t>
            </a:r>
            <a:r>
              <a:rPr lang="en-US" sz="2800" dirty="0" smtClean="0">
                <a:latin typeface="Consolas" panose="020B0609020204030204" pitchFamily="49" charset="0"/>
                <a:cs typeface="Consolas" panose="020B0609020204030204" pitchFamily="49" charset="0"/>
              </a:rPr>
              <a:t>172.16.0.1"</a:t>
            </a: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New Scope Setting - Gateway</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14161186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a:solidFill>
            <a:schemeClr val="accent1">
              <a:lumMod val="75000"/>
            </a:schemeClr>
          </a:solidFill>
        </p:spPr>
        <p:txBody>
          <a:bodyPr>
            <a:normAutofit/>
          </a:bodyPr>
          <a:lstStyle/>
          <a:p>
            <a:pPr algn="ctr"/>
            <a:r>
              <a:rPr lang="en-AU" dirty="0" smtClean="0"/>
              <a:t>DEMO: BASIC DHCP</a:t>
            </a:r>
            <a:endParaRPr lang="en-US" dirty="0">
              <a:solidFill>
                <a:srgbClr val="FF0000"/>
              </a:solidFill>
            </a:endParaRPr>
          </a:p>
        </p:txBody>
      </p:sp>
    </p:spTree>
    <p:extLst>
      <p:ext uri="{BB962C8B-B14F-4D97-AF65-F5344CB8AC3E}">
        <p14:creationId xmlns:p14="http://schemas.microsoft.com/office/powerpoint/2010/main" val="34627730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File Server Management</a:t>
            </a:r>
            <a:endParaRPr lang="en-US" dirty="0">
              <a:solidFill>
                <a:srgbClr val="FF0000"/>
              </a:solidFill>
            </a:endParaRPr>
          </a:p>
        </p:txBody>
      </p:sp>
    </p:spTree>
    <p:extLst>
      <p:ext uri="{BB962C8B-B14F-4D97-AF65-F5344CB8AC3E}">
        <p14:creationId xmlns:p14="http://schemas.microsoft.com/office/powerpoint/2010/main" val="380629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713286"/>
            <a:ext cx="11356260"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398" fontAlgn="base">
              <a:spcBef>
                <a:spcPct val="0"/>
              </a:spcBef>
              <a:spcAft>
                <a:spcPct val="0"/>
              </a:spcAft>
            </a:pP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New-</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SmbShare</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–Name </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SharedFolder</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–Path C:\SharedFolder -</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FullAccess</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IgniteNZ</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\Administrator -</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ReadAccess</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 </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IgniteNZ</a:t>
            </a:r>
            <a:r>
              <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a:t>
            </a:r>
            <a:r>
              <a:rPr lang="en-US" sz="2800" dirty="0" err="1">
                <a:gradFill>
                  <a:gsLst>
                    <a:gs pos="16814">
                      <a:srgbClr val="FFFFFF"/>
                    </a:gs>
                    <a:gs pos="46000">
                      <a:srgbClr val="FFFFFF"/>
                    </a:gs>
                  </a:gsLst>
                  <a:lin ang="5400000" scaled="0"/>
                </a:gradFill>
                <a:latin typeface="Consolas" panose="020B0609020204030204" pitchFamily="49" charset="0"/>
                <a:cs typeface="Consolas" panose="020B0609020204030204" pitchFamily="49" charset="0"/>
              </a:rPr>
              <a:t>Don.Funk</a:t>
            </a:r>
            <a:endParaRPr lang="en-US" sz="2800" dirty="0">
              <a:gradFill>
                <a:gsLst>
                  <a:gs pos="16814">
                    <a:srgbClr val="FFFFFF"/>
                  </a:gs>
                  <a:gs pos="46000">
                    <a:srgbClr val="FFFFFF"/>
                  </a:gs>
                </a:gsLst>
                <a:lin ang="5400000" scaled="0"/>
              </a:gra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622617" y="1755444"/>
            <a:ext cx="11191240" cy="1165754"/>
          </a:xfrm>
        </p:spPr>
        <p:txBody>
          <a:bodyPr>
            <a:normAutofit fontScale="90000"/>
          </a:bodyPr>
          <a:lstStyle/>
          <a:p>
            <a:pPr algn="ctr"/>
            <a:r>
              <a:rPr lang="en-US" sz="4216" dirty="0" smtClean="0"/>
              <a:t>New File Share</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2459108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13" y="904974"/>
            <a:ext cx="11191240" cy="1165754"/>
          </a:xfrm>
        </p:spPr>
        <p:txBody>
          <a:bodyPr numCol="1">
            <a:normAutofit fontScale="90000"/>
          </a:bodyPr>
          <a:lstStyle/>
          <a:p>
            <a:r>
              <a:rPr lang="en-AU" dirty="0" smtClean="0"/>
              <a:t>-Basic configuration</a:t>
            </a:r>
            <a:br>
              <a:rPr lang="en-AU" dirty="0" smtClean="0"/>
            </a:br>
            <a:r>
              <a:rPr lang="en-AU" dirty="0" smtClean="0"/>
              <a:t>-Core role tools</a:t>
            </a:r>
            <a:br>
              <a:rPr lang="en-AU" dirty="0" smtClean="0"/>
            </a:br>
            <a:r>
              <a:rPr lang="en-AU" dirty="0"/>
              <a:t>	</a:t>
            </a:r>
            <a:r>
              <a:rPr lang="en-AU" dirty="0" smtClean="0"/>
              <a:t>AD DS</a:t>
            </a:r>
            <a:br>
              <a:rPr lang="en-AU" dirty="0" smtClean="0"/>
            </a:br>
            <a:r>
              <a:rPr lang="en-AU" dirty="0" smtClean="0"/>
              <a:t>	File Servers</a:t>
            </a:r>
            <a:br>
              <a:rPr lang="en-AU" dirty="0" smtClean="0"/>
            </a:br>
            <a:r>
              <a:rPr lang="en-AU" dirty="0" smtClean="0"/>
              <a:t>	DHCP</a:t>
            </a:r>
            <a:br>
              <a:rPr lang="en-AU" dirty="0" smtClean="0"/>
            </a:br>
            <a:r>
              <a:rPr lang="en-AU" dirty="0"/>
              <a:t>	</a:t>
            </a:r>
            <a:r>
              <a:rPr lang="en-AU" dirty="0" smtClean="0"/>
              <a:t>DNS</a:t>
            </a:r>
            <a:br>
              <a:rPr lang="en-AU" dirty="0" smtClean="0"/>
            </a:br>
            <a:r>
              <a:rPr lang="en-AU" dirty="0" smtClean="0"/>
              <a:t>-</a:t>
            </a:r>
            <a:r>
              <a:rPr lang="en-AU" dirty="0" err="1" smtClean="0"/>
              <a:t>Snippits</a:t>
            </a:r>
            <a:r>
              <a:rPr lang="en-AU" dirty="0" smtClean="0"/>
              <a:t/>
            </a:r>
            <a:br>
              <a:rPr lang="en-AU" dirty="0" smtClean="0"/>
            </a:br>
            <a:r>
              <a:rPr lang="en-AU" dirty="0" smtClean="0"/>
              <a:t/>
            </a:r>
            <a:br>
              <a:rPr lang="en-AU" dirty="0" smtClean="0"/>
            </a:br>
            <a:endParaRPr lang="en-US" dirty="0">
              <a:solidFill>
                <a:srgbClr val="FF0000"/>
              </a:solidFill>
            </a:endParaRPr>
          </a:p>
        </p:txBody>
      </p:sp>
    </p:spTree>
    <p:extLst>
      <p:ext uri="{BB962C8B-B14F-4D97-AF65-F5344CB8AC3E}">
        <p14:creationId xmlns:p14="http://schemas.microsoft.com/office/powerpoint/2010/main" val="2083252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a:solidFill>
            <a:schemeClr val="accent1">
              <a:lumMod val="75000"/>
            </a:schemeClr>
          </a:solidFill>
        </p:spPr>
        <p:txBody>
          <a:bodyPr>
            <a:normAutofit/>
          </a:bodyPr>
          <a:lstStyle/>
          <a:p>
            <a:pPr algn="ctr"/>
            <a:r>
              <a:rPr lang="en-AU" dirty="0" smtClean="0"/>
              <a:t>DEMO: BASIC FILE SHARES</a:t>
            </a:r>
            <a:endParaRPr lang="en-US" dirty="0">
              <a:solidFill>
                <a:srgbClr val="FF0000"/>
              </a:solidFill>
            </a:endParaRPr>
          </a:p>
        </p:txBody>
      </p:sp>
    </p:spTree>
    <p:extLst>
      <p:ext uri="{BB962C8B-B14F-4D97-AF65-F5344CB8AC3E}">
        <p14:creationId xmlns:p14="http://schemas.microsoft.com/office/powerpoint/2010/main" val="34738044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5589" y="760958"/>
            <a:ext cx="11191240" cy="1165754"/>
          </a:xfrm>
        </p:spPr>
        <p:txBody>
          <a:bodyPr>
            <a:normAutofit/>
          </a:bodyPr>
          <a:lstStyle/>
          <a:p>
            <a:r>
              <a:rPr lang="en-AU" u="sng" dirty="0" smtClean="0"/>
              <a:t>Summary</a:t>
            </a:r>
            <a:endParaRPr lang="en-US" u="sng" dirty="0">
              <a:solidFill>
                <a:srgbClr val="FF0000"/>
              </a:solidFill>
            </a:endParaRPr>
          </a:p>
        </p:txBody>
      </p:sp>
      <p:sp>
        <p:nvSpPr>
          <p:cNvPr id="3" name="Title 1"/>
          <p:cNvSpPr txBox="1">
            <a:spLocks/>
          </p:cNvSpPr>
          <p:nvPr/>
        </p:nvSpPr>
        <p:spPr>
          <a:xfrm>
            <a:off x="2545829" y="1697062"/>
            <a:ext cx="7878872" cy="5976664"/>
          </a:xfrm>
          <a:prstGeom prst="rect">
            <a:avLst/>
          </a:prstGeom>
        </p:spPr>
        <p:txBody>
          <a:bodyPr vert="horz" wrap="square" lIns="146304" tIns="91440" rIns="146304" bIns="91440" numCol="1" rtlCol="0" anchor="t">
            <a:normAutofit lnSpcReduction="10000"/>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AU" dirty="0" smtClean="0"/>
              <a:t>-Basic configuration</a:t>
            </a:r>
            <a:br>
              <a:rPr lang="en-AU" dirty="0" smtClean="0"/>
            </a:br>
            <a:r>
              <a:rPr lang="en-AU" dirty="0" smtClean="0"/>
              <a:t>-Core role tools</a:t>
            </a:r>
            <a:br>
              <a:rPr lang="en-AU" dirty="0" smtClean="0"/>
            </a:br>
            <a:r>
              <a:rPr lang="en-AU" dirty="0" smtClean="0"/>
              <a:t>	AD DS</a:t>
            </a:r>
            <a:br>
              <a:rPr lang="en-AU" dirty="0" smtClean="0"/>
            </a:br>
            <a:r>
              <a:rPr lang="en-AU" dirty="0" smtClean="0"/>
              <a:t>	File Servers</a:t>
            </a:r>
            <a:br>
              <a:rPr lang="en-AU" dirty="0" smtClean="0"/>
            </a:br>
            <a:r>
              <a:rPr lang="en-AU" dirty="0" smtClean="0"/>
              <a:t>	DHCP</a:t>
            </a:r>
            <a:br>
              <a:rPr lang="en-AU" dirty="0" smtClean="0"/>
            </a:br>
            <a:r>
              <a:rPr lang="en-AU" dirty="0" smtClean="0"/>
              <a:t>	DNS</a:t>
            </a:r>
            <a:br>
              <a:rPr lang="en-AU" dirty="0" smtClean="0"/>
            </a:br>
            <a:r>
              <a:rPr lang="en-AU" dirty="0" smtClean="0"/>
              <a:t>-</a:t>
            </a:r>
            <a:r>
              <a:rPr lang="en-AU" dirty="0" err="1" smtClean="0"/>
              <a:t>Snippits</a:t>
            </a:r>
            <a:r>
              <a:rPr lang="en-AU" dirty="0" smtClean="0"/>
              <a:t/>
            </a:r>
            <a:br>
              <a:rPr lang="en-AU" dirty="0" smtClean="0"/>
            </a:br>
            <a:r>
              <a:rPr lang="en-AU" dirty="0" smtClean="0"/>
              <a:t/>
            </a:r>
            <a:br>
              <a:rPr lang="en-AU" dirty="0" smtClean="0"/>
            </a:br>
            <a:endParaRPr lang="en-AU" dirty="0">
              <a:solidFill>
                <a:srgbClr val="FF0000"/>
              </a:solidFill>
            </a:endParaRPr>
          </a:p>
        </p:txBody>
      </p:sp>
    </p:spTree>
    <p:extLst>
      <p:ext uri="{BB962C8B-B14F-4D97-AF65-F5344CB8AC3E}">
        <p14:creationId xmlns:p14="http://schemas.microsoft.com/office/powerpoint/2010/main" val="12185845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r>
              <a:rPr lang="en-AU" dirty="0" smtClean="0"/>
              <a:t>Q&amp;A</a:t>
            </a:r>
            <a:endParaRPr lang="en-US" dirty="0">
              <a:solidFill>
                <a:srgbClr val="FF0000"/>
              </a:solidFill>
            </a:endParaRPr>
          </a:p>
        </p:txBody>
      </p:sp>
    </p:spTree>
    <p:extLst>
      <p:ext uri="{BB962C8B-B14F-4D97-AF65-F5344CB8AC3E}">
        <p14:creationId xmlns:p14="http://schemas.microsoft.com/office/powerpoint/2010/main" val="23605734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5859" y="1695998"/>
            <a:ext cx="11884025" cy="1035050"/>
          </a:xfrm>
        </p:spPr>
        <p:txBody>
          <a:bodyPr/>
          <a:lstStyle/>
          <a:p>
            <a:r>
              <a:rPr lang="en-US" sz="4488" dirty="0" smtClean="0"/>
              <a:t>Related </a:t>
            </a:r>
            <a:r>
              <a:rPr lang="en-US" sz="4488" dirty="0" smtClean="0">
                <a:latin typeface="+mn-lt"/>
                <a:cs typeface="Segoe UI Semibold" panose="020B0702040204020203" pitchFamily="34" charset="0"/>
              </a:rPr>
              <a:t>Ignite NZ </a:t>
            </a:r>
            <a:r>
              <a:rPr lang="en-US" sz="4488" dirty="0"/>
              <a:t>Sessions</a:t>
            </a:r>
          </a:p>
        </p:txBody>
      </p:sp>
      <p:sp>
        <p:nvSpPr>
          <p:cNvPr id="3" name="Rectangle 2"/>
          <p:cNvSpPr/>
          <p:nvPr/>
        </p:nvSpPr>
        <p:spPr>
          <a:xfrm>
            <a:off x="1087514" y="4075546"/>
            <a:ext cx="5679571" cy="699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US" sz="2448" dirty="0" smtClean="0">
                <a:solidFill>
                  <a:srgbClr val="000000"/>
                </a:solidFill>
                <a:latin typeface="Segoe UI Light"/>
                <a:cs typeface="Segoe UI" panose="020B0502040204020203" pitchFamily="34" charset="0"/>
              </a:rPr>
              <a:t>Virtualization Vision &amp; Strategy</a:t>
            </a:r>
            <a:endParaRPr lang="en-US" sz="1632" dirty="0">
              <a:solidFill>
                <a:srgbClr val="000000"/>
              </a:solidFill>
              <a:latin typeface="Segoe UI Light"/>
              <a:cs typeface="Segoe UI" panose="020B0502040204020203" pitchFamily="34" charset="0"/>
            </a:endParaRPr>
          </a:p>
          <a:p>
            <a:pPr defTabSz="932597">
              <a:defRPr/>
            </a:pPr>
            <a:endParaRPr lang="en-US" sz="1632" dirty="0">
              <a:solidFill>
                <a:srgbClr val="000000"/>
              </a:solidFill>
              <a:cs typeface="Segoe UI" panose="020B0502040204020203" pitchFamily="34" charset="0"/>
            </a:endParaRPr>
          </a:p>
        </p:txBody>
      </p:sp>
      <p:sp>
        <p:nvSpPr>
          <p:cNvPr id="8" name="Rectangle 7"/>
          <p:cNvSpPr/>
          <p:nvPr/>
        </p:nvSpPr>
        <p:spPr>
          <a:xfrm>
            <a:off x="1087514" y="2848244"/>
            <a:ext cx="4360956" cy="699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US" sz="2448" dirty="0" smtClean="0">
                <a:solidFill>
                  <a:srgbClr val="000000"/>
                </a:solidFill>
                <a:latin typeface="Segoe UI Light"/>
                <a:cs typeface="Segoe UI" panose="020B0502040204020203" pitchFamily="34" charset="0"/>
              </a:rPr>
              <a:t>What’s new in Windows Server Hyper-V</a:t>
            </a:r>
            <a:endParaRPr lang="en-US" sz="2448" dirty="0">
              <a:solidFill>
                <a:srgbClr val="000000"/>
              </a:solidFill>
              <a:latin typeface="Segoe UI Light"/>
              <a:cs typeface="Segoe UI" panose="020B0502040204020203" pitchFamily="34" charset="0"/>
            </a:endParaRPr>
          </a:p>
        </p:txBody>
      </p:sp>
      <p:sp>
        <p:nvSpPr>
          <p:cNvPr id="5" name="Rectangle 4"/>
          <p:cNvSpPr/>
          <p:nvPr/>
        </p:nvSpPr>
        <p:spPr>
          <a:xfrm>
            <a:off x="1087513" y="4921520"/>
            <a:ext cx="5679572" cy="699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US" sz="2448" dirty="0" smtClean="0">
                <a:solidFill>
                  <a:srgbClr val="000000"/>
                </a:solidFill>
                <a:latin typeface="Segoe UI Light"/>
                <a:cs typeface="Segoe UI" panose="020B0502040204020203" pitchFamily="34" charset="0"/>
              </a:rPr>
              <a:t>Microsoft’s New Windows Server Containers</a:t>
            </a:r>
            <a:endParaRPr lang="en-US" sz="1632" dirty="0">
              <a:solidFill>
                <a:srgbClr val="000000"/>
              </a:solidFill>
              <a:latin typeface="Segoe UI Light"/>
              <a:cs typeface="Segoe UI" panose="020B0502040204020203" pitchFamily="34" charset="0"/>
            </a:endParaRPr>
          </a:p>
        </p:txBody>
      </p:sp>
      <p:sp>
        <p:nvSpPr>
          <p:cNvPr id="10" name="TextBox 9"/>
          <p:cNvSpPr txBox="1"/>
          <p:nvPr/>
        </p:nvSpPr>
        <p:spPr>
          <a:xfrm>
            <a:off x="275480" y="2772389"/>
            <a:ext cx="566334" cy="877688"/>
          </a:xfrm>
          <a:prstGeom prst="rect">
            <a:avLst/>
          </a:prstGeom>
          <a:noFill/>
        </p:spPr>
        <p:txBody>
          <a:bodyPr wrap="none" lIns="186521" tIns="149217" rIns="186521" bIns="149217" rtlCol="0">
            <a:spAutoFit/>
          </a:bodyPr>
          <a:lstStyle/>
          <a:p>
            <a:pPr defTabSz="932597">
              <a:lnSpc>
                <a:spcPct val="90000"/>
              </a:lnSpc>
              <a:spcAft>
                <a:spcPts val="612"/>
              </a:spcAft>
            </a:pPr>
            <a:r>
              <a:rPr lang="en-US" sz="4080" dirty="0">
                <a:solidFill>
                  <a:srgbClr val="000000"/>
                </a:solidFill>
                <a:latin typeface="Segoe UI Light"/>
              </a:rPr>
              <a:t>1</a:t>
            </a:r>
          </a:p>
        </p:txBody>
      </p:sp>
      <p:sp>
        <p:nvSpPr>
          <p:cNvPr id="12" name="TextBox 11"/>
          <p:cNvSpPr txBox="1"/>
          <p:nvPr/>
        </p:nvSpPr>
        <p:spPr>
          <a:xfrm>
            <a:off x="275480" y="3992086"/>
            <a:ext cx="651350" cy="877688"/>
          </a:xfrm>
          <a:prstGeom prst="rect">
            <a:avLst/>
          </a:prstGeom>
          <a:noFill/>
        </p:spPr>
        <p:txBody>
          <a:bodyPr wrap="none" lIns="186521" tIns="149217" rIns="186521" bIns="149217" rtlCol="0">
            <a:spAutoFit/>
          </a:bodyPr>
          <a:lstStyle/>
          <a:p>
            <a:pPr defTabSz="932597">
              <a:lnSpc>
                <a:spcPct val="90000"/>
              </a:lnSpc>
              <a:spcAft>
                <a:spcPts val="612"/>
              </a:spcAft>
            </a:pPr>
            <a:r>
              <a:rPr lang="en-US" sz="4080" dirty="0">
                <a:solidFill>
                  <a:srgbClr val="000000"/>
                </a:solidFill>
                <a:latin typeface="Segoe UI Light"/>
              </a:rPr>
              <a:t>2</a:t>
            </a:r>
          </a:p>
        </p:txBody>
      </p:sp>
      <p:sp>
        <p:nvSpPr>
          <p:cNvPr id="13" name="TextBox 12"/>
          <p:cNvSpPr txBox="1"/>
          <p:nvPr/>
        </p:nvSpPr>
        <p:spPr>
          <a:xfrm>
            <a:off x="275480" y="4874808"/>
            <a:ext cx="651350" cy="877688"/>
          </a:xfrm>
          <a:prstGeom prst="rect">
            <a:avLst/>
          </a:prstGeom>
          <a:noFill/>
        </p:spPr>
        <p:txBody>
          <a:bodyPr wrap="none" lIns="186521" tIns="149217" rIns="186521" bIns="149217" rtlCol="0">
            <a:spAutoFit/>
          </a:bodyPr>
          <a:lstStyle/>
          <a:p>
            <a:pPr defTabSz="932597">
              <a:lnSpc>
                <a:spcPct val="90000"/>
              </a:lnSpc>
              <a:spcAft>
                <a:spcPts val="612"/>
              </a:spcAft>
            </a:pPr>
            <a:r>
              <a:rPr lang="en-US" sz="4080" dirty="0">
                <a:solidFill>
                  <a:srgbClr val="000000"/>
                </a:solidFill>
                <a:latin typeface="Segoe UI Light"/>
              </a:rPr>
              <a:t>3</a:t>
            </a:r>
          </a:p>
        </p:txBody>
      </p:sp>
      <p:sp>
        <p:nvSpPr>
          <p:cNvPr id="18" name="Rectangle 31"/>
          <p:cNvSpPr>
            <a:spLocks noChangeArrowheads="1"/>
          </p:cNvSpPr>
          <p:nvPr/>
        </p:nvSpPr>
        <p:spPr bwMode="auto">
          <a:xfrm>
            <a:off x="10488470" y="227610"/>
            <a:ext cx="539543" cy="542534"/>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19" name="Rectangle 5"/>
          <p:cNvSpPr>
            <a:spLocks noChangeArrowheads="1"/>
          </p:cNvSpPr>
          <p:nvPr/>
        </p:nvSpPr>
        <p:spPr bwMode="auto">
          <a:xfrm>
            <a:off x="1474860" y="-788"/>
            <a:ext cx="656123" cy="648649"/>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0" name="Rectangle 6"/>
          <p:cNvSpPr>
            <a:spLocks noChangeArrowheads="1"/>
          </p:cNvSpPr>
          <p:nvPr/>
        </p:nvSpPr>
        <p:spPr bwMode="auto">
          <a:xfrm>
            <a:off x="2250051" y="132756"/>
            <a:ext cx="245112" cy="245112"/>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1" name="Rectangle 7"/>
          <p:cNvSpPr>
            <a:spLocks noChangeArrowheads="1"/>
          </p:cNvSpPr>
          <p:nvPr/>
        </p:nvSpPr>
        <p:spPr bwMode="auto">
          <a:xfrm>
            <a:off x="3613850" y="170180"/>
            <a:ext cx="292938" cy="294433"/>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2" name="Rectangle 8"/>
          <p:cNvSpPr>
            <a:spLocks noChangeArrowheads="1"/>
          </p:cNvSpPr>
          <p:nvPr/>
        </p:nvSpPr>
        <p:spPr bwMode="auto">
          <a:xfrm>
            <a:off x="4507609" y="99290"/>
            <a:ext cx="292938" cy="292938"/>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3" name="Rectangle 9"/>
          <p:cNvSpPr>
            <a:spLocks noChangeArrowheads="1"/>
          </p:cNvSpPr>
          <p:nvPr/>
        </p:nvSpPr>
        <p:spPr bwMode="auto">
          <a:xfrm>
            <a:off x="4698050" y="-220663"/>
            <a:ext cx="494706" cy="496201"/>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4" name="Rectangle 10"/>
          <p:cNvSpPr>
            <a:spLocks noChangeArrowheads="1"/>
          </p:cNvSpPr>
          <p:nvPr/>
        </p:nvSpPr>
        <p:spPr bwMode="auto">
          <a:xfrm>
            <a:off x="4851984" y="551397"/>
            <a:ext cx="375140" cy="376633"/>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5" name="Rectangle 11"/>
          <p:cNvSpPr>
            <a:spLocks noChangeArrowheads="1"/>
          </p:cNvSpPr>
          <p:nvPr/>
        </p:nvSpPr>
        <p:spPr bwMode="auto">
          <a:xfrm>
            <a:off x="5741775" y="-54322"/>
            <a:ext cx="466310" cy="467805"/>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6" name="Rectangle 12"/>
          <p:cNvSpPr>
            <a:spLocks noChangeArrowheads="1"/>
          </p:cNvSpPr>
          <p:nvPr/>
        </p:nvSpPr>
        <p:spPr bwMode="auto">
          <a:xfrm>
            <a:off x="6018970" y="-355682"/>
            <a:ext cx="399053" cy="400546"/>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7" name="Rectangle 13"/>
          <p:cNvSpPr>
            <a:spLocks noChangeArrowheads="1"/>
          </p:cNvSpPr>
          <p:nvPr/>
        </p:nvSpPr>
        <p:spPr bwMode="auto">
          <a:xfrm>
            <a:off x="5745482" y="425601"/>
            <a:ext cx="381117" cy="382612"/>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8" name="Rectangle 14"/>
          <p:cNvSpPr>
            <a:spLocks noChangeArrowheads="1"/>
          </p:cNvSpPr>
          <p:nvPr/>
        </p:nvSpPr>
        <p:spPr bwMode="auto">
          <a:xfrm>
            <a:off x="6521240" y="454969"/>
            <a:ext cx="427449" cy="428947"/>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29" name="Rectangle 15"/>
          <p:cNvSpPr>
            <a:spLocks noChangeArrowheads="1"/>
          </p:cNvSpPr>
          <p:nvPr/>
        </p:nvSpPr>
        <p:spPr bwMode="auto">
          <a:xfrm>
            <a:off x="6164902" y="693496"/>
            <a:ext cx="526095" cy="529081"/>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0" name="Rectangle 16"/>
          <p:cNvSpPr>
            <a:spLocks noChangeArrowheads="1"/>
          </p:cNvSpPr>
          <p:nvPr/>
        </p:nvSpPr>
        <p:spPr bwMode="auto">
          <a:xfrm>
            <a:off x="5925538" y="1103705"/>
            <a:ext cx="257068" cy="258563"/>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1" name="Rectangle 17"/>
          <p:cNvSpPr>
            <a:spLocks noChangeArrowheads="1"/>
          </p:cNvSpPr>
          <p:nvPr/>
        </p:nvSpPr>
        <p:spPr bwMode="auto">
          <a:xfrm>
            <a:off x="5669850" y="1258738"/>
            <a:ext cx="331796" cy="333291"/>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2" name="Rectangle 18"/>
          <p:cNvSpPr>
            <a:spLocks noChangeArrowheads="1"/>
          </p:cNvSpPr>
          <p:nvPr/>
        </p:nvSpPr>
        <p:spPr bwMode="auto">
          <a:xfrm>
            <a:off x="6663281" y="-78426"/>
            <a:ext cx="424461" cy="425956"/>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3" name="Rectangle 19"/>
          <p:cNvSpPr>
            <a:spLocks noChangeArrowheads="1"/>
          </p:cNvSpPr>
          <p:nvPr/>
        </p:nvSpPr>
        <p:spPr bwMode="auto">
          <a:xfrm>
            <a:off x="6998495" y="-269981"/>
            <a:ext cx="497694" cy="500685"/>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4" name="Rectangle 20"/>
          <p:cNvSpPr>
            <a:spLocks noChangeArrowheads="1"/>
          </p:cNvSpPr>
          <p:nvPr/>
        </p:nvSpPr>
        <p:spPr bwMode="auto">
          <a:xfrm>
            <a:off x="7287574" y="735535"/>
            <a:ext cx="533567" cy="535060"/>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5" name="Rectangle 21"/>
          <p:cNvSpPr>
            <a:spLocks noChangeArrowheads="1"/>
          </p:cNvSpPr>
          <p:nvPr/>
        </p:nvSpPr>
        <p:spPr bwMode="auto">
          <a:xfrm>
            <a:off x="7096811" y="1063353"/>
            <a:ext cx="307884" cy="307884"/>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6" name="Rectangle 22"/>
          <p:cNvSpPr>
            <a:spLocks noChangeArrowheads="1"/>
          </p:cNvSpPr>
          <p:nvPr/>
        </p:nvSpPr>
        <p:spPr bwMode="auto">
          <a:xfrm>
            <a:off x="7758341" y="356143"/>
            <a:ext cx="313862" cy="316853"/>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7" name="Rectangle 23"/>
          <p:cNvSpPr>
            <a:spLocks noChangeArrowheads="1"/>
          </p:cNvSpPr>
          <p:nvPr/>
        </p:nvSpPr>
        <p:spPr bwMode="auto">
          <a:xfrm>
            <a:off x="8199270" y="578815"/>
            <a:ext cx="403537" cy="405032"/>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8" name="Rectangle 24"/>
          <p:cNvSpPr>
            <a:spLocks noChangeArrowheads="1"/>
          </p:cNvSpPr>
          <p:nvPr/>
        </p:nvSpPr>
        <p:spPr bwMode="auto">
          <a:xfrm>
            <a:off x="8033444" y="-370243"/>
            <a:ext cx="576909" cy="578404"/>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39" name="Rectangle 25"/>
          <p:cNvSpPr>
            <a:spLocks noChangeArrowheads="1"/>
          </p:cNvSpPr>
          <p:nvPr/>
        </p:nvSpPr>
        <p:spPr bwMode="auto">
          <a:xfrm>
            <a:off x="9078727" y="-180577"/>
            <a:ext cx="606798" cy="609788"/>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0" name="Rectangle 26"/>
          <p:cNvSpPr>
            <a:spLocks noChangeArrowheads="1"/>
          </p:cNvSpPr>
          <p:nvPr/>
        </p:nvSpPr>
        <p:spPr bwMode="auto">
          <a:xfrm>
            <a:off x="9552228" y="524956"/>
            <a:ext cx="230165" cy="231660"/>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1" name="Rectangle 27"/>
          <p:cNvSpPr>
            <a:spLocks noChangeArrowheads="1"/>
          </p:cNvSpPr>
          <p:nvPr/>
        </p:nvSpPr>
        <p:spPr bwMode="auto">
          <a:xfrm>
            <a:off x="9548066" y="1340934"/>
            <a:ext cx="325818" cy="325818"/>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2" name="Rectangle 29"/>
          <p:cNvSpPr>
            <a:spLocks noChangeArrowheads="1"/>
          </p:cNvSpPr>
          <p:nvPr/>
        </p:nvSpPr>
        <p:spPr bwMode="auto">
          <a:xfrm>
            <a:off x="8858211" y="1439704"/>
            <a:ext cx="186823" cy="188318"/>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3" name="Rectangle 30"/>
          <p:cNvSpPr>
            <a:spLocks noChangeArrowheads="1"/>
          </p:cNvSpPr>
          <p:nvPr/>
        </p:nvSpPr>
        <p:spPr bwMode="auto">
          <a:xfrm>
            <a:off x="9789308" y="384066"/>
            <a:ext cx="802590" cy="804083"/>
          </a:xfrm>
          <a:prstGeom prst="rect">
            <a:avLst/>
          </a:prstGeom>
          <a:solidFill>
            <a:srgbClr val="9B4F96"/>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4" name="Rectangle 32"/>
          <p:cNvSpPr>
            <a:spLocks noChangeArrowheads="1"/>
          </p:cNvSpPr>
          <p:nvPr/>
        </p:nvSpPr>
        <p:spPr bwMode="auto">
          <a:xfrm>
            <a:off x="11352084" y="-247496"/>
            <a:ext cx="416989" cy="422968"/>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5" name="Rectangle 33"/>
          <p:cNvSpPr>
            <a:spLocks noChangeArrowheads="1"/>
          </p:cNvSpPr>
          <p:nvPr/>
        </p:nvSpPr>
        <p:spPr bwMode="auto">
          <a:xfrm>
            <a:off x="11715895" y="-230207"/>
            <a:ext cx="272015" cy="276499"/>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6" name="Rectangle 34"/>
          <p:cNvSpPr>
            <a:spLocks noChangeArrowheads="1"/>
          </p:cNvSpPr>
          <p:nvPr/>
        </p:nvSpPr>
        <p:spPr bwMode="auto">
          <a:xfrm>
            <a:off x="11619400" y="1249442"/>
            <a:ext cx="419977" cy="421473"/>
          </a:xfrm>
          <a:prstGeom prst="rect">
            <a:avLst/>
          </a:prstGeom>
          <a:solidFill>
            <a:srgbClr val="0078D7"/>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7" name="Rectangle 35"/>
          <p:cNvSpPr>
            <a:spLocks noChangeArrowheads="1"/>
          </p:cNvSpPr>
          <p:nvPr/>
        </p:nvSpPr>
        <p:spPr bwMode="auto">
          <a:xfrm>
            <a:off x="8431482" y="-76039"/>
            <a:ext cx="868351" cy="872835"/>
          </a:xfrm>
          <a:prstGeom prst="rect">
            <a:avLst/>
          </a:prstGeom>
          <a:solidFill>
            <a:srgbClr val="E253D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sp>
        <p:nvSpPr>
          <p:cNvPr id="48" name="Rectangle 36"/>
          <p:cNvSpPr>
            <a:spLocks noChangeArrowheads="1"/>
          </p:cNvSpPr>
          <p:nvPr/>
        </p:nvSpPr>
        <p:spPr bwMode="auto">
          <a:xfrm>
            <a:off x="9134745" y="-266404"/>
            <a:ext cx="416987" cy="418482"/>
          </a:xfrm>
          <a:prstGeom prst="rect">
            <a:avLst/>
          </a:prstGeom>
          <a:solidFill>
            <a:srgbClr val="5C2D91"/>
          </a:solidFill>
          <a:ln>
            <a:noFill/>
          </a:ln>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grpSp>
        <p:nvGrpSpPr>
          <p:cNvPr id="49" name="Group 48"/>
          <p:cNvGrpSpPr/>
          <p:nvPr/>
        </p:nvGrpSpPr>
        <p:grpSpPr>
          <a:xfrm>
            <a:off x="7761240" y="-295737"/>
            <a:ext cx="3015679" cy="3015679"/>
            <a:chOff x="7608886" y="-289964"/>
            <a:chExt cx="2956816" cy="2956816"/>
          </a:xfrm>
        </p:grpSpPr>
        <p:sp>
          <p:nvSpPr>
            <p:cNvPr id="50" name="Rectangle 28"/>
            <p:cNvSpPr>
              <a:spLocks noChangeArrowheads="1"/>
            </p:cNvSpPr>
            <p:nvPr/>
          </p:nvSpPr>
          <p:spPr bwMode="auto">
            <a:xfrm>
              <a:off x="8857847" y="958329"/>
              <a:ext cx="458894" cy="46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dirty="0">
                <a:solidFill>
                  <a:srgbClr val="000000"/>
                </a:solidFill>
              </a:endParaRPr>
            </a:p>
          </p:txBody>
        </p:sp>
        <p:pic>
          <p:nvPicPr>
            <p:cNvPr id="51" name="Picture 50"/>
            <p:cNvPicPr>
              <a:picLocks noChangeAspect="1"/>
            </p:cNvPicPr>
            <p:nvPr/>
          </p:nvPicPr>
          <p:blipFill>
            <a:blip r:embed="rId3"/>
            <a:stretch>
              <a:fillRect/>
            </a:stretch>
          </p:blipFill>
          <p:spPr>
            <a:xfrm>
              <a:off x="7608886" y="-289964"/>
              <a:ext cx="2956816" cy="2956816"/>
            </a:xfrm>
            <a:prstGeom prst="rect">
              <a:avLst/>
            </a:prstGeom>
          </p:spPr>
        </p:pic>
      </p:grpSp>
      <p:sp>
        <p:nvSpPr>
          <p:cNvPr id="52" name="Rectangle 51"/>
          <p:cNvSpPr/>
          <p:nvPr/>
        </p:nvSpPr>
        <p:spPr bwMode="auto">
          <a:xfrm>
            <a:off x="9218612" y="116030"/>
            <a:ext cx="2854754" cy="4955203"/>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chemeClr val="tx1"/>
                    </a:gs>
                    <a:gs pos="100000">
                      <a:schemeClr val="tx1"/>
                    </a:gs>
                  </a:gsLst>
                  <a:lin ang="5400000" scaled="1"/>
                </a:gradFill>
              </a:rPr>
              <a:t>Required Slide</a:t>
            </a:r>
          </a:p>
          <a:p>
            <a:pPr defTabSz="914099" fontAlgn="base">
              <a:spcBef>
                <a:spcPct val="0"/>
              </a:spcBef>
              <a:spcAft>
                <a:spcPct val="0"/>
              </a:spcAft>
            </a:pPr>
            <a:r>
              <a:rPr lang="en-US" sz="1200" dirty="0" smtClean="0">
                <a:gradFill>
                  <a:gsLst>
                    <a:gs pos="0">
                      <a:schemeClr val="tx1"/>
                    </a:gs>
                    <a:gs pos="100000">
                      <a:schemeClr val="tx1"/>
                    </a:gs>
                  </a:gsLst>
                  <a:lin ang="5400000" scaled="1"/>
                </a:gradFill>
              </a:rPr>
              <a:t>*delete this box once you have listed content that is related to your session.</a:t>
            </a:r>
          </a:p>
          <a:p>
            <a:pPr defTabSz="914099" fontAlgn="base">
              <a:spcBef>
                <a:spcPct val="0"/>
              </a:spcBef>
              <a:spcAft>
                <a:spcPct val="0"/>
              </a:spcAft>
            </a:pPr>
            <a:endParaRPr lang="en-US" sz="1200" dirty="0" smtClean="0">
              <a:gradFill>
                <a:gsLst>
                  <a:gs pos="0">
                    <a:schemeClr val="tx1"/>
                  </a:gs>
                  <a:gs pos="100000">
                    <a:schemeClr val="tx1"/>
                  </a:gs>
                </a:gsLst>
                <a:lin ang="5400000" scaled="1"/>
              </a:gradFill>
            </a:endParaRPr>
          </a:p>
          <a:p>
            <a:pPr defTabSz="914099" fontAlgn="base">
              <a:spcBef>
                <a:spcPct val="0"/>
              </a:spcBef>
              <a:spcAft>
                <a:spcPct val="0"/>
              </a:spcAft>
            </a:pPr>
            <a:endParaRPr lang="en-US" sz="1200" dirty="0">
              <a:gradFill>
                <a:gsLst>
                  <a:gs pos="0">
                    <a:schemeClr val="tx1"/>
                  </a:gs>
                  <a:gs pos="100000">
                    <a:schemeClr val="tx1"/>
                  </a:gs>
                </a:gsLst>
                <a:lin ang="5400000" scaled="1"/>
              </a:gradFill>
            </a:endParaRPr>
          </a:p>
          <a:p>
            <a:pPr defTabSz="914099" fontAlgn="base">
              <a:spcBef>
                <a:spcPct val="0"/>
              </a:spcBef>
              <a:spcAft>
                <a:spcPct val="0"/>
              </a:spcAft>
            </a:pPr>
            <a:endParaRPr lang="en-US" sz="1200" dirty="0" smtClean="0">
              <a:gradFill>
                <a:gsLst>
                  <a:gs pos="0">
                    <a:schemeClr val="tx1"/>
                  </a:gs>
                  <a:gs pos="100000">
                    <a:schemeClr val="tx1"/>
                  </a:gs>
                </a:gsLst>
                <a:lin ang="5400000" scaled="1"/>
              </a:gradFill>
            </a:endParaRPr>
          </a:p>
          <a:p>
            <a:pPr defTabSz="914099" fontAlgn="base">
              <a:spcBef>
                <a:spcPct val="0"/>
              </a:spcBef>
              <a:spcAft>
                <a:spcPct val="0"/>
              </a:spcAft>
            </a:pPr>
            <a:r>
              <a:rPr lang="en-US" b="1" dirty="0" smtClean="0">
                <a:gradFill>
                  <a:gsLst>
                    <a:gs pos="0">
                      <a:schemeClr val="tx1"/>
                    </a:gs>
                    <a:gs pos="100000">
                      <a:schemeClr val="tx1"/>
                    </a:gs>
                  </a:gsLst>
                  <a:lin ang="5400000" scaled="1"/>
                </a:gradFill>
              </a:rPr>
              <a:t>Speakers</a:t>
            </a:r>
            <a:r>
              <a:rPr lang="en-US" b="1" dirty="0">
                <a:gradFill>
                  <a:gsLst>
                    <a:gs pos="0">
                      <a:schemeClr val="tx1"/>
                    </a:gs>
                    <a:gs pos="100000">
                      <a:schemeClr val="tx1"/>
                    </a:gs>
                  </a:gsLst>
                  <a:lin ang="5400000" scaled="1"/>
                </a:gradFill>
              </a:rPr>
              <a:t>, </a:t>
            </a:r>
            <a:r>
              <a:rPr lang="en-US" dirty="0">
                <a:gradFill>
                  <a:gsLst>
                    <a:gs pos="0">
                      <a:schemeClr val="tx1"/>
                    </a:gs>
                    <a:gs pos="100000">
                      <a:schemeClr val="tx1"/>
                    </a:gs>
                  </a:gsLst>
                  <a:lin ang="5400000" scaled="1"/>
                </a:gradFill>
              </a:rPr>
              <a:t>please list the </a:t>
            </a:r>
            <a:r>
              <a:rPr lang="en-US" dirty="0" smtClean="0">
                <a:gradFill>
                  <a:gsLst>
                    <a:gs pos="0">
                      <a:schemeClr val="tx1"/>
                    </a:gs>
                    <a:gs pos="100000">
                      <a:schemeClr val="tx1"/>
                    </a:gs>
                  </a:gsLst>
                  <a:lin ang="5400000" scaled="1"/>
                </a:gradFill>
              </a:rPr>
              <a:t>other Breakout Sessions that </a:t>
            </a:r>
            <a:r>
              <a:rPr lang="en-US" dirty="0">
                <a:gradFill>
                  <a:gsLst>
                    <a:gs pos="0">
                      <a:schemeClr val="tx1"/>
                    </a:gs>
                    <a:gs pos="100000">
                      <a:schemeClr val="tx1"/>
                    </a:gs>
                  </a:gsLst>
                  <a:lin ang="5400000" scaled="1"/>
                </a:gradFill>
              </a:rPr>
              <a:t>relate to your </a:t>
            </a:r>
            <a:r>
              <a:rPr lang="en-US" dirty="0" smtClean="0">
                <a:gradFill>
                  <a:gsLst>
                    <a:gs pos="0">
                      <a:schemeClr val="tx1"/>
                    </a:gs>
                    <a:gs pos="100000">
                      <a:schemeClr val="tx1"/>
                    </a:gs>
                  </a:gsLst>
                  <a:lin ang="5400000" scaled="1"/>
                </a:gradFill>
              </a:rPr>
              <a:t>session.</a:t>
            </a:r>
          </a:p>
          <a:p>
            <a:pPr defTabSz="914099" fontAlgn="base">
              <a:spcBef>
                <a:spcPct val="0"/>
              </a:spcBef>
              <a:spcAft>
                <a:spcPct val="0"/>
              </a:spcAft>
            </a:pPr>
            <a:endParaRPr lang="en-US" dirty="0">
              <a:gradFill>
                <a:gsLst>
                  <a:gs pos="0">
                    <a:schemeClr val="tx1"/>
                  </a:gs>
                  <a:gs pos="100000">
                    <a:schemeClr val="tx1"/>
                  </a:gs>
                </a:gsLst>
                <a:lin ang="5400000" scaled="1"/>
              </a:gradFill>
            </a:endParaRPr>
          </a:p>
          <a:p>
            <a:pPr defTabSz="914099" fontAlgn="base">
              <a:spcBef>
                <a:spcPct val="0"/>
              </a:spcBef>
              <a:spcAft>
                <a:spcPct val="0"/>
              </a:spcAft>
            </a:pPr>
            <a:r>
              <a:rPr lang="en-US" dirty="0" smtClean="0">
                <a:gradFill>
                  <a:gsLst>
                    <a:gs pos="0">
                      <a:schemeClr val="tx1"/>
                    </a:gs>
                    <a:gs pos="100000">
                      <a:schemeClr val="tx1"/>
                    </a:gs>
                  </a:gsLst>
                  <a:lin ang="5400000" scaled="1"/>
                </a:gradFill>
              </a:rPr>
              <a:t>Also </a:t>
            </a:r>
            <a:r>
              <a:rPr lang="en-US" dirty="0">
                <a:gradFill>
                  <a:gsLst>
                    <a:gs pos="0">
                      <a:schemeClr val="tx1"/>
                    </a:gs>
                    <a:gs pos="100000">
                      <a:schemeClr val="tx1"/>
                    </a:gs>
                  </a:gsLst>
                  <a:lin ang="5400000" scaled="1"/>
                </a:gradFill>
              </a:rPr>
              <a:t>indicate </a:t>
            </a:r>
            <a:r>
              <a:rPr lang="en-US" dirty="0" smtClean="0">
                <a:gradFill>
                  <a:gsLst>
                    <a:gs pos="0">
                      <a:schemeClr val="tx1"/>
                    </a:gs>
                    <a:gs pos="100000">
                      <a:schemeClr val="tx1"/>
                    </a:gs>
                  </a:gsLst>
                  <a:lin ang="5400000" scaled="1"/>
                </a:gradFill>
              </a:rPr>
              <a:t>where and when they can find you, to continue the discussion. </a:t>
            </a:r>
          </a:p>
          <a:p>
            <a:pPr defTabSz="914099" fontAlgn="base">
              <a:spcBef>
                <a:spcPct val="0"/>
              </a:spcBef>
              <a:spcAft>
                <a:spcPct val="0"/>
              </a:spcAft>
            </a:pPr>
            <a:r>
              <a:rPr lang="en-US" dirty="0" smtClean="0">
                <a:gradFill>
                  <a:gsLst>
                    <a:gs pos="0">
                      <a:schemeClr val="tx1"/>
                    </a:gs>
                    <a:gs pos="100000">
                      <a:schemeClr val="tx1"/>
                    </a:gs>
                  </a:gsLst>
                  <a:lin ang="5400000" scaled="1"/>
                </a:gradFill>
              </a:rPr>
              <a:t>If you’re going to be at Hub Happy Hour (5.30-6.30pm Wed and Thu, let them know)</a:t>
            </a:r>
          </a:p>
          <a:p>
            <a:pPr defTabSz="914099" fontAlgn="base">
              <a:spcBef>
                <a:spcPct val="0"/>
              </a:spcBef>
              <a:spcAft>
                <a:spcPct val="0"/>
              </a:spcAft>
            </a:pPr>
            <a:endParaRPr lang="en-US" dirty="0" smtClean="0">
              <a:gradFill>
                <a:gsLst>
                  <a:gs pos="0">
                    <a:schemeClr val="tx1"/>
                  </a:gs>
                  <a:gs pos="100000">
                    <a:schemeClr val="tx1"/>
                  </a:gs>
                </a:gsLst>
                <a:lin ang="5400000" scaled="1"/>
              </a:gradFill>
            </a:endParaRPr>
          </a:p>
        </p:txBody>
      </p:sp>
    </p:spTree>
    <p:extLst>
      <p:ext uri="{BB962C8B-B14F-4D97-AF65-F5344CB8AC3E}">
        <p14:creationId xmlns:p14="http://schemas.microsoft.com/office/powerpoint/2010/main" val="30494179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75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6" presetClass="emph" presetSubtype="0" accel="50000" decel="50000" autoRev="1" fill="hold" nodeType="withEffect">
                                  <p:stCondLst>
                                    <p:cond delay="800"/>
                                  </p:stCondLst>
                                  <p:childTnLst>
                                    <p:animScale>
                                      <p:cBhvr>
                                        <p:cTn id="9" dur="700" fill="hold"/>
                                        <p:tgtEl>
                                          <p:spTgt spid="49"/>
                                        </p:tgtEl>
                                      </p:cBhvr>
                                      <p:by x="300000" y="300000"/>
                                    </p:animScale>
                                  </p:childTnLst>
                                </p:cTn>
                              </p:par>
                              <p:par>
                                <p:cTn id="10" presetID="42" presetClass="path" presetSubtype="0" accel="50000" autoRev="1" fill="hold" nodeType="withEffect">
                                  <p:stCondLst>
                                    <p:cond delay="250"/>
                                  </p:stCondLst>
                                  <p:childTnLst>
                                    <p:animMotion origin="layout" path="M -2.5E-6 1.85185E-6 L 0.05443 -0.08796 " pathEditMode="relative" rAng="0" ptsTypes="AA">
                                      <p:cBhvr>
                                        <p:cTn id="11" dur="1000" fill="hold"/>
                                        <p:tgtEl>
                                          <p:spTgt spid="49"/>
                                        </p:tgtEl>
                                        <p:attrNameLst>
                                          <p:attrName>ppt_x</p:attrName>
                                          <p:attrName>ppt_y</p:attrName>
                                        </p:attrNameLst>
                                      </p:cBhvr>
                                      <p:rCtr x="2721" y="-4398"/>
                                    </p:animMotion>
                                  </p:childTnLst>
                                </p:cTn>
                              </p:par>
                              <p:par>
                                <p:cTn id="12" presetID="2" presetClass="entr" presetSubtype="1" decel="10000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750" fill="hold"/>
                                        <p:tgtEl>
                                          <p:spTgt spid="37"/>
                                        </p:tgtEl>
                                        <p:attrNameLst>
                                          <p:attrName>ppt_x</p:attrName>
                                        </p:attrNameLst>
                                      </p:cBhvr>
                                      <p:tavLst>
                                        <p:tav tm="0">
                                          <p:val>
                                            <p:strVal val="#ppt_x"/>
                                          </p:val>
                                        </p:tav>
                                        <p:tav tm="100000">
                                          <p:val>
                                            <p:strVal val="#ppt_x"/>
                                          </p:val>
                                        </p:tav>
                                      </p:tavLst>
                                    </p:anim>
                                    <p:anim calcmode="lin" valueType="num">
                                      <p:cBhvr additive="base">
                                        <p:cTn id="15" dur="750" fill="hold"/>
                                        <p:tgtEl>
                                          <p:spTgt spid="37"/>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750" fill="hold"/>
                                        <p:tgtEl>
                                          <p:spTgt spid="47"/>
                                        </p:tgtEl>
                                        <p:attrNameLst>
                                          <p:attrName>ppt_x</p:attrName>
                                        </p:attrNameLst>
                                      </p:cBhvr>
                                      <p:tavLst>
                                        <p:tav tm="0">
                                          <p:val>
                                            <p:strVal val="#ppt_x"/>
                                          </p:val>
                                        </p:tav>
                                        <p:tav tm="100000">
                                          <p:val>
                                            <p:strVal val="#ppt_x"/>
                                          </p:val>
                                        </p:tav>
                                      </p:tavLst>
                                    </p:anim>
                                    <p:anim calcmode="lin" valueType="num">
                                      <p:cBhvr additive="base">
                                        <p:cTn id="19" dur="750" fill="hold"/>
                                        <p:tgtEl>
                                          <p:spTgt spid="47"/>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ppt_x"/>
                                          </p:val>
                                        </p:tav>
                                        <p:tav tm="100000">
                                          <p:val>
                                            <p:strVal val="#ppt_x"/>
                                          </p:val>
                                        </p:tav>
                                      </p:tavLst>
                                    </p:anim>
                                    <p:anim calcmode="lin" valueType="num">
                                      <p:cBhvr additive="base">
                                        <p:cTn id="23" dur="750" fill="hold"/>
                                        <p:tgtEl>
                                          <p:spTgt spid="38"/>
                                        </p:tgtEl>
                                        <p:attrNameLst>
                                          <p:attrName>ppt_y</p:attrName>
                                        </p:attrNameLst>
                                      </p:cBhvr>
                                      <p:tavLst>
                                        <p:tav tm="0">
                                          <p:val>
                                            <p:strVal val="0-#ppt_h/2"/>
                                          </p:val>
                                        </p:tav>
                                        <p:tav tm="100000">
                                          <p:val>
                                            <p:strVal val="#ppt_y"/>
                                          </p:val>
                                        </p:tav>
                                      </p:tavLst>
                                    </p:anim>
                                  </p:childTnLst>
                                </p:cTn>
                              </p:par>
                              <p:par>
                                <p:cTn id="24" presetID="2" presetClass="entr" presetSubtype="1" decel="100000" fill="hold" grpId="0" nodeType="withEffect">
                                  <p:stCondLst>
                                    <p:cond delay="25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750" fill="hold"/>
                                        <p:tgtEl>
                                          <p:spTgt spid="36"/>
                                        </p:tgtEl>
                                        <p:attrNameLst>
                                          <p:attrName>ppt_x</p:attrName>
                                        </p:attrNameLst>
                                      </p:cBhvr>
                                      <p:tavLst>
                                        <p:tav tm="0">
                                          <p:val>
                                            <p:strVal val="#ppt_x"/>
                                          </p:val>
                                        </p:tav>
                                        <p:tav tm="100000">
                                          <p:val>
                                            <p:strVal val="#ppt_x"/>
                                          </p:val>
                                        </p:tav>
                                      </p:tavLst>
                                    </p:anim>
                                    <p:anim calcmode="lin" valueType="num">
                                      <p:cBhvr additive="base">
                                        <p:cTn id="27" dur="750" fill="hold"/>
                                        <p:tgtEl>
                                          <p:spTgt spid="36"/>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750" fill="hold"/>
                                        <p:tgtEl>
                                          <p:spTgt spid="48"/>
                                        </p:tgtEl>
                                        <p:attrNameLst>
                                          <p:attrName>ppt_x</p:attrName>
                                        </p:attrNameLst>
                                      </p:cBhvr>
                                      <p:tavLst>
                                        <p:tav tm="0">
                                          <p:val>
                                            <p:strVal val="#ppt_x"/>
                                          </p:val>
                                        </p:tav>
                                        <p:tav tm="100000">
                                          <p:val>
                                            <p:strVal val="#ppt_x"/>
                                          </p:val>
                                        </p:tav>
                                      </p:tavLst>
                                    </p:anim>
                                    <p:anim calcmode="lin" valueType="num">
                                      <p:cBhvr additive="base">
                                        <p:cTn id="31" dur="750" fill="hold"/>
                                        <p:tgtEl>
                                          <p:spTgt spid="48"/>
                                        </p:tgtEl>
                                        <p:attrNameLst>
                                          <p:attrName>ppt_y</p:attrName>
                                        </p:attrNameLst>
                                      </p:cBhvr>
                                      <p:tavLst>
                                        <p:tav tm="0">
                                          <p:val>
                                            <p:strVal val="0-#ppt_h/2"/>
                                          </p:val>
                                        </p:tav>
                                        <p:tav tm="100000">
                                          <p:val>
                                            <p:strVal val="#ppt_y"/>
                                          </p:val>
                                        </p:tav>
                                      </p:tavLst>
                                    </p:anim>
                                  </p:childTnLst>
                                </p:cTn>
                              </p:par>
                              <p:par>
                                <p:cTn id="32" presetID="2" presetClass="entr" presetSubtype="1" decel="100000" fill="hold" grpId="0" nodeType="withEffect">
                                  <p:stCondLst>
                                    <p:cond delay="25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750" fill="hold"/>
                                        <p:tgtEl>
                                          <p:spTgt spid="41"/>
                                        </p:tgtEl>
                                        <p:attrNameLst>
                                          <p:attrName>ppt_x</p:attrName>
                                        </p:attrNameLst>
                                      </p:cBhvr>
                                      <p:tavLst>
                                        <p:tav tm="0">
                                          <p:val>
                                            <p:strVal val="#ppt_x"/>
                                          </p:val>
                                        </p:tav>
                                        <p:tav tm="100000">
                                          <p:val>
                                            <p:strVal val="#ppt_x"/>
                                          </p:val>
                                        </p:tav>
                                      </p:tavLst>
                                    </p:anim>
                                    <p:anim calcmode="lin" valueType="num">
                                      <p:cBhvr additive="base">
                                        <p:cTn id="43" dur="750" fill="hold"/>
                                        <p:tgtEl>
                                          <p:spTgt spid="41"/>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750" fill="hold"/>
                                        <p:tgtEl>
                                          <p:spTgt spid="42"/>
                                        </p:tgtEl>
                                        <p:attrNameLst>
                                          <p:attrName>ppt_x</p:attrName>
                                        </p:attrNameLst>
                                      </p:cBhvr>
                                      <p:tavLst>
                                        <p:tav tm="0">
                                          <p:val>
                                            <p:strVal val="#ppt_x"/>
                                          </p:val>
                                        </p:tav>
                                        <p:tav tm="100000">
                                          <p:val>
                                            <p:strVal val="#ppt_x"/>
                                          </p:val>
                                        </p:tav>
                                      </p:tavLst>
                                    </p:anim>
                                    <p:anim calcmode="lin" valueType="num">
                                      <p:cBhvr additive="base">
                                        <p:cTn id="47" dur="750" fill="hold"/>
                                        <p:tgtEl>
                                          <p:spTgt spid="42"/>
                                        </p:tgtEl>
                                        <p:attrNameLst>
                                          <p:attrName>ppt_y</p:attrName>
                                        </p:attrNameLst>
                                      </p:cBhvr>
                                      <p:tavLst>
                                        <p:tav tm="0">
                                          <p:val>
                                            <p:strVal val="0-#ppt_h/2"/>
                                          </p:val>
                                        </p:tav>
                                        <p:tav tm="100000">
                                          <p:val>
                                            <p:strVal val="#ppt_y"/>
                                          </p:val>
                                        </p:tav>
                                      </p:tavLst>
                                    </p:anim>
                                  </p:childTnLst>
                                </p:cTn>
                              </p:par>
                              <p:par>
                                <p:cTn id="48" presetID="2" presetClass="entr" presetSubtype="3"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750" fill="hold"/>
                                        <p:tgtEl>
                                          <p:spTgt spid="43"/>
                                        </p:tgtEl>
                                        <p:attrNameLst>
                                          <p:attrName>ppt_x</p:attrName>
                                        </p:attrNameLst>
                                      </p:cBhvr>
                                      <p:tavLst>
                                        <p:tav tm="0">
                                          <p:val>
                                            <p:strVal val="1+#ppt_w/2"/>
                                          </p:val>
                                        </p:tav>
                                        <p:tav tm="100000">
                                          <p:val>
                                            <p:strVal val="#ppt_x"/>
                                          </p:val>
                                        </p:tav>
                                      </p:tavLst>
                                    </p:anim>
                                    <p:anim calcmode="lin" valueType="num">
                                      <p:cBhvr additive="base">
                                        <p:cTn id="51" dur="750" fill="hold"/>
                                        <p:tgtEl>
                                          <p:spTgt spid="43"/>
                                        </p:tgtEl>
                                        <p:attrNameLst>
                                          <p:attrName>ppt_y</p:attrName>
                                        </p:attrNameLst>
                                      </p:cBhvr>
                                      <p:tavLst>
                                        <p:tav tm="0">
                                          <p:val>
                                            <p:strVal val="0-#ppt_h/2"/>
                                          </p:val>
                                        </p:tav>
                                        <p:tav tm="100000">
                                          <p:val>
                                            <p:strVal val="#ppt_y"/>
                                          </p:val>
                                        </p:tav>
                                      </p:tavLst>
                                    </p:anim>
                                  </p:childTnLst>
                                </p:cTn>
                              </p:par>
                              <p:par>
                                <p:cTn id="52" presetID="2" presetClass="entr" presetSubtype="3" decel="100000" fill="hold" grpId="0"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750" fill="hold"/>
                                        <p:tgtEl>
                                          <p:spTgt spid="18"/>
                                        </p:tgtEl>
                                        <p:attrNameLst>
                                          <p:attrName>ppt_x</p:attrName>
                                        </p:attrNameLst>
                                      </p:cBhvr>
                                      <p:tavLst>
                                        <p:tav tm="0">
                                          <p:val>
                                            <p:strVal val="1+#ppt_w/2"/>
                                          </p:val>
                                        </p:tav>
                                        <p:tav tm="100000">
                                          <p:val>
                                            <p:strVal val="#ppt_x"/>
                                          </p:val>
                                        </p:tav>
                                      </p:tavLst>
                                    </p:anim>
                                    <p:anim calcmode="lin" valueType="num">
                                      <p:cBhvr additive="base">
                                        <p:cTn id="55" dur="750" fill="hold"/>
                                        <p:tgtEl>
                                          <p:spTgt spid="18"/>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25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750" fill="hold"/>
                                        <p:tgtEl>
                                          <p:spTgt spid="34"/>
                                        </p:tgtEl>
                                        <p:attrNameLst>
                                          <p:attrName>ppt_x</p:attrName>
                                        </p:attrNameLst>
                                      </p:cBhvr>
                                      <p:tavLst>
                                        <p:tav tm="0">
                                          <p:val>
                                            <p:strVal val="#ppt_x"/>
                                          </p:val>
                                        </p:tav>
                                        <p:tav tm="100000">
                                          <p:val>
                                            <p:strVal val="#ppt_x"/>
                                          </p:val>
                                        </p:tav>
                                      </p:tavLst>
                                    </p:anim>
                                    <p:anim calcmode="lin" valueType="num">
                                      <p:cBhvr additive="base">
                                        <p:cTn id="59" dur="750" fill="hold"/>
                                        <p:tgtEl>
                                          <p:spTgt spid="34"/>
                                        </p:tgtEl>
                                        <p:attrNameLst>
                                          <p:attrName>ppt_y</p:attrName>
                                        </p:attrNameLst>
                                      </p:cBhvr>
                                      <p:tavLst>
                                        <p:tav tm="0">
                                          <p:val>
                                            <p:strVal val="0-#ppt_h/2"/>
                                          </p:val>
                                        </p:tav>
                                        <p:tav tm="100000">
                                          <p:val>
                                            <p:strVal val="#ppt_y"/>
                                          </p:val>
                                        </p:tav>
                                      </p:tavLst>
                                    </p:anim>
                                  </p:childTnLst>
                                </p:cTn>
                              </p:par>
                              <p:par>
                                <p:cTn id="60" presetID="2" presetClass="entr" presetSubtype="1" decel="100000" fill="hold" grpId="0" nodeType="withEffect">
                                  <p:stCondLst>
                                    <p:cond delay="50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750" fill="hold"/>
                                        <p:tgtEl>
                                          <p:spTgt spid="35"/>
                                        </p:tgtEl>
                                        <p:attrNameLst>
                                          <p:attrName>ppt_x</p:attrName>
                                        </p:attrNameLst>
                                      </p:cBhvr>
                                      <p:tavLst>
                                        <p:tav tm="0">
                                          <p:val>
                                            <p:strVal val="#ppt_x"/>
                                          </p:val>
                                        </p:tav>
                                        <p:tav tm="100000">
                                          <p:val>
                                            <p:strVal val="#ppt_x"/>
                                          </p:val>
                                        </p:tav>
                                      </p:tavLst>
                                    </p:anim>
                                    <p:anim calcmode="lin" valueType="num">
                                      <p:cBhvr additive="base">
                                        <p:cTn id="63" dur="750" fill="hold"/>
                                        <p:tgtEl>
                                          <p:spTgt spid="35"/>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25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750" fill="hold"/>
                                        <p:tgtEl>
                                          <p:spTgt spid="28"/>
                                        </p:tgtEl>
                                        <p:attrNameLst>
                                          <p:attrName>ppt_x</p:attrName>
                                        </p:attrNameLst>
                                      </p:cBhvr>
                                      <p:tavLst>
                                        <p:tav tm="0">
                                          <p:val>
                                            <p:strVal val="#ppt_x"/>
                                          </p:val>
                                        </p:tav>
                                        <p:tav tm="100000">
                                          <p:val>
                                            <p:strVal val="#ppt_x"/>
                                          </p:val>
                                        </p:tav>
                                      </p:tavLst>
                                    </p:anim>
                                    <p:anim calcmode="lin" valueType="num">
                                      <p:cBhvr additive="base">
                                        <p:cTn id="67" dur="750" fill="hold"/>
                                        <p:tgtEl>
                                          <p:spTgt spid="28"/>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750" fill="hold"/>
                                        <p:tgtEl>
                                          <p:spTgt spid="32"/>
                                        </p:tgtEl>
                                        <p:attrNameLst>
                                          <p:attrName>ppt_x</p:attrName>
                                        </p:attrNameLst>
                                      </p:cBhvr>
                                      <p:tavLst>
                                        <p:tav tm="0">
                                          <p:val>
                                            <p:strVal val="#ppt_x"/>
                                          </p:val>
                                        </p:tav>
                                        <p:tav tm="100000">
                                          <p:val>
                                            <p:strVal val="#ppt_x"/>
                                          </p:val>
                                        </p:tav>
                                      </p:tavLst>
                                    </p:anim>
                                    <p:anim calcmode="lin" valueType="num">
                                      <p:cBhvr additive="base">
                                        <p:cTn id="71" dur="750" fill="hold"/>
                                        <p:tgtEl>
                                          <p:spTgt spid="32"/>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250"/>
                                  </p:stCondLst>
                                  <p:childTnLst>
                                    <p:set>
                                      <p:cBhvr>
                                        <p:cTn id="73" dur="1" fill="hold">
                                          <p:stCondLst>
                                            <p:cond delay="0"/>
                                          </p:stCondLst>
                                        </p:cTn>
                                        <p:tgtEl>
                                          <p:spTgt spid="33"/>
                                        </p:tgtEl>
                                        <p:attrNameLst>
                                          <p:attrName>style.visibility</p:attrName>
                                        </p:attrNameLst>
                                      </p:cBhvr>
                                      <p:to>
                                        <p:strVal val="visible"/>
                                      </p:to>
                                    </p:set>
                                    <p:anim calcmode="lin" valueType="num">
                                      <p:cBhvr additive="base">
                                        <p:cTn id="74" dur="750" fill="hold"/>
                                        <p:tgtEl>
                                          <p:spTgt spid="33"/>
                                        </p:tgtEl>
                                        <p:attrNameLst>
                                          <p:attrName>ppt_x</p:attrName>
                                        </p:attrNameLst>
                                      </p:cBhvr>
                                      <p:tavLst>
                                        <p:tav tm="0">
                                          <p:val>
                                            <p:strVal val="#ppt_x"/>
                                          </p:val>
                                        </p:tav>
                                        <p:tav tm="100000">
                                          <p:val>
                                            <p:strVal val="#ppt_x"/>
                                          </p:val>
                                        </p:tav>
                                      </p:tavLst>
                                    </p:anim>
                                    <p:anim calcmode="lin" valueType="num">
                                      <p:cBhvr additive="base">
                                        <p:cTn id="75" dur="750" fill="hold"/>
                                        <p:tgtEl>
                                          <p:spTgt spid="3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500"/>
                                  </p:stCondLst>
                                  <p:childTnLst>
                                    <p:set>
                                      <p:cBhvr>
                                        <p:cTn id="77" dur="1" fill="hold">
                                          <p:stCondLst>
                                            <p:cond delay="0"/>
                                          </p:stCondLst>
                                        </p:cTn>
                                        <p:tgtEl>
                                          <p:spTgt spid="46"/>
                                        </p:tgtEl>
                                        <p:attrNameLst>
                                          <p:attrName>style.visibility</p:attrName>
                                        </p:attrNameLst>
                                      </p:cBhvr>
                                      <p:to>
                                        <p:strVal val="visible"/>
                                      </p:to>
                                    </p:set>
                                    <p:anim calcmode="lin" valueType="num">
                                      <p:cBhvr additive="base">
                                        <p:cTn id="78" dur="750" fill="hold"/>
                                        <p:tgtEl>
                                          <p:spTgt spid="46"/>
                                        </p:tgtEl>
                                        <p:attrNameLst>
                                          <p:attrName>ppt_x</p:attrName>
                                        </p:attrNameLst>
                                      </p:cBhvr>
                                      <p:tavLst>
                                        <p:tav tm="0">
                                          <p:val>
                                            <p:strVal val="1+#ppt_w/2"/>
                                          </p:val>
                                        </p:tav>
                                        <p:tav tm="100000">
                                          <p:val>
                                            <p:strVal val="#ppt_x"/>
                                          </p:val>
                                        </p:tav>
                                      </p:tavLst>
                                    </p:anim>
                                    <p:anim calcmode="lin" valueType="num">
                                      <p:cBhvr additive="base">
                                        <p:cTn id="79" dur="750" fill="hold"/>
                                        <p:tgtEl>
                                          <p:spTgt spid="46"/>
                                        </p:tgtEl>
                                        <p:attrNameLst>
                                          <p:attrName>ppt_y</p:attrName>
                                        </p:attrNameLst>
                                      </p:cBhvr>
                                      <p:tavLst>
                                        <p:tav tm="0">
                                          <p:val>
                                            <p:strVal val="#ppt_y"/>
                                          </p:val>
                                        </p:tav>
                                        <p:tav tm="100000">
                                          <p:val>
                                            <p:strVal val="#ppt_y"/>
                                          </p:val>
                                        </p:tav>
                                      </p:tavLst>
                                    </p:anim>
                                  </p:childTnLst>
                                </p:cTn>
                              </p:par>
                              <p:par>
                                <p:cTn id="80" presetID="2" presetClass="entr" presetSubtype="2" decel="100000" fill="hold" grpId="0" nodeType="withEffect">
                                  <p:stCondLst>
                                    <p:cond delay="750"/>
                                  </p:stCondLst>
                                  <p:childTnLst>
                                    <p:set>
                                      <p:cBhvr>
                                        <p:cTn id="81" dur="1" fill="hold">
                                          <p:stCondLst>
                                            <p:cond delay="0"/>
                                          </p:stCondLst>
                                        </p:cTn>
                                        <p:tgtEl>
                                          <p:spTgt spid="44"/>
                                        </p:tgtEl>
                                        <p:attrNameLst>
                                          <p:attrName>style.visibility</p:attrName>
                                        </p:attrNameLst>
                                      </p:cBhvr>
                                      <p:to>
                                        <p:strVal val="visible"/>
                                      </p:to>
                                    </p:set>
                                    <p:anim calcmode="lin" valueType="num">
                                      <p:cBhvr additive="base">
                                        <p:cTn id="82" dur="750" fill="hold"/>
                                        <p:tgtEl>
                                          <p:spTgt spid="44"/>
                                        </p:tgtEl>
                                        <p:attrNameLst>
                                          <p:attrName>ppt_x</p:attrName>
                                        </p:attrNameLst>
                                      </p:cBhvr>
                                      <p:tavLst>
                                        <p:tav tm="0">
                                          <p:val>
                                            <p:strVal val="1+#ppt_w/2"/>
                                          </p:val>
                                        </p:tav>
                                        <p:tav tm="100000">
                                          <p:val>
                                            <p:strVal val="#ppt_x"/>
                                          </p:val>
                                        </p:tav>
                                      </p:tavLst>
                                    </p:anim>
                                    <p:anim calcmode="lin" valueType="num">
                                      <p:cBhvr additive="base">
                                        <p:cTn id="83" dur="750" fill="hold"/>
                                        <p:tgtEl>
                                          <p:spTgt spid="44"/>
                                        </p:tgtEl>
                                        <p:attrNameLst>
                                          <p:attrName>ppt_y</p:attrName>
                                        </p:attrNameLst>
                                      </p:cBhvr>
                                      <p:tavLst>
                                        <p:tav tm="0">
                                          <p:val>
                                            <p:strVal val="#ppt_y"/>
                                          </p:val>
                                        </p:tav>
                                        <p:tav tm="100000">
                                          <p:val>
                                            <p:strVal val="#ppt_y"/>
                                          </p:val>
                                        </p:tav>
                                      </p:tavLst>
                                    </p:anim>
                                  </p:childTnLst>
                                </p:cTn>
                              </p:par>
                              <p:par>
                                <p:cTn id="84" presetID="2" presetClass="entr" presetSubtype="2" decel="100000" fill="hold" grpId="0" nodeType="withEffect">
                                  <p:stCondLst>
                                    <p:cond delay="500"/>
                                  </p:stCondLst>
                                  <p:childTnLst>
                                    <p:set>
                                      <p:cBhvr>
                                        <p:cTn id="85" dur="1" fill="hold">
                                          <p:stCondLst>
                                            <p:cond delay="0"/>
                                          </p:stCondLst>
                                        </p:cTn>
                                        <p:tgtEl>
                                          <p:spTgt spid="45"/>
                                        </p:tgtEl>
                                        <p:attrNameLst>
                                          <p:attrName>style.visibility</p:attrName>
                                        </p:attrNameLst>
                                      </p:cBhvr>
                                      <p:to>
                                        <p:strVal val="visible"/>
                                      </p:to>
                                    </p:set>
                                    <p:anim calcmode="lin" valueType="num">
                                      <p:cBhvr additive="base">
                                        <p:cTn id="86" dur="750" fill="hold"/>
                                        <p:tgtEl>
                                          <p:spTgt spid="45"/>
                                        </p:tgtEl>
                                        <p:attrNameLst>
                                          <p:attrName>ppt_x</p:attrName>
                                        </p:attrNameLst>
                                      </p:cBhvr>
                                      <p:tavLst>
                                        <p:tav tm="0">
                                          <p:val>
                                            <p:strVal val="1+#ppt_w/2"/>
                                          </p:val>
                                        </p:tav>
                                        <p:tav tm="100000">
                                          <p:val>
                                            <p:strVal val="#ppt_x"/>
                                          </p:val>
                                        </p:tav>
                                      </p:tavLst>
                                    </p:anim>
                                    <p:anim calcmode="lin" valueType="num">
                                      <p:cBhvr additive="base">
                                        <p:cTn id="87" dur="750" fill="hold"/>
                                        <p:tgtEl>
                                          <p:spTgt spid="45"/>
                                        </p:tgtEl>
                                        <p:attrNameLst>
                                          <p:attrName>ppt_y</p:attrName>
                                        </p:attrNameLst>
                                      </p:cBhvr>
                                      <p:tavLst>
                                        <p:tav tm="0">
                                          <p:val>
                                            <p:strVal val="#ppt_y"/>
                                          </p:val>
                                        </p:tav>
                                        <p:tav tm="100000">
                                          <p:val>
                                            <p:strVal val="#ppt_y"/>
                                          </p:val>
                                        </p:tav>
                                      </p:tavLst>
                                    </p:anim>
                                  </p:childTnLst>
                                </p:cTn>
                              </p:par>
                              <p:par>
                                <p:cTn id="88" presetID="2" presetClass="entr" presetSubtype="1" decel="100000" fill="hold" grpId="0" nodeType="withEffect">
                                  <p:stCondLst>
                                    <p:cond delay="900"/>
                                  </p:stCondLst>
                                  <p:childTnLst>
                                    <p:set>
                                      <p:cBhvr>
                                        <p:cTn id="89" dur="1" fill="hold">
                                          <p:stCondLst>
                                            <p:cond delay="0"/>
                                          </p:stCondLst>
                                        </p:cTn>
                                        <p:tgtEl>
                                          <p:spTgt spid="29"/>
                                        </p:tgtEl>
                                        <p:attrNameLst>
                                          <p:attrName>style.visibility</p:attrName>
                                        </p:attrNameLst>
                                      </p:cBhvr>
                                      <p:to>
                                        <p:strVal val="visible"/>
                                      </p:to>
                                    </p:set>
                                    <p:anim calcmode="lin" valueType="num">
                                      <p:cBhvr additive="base">
                                        <p:cTn id="90" dur="750" fill="hold"/>
                                        <p:tgtEl>
                                          <p:spTgt spid="29"/>
                                        </p:tgtEl>
                                        <p:attrNameLst>
                                          <p:attrName>ppt_x</p:attrName>
                                        </p:attrNameLst>
                                      </p:cBhvr>
                                      <p:tavLst>
                                        <p:tav tm="0">
                                          <p:val>
                                            <p:strVal val="#ppt_x"/>
                                          </p:val>
                                        </p:tav>
                                        <p:tav tm="100000">
                                          <p:val>
                                            <p:strVal val="#ppt_x"/>
                                          </p:val>
                                        </p:tav>
                                      </p:tavLst>
                                    </p:anim>
                                    <p:anim calcmode="lin" valueType="num">
                                      <p:cBhvr additive="base">
                                        <p:cTn id="91" dur="750" fill="hold"/>
                                        <p:tgtEl>
                                          <p:spTgt spid="29"/>
                                        </p:tgtEl>
                                        <p:attrNameLst>
                                          <p:attrName>ppt_y</p:attrName>
                                        </p:attrNameLst>
                                      </p:cBhvr>
                                      <p:tavLst>
                                        <p:tav tm="0">
                                          <p:val>
                                            <p:strVal val="0-#ppt_h/2"/>
                                          </p:val>
                                        </p:tav>
                                        <p:tav tm="100000">
                                          <p:val>
                                            <p:strVal val="#ppt_y"/>
                                          </p:val>
                                        </p:tav>
                                      </p:tavLst>
                                    </p:anim>
                                  </p:childTnLst>
                                </p:cTn>
                              </p:par>
                              <p:par>
                                <p:cTn id="92" presetID="2" presetClass="entr" presetSubtype="9" decel="100000" fill="hold" grpId="0" nodeType="withEffect">
                                  <p:stCondLst>
                                    <p:cond delay="50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750" fill="hold"/>
                                        <p:tgtEl>
                                          <p:spTgt spid="26"/>
                                        </p:tgtEl>
                                        <p:attrNameLst>
                                          <p:attrName>ppt_x</p:attrName>
                                        </p:attrNameLst>
                                      </p:cBhvr>
                                      <p:tavLst>
                                        <p:tav tm="0">
                                          <p:val>
                                            <p:strVal val="0-#ppt_w/2"/>
                                          </p:val>
                                        </p:tav>
                                        <p:tav tm="100000">
                                          <p:val>
                                            <p:strVal val="#ppt_x"/>
                                          </p:val>
                                        </p:tav>
                                      </p:tavLst>
                                    </p:anim>
                                    <p:anim calcmode="lin" valueType="num">
                                      <p:cBhvr additive="base">
                                        <p:cTn id="95" dur="750" fill="hold"/>
                                        <p:tgtEl>
                                          <p:spTgt spid="26"/>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800"/>
                                  </p:stCondLst>
                                  <p:childTnLst>
                                    <p:set>
                                      <p:cBhvr>
                                        <p:cTn id="97" dur="1" fill="hold">
                                          <p:stCondLst>
                                            <p:cond delay="0"/>
                                          </p:stCondLst>
                                        </p:cTn>
                                        <p:tgtEl>
                                          <p:spTgt spid="25"/>
                                        </p:tgtEl>
                                        <p:attrNameLst>
                                          <p:attrName>style.visibility</p:attrName>
                                        </p:attrNameLst>
                                      </p:cBhvr>
                                      <p:to>
                                        <p:strVal val="visible"/>
                                      </p:to>
                                    </p:set>
                                    <p:anim calcmode="lin" valueType="num">
                                      <p:cBhvr additive="base">
                                        <p:cTn id="98" dur="750" fill="hold"/>
                                        <p:tgtEl>
                                          <p:spTgt spid="25"/>
                                        </p:tgtEl>
                                        <p:attrNameLst>
                                          <p:attrName>ppt_x</p:attrName>
                                        </p:attrNameLst>
                                      </p:cBhvr>
                                      <p:tavLst>
                                        <p:tav tm="0">
                                          <p:val>
                                            <p:strVal val="#ppt_x"/>
                                          </p:val>
                                        </p:tav>
                                        <p:tav tm="100000">
                                          <p:val>
                                            <p:strVal val="#ppt_x"/>
                                          </p:val>
                                        </p:tav>
                                      </p:tavLst>
                                    </p:anim>
                                    <p:anim calcmode="lin" valueType="num">
                                      <p:cBhvr additive="base">
                                        <p:cTn id="99" dur="750" fill="hold"/>
                                        <p:tgtEl>
                                          <p:spTgt spid="25"/>
                                        </p:tgtEl>
                                        <p:attrNameLst>
                                          <p:attrName>ppt_y</p:attrName>
                                        </p:attrNameLst>
                                      </p:cBhvr>
                                      <p:tavLst>
                                        <p:tav tm="0">
                                          <p:val>
                                            <p:strVal val="0-#ppt_h/2"/>
                                          </p:val>
                                        </p:tav>
                                        <p:tav tm="100000">
                                          <p:val>
                                            <p:strVal val="#ppt_y"/>
                                          </p:val>
                                        </p:tav>
                                      </p:tavLst>
                                    </p:anim>
                                  </p:childTnLst>
                                </p:cTn>
                              </p:par>
                              <p:par>
                                <p:cTn id="100" presetID="2" presetClass="entr" presetSubtype="1" decel="100000" fill="hold" grpId="0" nodeType="withEffect">
                                  <p:stCondLst>
                                    <p:cond delay="800"/>
                                  </p:stCondLst>
                                  <p:childTnLst>
                                    <p:set>
                                      <p:cBhvr>
                                        <p:cTn id="101" dur="1" fill="hold">
                                          <p:stCondLst>
                                            <p:cond delay="0"/>
                                          </p:stCondLst>
                                        </p:cTn>
                                        <p:tgtEl>
                                          <p:spTgt spid="27"/>
                                        </p:tgtEl>
                                        <p:attrNameLst>
                                          <p:attrName>style.visibility</p:attrName>
                                        </p:attrNameLst>
                                      </p:cBhvr>
                                      <p:to>
                                        <p:strVal val="visible"/>
                                      </p:to>
                                    </p:set>
                                    <p:anim calcmode="lin" valueType="num">
                                      <p:cBhvr additive="base">
                                        <p:cTn id="102" dur="750" fill="hold"/>
                                        <p:tgtEl>
                                          <p:spTgt spid="27"/>
                                        </p:tgtEl>
                                        <p:attrNameLst>
                                          <p:attrName>ppt_x</p:attrName>
                                        </p:attrNameLst>
                                      </p:cBhvr>
                                      <p:tavLst>
                                        <p:tav tm="0">
                                          <p:val>
                                            <p:strVal val="#ppt_x"/>
                                          </p:val>
                                        </p:tav>
                                        <p:tav tm="100000">
                                          <p:val>
                                            <p:strVal val="#ppt_x"/>
                                          </p:val>
                                        </p:tav>
                                      </p:tavLst>
                                    </p:anim>
                                    <p:anim calcmode="lin" valueType="num">
                                      <p:cBhvr additive="base">
                                        <p:cTn id="103" dur="750" fill="hold"/>
                                        <p:tgtEl>
                                          <p:spTgt spid="27"/>
                                        </p:tgtEl>
                                        <p:attrNameLst>
                                          <p:attrName>ppt_y</p:attrName>
                                        </p:attrNameLst>
                                      </p:cBhvr>
                                      <p:tavLst>
                                        <p:tav tm="0">
                                          <p:val>
                                            <p:strVal val="0-#ppt_h/2"/>
                                          </p:val>
                                        </p:tav>
                                        <p:tav tm="100000">
                                          <p:val>
                                            <p:strVal val="#ppt_y"/>
                                          </p:val>
                                        </p:tav>
                                      </p:tavLst>
                                    </p:anim>
                                  </p:childTnLst>
                                </p:cTn>
                              </p:par>
                              <p:par>
                                <p:cTn id="104" presetID="2" presetClass="entr" presetSubtype="1" decel="100000" fill="hold" grpId="0" nodeType="withEffect">
                                  <p:stCondLst>
                                    <p:cond delay="900"/>
                                  </p:stCondLst>
                                  <p:childTnLst>
                                    <p:set>
                                      <p:cBhvr>
                                        <p:cTn id="105" dur="1" fill="hold">
                                          <p:stCondLst>
                                            <p:cond delay="0"/>
                                          </p:stCondLst>
                                        </p:cTn>
                                        <p:tgtEl>
                                          <p:spTgt spid="30"/>
                                        </p:tgtEl>
                                        <p:attrNameLst>
                                          <p:attrName>style.visibility</p:attrName>
                                        </p:attrNameLst>
                                      </p:cBhvr>
                                      <p:to>
                                        <p:strVal val="visible"/>
                                      </p:to>
                                    </p:set>
                                    <p:anim calcmode="lin" valueType="num">
                                      <p:cBhvr additive="base">
                                        <p:cTn id="106" dur="750" fill="hold"/>
                                        <p:tgtEl>
                                          <p:spTgt spid="30"/>
                                        </p:tgtEl>
                                        <p:attrNameLst>
                                          <p:attrName>ppt_x</p:attrName>
                                        </p:attrNameLst>
                                      </p:cBhvr>
                                      <p:tavLst>
                                        <p:tav tm="0">
                                          <p:val>
                                            <p:strVal val="#ppt_x"/>
                                          </p:val>
                                        </p:tav>
                                        <p:tav tm="100000">
                                          <p:val>
                                            <p:strVal val="#ppt_x"/>
                                          </p:val>
                                        </p:tav>
                                      </p:tavLst>
                                    </p:anim>
                                    <p:anim calcmode="lin" valueType="num">
                                      <p:cBhvr additive="base">
                                        <p:cTn id="107" dur="750" fill="hold"/>
                                        <p:tgtEl>
                                          <p:spTgt spid="30"/>
                                        </p:tgtEl>
                                        <p:attrNameLst>
                                          <p:attrName>ppt_y</p:attrName>
                                        </p:attrNameLst>
                                      </p:cBhvr>
                                      <p:tavLst>
                                        <p:tav tm="0">
                                          <p:val>
                                            <p:strVal val="0-#ppt_h/2"/>
                                          </p:val>
                                        </p:tav>
                                        <p:tav tm="100000">
                                          <p:val>
                                            <p:strVal val="#ppt_y"/>
                                          </p:val>
                                        </p:tav>
                                      </p:tavLst>
                                    </p:anim>
                                  </p:childTnLst>
                                </p:cTn>
                              </p:par>
                              <p:par>
                                <p:cTn id="108" presetID="2" presetClass="entr" presetSubtype="1" decel="100000" fill="hold" grpId="0" nodeType="withEffect">
                                  <p:stCondLst>
                                    <p:cond delay="800"/>
                                  </p:stCondLst>
                                  <p:childTnLst>
                                    <p:set>
                                      <p:cBhvr>
                                        <p:cTn id="109" dur="1" fill="hold">
                                          <p:stCondLst>
                                            <p:cond delay="0"/>
                                          </p:stCondLst>
                                        </p:cTn>
                                        <p:tgtEl>
                                          <p:spTgt spid="31"/>
                                        </p:tgtEl>
                                        <p:attrNameLst>
                                          <p:attrName>style.visibility</p:attrName>
                                        </p:attrNameLst>
                                      </p:cBhvr>
                                      <p:to>
                                        <p:strVal val="visible"/>
                                      </p:to>
                                    </p:set>
                                    <p:anim calcmode="lin" valueType="num">
                                      <p:cBhvr additive="base">
                                        <p:cTn id="110" dur="750" fill="hold"/>
                                        <p:tgtEl>
                                          <p:spTgt spid="31"/>
                                        </p:tgtEl>
                                        <p:attrNameLst>
                                          <p:attrName>ppt_x</p:attrName>
                                        </p:attrNameLst>
                                      </p:cBhvr>
                                      <p:tavLst>
                                        <p:tav tm="0">
                                          <p:val>
                                            <p:strVal val="#ppt_x"/>
                                          </p:val>
                                        </p:tav>
                                        <p:tav tm="100000">
                                          <p:val>
                                            <p:strVal val="#ppt_x"/>
                                          </p:val>
                                        </p:tav>
                                      </p:tavLst>
                                    </p:anim>
                                    <p:anim calcmode="lin" valueType="num">
                                      <p:cBhvr additive="base">
                                        <p:cTn id="111" dur="750" fill="hold"/>
                                        <p:tgtEl>
                                          <p:spTgt spid="31"/>
                                        </p:tgtEl>
                                        <p:attrNameLst>
                                          <p:attrName>ppt_y</p:attrName>
                                        </p:attrNameLst>
                                      </p:cBhvr>
                                      <p:tavLst>
                                        <p:tav tm="0">
                                          <p:val>
                                            <p:strVal val="0-#ppt_h/2"/>
                                          </p:val>
                                        </p:tav>
                                        <p:tav tm="100000">
                                          <p:val>
                                            <p:strVal val="#ppt_y"/>
                                          </p:val>
                                        </p:tav>
                                      </p:tavLst>
                                    </p:anim>
                                  </p:childTnLst>
                                </p:cTn>
                              </p:par>
                              <p:par>
                                <p:cTn id="112" presetID="2" presetClass="entr" presetSubtype="1" decel="100000" fill="hold" grpId="0" nodeType="withEffect">
                                  <p:stCondLst>
                                    <p:cond delay="1100"/>
                                  </p:stCondLst>
                                  <p:childTnLst>
                                    <p:set>
                                      <p:cBhvr>
                                        <p:cTn id="113" dur="1" fill="hold">
                                          <p:stCondLst>
                                            <p:cond delay="0"/>
                                          </p:stCondLst>
                                        </p:cTn>
                                        <p:tgtEl>
                                          <p:spTgt spid="23"/>
                                        </p:tgtEl>
                                        <p:attrNameLst>
                                          <p:attrName>style.visibility</p:attrName>
                                        </p:attrNameLst>
                                      </p:cBhvr>
                                      <p:to>
                                        <p:strVal val="visible"/>
                                      </p:to>
                                    </p:set>
                                    <p:anim calcmode="lin" valueType="num">
                                      <p:cBhvr additive="base">
                                        <p:cTn id="114" dur="750" fill="hold"/>
                                        <p:tgtEl>
                                          <p:spTgt spid="23"/>
                                        </p:tgtEl>
                                        <p:attrNameLst>
                                          <p:attrName>ppt_x</p:attrName>
                                        </p:attrNameLst>
                                      </p:cBhvr>
                                      <p:tavLst>
                                        <p:tav tm="0">
                                          <p:val>
                                            <p:strVal val="#ppt_x"/>
                                          </p:val>
                                        </p:tav>
                                        <p:tav tm="100000">
                                          <p:val>
                                            <p:strVal val="#ppt_x"/>
                                          </p:val>
                                        </p:tav>
                                      </p:tavLst>
                                    </p:anim>
                                    <p:anim calcmode="lin" valueType="num">
                                      <p:cBhvr additive="base">
                                        <p:cTn id="115" dur="750" fill="hold"/>
                                        <p:tgtEl>
                                          <p:spTgt spid="23"/>
                                        </p:tgtEl>
                                        <p:attrNameLst>
                                          <p:attrName>ppt_y</p:attrName>
                                        </p:attrNameLst>
                                      </p:cBhvr>
                                      <p:tavLst>
                                        <p:tav tm="0">
                                          <p:val>
                                            <p:strVal val="0-#ppt_h/2"/>
                                          </p:val>
                                        </p:tav>
                                        <p:tav tm="100000">
                                          <p:val>
                                            <p:strVal val="#ppt_y"/>
                                          </p:val>
                                        </p:tav>
                                      </p:tavLst>
                                    </p:anim>
                                  </p:childTnLst>
                                </p:cTn>
                              </p:par>
                              <p:par>
                                <p:cTn id="116" presetID="2" presetClass="entr" presetSubtype="1" decel="100000" fill="hold" grpId="0" nodeType="withEffect">
                                  <p:stCondLst>
                                    <p:cond delay="1300"/>
                                  </p:stCondLst>
                                  <p:childTnLst>
                                    <p:set>
                                      <p:cBhvr>
                                        <p:cTn id="117" dur="1" fill="hold">
                                          <p:stCondLst>
                                            <p:cond delay="0"/>
                                          </p:stCondLst>
                                        </p:cTn>
                                        <p:tgtEl>
                                          <p:spTgt spid="24"/>
                                        </p:tgtEl>
                                        <p:attrNameLst>
                                          <p:attrName>style.visibility</p:attrName>
                                        </p:attrNameLst>
                                      </p:cBhvr>
                                      <p:to>
                                        <p:strVal val="visible"/>
                                      </p:to>
                                    </p:set>
                                    <p:anim calcmode="lin" valueType="num">
                                      <p:cBhvr additive="base">
                                        <p:cTn id="118" dur="750" fill="hold"/>
                                        <p:tgtEl>
                                          <p:spTgt spid="24"/>
                                        </p:tgtEl>
                                        <p:attrNameLst>
                                          <p:attrName>ppt_x</p:attrName>
                                        </p:attrNameLst>
                                      </p:cBhvr>
                                      <p:tavLst>
                                        <p:tav tm="0">
                                          <p:val>
                                            <p:strVal val="#ppt_x"/>
                                          </p:val>
                                        </p:tav>
                                        <p:tav tm="100000">
                                          <p:val>
                                            <p:strVal val="#ppt_x"/>
                                          </p:val>
                                        </p:tav>
                                      </p:tavLst>
                                    </p:anim>
                                    <p:anim calcmode="lin" valueType="num">
                                      <p:cBhvr additive="base">
                                        <p:cTn id="119" dur="750" fill="hold"/>
                                        <p:tgtEl>
                                          <p:spTgt spid="24"/>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1100"/>
                                  </p:stCondLst>
                                  <p:childTnLst>
                                    <p:set>
                                      <p:cBhvr>
                                        <p:cTn id="121" dur="1" fill="hold">
                                          <p:stCondLst>
                                            <p:cond delay="0"/>
                                          </p:stCondLst>
                                        </p:cTn>
                                        <p:tgtEl>
                                          <p:spTgt spid="22"/>
                                        </p:tgtEl>
                                        <p:attrNameLst>
                                          <p:attrName>style.visibility</p:attrName>
                                        </p:attrNameLst>
                                      </p:cBhvr>
                                      <p:to>
                                        <p:strVal val="visible"/>
                                      </p:to>
                                    </p:set>
                                    <p:anim calcmode="lin" valueType="num">
                                      <p:cBhvr additive="base">
                                        <p:cTn id="122" dur="750" fill="hold"/>
                                        <p:tgtEl>
                                          <p:spTgt spid="22"/>
                                        </p:tgtEl>
                                        <p:attrNameLst>
                                          <p:attrName>ppt_x</p:attrName>
                                        </p:attrNameLst>
                                      </p:cBhvr>
                                      <p:tavLst>
                                        <p:tav tm="0">
                                          <p:val>
                                            <p:strVal val="#ppt_x"/>
                                          </p:val>
                                        </p:tav>
                                        <p:tav tm="100000">
                                          <p:val>
                                            <p:strVal val="#ppt_x"/>
                                          </p:val>
                                        </p:tav>
                                      </p:tavLst>
                                    </p:anim>
                                    <p:anim calcmode="lin" valueType="num">
                                      <p:cBhvr additive="base">
                                        <p:cTn id="123" dur="750" fill="hold"/>
                                        <p:tgtEl>
                                          <p:spTgt spid="22"/>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1400"/>
                                  </p:stCondLst>
                                  <p:childTnLst>
                                    <p:set>
                                      <p:cBhvr>
                                        <p:cTn id="125" dur="1" fill="hold">
                                          <p:stCondLst>
                                            <p:cond delay="0"/>
                                          </p:stCondLst>
                                        </p:cTn>
                                        <p:tgtEl>
                                          <p:spTgt spid="21"/>
                                        </p:tgtEl>
                                        <p:attrNameLst>
                                          <p:attrName>style.visibility</p:attrName>
                                        </p:attrNameLst>
                                      </p:cBhvr>
                                      <p:to>
                                        <p:strVal val="visible"/>
                                      </p:to>
                                    </p:set>
                                    <p:anim calcmode="lin" valueType="num">
                                      <p:cBhvr additive="base">
                                        <p:cTn id="126" dur="750" fill="hold"/>
                                        <p:tgtEl>
                                          <p:spTgt spid="21"/>
                                        </p:tgtEl>
                                        <p:attrNameLst>
                                          <p:attrName>ppt_x</p:attrName>
                                        </p:attrNameLst>
                                      </p:cBhvr>
                                      <p:tavLst>
                                        <p:tav tm="0">
                                          <p:val>
                                            <p:strVal val="#ppt_x"/>
                                          </p:val>
                                        </p:tav>
                                        <p:tav tm="100000">
                                          <p:val>
                                            <p:strVal val="#ppt_x"/>
                                          </p:val>
                                        </p:tav>
                                      </p:tavLst>
                                    </p:anim>
                                    <p:anim calcmode="lin" valueType="num">
                                      <p:cBhvr additive="base">
                                        <p:cTn id="127" dur="750" fill="hold"/>
                                        <p:tgtEl>
                                          <p:spTgt spid="21"/>
                                        </p:tgtEl>
                                        <p:attrNameLst>
                                          <p:attrName>ppt_y</p:attrName>
                                        </p:attrNameLst>
                                      </p:cBhvr>
                                      <p:tavLst>
                                        <p:tav tm="0">
                                          <p:val>
                                            <p:strVal val="0-#ppt_h/2"/>
                                          </p:val>
                                        </p:tav>
                                        <p:tav tm="100000">
                                          <p:val>
                                            <p:strVal val="#ppt_y"/>
                                          </p:val>
                                        </p:tav>
                                      </p:tavLst>
                                    </p:anim>
                                  </p:childTnLst>
                                </p:cTn>
                              </p:par>
                              <p:par>
                                <p:cTn id="128" presetID="2" presetClass="entr" presetSubtype="1" decel="100000" fill="hold" grpId="0" nodeType="withEffect">
                                  <p:stCondLst>
                                    <p:cond delay="1100"/>
                                  </p:stCondLst>
                                  <p:childTnLst>
                                    <p:set>
                                      <p:cBhvr>
                                        <p:cTn id="129" dur="1" fill="hold">
                                          <p:stCondLst>
                                            <p:cond delay="0"/>
                                          </p:stCondLst>
                                        </p:cTn>
                                        <p:tgtEl>
                                          <p:spTgt spid="20"/>
                                        </p:tgtEl>
                                        <p:attrNameLst>
                                          <p:attrName>style.visibility</p:attrName>
                                        </p:attrNameLst>
                                      </p:cBhvr>
                                      <p:to>
                                        <p:strVal val="visible"/>
                                      </p:to>
                                    </p:set>
                                    <p:anim calcmode="lin" valueType="num">
                                      <p:cBhvr additive="base">
                                        <p:cTn id="130" dur="750" fill="hold"/>
                                        <p:tgtEl>
                                          <p:spTgt spid="20"/>
                                        </p:tgtEl>
                                        <p:attrNameLst>
                                          <p:attrName>ppt_x</p:attrName>
                                        </p:attrNameLst>
                                      </p:cBhvr>
                                      <p:tavLst>
                                        <p:tav tm="0">
                                          <p:val>
                                            <p:strVal val="#ppt_x"/>
                                          </p:val>
                                        </p:tav>
                                        <p:tav tm="100000">
                                          <p:val>
                                            <p:strVal val="#ppt_x"/>
                                          </p:val>
                                        </p:tav>
                                      </p:tavLst>
                                    </p:anim>
                                    <p:anim calcmode="lin" valueType="num">
                                      <p:cBhvr additive="base">
                                        <p:cTn id="131" dur="750" fill="hold"/>
                                        <p:tgtEl>
                                          <p:spTgt spid="20"/>
                                        </p:tgtEl>
                                        <p:attrNameLst>
                                          <p:attrName>ppt_y</p:attrName>
                                        </p:attrNameLst>
                                      </p:cBhvr>
                                      <p:tavLst>
                                        <p:tav tm="0">
                                          <p:val>
                                            <p:strVal val="0-#ppt_h/2"/>
                                          </p:val>
                                        </p:tav>
                                        <p:tav tm="100000">
                                          <p:val>
                                            <p:strVal val="#ppt_y"/>
                                          </p:val>
                                        </p:tav>
                                      </p:tavLst>
                                    </p:anim>
                                  </p:childTnLst>
                                </p:cTn>
                              </p:par>
                              <p:par>
                                <p:cTn id="132" presetID="2" presetClass="entr" presetSubtype="1" decel="100000" fill="hold" grpId="0" nodeType="withEffect">
                                  <p:stCondLst>
                                    <p:cond delay="1400"/>
                                  </p:stCondLst>
                                  <p:childTnLst>
                                    <p:set>
                                      <p:cBhvr>
                                        <p:cTn id="133" dur="1" fill="hold">
                                          <p:stCondLst>
                                            <p:cond delay="0"/>
                                          </p:stCondLst>
                                        </p:cTn>
                                        <p:tgtEl>
                                          <p:spTgt spid="19"/>
                                        </p:tgtEl>
                                        <p:attrNameLst>
                                          <p:attrName>style.visibility</p:attrName>
                                        </p:attrNameLst>
                                      </p:cBhvr>
                                      <p:to>
                                        <p:strVal val="visible"/>
                                      </p:to>
                                    </p:set>
                                    <p:anim calcmode="lin" valueType="num">
                                      <p:cBhvr additive="base">
                                        <p:cTn id="134" dur="750" fill="hold"/>
                                        <p:tgtEl>
                                          <p:spTgt spid="19"/>
                                        </p:tgtEl>
                                        <p:attrNameLst>
                                          <p:attrName>ppt_x</p:attrName>
                                        </p:attrNameLst>
                                      </p:cBhvr>
                                      <p:tavLst>
                                        <p:tav tm="0">
                                          <p:val>
                                            <p:strVal val="#ppt_x"/>
                                          </p:val>
                                        </p:tav>
                                        <p:tav tm="100000">
                                          <p:val>
                                            <p:strVal val="#ppt_x"/>
                                          </p:val>
                                        </p:tav>
                                      </p:tavLst>
                                    </p:anim>
                                    <p:anim calcmode="lin" valueType="num">
                                      <p:cBhvr additive="base">
                                        <p:cTn id="135" dur="750" fill="hold"/>
                                        <p:tgtEl>
                                          <p:spTgt spid="19"/>
                                        </p:tgtEl>
                                        <p:attrNameLst>
                                          <p:attrName>ppt_y</p:attrName>
                                        </p:attrNameLst>
                                      </p:cBhvr>
                                      <p:tavLst>
                                        <p:tav tm="0">
                                          <p:val>
                                            <p:strVal val="0-#ppt_h/2"/>
                                          </p:val>
                                        </p:tav>
                                        <p:tav tm="100000">
                                          <p:val>
                                            <p:strVal val="#ppt_y"/>
                                          </p:val>
                                        </p:tav>
                                      </p:tavLst>
                                    </p:anim>
                                  </p:childTnLst>
                                </p:cTn>
                              </p:par>
                              <p:par>
                                <p:cTn id="136" presetID="6" presetClass="emph" presetSubtype="0" decel="100000" autoRev="1" fill="hold" grpId="1" nodeType="withEffect">
                                  <p:stCondLst>
                                    <p:cond delay="300"/>
                                  </p:stCondLst>
                                  <p:childTnLst>
                                    <p:animScale>
                                      <p:cBhvr>
                                        <p:cTn id="137" dur="500" fill="hold"/>
                                        <p:tgtEl>
                                          <p:spTgt spid="37"/>
                                        </p:tgtEl>
                                      </p:cBhvr>
                                      <p:by x="150000" y="150000"/>
                                    </p:animScale>
                                  </p:childTnLst>
                                </p:cTn>
                              </p:par>
                              <p:par>
                                <p:cTn id="138" presetID="6" presetClass="emph" presetSubtype="0" decel="100000" autoRev="1" fill="hold" grpId="1" nodeType="withEffect">
                                  <p:stCondLst>
                                    <p:cond delay="200"/>
                                  </p:stCondLst>
                                  <p:childTnLst>
                                    <p:animScale>
                                      <p:cBhvr>
                                        <p:cTn id="139" dur="500" fill="hold"/>
                                        <p:tgtEl>
                                          <p:spTgt spid="47"/>
                                        </p:tgtEl>
                                      </p:cBhvr>
                                      <p:by x="150000" y="150000"/>
                                    </p:animScale>
                                  </p:childTnLst>
                                </p:cTn>
                              </p:par>
                              <p:par>
                                <p:cTn id="140" presetID="6" presetClass="emph" presetSubtype="0" decel="100000" autoRev="1" fill="hold" grpId="1" nodeType="withEffect">
                                  <p:stCondLst>
                                    <p:cond delay="300"/>
                                  </p:stCondLst>
                                  <p:childTnLst>
                                    <p:animScale>
                                      <p:cBhvr>
                                        <p:cTn id="141" dur="500" fill="hold"/>
                                        <p:tgtEl>
                                          <p:spTgt spid="38"/>
                                        </p:tgtEl>
                                      </p:cBhvr>
                                      <p:by x="150000" y="150000"/>
                                    </p:animScale>
                                  </p:childTnLst>
                                </p:cTn>
                              </p:par>
                              <p:par>
                                <p:cTn id="142" presetID="6" presetClass="emph" presetSubtype="0" decel="100000" autoRev="1" fill="hold" grpId="1" nodeType="withEffect">
                                  <p:stCondLst>
                                    <p:cond delay="700"/>
                                  </p:stCondLst>
                                  <p:childTnLst>
                                    <p:animScale>
                                      <p:cBhvr>
                                        <p:cTn id="143" dur="500" fill="hold"/>
                                        <p:tgtEl>
                                          <p:spTgt spid="36"/>
                                        </p:tgtEl>
                                      </p:cBhvr>
                                      <p:by x="150000" y="150000"/>
                                    </p:animScale>
                                  </p:childTnLst>
                                </p:cTn>
                              </p:par>
                              <p:par>
                                <p:cTn id="144" presetID="6" presetClass="emph" presetSubtype="0" decel="100000" autoRev="1" fill="hold" grpId="1" nodeType="withEffect">
                                  <p:stCondLst>
                                    <p:cond delay="500"/>
                                  </p:stCondLst>
                                  <p:childTnLst>
                                    <p:animScale>
                                      <p:cBhvr>
                                        <p:cTn id="145" dur="500" fill="hold"/>
                                        <p:tgtEl>
                                          <p:spTgt spid="48"/>
                                        </p:tgtEl>
                                      </p:cBhvr>
                                      <p:by x="150000" y="150000"/>
                                    </p:animScale>
                                  </p:childTnLst>
                                </p:cTn>
                              </p:par>
                              <p:par>
                                <p:cTn id="146" presetID="6" presetClass="emph" presetSubtype="0" decel="100000" autoRev="1" fill="hold" grpId="1" nodeType="withEffect">
                                  <p:stCondLst>
                                    <p:cond delay="500"/>
                                  </p:stCondLst>
                                  <p:childTnLst>
                                    <p:animScale>
                                      <p:cBhvr>
                                        <p:cTn id="147" dur="500" fill="hold"/>
                                        <p:tgtEl>
                                          <p:spTgt spid="39"/>
                                        </p:tgtEl>
                                      </p:cBhvr>
                                      <p:by x="150000" y="150000"/>
                                    </p:animScale>
                                  </p:childTnLst>
                                </p:cTn>
                              </p:par>
                              <p:par>
                                <p:cTn id="148" presetID="6" presetClass="emph" presetSubtype="0" decel="100000" autoRev="1" fill="hold" grpId="1" nodeType="withEffect">
                                  <p:stCondLst>
                                    <p:cond delay="700"/>
                                  </p:stCondLst>
                                  <p:childTnLst>
                                    <p:animScale>
                                      <p:cBhvr>
                                        <p:cTn id="149" dur="500" fill="hold"/>
                                        <p:tgtEl>
                                          <p:spTgt spid="40"/>
                                        </p:tgtEl>
                                      </p:cBhvr>
                                      <p:by x="150000" y="150000"/>
                                    </p:animScale>
                                  </p:childTnLst>
                                </p:cTn>
                              </p:par>
                              <p:par>
                                <p:cTn id="150" presetID="6" presetClass="emph" presetSubtype="0" decel="100000" autoRev="1" fill="hold" grpId="1" nodeType="withEffect">
                                  <p:stCondLst>
                                    <p:cond delay="500"/>
                                  </p:stCondLst>
                                  <p:childTnLst>
                                    <p:animScale>
                                      <p:cBhvr>
                                        <p:cTn id="151" dur="500" fill="hold"/>
                                        <p:tgtEl>
                                          <p:spTgt spid="41"/>
                                        </p:tgtEl>
                                      </p:cBhvr>
                                      <p:by x="150000" y="150000"/>
                                    </p:animScale>
                                  </p:childTnLst>
                                </p:cTn>
                              </p:par>
                              <p:par>
                                <p:cTn id="152" presetID="6" presetClass="emph" presetSubtype="0" decel="100000" autoRev="1" fill="hold" grpId="1" nodeType="withEffect">
                                  <p:stCondLst>
                                    <p:cond delay="800"/>
                                  </p:stCondLst>
                                  <p:childTnLst>
                                    <p:animScale>
                                      <p:cBhvr>
                                        <p:cTn id="153" dur="500" fill="hold"/>
                                        <p:tgtEl>
                                          <p:spTgt spid="42"/>
                                        </p:tgtEl>
                                      </p:cBhvr>
                                      <p:by x="150000" y="150000"/>
                                    </p:animScale>
                                  </p:childTnLst>
                                </p:cTn>
                              </p:par>
                              <p:par>
                                <p:cTn id="154" presetID="6" presetClass="emph" presetSubtype="0" decel="100000" autoRev="1" fill="hold" grpId="1" nodeType="withEffect">
                                  <p:stCondLst>
                                    <p:cond delay="300"/>
                                  </p:stCondLst>
                                  <p:childTnLst>
                                    <p:animScale>
                                      <p:cBhvr>
                                        <p:cTn id="155" dur="500" fill="hold"/>
                                        <p:tgtEl>
                                          <p:spTgt spid="43"/>
                                        </p:tgtEl>
                                      </p:cBhvr>
                                      <p:by x="150000" y="150000"/>
                                    </p:animScale>
                                  </p:childTnLst>
                                </p:cTn>
                              </p:par>
                              <p:par>
                                <p:cTn id="156" presetID="6" presetClass="emph" presetSubtype="0" decel="100000" autoRev="1" fill="hold" grpId="1" nodeType="withEffect">
                                  <p:stCondLst>
                                    <p:cond delay="500"/>
                                  </p:stCondLst>
                                  <p:childTnLst>
                                    <p:animScale>
                                      <p:cBhvr>
                                        <p:cTn id="157" dur="500" fill="hold"/>
                                        <p:tgtEl>
                                          <p:spTgt spid="18"/>
                                        </p:tgtEl>
                                      </p:cBhvr>
                                      <p:by x="150000" y="150000"/>
                                    </p:animScale>
                                  </p:childTnLst>
                                </p:cTn>
                              </p:par>
                              <p:par>
                                <p:cTn id="158" presetID="6" presetClass="emph" presetSubtype="0" decel="100000" autoRev="1" fill="hold" grpId="1" nodeType="withEffect">
                                  <p:stCondLst>
                                    <p:cond delay="400"/>
                                  </p:stCondLst>
                                  <p:childTnLst>
                                    <p:animScale>
                                      <p:cBhvr>
                                        <p:cTn id="159" dur="500" fill="hold"/>
                                        <p:tgtEl>
                                          <p:spTgt spid="34"/>
                                        </p:tgtEl>
                                      </p:cBhvr>
                                      <p:by x="150000" y="150000"/>
                                    </p:animScale>
                                  </p:childTnLst>
                                </p:cTn>
                              </p:par>
                              <p:par>
                                <p:cTn id="160" presetID="6" presetClass="emph" presetSubtype="0" decel="100000" autoRev="1" fill="hold" grpId="1" nodeType="withEffect">
                                  <p:stCondLst>
                                    <p:cond delay="700"/>
                                  </p:stCondLst>
                                  <p:childTnLst>
                                    <p:animScale>
                                      <p:cBhvr>
                                        <p:cTn id="161" dur="500" fill="hold"/>
                                        <p:tgtEl>
                                          <p:spTgt spid="35"/>
                                        </p:tgtEl>
                                      </p:cBhvr>
                                      <p:by x="150000" y="150000"/>
                                    </p:animScale>
                                  </p:childTnLst>
                                </p:cTn>
                              </p:par>
                              <p:par>
                                <p:cTn id="162" presetID="6" presetClass="emph" presetSubtype="0" decel="100000" autoRev="1" fill="hold" grpId="1" nodeType="withEffect">
                                  <p:stCondLst>
                                    <p:cond delay="900"/>
                                  </p:stCondLst>
                                  <p:childTnLst>
                                    <p:animScale>
                                      <p:cBhvr>
                                        <p:cTn id="163" dur="500" fill="hold"/>
                                        <p:tgtEl>
                                          <p:spTgt spid="28"/>
                                        </p:tgtEl>
                                      </p:cBhvr>
                                      <p:by x="150000" y="150000"/>
                                    </p:animScale>
                                  </p:childTnLst>
                                </p:cTn>
                              </p:par>
                              <p:par>
                                <p:cTn id="164" presetID="6" presetClass="emph" presetSubtype="0" decel="100000" autoRev="1" fill="hold" grpId="1" nodeType="withEffect">
                                  <p:stCondLst>
                                    <p:cond delay="300"/>
                                  </p:stCondLst>
                                  <p:childTnLst>
                                    <p:animScale>
                                      <p:cBhvr>
                                        <p:cTn id="165" dur="500" fill="hold"/>
                                        <p:tgtEl>
                                          <p:spTgt spid="32"/>
                                        </p:tgtEl>
                                      </p:cBhvr>
                                      <p:by x="150000" y="150000"/>
                                    </p:animScale>
                                  </p:childTnLst>
                                </p:cTn>
                              </p:par>
                              <p:par>
                                <p:cTn id="166" presetID="6" presetClass="emph" presetSubtype="0" decel="100000" autoRev="1" fill="hold" grpId="1" nodeType="withEffect">
                                  <p:stCondLst>
                                    <p:cond delay="600"/>
                                  </p:stCondLst>
                                  <p:childTnLst>
                                    <p:animScale>
                                      <p:cBhvr>
                                        <p:cTn id="167" dur="500" fill="hold"/>
                                        <p:tgtEl>
                                          <p:spTgt spid="33"/>
                                        </p:tgtEl>
                                      </p:cBhvr>
                                      <p:by x="150000" y="150000"/>
                                    </p:animScale>
                                  </p:childTnLst>
                                </p:cTn>
                              </p:par>
                              <p:par>
                                <p:cTn id="168" presetID="6" presetClass="emph" presetSubtype="0" decel="100000" autoRev="1" fill="hold" grpId="1" nodeType="withEffect">
                                  <p:stCondLst>
                                    <p:cond delay="700"/>
                                  </p:stCondLst>
                                  <p:childTnLst>
                                    <p:animScale>
                                      <p:cBhvr>
                                        <p:cTn id="169" dur="500" fill="hold"/>
                                        <p:tgtEl>
                                          <p:spTgt spid="46"/>
                                        </p:tgtEl>
                                      </p:cBhvr>
                                      <p:by x="150000" y="150000"/>
                                    </p:animScale>
                                  </p:childTnLst>
                                </p:cTn>
                              </p:par>
                              <p:par>
                                <p:cTn id="170" presetID="6" presetClass="emph" presetSubtype="0" decel="100000" autoRev="1" fill="hold" grpId="1" nodeType="withEffect">
                                  <p:stCondLst>
                                    <p:cond delay="1200"/>
                                  </p:stCondLst>
                                  <p:childTnLst>
                                    <p:animScale>
                                      <p:cBhvr>
                                        <p:cTn id="171" dur="500" fill="hold"/>
                                        <p:tgtEl>
                                          <p:spTgt spid="44"/>
                                        </p:tgtEl>
                                      </p:cBhvr>
                                      <p:by x="150000" y="150000"/>
                                    </p:animScale>
                                  </p:childTnLst>
                                </p:cTn>
                              </p:par>
                              <p:par>
                                <p:cTn id="172" presetID="6" presetClass="emph" presetSubtype="0" decel="100000" autoRev="1" fill="hold" grpId="1" nodeType="withEffect">
                                  <p:stCondLst>
                                    <p:cond delay="900"/>
                                  </p:stCondLst>
                                  <p:childTnLst>
                                    <p:animScale>
                                      <p:cBhvr>
                                        <p:cTn id="173" dur="500" fill="hold"/>
                                        <p:tgtEl>
                                          <p:spTgt spid="45"/>
                                        </p:tgtEl>
                                      </p:cBhvr>
                                      <p:by x="150000" y="150000"/>
                                    </p:animScale>
                                  </p:childTnLst>
                                </p:cTn>
                              </p:par>
                              <p:par>
                                <p:cTn id="174" presetID="6" presetClass="emph" presetSubtype="0" decel="100000" autoRev="1" fill="hold" grpId="1" nodeType="withEffect">
                                  <p:stCondLst>
                                    <p:cond delay="1000"/>
                                  </p:stCondLst>
                                  <p:childTnLst>
                                    <p:animScale>
                                      <p:cBhvr>
                                        <p:cTn id="175" dur="500" fill="hold"/>
                                        <p:tgtEl>
                                          <p:spTgt spid="29"/>
                                        </p:tgtEl>
                                      </p:cBhvr>
                                      <p:by x="150000" y="150000"/>
                                    </p:animScale>
                                  </p:childTnLst>
                                </p:cTn>
                              </p:par>
                              <p:par>
                                <p:cTn id="176" presetID="6" presetClass="emph" presetSubtype="0" decel="100000" autoRev="1" fill="hold" grpId="1" nodeType="withEffect">
                                  <p:stCondLst>
                                    <p:cond delay="1100"/>
                                  </p:stCondLst>
                                  <p:childTnLst>
                                    <p:animScale>
                                      <p:cBhvr>
                                        <p:cTn id="177" dur="500" fill="hold"/>
                                        <p:tgtEl>
                                          <p:spTgt spid="26"/>
                                        </p:tgtEl>
                                      </p:cBhvr>
                                      <p:by x="150000" y="150000"/>
                                    </p:animScale>
                                  </p:childTnLst>
                                </p:cTn>
                              </p:par>
                              <p:par>
                                <p:cTn id="178" presetID="6" presetClass="emph" presetSubtype="0" decel="100000" autoRev="1" fill="hold" grpId="1" nodeType="withEffect">
                                  <p:stCondLst>
                                    <p:cond delay="900"/>
                                  </p:stCondLst>
                                  <p:childTnLst>
                                    <p:animScale>
                                      <p:cBhvr>
                                        <p:cTn id="179" dur="500" fill="hold"/>
                                        <p:tgtEl>
                                          <p:spTgt spid="25"/>
                                        </p:tgtEl>
                                      </p:cBhvr>
                                      <p:by x="150000" y="150000"/>
                                    </p:animScale>
                                  </p:childTnLst>
                                </p:cTn>
                              </p:par>
                              <p:par>
                                <p:cTn id="180" presetID="6" presetClass="emph" presetSubtype="0" decel="100000" autoRev="1" fill="hold" grpId="1" nodeType="withEffect">
                                  <p:stCondLst>
                                    <p:cond delay="600"/>
                                  </p:stCondLst>
                                  <p:childTnLst>
                                    <p:animScale>
                                      <p:cBhvr>
                                        <p:cTn id="181" dur="500" fill="hold"/>
                                        <p:tgtEl>
                                          <p:spTgt spid="27"/>
                                        </p:tgtEl>
                                      </p:cBhvr>
                                      <p:by x="150000" y="150000"/>
                                    </p:animScale>
                                  </p:childTnLst>
                                </p:cTn>
                              </p:par>
                              <p:par>
                                <p:cTn id="182" presetID="6" presetClass="emph" presetSubtype="0" decel="100000" autoRev="1" fill="hold" grpId="1" nodeType="withEffect">
                                  <p:stCondLst>
                                    <p:cond delay="900"/>
                                  </p:stCondLst>
                                  <p:childTnLst>
                                    <p:animScale>
                                      <p:cBhvr>
                                        <p:cTn id="183" dur="500" fill="hold"/>
                                        <p:tgtEl>
                                          <p:spTgt spid="30"/>
                                        </p:tgtEl>
                                      </p:cBhvr>
                                      <p:by x="150000" y="150000"/>
                                    </p:animScale>
                                  </p:childTnLst>
                                </p:cTn>
                              </p:par>
                              <p:par>
                                <p:cTn id="184" presetID="6" presetClass="emph" presetSubtype="0" decel="100000" autoRev="1" fill="hold" grpId="1" nodeType="withEffect">
                                  <p:stCondLst>
                                    <p:cond delay="300"/>
                                  </p:stCondLst>
                                  <p:childTnLst>
                                    <p:animScale>
                                      <p:cBhvr>
                                        <p:cTn id="185" dur="500" fill="hold"/>
                                        <p:tgtEl>
                                          <p:spTgt spid="31"/>
                                        </p:tgtEl>
                                      </p:cBhvr>
                                      <p:by x="150000" y="150000"/>
                                    </p:animScale>
                                  </p:childTnLst>
                                </p:cTn>
                              </p:par>
                              <p:par>
                                <p:cTn id="186" presetID="6" presetClass="emph" presetSubtype="0" decel="100000" autoRev="1" fill="hold" grpId="1" nodeType="withEffect">
                                  <p:stCondLst>
                                    <p:cond delay="300"/>
                                  </p:stCondLst>
                                  <p:childTnLst>
                                    <p:animScale>
                                      <p:cBhvr>
                                        <p:cTn id="187" dur="500" fill="hold"/>
                                        <p:tgtEl>
                                          <p:spTgt spid="23"/>
                                        </p:tgtEl>
                                      </p:cBhvr>
                                      <p:by x="150000" y="150000"/>
                                    </p:animScale>
                                  </p:childTnLst>
                                </p:cTn>
                              </p:par>
                              <p:par>
                                <p:cTn id="188" presetID="6" presetClass="emph" presetSubtype="0" decel="100000" autoRev="1" fill="hold" grpId="1" nodeType="withEffect">
                                  <p:stCondLst>
                                    <p:cond delay="300"/>
                                  </p:stCondLst>
                                  <p:childTnLst>
                                    <p:animScale>
                                      <p:cBhvr>
                                        <p:cTn id="189" dur="500" fill="hold"/>
                                        <p:tgtEl>
                                          <p:spTgt spid="24"/>
                                        </p:tgtEl>
                                      </p:cBhvr>
                                      <p:by x="150000" y="150000"/>
                                    </p:animScale>
                                  </p:childTnLst>
                                </p:cTn>
                              </p:par>
                              <p:par>
                                <p:cTn id="190" presetID="6" presetClass="emph" presetSubtype="0" decel="100000" autoRev="1" fill="hold" grpId="1" nodeType="withEffect">
                                  <p:stCondLst>
                                    <p:cond delay="100"/>
                                  </p:stCondLst>
                                  <p:childTnLst>
                                    <p:animScale>
                                      <p:cBhvr>
                                        <p:cTn id="191" dur="500" fill="hold"/>
                                        <p:tgtEl>
                                          <p:spTgt spid="22"/>
                                        </p:tgtEl>
                                      </p:cBhvr>
                                      <p:by x="150000" y="150000"/>
                                    </p:animScale>
                                  </p:childTnLst>
                                </p:cTn>
                              </p:par>
                              <p:par>
                                <p:cTn id="192" presetID="6" presetClass="emph" presetSubtype="0" decel="100000" autoRev="1" fill="hold" grpId="1" nodeType="withEffect">
                                  <p:stCondLst>
                                    <p:cond delay="0"/>
                                  </p:stCondLst>
                                  <p:childTnLst>
                                    <p:animScale>
                                      <p:cBhvr>
                                        <p:cTn id="193" dur="500" fill="hold"/>
                                        <p:tgtEl>
                                          <p:spTgt spid="21"/>
                                        </p:tgtEl>
                                      </p:cBhvr>
                                      <p:by x="150000" y="150000"/>
                                    </p:animScale>
                                  </p:childTnLst>
                                </p:cTn>
                              </p:par>
                              <p:par>
                                <p:cTn id="194" presetID="6" presetClass="emph" presetSubtype="0" decel="100000" autoRev="1" fill="hold" grpId="1" nodeType="withEffect">
                                  <p:stCondLst>
                                    <p:cond delay="700"/>
                                  </p:stCondLst>
                                  <p:childTnLst>
                                    <p:animScale>
                                      <p:cBhvr>
                                        <p:cTn id="195" dur="500" fill="hold"/>
                                        <p:tgtEl>
                                          <p:spTgt spid="20"/>
                                        </p:tgtEl>
                                      </p:cBhvr>
                                      <p:by x="150000" y="150000"/>
                                    </p:animScale>
                                  </p:childTnLst>
                                </p:cTn>
                              </p:par>
                              <p:par>
                                <p:cTn id="196" presetID="6" presetClass="emph" presetSubtype="0" decel="100000" autoRev="1" fill="hold" grpId="1" nodeType="withEffect">
                                  <p:stCondLst>
                                    <p:cond delay="300"/>
                                  </p:stCondLst>
                                  <p:childTnLst>
                                    <p:animScale>
                                      <p:cBhvr>
                                        <p:cTn id="197"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2" y="1145183"/>
            <a:ext cx="3856557" cy="917575"/>
          </a:xfrm>
        </p:spPr>
        <p:txBody>
          <a:bodyPr/>
          <a:lstStyle/>
          <a:p>
            <a:r>
              <a:rPr lang="en-US" dirty="0" smtClean="0"/>
              <a:t>Resources</a:t>
            </a:r>
            <a:endParaRPr lang="en-US" dirty="0"/>
          </a:p>
        </p:txBody>
      </p:sp>
      <p:sp>
        <p:nvSpPr>
          <p:cNvPr id="20" name="Title Tile"/>
          <p:cNvSpPr/>
          <p:nvPr/>
        </p:nvSpPr>
        <p:spPr bwMode="gray">
          <a:xfrm>
            <a:off x="493559" y="2235967"/>
            <a:ext cx="5488575" cy="183529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&amp; MSDN Flash</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493559" y="4055627"/>
            <a:ext cx="5488575" cy="88943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59500" y="3640208"/>
            <a:ext cx="3753400"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Subscribe to our fortnightly newsletter</a:t>
            </a:r>
            <a:endParaRPr lang="en-US" sz="1600" dirty="0">
              <a:latin typeface="Segoe UI" pitchFamily="34" charset="0"/>
              <a:ea typeface="Segoe UI" pitchFamily="34" charset="0"/>
              <a:cs typeface="Segoe UI" pitchFamily="34" charset="0"/>
            </a:endParaRPr>
          </a:p>
        </p:txBody>
      </p:sp>
      <p:sp>
        <p:nvSpPr>
          <p:cNvPr id="23" name="Rectangle 22"/>
          <p:cNvSpPr/>
          <p:nvPr/>
        </p:nvSpPr>
        <p:spPr bwMode="white">
          <a:xfrm>
            <a:off x="1065884" y="4180183"/>
            <a:ext cx="4916250" cy="646331"/>
          </a:xfrm>
          <a:prstGeom prst="rect">
            <a:avLst/>
          </a:prstGeom>
        </p:spPr>
        <p:txBody>
          <a:bodyPr wrap="square" lIns="182880">
            <a:spAutoFit/>
          </a:bodyPr>
          <a:lstStyle/>
          <a:p>
            <a:r>
              <a:rPr lang="en-US" dirty="0">
                <a:solidFill>
                  <a:srgbClr val="FFFFFF"/>
                </a:solidFill>
                <a:hlinkClick r:id="rId3"/>
              </a:rPr>
              <a:t>http</a:t>
            </a:r>
            <a:r>
              <a:rPr lang="en-US" dirty="0" smtClean="0">
                <a:solidFill>
                  <a:srgbClr val="FFFFFF"/>
                </a:solidFill>
                <a:hlinkClick r:id="rId3"/>
              </a:rPr>
              <a:t>://aka.ms/technetnz</a:t>
            </a:r>
            <a:r>
              <a:rPr lang="en-US" dirty="0" smtClean="0">
                <a:solidFill>
                  <a:srgbClr val="FFFFFF"/>
                </a:solidFill>
              </a:rPr>
              <a:t> </a:t>
            </a:r>
            <a:r>
              <a:rPr lang="en-US" dirty="0" smtClean="0">
                <a:solidFill>
                  <a:srgbClr val="FFFFFF"/>
                </a:solidFill>
                <a:hlinkClick r:id="rId4"/>
              </a:rPr>
              <a:t>http://aka.ms/msdnnz</a:t>
            </a:r>
            <a:r>
              <a:rPr lang="en-US" dirty="0" smtClean="0">
                <a:solidFill>
                  <a:srgbClr val="FFFFFF"/>
                </a:solidFill>
              </a:rPr>
              <a:t> </a:t>
            </a:r>
            <a:endParaRPr lang="en-US" dirty="0">
              <a:solidFill>
                <a:srgbClr val="FFFFFF"/>
              </a:solidFill>
            </a:endParaRPr>
          </a:p>
        </p:txBody>
      </p:sp>
      <p:sp>
        <p:nvSpPr>
          <p:cNvPr id="32" name="Rectangle 31"/>
          <p:cNvSpPr/>
          <p:nvPr/>
        </p:nvSpPr>
        <p:spPr bwMode="auto">
          <a:xfrm>
            <a:off x="6102452" y="5716409"/>
            <a:ext cx="5487453" cy="89922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4" name="Rectangle 33"/>
          <p:cNvSpPr/>
          <p:nvPr/>
        </p:nvSpPr>
        <p:spPr bwMode="white">
          <a:xfrm>
            <a:off x="6689762" y="5970551"/>
            <a:ext cx="4898483" cy="369332"/>
          </a:xfrm>
          <a:prstGeom prst="rect">
            <a:avLst/>
          </a:prstGeom>
        </p:spPr>
        <p:txBody>
          <a:bodyPr wrap="square" lIns="182880">
            <a:spAutoFit/>
          </a:bodyPr>
          <a:lstStyle/>
          <a:p>
            <a:r>
              <a:rPr lang="en-US" dirty="0">
                <a:hlinkClick r:id="rId5"/>
              </a:rPr>
              <a:t>http</a:t>
            </a:r>
            <a:r>
              <a:rPr lang="en-US" dirty="0" smtClean="0">
                <a:hlinkClick r:id="rId5"/>
              </a:rPr>
              <a:t>://aka.ms/ch9nz</a:t>
            </a:r>
            <a:r>
              <a:rPr lang="en-US" dirty="0" smtClean="0"/>
              <a:t> </a:t>
            </a:r>
            <a:endParaRPr lang="en-US" dirty="0"/>
          </a:p>
        </p:txBody>
      </p:sp>
      <p:sp>
        <p:nvSpPr>
          <p:cNvPr id="14" name="Arrow Bar"/>
          <p:cNvSpPr/>
          <p:nvPr/>
        </p:nvSpPr>
        <p:spPr bwMode="gray">
          <a:xfrm>
            <a:off x="6102452" y="1045576"/>
            <a:ext cx="5485809" cy="184117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Microsoft Virtual Academy</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6100262" y="2870967"/>
            <a:ext cx="5487984" cy="916543"/>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261915" y="2431086"/>
            <a:ext cx="2147601" cy="338518"/>
          </a:xfrm>
          <a:prstGeom prst="rect">
            <a:avLst/>
          </a:prstGeom>
        </p:spPr>
        <p:txBody>
          <a:bodyPr wrap="squar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Online Learning</a:t>
            </a:r>
            <a:endParaRPr lang="en-US" sz="1600" dirty="0">
              <a:latin typeface="Segoe UI" pitchFamily="34" charset="0"/>
              <a:ea typeface="Segoe UI" pitchFamily="34" charset="0"/>
              <a:cs typeface="Segoe UI" pitchFamily="34" charset="0"/>
            </a:endParaRPr>
          </a:p>
        </p:txBody>
      </p:sp>
      <p:sp>
        <p:nvSpPr>
          <p:cNvPr id="17" name="Rectangle 16"/>
          <p:cNvSpPr/>
          <p:nvPr/>
        </p:nvSpPr>
        <p:spPr bwMode="white">
          <a:xfrm>
            <a:off x="6609972" y="3147450"/>
            <a:ext cx="4981979" cy="369292"/>
          </a:xfrm>
          <a:prstGeom prst="rect">
            <a:avLst/>
          </a:prstGeom>
        </p:spPr>
        <p:txBody>
          <a:bodyPr wrap="square" lIns="182880">
            <a:spAutoFit/>
          </a:bodyPr>
          <a:lstStyle/>
          <a:p>
            <a:r>
              <a:rPr lang="en-US" dirty="0" smtClean="0">
                <a:solidFill>
                  <a:srgbClr val="FFFFFF"/>
                </a:solidFill>
                <a:hlinkClick r:id="rId6"/>
              </a:rPr>
              <a:t>http://aka.ms/mva </a:t>
            </a:r>
            <a:endParaRPr lang="en-US" sz="1600" dirty="0"/>
          </a:p>
        </p:txBody>
      </p:sp>
      <p:sp>
        <p:nvSpPr>
          <p:cNvPr id="37" name="TechEd Tile"/>
          <p:cNvSpPr/>
          <p:nvPr/>
        </p:nvSpPr>
        <p:spPr bwMode="gray">
          <a:xfrm>
            <a:off x="6104112" y="3897527"/>
            <a:ext cx="5486400" cy="18345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103501" y="3878262"/>
            <a:ext cx="5484744" cy="1841152"/>
          </a:xfrm>
          <a:prstGeom prst="rect">
            <a:avLst/>
          </a:prstGeom>
        </p:spPr>
      </p:pic>
      <p:sp>
        <p:nvSpPr>
          <p:cNvPr id="33" name="Rectangle 32"/>
          <p:cNvSpPr/>
          <p:nvPr/>
        </p:nvSpPr>
        <p:spPr>
          <a:xfrm>
            <a:off x="6309042" y="5368508"/>
            <a:ext cx="2154116"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Sessions on Demand</a:t>
            </a:r>
            <a:endParaRPr lang="en-US" sz="1600" dirty="0">
              <a:latin typeface="Segoe UI" pitchFamily="34" charset="0"/>
              <a:ea typeface="Segoe UI" pitchFamily="34" charset="0"/>
              <a:cs typeface="Segoe UI" pitchFamily="34" charset="0"/>
            </a:endParaRPr>
          </a:p>
        </p:txBody>
      </p:sp>
      <p:grpSp>
        <p:nvGrpSpPr>
          <p:cNvPr id="39" name="Group 38"/>
          <p:cNvGrpSpPr/>
          <p:nvPr/>
        </p:nvGrpSpPr>
        <p:grpSpPr>
          <a:xfrm>
            <a:off x="659500" y="4244471"/>
            <a:ext cx="432048" cy="464385"/>
            <a:chOff x="3290598" y="3324876"/>
            <a:chExt cx="724001" cy="724001"/>
          </a:xfrm>
        </p:grpSpPr>
        <p:pic>
          <p:nvPicPr>
            <p:cNvPr id="12" name="Picture 11"/>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pic>
          <p:nvPicPr>
            <p:cNvPr id="38" name="Picture 37"/>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grpSp>
      <p:grpSp>
        <p:nvGrpSpPr>
          <p:cNvPr id="48" name="Group 47"/>
          <p:cNvGrpSpPr/>
          <p:nvPr/>
        </p:nvGrpSpPr>
        <p:grpSpPr>
          <a:xfrm>
            <a:off x="6309042" y="5943104"/>
            <a:ext cx="467280" cy="467280"/>
            <a:chOff x="10385948" y="6006031"/>
            <a:chExt cx="724001" cy="724001"/>
          </a:xfrm>
        </p:grpSpPr>
        <p:pic>
          <p:nvPicPr>
            <p:cNvPr id="40" name="Picture 39"/>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pic>
          <p:nvPicPr>
            <p:cNvPr id="44" name="Picture 43"/>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grpSp>
      <p:grpSp>
        <p:nvGrpSpPr>
          <p:cNvPr id="49" name="Group 48"/>
          <p:cNvGrpSpPr/>
          <p:nvPr/>
        </p:nvGrpSpPr>
        <p:grpSpPr>
          <a:xfrm>
            <a:off x="6302537" y="3074468"/>
            <a:ext cx="452574" cy="452574"/>
            <a:chOff x="4772196" y="5978104"/>
            <a:chExt cx="724001" cy="724001"/>
          </a:xfrm>
        </p:grpSpPr>
        <p:pic>
          <p:nvPicPr>
            <p:cNvPr id="42" name="Picture 41"/>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pic>
          <p:nvPicPr>
            <p:cNvPr id="46" name="Picture 45"/>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grpSp>
    </p:spTree>
    <p:extLst>
      <p:ext uri="{BB962C8B-B14F-4D97-AF65-F5344CB8AC3E}">
        <p14:creationId xmlns:p14="http://schemas.microsoft.com/office/powerpoint/2010/main" val="514325661"/>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invGray">
          <a:xfrm>
            <a:off x="412325" y="647163"/>
            <a:ext cx="1274568" cy="1311128"/>
          </a:xfrm>
          <a:prstGeom prst="rect">
            <a:avLst/>
          </a:prstGeom>
        </p:spPr>
        <p:txBody>
          <a:bodyPr wrap="square">
            <a:spAutoFit/>
          </a:bodyPr>
          <a:lstStyle/>
          <a:p>
            <a:pPr marL="571500" lvl="0" indent="-571500">
              <a:lnSpc>
                <a:spcPct val="90000"/>
              </a:lnSpc>
              <a:spcBef>
                <a:spcPct val="20000"/>
              </a:spcBef>
              <a:buSzPct val="105000"/>
              <a:buBlip>
                <a:blip r:embed="rId3"/>
              </a:buBlip>
            </a:pPr>
            <a:r>
              <a:rPr lang="en-US" sz="8800" dirty="0" smtClean="0">
                <a:gradFill>
                  <a:gsLst>
                    <a:gs pos="1250">
                      <a:schemeClr val="tx1"/>
                    </a:gs>
                    <a:gs pos="100000">
                      <a:schemeClr val="tx1"/>
                    </a:gs>
                  </a:gsLst>
                  <a:lin ang="5400000" scaled="0"/>
                </a:gradFill>
                <a:latin typeface="+mj-lt"/>
              </a:rPr>
              <a:t> </a:t>
            </a:r>
            <a:endParaRPr lang="en-US" sz="8800" dirty="0">
              <a:gradFill>
                <a:gsLst>
                  <a:gs pos="1250">
                    <a:schemeClr val="tx1"/>
                  </a:gs>
                  <a:gs pos="100000">
                    <a:schemeClr val="tx1"/>
                  </a:gs>
                </a:gsLst>
                <a:lin ang="5400000" scaled="0"/>
              </a:gradFill>
              <a:latin typeface="+mj-lt"/>
            </a:endParaRPr>
          </a:p>
        </p:txBody>
      </p:sp>
      <p:sp useBgFill="1">
        <p:nvSpPr>
          <p:cNvPr id="11" name="Freeform 10"/>
          <p:cNvSpPr/>
          <p:nvPr/>
        </p:nvSpPr>
        <p:spPr bwMode="auto">
          <a:xfrm>
            <a:off x="5456" y="-21519"/>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p:cNvSpPr txBox="1"/>
          <p:nvPr/>
        </p:nvSpPr>
        <p:spPr>
          <a:xfrm>
            <a:off x="1493837" y="461185"/>
            <a:ext cx="8458200" cy="1846659"/>
          </a:xfrm>
          <a:prstGeom prst="rect">
            <a:avLst/>
          </a:prstGeom>
          <a:noFill/>
        </p:spPr>
        <p:txBody>
          <a:bodyPr wrap="square" lIns="182880" tIns="146304" rIns="182880" bIns="146304" rtlCol="0">
            <a:spAutoFit/>
          </a:bodyPr>
          <a:lstStyle/>
          <a:p>
            <a:pPr lvl="0">
              <a:lnSpc>
                <a:spcPct val="90000"/>
              </a:lnSpc>
              <a:spcBef>
                <a:spcPct val="20000"/>
              </a:spcBef>
              <a:buSzPct val="105000"/>
            </a:pPr>
            <a:r>
              <a:rPr lang="en-US" sz="4400" dirty="0">
                <a:gradFill>
                  <a:gsLst>
                    <a:gs pos="1250">
                      <a:schemeClr val="tx1"/>
                    </a:gs>
                    <a:gs pos="100000">
                      <a:schemeClr val="tx1"/>
                    </a:gs>
                  </a:gsLst>
                  <a:lin ang="5400000" scaled="0"/>
                </a:gradFill>
                <a:latin typeface="+mj-lt"/>
              </a:rPr>
              <a:t>Complete your </a:t>
            </a:r>
            <a:r>
              <a:rPr lang="en-US" sz="4400" dirty="0" smtClean="0">
                <a:gradFill>
                  <a:gsLst>
                    <a:gs pos="1250">
                      <a:schemeClr val="tx1"/>
                    </a:gs>
                    <a:gs pos="100000">
                      <a:schemeClr val="tx1"/>
                    </a:gs>
                  </a:gsLst>
                  <a:lin ang="5400000" scaled="0"/>
                </a:gradFill>
                <a:latin typeface="+mj-lt"/>
              </a:rPr>
              <a:t>session evaluation now </a:t>
            </a:r>
            <a:r>
              <a:rPr lang="en-US" sz="4400" dirty="0">
                <a:gradFill>
                  <a:gsLst>
                    <a:gs pos="1250">
                      <a:schemeClr val="tx1"/>
                    </a:gs>
                    <a:gs pos="100000">
                      <a:schemeClr val="tx1"/>
                    </a:gs>
                  </a:gsLst>
                  <a:lin ang="5400000" scaled="0"/>
                </a:gradFill>
                <a:latin typeface="+mj-lt"/>
              </a:rPr>
              <a:t>and </a:t>
            </a:r>
            <a:r>
              <a:rPr lang="en-US" sz="4400" dirty="0" smtClean="0">
                <a:gradFill>
                  <a:gsLst>
                    <a:gs pos="1250">
                      <a:schemeClr val="tx1"/>
                    </a:gs>
                    <a:gs pos="100000">
                      <a:schemeClr val="tx1"/>
                    </a:gs>
                  </a:gsLst>
                  <a:lin ang="5400000" scaled="0"/>
                </a:gradFill>
                <a:latin typeface="+mj-lt"/>
              </a:rPr>
              <a:t>be in to win!</a:t>
            </a:r>
            <a:endParaRPr lang="en-US" sz="4400" dirty="0">
              <a:gradFill>
                <a:gsLst>
                  <a:gs pos="1250">
                    <a:schemeClr val="tx1"/>
                  </a:gs>
                  <a:gs pos="100000">
                    <a:schemeClr val="tx1"/>
                  </a:gs>
                </a:gsLst>
                <a:lin ang="5400000" scaled="0"/>
              </a:gradFill>
              <a:latin typeface="+mj-lt"/>
            </a:endParaRPr>
          </a:p>
          <a:p>
            <a:pPr>
              <a:lnSpc>
                <a:spcPct val="90000"/>
              </a:lnSpc>
              <a:spcAft>
                <a:spcPts val="600"/>
              </a:spcAft>
            </a:pPr>
            <a:endParaRPr lang="en-NZ" sz="2400" dirty="0" err="1" smtClean="0">
              <a:gradFill>
                <a:gsLst>
                  <a:gs pos="2917">
                    <a:schemeClr val="tx1"/>
                  </a:gs>
                  <a:gs pos="30000">
                    <a:schemeClr val="tx1"/>
                  </a:gs>
                </a:gsLst>
                <a:lin ang="5400000" scaled="0"/>
              </a:gradFill>
              <a:latin typeface="+mj-lt"/>
            </a:endParaRPr>
          </a:p>
        </p:txBody>
      </p:sp>
      <p:pic>
        <p:nvPicPr>
          <p:cNvPr id="9" name="Picture 8"/>
          <p:cNvPicPr>
            <a:picLocks noChangeAspect="1"/>
          </p:cNvPicPr>
          <p:nvPr/>
        </p:nvPicPr>
        <p:blipFill>
          <a:blip r:embed="rId4"/>
          <a:stretch>
            <a:fillRect/>
          </a:stretch>
        </p:blipFill>
        <p:spPr>
          <a:xfrm>
            <a:off x="2007163" y="1897984"/>
            <a:ext cx="7431547" cy="4084329"/>
          </a:xfrm>
          <a:prstGeom prst="rect">
            <a:avLst/>
          </a:prstGeom>
          <a:effectLst>
            <a:glow rad="63500">
              <a:schemeClr val="tx1">
                <a:lumMod val="50000"/>
                <a:alpha val="40000"/>
              </a:schemeClr>
            </a:glow>
            <a:outerShdw blurRad="50800" dist="50800" dir="5400000" algn="ctr" rotWithShape="0">
              <a:schemeClr val="tx1">
                <a:lumMod val="50000"/>
              </a:scheme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01384">
            <a:off x="982129" y="3014758"/>
            <a:ext cx="2050070" cy="2050070"/>
          </a:xfrm>
          <a:prstGeom prst="rect">
            <a:avLst/>
          </a:prstGeom>
          <a:effectLst>
            <a:glow rad="50800">
              <a:schemeClr val="tx1">
                <a:lumMod val="85000"/>
                <a:alpha val="40000"/>
              </a:schemeClr>
            </a:glow>
          </a:effec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78506">
            <a:off x="4107579" y="4583464"/>
            <a:ext cx="3230004" cy="2265197"/>
          </a:xfrm>
          <a:prstGeom prst="rect">
            <a:avLst/>
          </a:prstGeom>
          <a:effectLst>
            <a:outerShdw blurRad="50800" dist="50800" dir="5400000" algn="ctr" rotWithShape="0">
              <a:schemeClr val="tx1">
                <a:lumMod val="50000"/>
              </a:schemeClr>
            </a:outerShdw>
          </a:effectLst>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07808">
            <a:off x="8220421" y="3027652"/>
            <a:ext cx="2660322" cy="2660322"/>
          </a:xfrm>
          <a:prstGeom prst="rect">
            <a:avLst/>
          </a:prstGeom>
          <a:effectLst>
            <a:glow rad="63500">
              <a:schemeClr val="tx1">
                <a:lumMod val="50000"/>
                <a:alpha val="40000"/>
              </a:schemeClr>
            </a:glow>
            <a:outerShdw blurRad="50800" dist="50800" dir="5400000" algn="ctr" rotWithShape="0">
              <a:schemeClr val="tx1">
                <a:lumMod val="50000"/>
              </a:schemeClr>
            </a:outerShdw>
          </a:effectLst>
        </p:spPr>
      </p:pic>
    </p:spTree>
    <p:extLst>
      <p:ext uri="{BB962C8B-B14F-4D97-AF65-F5344CB8AC3E}">
        <p14:creationId xmlns:p14="http://schemas.microsoft.com/office/powerpoint/2010/main" val="27304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17" y="2745998"/>
            <a:ext cx="11191240" cy="1165754"/>
          </a:xfrm>
        </p:spPr>
        <p:txBody>
          <a:bodyPr>
            <a:normAutofit/>
          </a:bodyPr>
          <a:lstStyle/>
          <a:p>
            <a:pPr algn="ctr"/>
            <a:r>
              <a:rPr lang="en-AU" dirty="0" smtClean="0"/>
              <a:t>Basic Configuration Tasks</a:t>
            </a:r>
            <a:endParaRPr lang="en-US" dirty="0">
              <a:solidFill>
                <a:srgbClr val="FF0000"/>
              </a:solidFill>
            </a:endParaRPr>
          </a:p>
        </p:txBody>
      </p:sp>
    </p:spTree>
    <p:extLst>
      <p:ext uri="{BB962C8B-B14F-4D97-AF65-F5344CB8AC3E}">
        <p14:creationId xmlns:p14="http://schemas.microsoft.com/office/powerpoint/2010/main" val="422982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a:off x="457597" y="3065214"/>
            <a:ext cx="11233248" cy="15121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AU" sz="4400" dirty="0" smtClean="0">
                <a:latin typeface="Consolas" panose="020B0609020204030204" pitchFamily="49" charset="0"/>
                <a:cs typeface="Consolas" panose="020B0609020204030204" pitchFamily="49" charset="0"/>
              </a:rPr>
              <a:t>Rename-Computer Ignite-</a:t>
            </a:r>
            <a:r>
              <a:rPr lang="en-AU" sz="4400" dirty="0" err="1" smtClean="0">
                <a:latin typeface="Consolas" panose="020B0609020204030204" pitchFamily="49" charset="0"/>
                <a:cs typeface="Consolas" panose="020B0609020204030204" pitchFamily="49" charset="0"/>
              </a:rPr>
              <a:t>NZDemo</a:t>
            </a:r>
            <a:endParaRPr lang="en-AU" sz="4400" dirty="0">
              <a:latin typeface="Consolas" panose="020B0609020204030204" pitchFamily="49" charset="0"/>
              <a:cs typeface="Consolas" panose="020B0609020204030204" pitchFamily="49" charset="0"/>
            </a:endParaRPr>
          </a:p>
          <a:p>
            <a:pPr defTabSz="932398" fontAlgn="base">
              <a:spcBef>
                <a:spcPct val="0"/>
              </a:spcBef>
              <a:spcAft>
                <a:spcPct val="0"/>
              </a:spcAft>
            </a:pPr>
            <a:endParaRPr lang="en-US" sz="2800" dirty="0">
              <a:gradFill>
                <a:gsLst>
                  <a:gs pos="16814">
                    <a:srgbClr val="FFFFFF"/>
                  </a:gs>
                  <a:gs pos="46000">
                    <a:srgbClr val="FFFFFF"/>
                  </a:gs>
                </a:gsLst>
                <a:lin ang="5400000" scaled="0"/>
              </a:gradFill>
            </a:endParaRPr>
          </a:p>
        </p:txBody>
      </p:sp>
      <p:sp>
        <p:nvSpPr>
          <p:cNvPr id="2" name="Title 1"/>
          <p:cNvSpPr>
            <a:spLocks noGrp="1"/>
          </p:cNvSpPr>
          <p:nvPr>
            <p:ph type="title"/>
          </p:nvPr>
        </p:nvSpPr>
        <p:spPr>
          <a:xfrm>
            <a:off x="622617" y="544934"/>
            <a:ext cx="11191240" cy="877722"/>
          </a:xfrm>
        </p:spPr>
        <p:txBody>
          <a:bodyPr>
            <a:normAutofit fontScale="90000"/>
          </a:bodyPr>
          <a:lstStyle/>
          <a:p>
            <a:pPr algn="ctr"/>
            <a:r>
              <a:rPr lang="en-US" sz="5300" dirty="0" smtClean="0">
                <a:solidFill>
                  <a:schemeClr val="tx1"/>
                </a:solidFill>
              </a:rPr>
              <a:t>Rename a computer</a:t>
            </a:r>
            <a:r>
              <a:rPr lang="en-US" sz="4216" dirty="0" smtClean="0"/>
              <a:t/>
            </a:r>
            <a:br>
              <a:rPr lang="en-US" sz="4216" dirty="0" smtClean="0"/>
            </a:br>
            <a:r>
              <a:rPr lang="en-AU" dirty="0"/>
              <a:t/>
            </a:r>
            <a:br>
              <a:rPr lang="en-AU" dirty="0"/>
            </a:br>
            <a:r>
              <a:rPr lang="en-AU" dirty="0"/>
              <a:t/>
            </a:r>
            <a:br>
              <a:rPr lang="en-AU" dirty="0"/>
            </a:br>
            <a:endParaRPr lang="en-US" dirty="0">
              <a:solidFill>
                <a:srgbClr val="FF0000"/>
              </a:solidFill>
            </a:endParaRPr>
          </a:p>
        </p:txBody>
      </p:sp>
    </p:spTree>
    <p:extLst>
      <p:ext uri="{BB962C8B-B14F-4D97-AF65-F5344CB8AC3E}">
        <p14:creationId xmlns:p14="http://schemas.microsoft.com/office/powerpoint/2010/main" val="3783325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_v02.potx" id="{DA6A3121-A306-4E81-BF43-CBCE095D8B76}" vid="{C3266B5A-74AF-44F8-8FA8-F258E4A695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ignitenz-2015-speakertemplate</Template>
  <TotalTime>0</TotalTime>
  <Words>870</Words>
  <Application>Microsoft Office PowerPoint</Application>
  <PresentationFormat>Custom</PresentationFormat>
  <Paragraphs>180</Paragraphs>
  <Slides>76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Consolas</vt:lpstr>
      <vt:lpstr>Segoe UI</vt:lpstr>
      <vt:lpstr>Segoe UI Light</vt:lpstr>
      <vt:lpstr>Segoe UI Semibold</vt:lpstr>
      <vt:lpstr>Wingdings</vt:lpstr>
      <vt:lpstr>5-30610_Microsoft_Ignite_Keynote_Template</vt:lpstr>
      <vt:lpstr>PowerPoint Presentation</vt:lpstr>
      <vt:lpstr>20 Better Ways to Perform Server Administration Using PowerShell </vt:lpstr>
      <vt:lpstr>Many Server Administrators haven’t had the time to learn PowerShell</vt:lpstr>
      <vt:lpstr>This session is about taking day to day tasks that Server Administrators have to perform</vt:lpstr>
      <vt:lpstr>And showing how to perform them with a line or so of PowerShell</vt:lpstr>
      <vt:lpstr>In this session we will look at the following:</vt:lpstr>
      <vt:lpstr>-Basic configuration -Core role tools  AD DS  File Servers  DHCP  DNS -Snippits  </vt:lpstr>
      <vt:lpstr>Basic Configuration Tasks</vt:lpstr>
      <vt:lpstr>Rename a computer   </vt:lpstr>
      <vt:lpstr>Restart a computer   </vt:lpstr>
      <vt:lpstr>Shut down a computer   </vt:lpstr>
      <vt:lpstr>Determine IP Address   </vt:lpstr>
      <vt:lpstr>Set IP Address   </vt:lpstr>
      <vt:lpstr>Configure DNS Server   </vt:lpstr>
      <vt:lpstr>Join a domain   </vt:lpstr>
      <vt:lpstr>Basic Diagnostics</vt:lpstr>
      <vt:lpstr>DEMO: BASIC COMPUTER CONFIGURATION</vt:lpstr>
      <vt:lpstr>Verify Network Adapter Functionality   </vt:lpstr>
      <vt:lpstr>Verify Network Adapter Connectivity</vt:lpstr>
      <vt:lpstr>Verify Network Adapter Connectivity</vt:lpstr>
      <vt:lpstr>Verify Network Adapter Connectivity</vt:lpstr>
      <vt:lpstr>Verify Network Adapter Connectivity</vt:lpstr>
      <vt:lpstr>Repair Trust Relationship   </vt:lpstr>
      <vt:lpstr>Error Event Logs   </vt:lpstr>
      <vt:lpstr>Manage Services   </vt:lpstr>
      <vt:lpstr>View Stopped Services   </vt:lpstr>
      <vt:lpstr>Add Roles and Features   </vt:lpstr>
      <vt:lpstr>Add Roles .NET Framework   </vt:lpstr>
      <vt:lpstr>View Installed Updates   </vt:lpstr>
      <vt:lpstr>Firewall Basics</vt:lpstr>
      <vt:lpstr>Add Firewall Rules Allow   </vt:lpstr>
      <vt:lpstr>Add Firewall Rules Block   </vt:lpstr>
      <vt:lpstr>Virtual Machine Basics</vt:lpstr>
      <vt:lpstr>Create a new VM from a sysprepped VHD</vt:lpstr>
      <vt:lpstr>Assign VM Network Adapter to  Virtual Switch   </vt:lpstr>
      <vt:lpstr>PowerShell Direct</vt:lpstr>
      <vt:lpstr>Allows you to run PowerShell commands from the Hyper-V Host inside a VM without remoting</vt:lpstr>
      <vt:lpstr>Don’t have to sign in to VM  or remote to VM  to run commands  or scripts on a local VM</vt:lpstr>
      <vt:lpstr>Requires Windows 10 Windows Server 2016 Host &amp; VM</vt:lpstr>
      <vt:lpstr>Using PowerShell Direct   </vt:lpstr>
      <vt:lpstr>Active Directory Management</vt:lpstr>
      <vt:lpstr>Ready a secure password   </vt:lpstr>
      <vt:lpstr>New User  </vt:lpstr>
      <vt:lpstr>Enable New User  </vt:lpstr>
      <vt:lpstr>Reset Password &amp; Force Change  </vt:lpstr>
      <vt:lpstr>New Group</vt:lpstr>
      <vt:lpstr>Search for accounts with non-expiring passwords   </vt:lpstr>
      <vt:lpstr>Search for accounts that haven’t signed-on for 90 days   </vt:lpstr>
      <vt:lpstr>Search for locked out accounts   </vt:lpstr>
      <vt:lpstr>Search for disabled accounts   </vt:lpstr>
      <vt:lpstr>DEMO: BASIC AD ADMINISTRATION</vt:lpstr>
      <vt:lpstr>ISE Snippets</vt:lpstr>
      <vt:lpstr>Allow you to add frequently used PowerShell code to a special menu in PowerShell ISE</vt:lpstr>
      <vt:lpstr>Requires execution policy be set to  unrestricted</vt:lpstr>
      <vt:lpstr>Secure Password Snippet   </vt:lpstr>
      <vt:lpstr>PowerPoint Presentation</vt:lpstr>
      <vt:lpstr>DEMO: SNIPPETS</vt:lpstr>
      <vt:lpstr>DNS Management</vt:lpstr>
      <vt:lpstr>New DNS Primary Zone   </vt:lpstr>
      <vt:lpstr>New Record   </vt:lpstr>
      <vt:lpstr>DEMO: BASIC DNS</vt:lpstr>
      <vt:lpstr>DHCP Management</vt:lpstr>
      <vt:lpstr>New Scope   </vt:lpstr>
      <vt:lpstr>New Reservation   </vt:lpstr>
      <vt:lpstr>New Scope Setting - DNS   </vt:lpstr>
      <vt:lpstr>New Scope Setting - Gateway   </vt:lpstr>
      <vt:lpstr>DEMO: BASIC DHCP</vt:lpstr>
      <vt:lpstr>File Server Management</vt:lpstr>
      <vt:lpstr>New File Share   </vt:lpstr>
      <vt:lpstr>DEMO: BASIC FILE SHARES</vt:lpstr>
      <vt:lpstr>Summary</vt:lpstr>
      <vt:lpstr>Q&amp;A</vt:lpstr>
      <vt:lpstr>Related Ignite NZ Sessions</vt:lpstr>
      <vt:lpstr>Resources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2015-07-14T22:12:59Z</dcterms:created>
  <dcterms:modified xsi:type="dcterms:W3CDTF">2015-09-03T05:48:38Z</dcterms:modified>
</cp:coreProperties>
</file>