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2" r:id="rId5"/>
    <p:sldId id="264" r:id="rId6"/>
    <p:sldId id="263" r:id="rId7"/>
    <p:sldId id="261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445E-3205-45BD-8C4D-C8E7543ABEA7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C412-906D-4564-B2E1-A32CDF641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08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445E-3205-45BD-8C4D-C8E7543ABEA7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C412-906D-4564-B2E1-A32CDF641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0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445E-3205-45BD-8C4D-C8E7543ABEA7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C412-906D-4564-B2E1-A32CDF641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7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445E-3205-45BD-8C4D-C8E7543ABEA7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C412-906D-4564-B2E1-A32CDF641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16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445E-3205-45BD-8C4D-C8E7543ABEA7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C412-906D-4564-B2E1-A32CDF641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75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445E-3205-45BD-8C4D-C8E7543ABEA7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C412-906D-4564-B2E1-A32CDF641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54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445E-3205-45BD-8C4D-C8E7543ABEA7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C412-906D-4564-B2E1-A32CDF641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0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445E-3205-45BD-8C4D-C8E7543ABEA7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C412-906D-4564-B2E1-A32CDF641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04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445E-3205-45BD-8C4D-C8E7543ABEA7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C412-906D-4564-B2E1-A32CDF641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55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445E-3205-45BD-8C4D-C8E7543ABEA7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C412-906D-4564-B2E1-A32CDF641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34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445E-3205-45BD-8C4D-C8E7543ABEA7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C412-906D-4564-B2E1-A32CDF641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1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1445E-3205-45BD-8C4D-C8E7543ABEA7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9C412-906D-4564-B2E1-A32CDF641E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44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與古典末密分析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示範題解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23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7870" y="435864"/>
            <a:ext cx="82443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import string</a:t>
            </a:r>
          </a:p>
          <a:p>
            <a:endParaRPr lang="en-US" altLang="zh-TW" sz="2400" dirty="0" smtClean="0"/>
          </a:p>
          <a:p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caesar</a:t>
            </a:r>
            <a:r>
              <a:rPr lang="en-US" altLang="zh-TW" sz="2400" dirty="0" err="1" smtClean="0"/>
              <a:t>alpha</a:t>
            </a:r>
            <a:r>
              <a:rPr lang="en-US" altLang="zh-TW" sz="2400" dirty="0" smtClean="0"/>
              <a:t> = "abcdefghijklmnopqrstuvwxyz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0123456789</a:t>
            </a:r>
            <a:r>
              <a:rPr lang="en-US" altLang="zh-TW" sz="2400" dirty="0" smtClean="0"/>
              <a:t>"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caesar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input_string,rot</a:t>
            </a:r>
            <a:r>
              <a:rPr lang="en-US" altLang="zh-TW" sz="2400" dirty="0" smtClean="0"/>
              <a:t>) :</a:t>
            </a:r>
          </a:p>
          <a:p>
            <a:r>
              <a:rPr lang="zh-TW" altLang="en-US" sz="2400" dirty="0" smtClean="0"/>
              <a:t>      定義解密的邏輯</a:t>
            </a:r>
            <a:endParaRPr lang="en-US" altLang="zh-TW" sz="2400" dirty="0" smtClean="0"/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return </a:t>
            </a:r>
            <a:r>
              <a:rPr lang="en-US" altLang="zh-TW" sz="2400" dirty="0" err="1" smtClean="0"/>
              <a:t>output_string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enc</a:t>
            </a:r>
            <a:r>
              <a:rPr lang="en-US" altLang="zh-TW" sz="2400" dirty="0" smtClean="0"/>
              <a:t> = ‘7sj-ighm-742q3w4t’ </a:t>
            </a:r>
            <a:r>
              <a:rPr lang="zh-TW" altLang="en-US" sz="2400" dirty="0" smtClean="0"/>
              <a:t>    </a:t>
            </a:r>
            <a:r>
              <a:rPr lang="en-US" altLang="zh-TW" sz="2400" dirty="0" smtClean="0"/>
              <a:t># </a:t>
            </a:r>
            <a:r>
              <a:rPr lang="zh-TW" altLang="en-US" sz="2400" dirty="0" smtClean="0"/>
              <a:t>已加密的密文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for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caesaralpha</a:t>
            </a:r>
            <a:r>
              <a:rPr lang="en-US" altLang="zh-TW" sz="2400" dirty="0" smtClean="0"/>
              <a:t>)):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r>
              <a:rPr lang="en-US" altLang="zh-TW" sz="2400" dirty="0" smtClean="0"/>
              <a:t>    print(</a:t>
            </a:r>
            <a:r>
              <a:rPr lang="en-US" altLang="zh-TW" sz="2400" dirty="0" err="1" smtClean="0"/>
              <a:t>caesar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enc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))</a:t>
            </a:r>
            <a:endParaRPr lang="zh-TW" altLang="en-US" sz="2400" dirty="0"/>
          </a:p>
        </p:txBody>
      </p:sp>
      <p:sp>
        <p:nvSpPr>
          <p:cNvPr id="3" name="圓角矩形 2"/>
          <p:cNvSpPr/>
          <p:nvPr/>
        </p:nvSpPr>
        <p:spPr>
          <a:xfrm>
            <a:off x="265471" y="1877962"/>
            <a:ext cx="5643716" cy="139618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265471" y="4065639"/>
            <a:ext cx="5643716" cy="108646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圖說文字 4"/>
          <p:cNvSpPr/>
          <p:nvPr/>
        </p:nvSpPr>
        <p:spPr>
          <a:xfrm>
            <a:off x="4788309" y="3834580"/>
            <a:ext cx="3637935" cy="1317523"/>
          </a:xfrm>
          <a:prstGeom prst="wedgeRoundRectCallout">
            <a:avLst>
              <a:gd name="adj1" fmla="val -60022"/>
              <a:gd name="adj2" fmla="val -4782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暴力破解</a:t>
            </a:r>
            <a:endParaRPr lang="en-US" altLang="zh-TW" sz="3600" dirty="0" smtClean="0"/>
          </a:p>
          <a:p>
            <a:pPr algn="ctr"/>
            <a:r>
              <a:rPr lang="zh-TW" altLang="en-US" sz="3600" dirty="0" smtClean="0"/>
              <a:t>每一種可能性</a:t>
            </a:r>
            <a:endParaRPr lang="zh-TW" altLang="en-US" sz="3600" dirty="0"/>
          </a:p>
        </p:txBody>
      </p:sp>
      <p:sp>
        <p:nvSpPr>
          <p:cNvPr id="6" name="圓角矩形 5"/>
          <p:cNvSpPr/>
          <p:nvPr/>
        </p:nvSpPr>
        <p:spPr>
          <a:xfrm>
            <a:off x="4906297" y="1949244"/>
            <a:ext cx="3195484" cy="117987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/>
              <a:t>重點</a:t>
            </a:r>
            <a:r>
              <a:rPr lang="en-US" altLang="zh-TW" sz="2400" dirty="0" smtClean="0"/>
              <a:t>:</a:t>
            </a:r>
          </a:p>
          <a:p>
            <a:r>
              <a:rPr lang="zh-TW" altLang="en-US" sz="2400" dirty="0" smtClean="0"/>
              <a:t>底線不轉換</a:t>
            </a:r>
            <a:endParaRPr lang="en-US" altLang="zh-TW" sz="2400" dirty="0" smtClean="0"/>
          </a:p>
          <a:p>
            <a:r>
              <a:rPr lang="zh-TW" altLang="en-US" sz="2400" dirty="0" smtClean="0"/>
              <a:t>文數字要轉換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91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651" y="1478084"/>
            <a:ext cx="877037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caesar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input_string,rot</a:t>
            </a:r>
            <a:r>
              <a:rPr lang="en-US" altLang="zh-TW" sz="2400" dirty="0" smtClean="0"/>
              <a:t>) :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output_string</a:t>
            </a:r>
            <a:r>
              <a:rPr lang="en-US" altLang="zh-TW" sz="2400" dirty="0" smtClean="0"/>
              <a:t> = “”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    for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input_string</a:t>
            </a:r>
            <a:r>
              <a:rPr lang="en-US" altLang="zh-TW" sz="2400" dirty="0" smtClean="0"/>
              <a:t>)):</a:t>
            </a:r>
          </a:p>
          <a:p>
            <a:r>
              <a:rPr lang="en-US" altLang="zh-TW" sz="2400" dirty="0" smtClean="0"/>
              <a:t>        if </a:t>
            </a:r>
            <a:r>
              <a:rPr lang="en-US" altLang="zh-TW" sz="2400" dirty="0" err="1" smtClean="0"/>
              <a:t>input_string</a:t>
            </a:r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].</a:t>
            </a:r>
            <a:r>
              <a:rPr lang="en-US" altLang="zh-TW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isalnum</a:t>
            </a:r>
            <a:r>
              <a:rPr lang="en-US" altLang="zh-TW" sz="2400" dirty="0" smtClean="0"/>
              <a:t>():</a:t>
            </a:r>
          </a:p>
          <a:p>
            <a:r>
              <a:rPr lang="en-US" altLang="zh-TW" sz="2400" dirty="0" smtClean="0"/>
              <a:t>            </a:t>
            </a:r>
            <a:r>
              <a:rPr lang="en-US" altLang="zh-TW" sz="2400" dirty="0" err="1" smtClean="0"/>
              <a:t>idx</a:t>
            </a:r>
            <a:r>
              <a:rPr lang="en-US" altLang="zh-TW" sz="2400" dirty="0" smtClean="0"/>
              <a:t> = (</a:t>
            </a:r>
            <a:r>
              <a:rPr lang="en-US" altLang="zh-TW" sz="2400" dirty="0" err="1" smtClean="0"/>
              <a:t>caesaralpha.find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input_string</a:t>
            </a:r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]) + rot) % 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caesaralpha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output_string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+=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caesaralpha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idx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en-US" altLang="zh-TW" sz="2400" dirty="0" smtClean="0"/>
              <a:t>        else: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output_string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+=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input_string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    return </a:t>
            </a:r>
            <a:r>
              <a:rPr lang="en-US" altLang="zh-TW" sz="2400" dirty="0" err="1" smtClean="0"/>
              <a:t>output_string</a:t>
            </a:r>
            <a:endParaRPr lang="en-US" altLang="zh-TW" sz="2400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5513438" y="4014108"/>
            <a:ext cx="3195484" cy="3514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/>
              <a:t>重點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文數字要轉換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3170903" y="2204489"/>
            <a:ext cx="4685070" cy="4694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/>
              <a:t> </a:t>
            </a:r>
            <a:r>
              <a:rPr lang="zh-TW" altLang="en-US" sz="2400" dirty="0" smtClean="0"/>
              <a:t>結果</a:t>
            </a:r>
            <a:r>
              <a:rPr lang="en-US" altLang="zh-TW" sz="2400" dirty="0" smtClean="0"/>
              <a:t>==</a:t>
            </a:r>
            <a:r>
              <a:rPr lang="en-US" altLang="zh-TW" sz="2400" dirty="0" err="1" smtClean="0"/>
              <a:t>output_string</a:t>
            </a:r>
            <a:r>
              <a:rPr lang="zh-TW" altLang="en-US" sz="2400" dirty="0" smtClean="0"/>
              <a:t>先設為空的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0" name="矩形圖說文字 9"/>
          <p:cNvSpPr/>
          <p:nvPr/>
        </p:nvSpPr>
        <p:spPr>
          <a:xfrm>
            <a:off x="4227868" y="3234022"/>
            <a:ext cx="2448233" cy="452284"/>
          </a:xfrm>
          <a:prstGeom prst="wedgeRectCallout">
            <a:avLst>
              <a:gd name="adj1" fmla="val -59252"/>
              <a:gd name="adj2" fmla="val -11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判斷是否為</a:t>
            </a:r>
            <a:r>
              <a:rPr lang="zh-TW" altLang="en-US" sz="2000" dirty="0" smtClean="0"/>
              <a:t>文數字</a:t>
            </a:r>
            <a:endParaRPr lang="en-US" altLang="zh-TW" sz="2000" dirty="0"/>
          </a:p>
        </p:txBody>
      </p:sp>
      <p:sp>
        <p:nvSpPr>
          <p:cNvPr id="11" name="圓角矩形 10"/>
          <p:cNvSpPr/>
          <p:nvPr/>
        </p:nvSpPr>
        <p:spPr>
          <a:xfrm>
            <a:off x="206477" y="76988"/>
            <a:ext cx="6813757" cy="10541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400" dirty="0" smtClean="0"/>
              <a:t>說明底下函數的處理</a:t>
            </a:r>
            <a:r>
              <a:rPr lang="zh-TW" altLang="en-US" sz="4400" dirty="0"/>
              <a:t>邏輯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206477" y="2818215"/>
            <a:ext cx="8790038" cy="23654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/>
          </a:p>
        </p:txBody>
      </p:sp>
      <p:sp>
        <p:nvSpPr>
          <p:cNvPr id="13" name="圓角矩形 12"/>
          <p:cNvSpPr/>
          <p:nvPr/>
        </p:nvSpPr>
        <p:spPr>
          <a:xfrm>
            <a:off x="3254478" y="5462853"/>
            <a:ext cx="4685070" cy="4694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/>
              <a:t>回傳最後的到的結果</a:t>
            </a:r>
            <a:r>
              <a:rPr lang="en-US" altLang="zh-TW" sz="2400" dirty="0" err="1" smtClean="0"/>
              <a:t>output_string</a:t>
            </a:r>
            <a:endParaRPr lang="zh-TW" altLang="en-US" sz="2400" dirty="0"/>
          </a:p>
        </p:txBody>
      </p:sp>
      <p:sp>
        <p:nvSpPr>
          <p:cNvPr id="14" name="圓角矩形 13"/>
          <p:cNvSpPr/>
          <p:nvPr/>
        </p:nvSpPr>
        <p:spPr>
          <a:xfrm>
            <a:off x="5333997" y="4719573"/>
            <a:ext cx="2521976" cy="32525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/>
              <a:t>重點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底線不轉換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6651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2116" y="810243"/>
            <a:ext cx="7777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caesaralpha</a:t>
            </a:r>
            <a:r>
              <a:rPr lang="en-US" altLang="zh-TW" sz="2400" dirty="0" smtClean="0"/>
              <a:t> = "abcdefghijklmnopqrstuvwxyz0123456789"</a:t>
            </a:r>
            <a:endParaRPr lang="en-US" altLang="zh-TW" sz="2400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2654710" y="1160206"/>
            <a:ext cx="9832" cy="11795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28069" y="2339766"/>
            <a:ext cx="4254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b</a:t>
            </a:r>
            <a:r>
              <a:rPr lang="zh-TW" altLang="en-US" sz="3600" dirty="0" smtClean="0"/>
              <a:t>的原來位置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idx</a:t>
            </a:r>
            <a:r>
              <a:rPr lang="en-US" altLang="zh-TW" sz="3600" dirty="0" smtClean="0"/>
              <a:t>)==1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3449162" y="66219"/>
            <a:ext cx="48939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 smtClean="0"/>
              <a:t>len</a:t>
            </a:r>
            <a:r>
              <a:rPr lang="en-US" altLang="zh-TW" sz="4000" dirty="0" smtClean="0"/>
              <a:t>(</a:t>
            </a:r>
            <a:r>
              <a:rPr lang="en-US" altLang="zh-TW" sz="4000" dirty="0" err="1" smtClean="0"/>
              <a:t>caesaralpha</a:t>
            </a:r>
            <a:r>
              <a:rPr lang="en-US" altLang="zh-TW" sz="4000" dirty="0" smtClean="0"/>
              <a:t>)==&gt;36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2812446" y="3124555"/>
            <a:ext cx="23509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假設</a:t>
            </a:r>
            <a:r>
              <a:rPr lang="en-US" altLang="zh-TW" sz="3600" dirty="0" smtClean="0"/>
              <a:t>rot==</a:t>
            </a:r>
            <a:r>
              <a:rPr lang="en-US" altLang="zh-TW" sz="3600" dirty="0"/>
              <a:t>5</a:t>
            </a:r>
          </a:p>
        </p:txBody>
      </p:sp>
      <p:sp>
        <p:nvSpPr>
          <p:cNvPr id="8" name="矩形 7"/>
          <p:cNvSpPr/>
          <p:nvPr/>
        </p:nvSpPr>
        <p:spPr>
          <a:xfrm>
            <a:off x="1552649" y="4083694"/>
            <a:ext cx="3793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b</a:t>
            </a:r>
            <a:r>
              <a:rPr lang="zh-TW" altLang="en-US" sz="3600" dirty="0" smtClean="0"/>
              <a:t>的</a:t>
            </a:r>
            <a:r>
              <a:rPr lang="zh-TW" altLang="en-US" sz="3600" dirty="0"/>
              <a:t>新</a:t>
            </a:r>
            <a:r>
              <a:rPr lang="zh-TW" altLang="en-US" sz="3600" dirty="0" smtClean="0"/>
              <a:t>位置</a:t>
            </a:r>
            <a:r>
              <a:rPr lang="en-US" altLang="zh-TW" sz="3600" dirty="0"/>
              <a:t>(</a:t>
            </a:r>
            <a:r>
              <a:rPr lang="en-US" altLang="zh-TW" sz="3600" dirty="0" err="1"/>
              <a:t>idx</a:t>
            </a:r>
            <a:r>
              <a:rPr lang="en-US" altLang="zh-TW" sz="3600" dirty="0" smtClean="0"/>
              <a:t>)==6</a:t>
            </a:r>
            <a:endParaRPr lang="zh-TW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1566752" y="5160511"/>
            <a:ext cx="2491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被加密成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98568" y="3550885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新位置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157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2116" y="810243"/>
            <a:ext cx="7777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caesaralpha</a:t>
            </a:r>
            <a:r>
              <a:rPr lang="en-US" altLang="zh-TW" sz="2400" dirty="0" smtClean="0"/>
              <a:t> = "abcdefghijklmnopqrstuvwxyz0123456789"</a:t>
            </a:r>
            <a:endParaRPr lang="en-US" altLang="zh-TW" sz="2400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2654710" y="1160206"/>
            <a:ext cx="9832" cy="11795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28069" y="2339766"/>
            <a:ext cx="4254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b</a:t>
            </a:r>
            <a:r>
              <a:rPr lang="zh-TW" altLang="en-US" sz="3600" dirty="0" smtClean="0"/>
              <a:t>的原來位置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idx</a:t>
            </a:r>
            <a:r>
              <a:rPr lang="en-US" altLang="zh-TW" sz="3600" dirty="0" smtClean="0"/>
              <a:t>)==1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3449162" y="66219"/>
            <a:ext cx="48939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 smtClean="0"/>
              <a:t>len</a:t>
            </a:r>
            <a:r>
              <a:rPr lang="en-US" altLang="zh-TW" sz="4000" dirty="0" smtClean="0"/>
              <a:t>(</a:t>
            </a:r>
            <a:r>
              <a:rPr lang="en-US" altLang="zh-TW" sz="4000" dirty="0" err="1" smtClean="0"/>
              <a:t>caesaralpha</a:t>
            </a:r>
            <a:r>
              <a:rPr lang="en-US" altLang="zh-TW" sz="4000" dirty="0" smtClean="0"/>
              <a:t>)==&gt;36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2812446" y="3124555"/>
            <a:ext cx="23509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假設</a:t>
            </a:r>
            <a:r>
              <a:rPr lang="en-US" altLang="zh-TW" sz="3600" dirty="0" smtClean="0"/>
              <a:t>rot==</a:t>
            </a:r>
            <a:r>
              <a:rPr lang="en-US" altLang="zh-TW" sz="3600" dirty="0"/>
              <a:t>5</a:t>
            </a:r>
          </a:p>
        </p:txBody>
      </p:sp>
      <p:sp>
        <p:nvSpPr>
          <p:cNvPr id="8" name="矩形 7"/>
          <p:cNvSpPr/>
          <p:nvPr/>
        </p:nvSpPr>
        <p:spPr>
          <a:xfrm>
            <a:off x="1552649" y="4083694"/>
            <a:ext cx="3793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b</a:t>
            </a:r>
            <a:r>
              <a:rPr lang="zh-TW" altLang="en-US" sz="3600" dirty="0" smtClean="0"/>
              <a:t>的</a:t>
            </a:r>
            <a:r>
              <a:rPr lang="zh-TW" altLang="en-US" sz="3600" dirty="0"/>
              <a:t>新</a:t>
            </a:r>
            <a:r>
              <a:rPr lang="zh-TW" altLang="en-US" sz="3600" dirty="0" smtClean="0"/>
              <a:t>位置</a:t>
            </a:r>
            <a:r>
              <a:rPr lang="en-US" altLang="zh-TW" sz="3600" dirty="0"/>
              <a:t>(</a:t>
            </a:r>
            <a:r>
              <a:rPr lang="en-US" altLang="zh-TW" sz="3600" dirty="0" err="1"/>
              <a:t>idx</a:t>
            </a:r>
            <a:r>
              <a:rPr lang="en-US" altLang="zh-TW" sz="3600" dirty="0" smtClean="0"/>
              <a:t>)==6</a:t>
            </a:r>
            <a:endParaRPr lang="zh-TW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1566752" y="5160511"/>
            <a:ext cx="2491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被加密成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9004" y="3124555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新位置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347019" y="2339766"/>
            <a:ext cx="4532671" cy="24878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347018" y="5140447"/>
            <a:ext cx="4532671" cy="8526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38012" y="522206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取得新位置的答案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32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6865" y="4727573"/>
            <a:ext cx="83033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idx</a:t>
            </a:r>
            <a:r>
              <a:rPr lang="en-US" altLang="zh-TW" sz="4000" dirty="0" smtClean="0"/>
              <a:t> = (</a:t>
            </a:r>
            <a:r>
              <a:rPr lang="en-US" altLang="zh-TW" sz="4000" dirty="0" err="1" smtClean="0"/>
              <a:t>caesaralpha.find</a:t>
            </a:r>
            <a:r>
              <a:rPr lang="en-US" altLang="zh-TW" sz="4000" dirty="0" smtClean="0"/>
              <a:t>(</a:t>
            </a:r>
            <a:r>
              <a:rPr lang="en-US" altLang="zh-TW" sz="4000" dirty="0" err="1" smtClean="0"/>
              <a:t>input_string</a:t>
            </a:r>
            <a:r>
              <a:rPr lang="en-US" altLang="zh-TW" sz="4000" dirty="0" smtClean="0"/>
              <a:t>[</a:t>
            </a:r>
            <a:r>
              <a:rPr lang="en-US" altLang="zh-TW" sz="4000" dirty="0" err="1" smtClean="0"/>
              <a:t>i</a:t>
            </a:r>
            <a:r>
              <a:rPr lang="en-US" altLang="zh-TW" sz="4000" dirty="0" smtClean="0"/>
              <a:t>]) + rot) % </a:t>
            </a:r>
            <a:r>
              <a:rPr lang="en-US" altLang="zh-TW" sz="4000" dirty="0" err="1" smtClean="0"/>
              <a:t>len</a:t>
            </a:r>
            <a:r>
              <a:rPr lang="en-US" altLang="zh-TW" sz="4000" dirty="0" smtClean="0"/>
              <a:t>(</a:t>
            </a:r>
            <a:r>
              <a:rPr lang="en-US" altLang="zh-TW" sz="4000" dirty="0" err="1" smtClean="0"/>
              <a:t>caesaralpha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650587" y="2261108"/>
            <a:ext cx="5636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/>
              <a:t>caesaralpha.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input_string</a:t>
            </a:r>
            <a:r>
              <a:rPr lang="en-US" altLang="zh-TW" sz="3200" dirty="0" smtClean="0"/>
              <a:t>[</a:t>
            </a:r>
            <a:r>
              <a:rPr lang="en-US" altLang="zh-TW" sz="3200" dirty="0" err="1" smtClean="0"/>
              <a:t>i</a:t>
            </a:r>
            <a:r>
              <a:rPr lang="en-US" altLang="zh-TW" sz="3200" dirty="0" smtClean="0"/>
              <a:t>]) 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36865" y="68969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新位置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581832" y="1868130"/>
            <a:ext cx="2399071" cy="977754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81832" y="186812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/>
              <a:t>輸入的某字</a:t>
            </a:r>
            <a:endParaRPr lang="zh-TW" altLang="en-US" sz="2800" b="1" dirty="0"/>
          </a:p>
        </p:txBody>
      </p:sp>
      <p:sp>
        <p:nvSpPr>
          <p:cNvPr id="9" name="矩形圖說文字 8"/>
          <p:cNvSpPr/>
          <p:nvPr/>
        </p:nvSpPr>
        <p:spPr>
          <a:xfrm>
            <a:off x="1523021" y="1868128"/>
            <a:ext cx="2753032" cy="392979"/>
          </a:xfrm>
          <a:prstGeom prst="wedgeRectCallout">
            <a:avLst>
              <a:gd name="adj1" fmla="val 39399"/>
              <a:gd name="adj2" fmla="val 70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smtClean="0"/>
              <a:t>find()</a:t>
            </a:r>
            <a:r>
              <a:rPr lang="zh-TW" altLang="en-US" dirty="0" smtClean="0"/>
              <a:t>函數去找出位置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3293" y="3802495"/>
            <a:ext cx="5736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新位置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=(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舊位置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)%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06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033" y="1336029"/>
            <a:ext cx="83033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idx</a:t>
            </a:r>
            <a:r>
              <a:rPr lang="en-US" altLang="zh-TW" sz="4000" dirty="0" smtClean="0"/>
              <a:t> = (</a:t>
            </a:r>
            <a:r>
              <a:rPr lang="en-US" altLang="zh-TW" sz="4000" dirty="0" err="1" smtClean="0"/>
              <a:t>caesaralpha.find</a:t>
            </a:r>
            <a:r>
              <a:rPr lang="en-US" altLang="zh-TW" sz="4000" dirty="0" smtClean="0"/>
              <a:t>(</a:t>
            </a:r>
            <a:r>
              <a:rPr lang="en-US" altLang="zh-TW" sz="4000" dirty="0" err="1" smtClean="0"/>
              <a:t>input_string</a:t>
            </a:r>
            <a:r>
              <a:rPr lang="en-US" altLang="zh-TW" sz="4000" dirty="0" smtClean="0"/>
              <a:t>[</a:t>
            </a:r>
            <a:r>
              <a:rPr lang="en-US" altLang="zh-TW" sz="4000" dirty="0" err="1" smtClean="0"/>
              <a:t>i</a:t>
            </a:r>
            <a:r>
              <a:rPr lang="en-US" altLang="zh-TW" sz="4000" dirty="0" smtClean="0"/>
              <a:t>]) + rot) % </a:t>
            </a:r>
            <a:r>
              <a:rPr lang="en-US" altLang="zh-TW" sz="4000" dirty="0" err="1" smtClean="0"/>
              <a:t>len</a:t>
            </a:r>
            <a:r>
              <a:rPr lang="en-US" altLang="zh-TW" sz="4000" dirty="0" smtClean="0"/>
              <a:t>(</a:t>
            </a:r>
            <a:r>
              <a:rPr lang="en-US" altLang="zh-TW" sz="4000" dirty="0" err="1" smtClean="0"/>
              <a:t>caesaralpha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10607" y="3762656"/>
            <a:ext cx="3342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caesaralpha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idx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6865" y="68969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新位置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607" y="3186638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得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到新位置上的答案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56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is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  <a:r>
              <a:rPr lang="en-US" altLang="zh-CN" dirty="0" err="1"/>
              <a:t>num</a:t>
            </a:r>
            <a:r>
              <a:rPr lang="en-US" altLang="zh-CN" dirty="0"/>
              <a:t>()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檢測字串是否由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字母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數位</a:t>
            </a:r>
            <a:r>
              <a:rPr lang="zh-CN" altLang="en-US" dirty="0" smtClean="0"/>
              <a:t>組成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3453" y="1868178"/>
            <a:ext cx="7801897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#!/</a:t>
            </a:r>
            <a:r>
              <a:rPr lang="en-US" altLang="zh-TW" sz="3600" dirty="0" err="1" smtClean="0"/>
              <a:t>usr</a:t>
            </a:r>
            <a:r>
              <a:rPr lang="en-US" altLang="zh-TW" sz="3600" dirty="0" smtClean="0"/>
              <a:t>/bin/python</a:t>
            </a:r>
          </a:p>
          <a:p>
            <a:r>
              <a:rPr lang="en-US" altLang="zh-TW" sz="3600" dirty="0" smtClean="0"/>
              <a:t># -*- coding: UTF-8 -*-</a:t>
            </a:r>
          </a:p>
          <a:p>
            <a:r>
              <a:rPr lang="en-US" altLang="zh-TW" sz="3600" dirty="0" smtClean="0"/>
              <a:t> </a:t>
            </a:r>
          </a:p>
          <a:p>
            <a:r>
              <a:rPr lang="en-US" altLang="zh-TW" sz="3600" dirty="0" err="1" smtClean="0"/>
              <a:t>str</a:t>
            </a:r>
            <a:r>
              <a:rPr lang="en-US" altLang="zh-TW" sz="3600" dirty="0" smtClean="0"/>
              <a:t> = "HappyPythonDay2020"  </a:t>
            </a:r>
          </a:p>
          <a:p>
            <a:r>
              <a:rPr lang="en-US" altLang="zh-TW" sz="3600" dirty="0" smtClean="0"/>
              <a:t>print(</a:t>
            </a:r>
            <a:r>
              <a:rPr lang="en-US" altLang="zh-TW" sz="3600" dirty="0" err="1" smtClean="0"/>
              <a:t>str.</a:t>
            </a:r>
            <a:r>
              <a:rPr lang="en-US" altLang="zh-TW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isalnum</a:t>
            </a:r>
            <a:r>
              <a:rPr lang="en-US" altLang="zh-TW" sz="3600" dirty="0" smtClean="0"/>
              <a:t>())</a:t>
            </a:r>
          </a:p>
          <a:p>
            <a:r>
              <a:rPr lang="en-US" altLang="zh-TW" sz="3600" dirty="0" smtClean="0"/>
              <a:t> </a:t>
            </a:r>
          </a:p>
          <a:p>
            <a:r>
              <a:rPr lang="en-US" altLang="zh-TW" sz="3600" dirty="0" err="1" smtClean="0"/>
              <a:t>str</a:t>
            </a:r>
            <a:r>
              <a:rPr lang="en-US" altLang="zh-TW" sz="3600" dirty="0" smtClean="0"/>
              <a:t> = "this is string example....wow!!!"</a:t>
            </a:r>
          </a:p>
          <a:p>
            <a:r>
              <a:rPr lang="en-US" altLang="zh-TW" sz="3600" dirty="0" smtClean="0"/>
              <a:t>print(</a:t>
            </a:r>
            <a:r>
              <a:rPr lang="en-US" altLang="zh-TW" sz="3600" dirty="0" err="1" smtClean="0"/>
              <a:t>str.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isalnum</a:t>
            </a:r>
            <a:r>
              <a:rPr lang="en-US" altLang="zh-TW" sz="3600" dirty="0" smtClean="0"/>
              <a:t>())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0494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319</Words>
  <Application>Microsoft Office PowerPoint</Application>
  <PresentationFormat>如螢幕大小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等线 Light</vt:lpstr>
      <vt:lpstr>新細明體</vt:lpstr>
      <vt:lpstr>Arial</vt:lpstr>
      <vt:lpstr>Calibri</vt:lpstr>
      <vt:lpstr>Calibri Light</vt:lpstr>
      <vt:lpstr>Office 佈景主題</vt:lpstr>
      <vt:lpstr>Python與古典末密分析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isalnum()  檢測字串是否由字母和數位組成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Tseng</dc:creator>
  <cp:lastModifiedBy>Ben Tseng</cp:lastModifiedBy>
  <cp:revision>6</cp:revision>
  <dcterms:created xsi:type="dcterms:W3CDTF">2020-08-03T21:54:59Z</dcterms:created>
  <dcterms:modified xsi:type="dcterms:W3CDTF">2020-08-03T22:57:04Z</dcterms:modified>
</cp:coreProperties>
</file>