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6A3"/>
    <a:srgbClr val="64C693"/>
    <a:srgbClr val="D07A8B"/>
    <a:srgbClr val="6E8FCC"/>
    <a:srgbClr val="C92A2F"/>
    <a:srgbClr val="038387"/>
    <a:srgbClr val="31678F"/>
    <a:srgbClr val="37475E"/>
    <a:srgbClr val="005B70"/>
    <a:srgbClr val="94A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3803D-3394-4749-BB54-1DD9F84502A0}" v="24" dt="2022-05-24T01:09:15.81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357" autoAdjust="0"/>
  </p:normalViewPr>
  <p:slideViewPr>
    <p:cSldViewPr snapToGrid="0">
      <p:cViewPr varScale="1">
        <p:scale>
          <a:sx n="24" d="100"/>
          <a:sy n="24" d="100"/>
        </p:scale>
        <p:origin x="1866" y="7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1015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5/23/2022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9" name="Picture 38" descr="Chart, scatter chart&#10;&#10;Description automatically generated">
            <a:extLst>
              <a:ext uri="{FF2B5EF4-FFF2-40B4-BE49-F238E27FC236}">
                <a16:creationId xmlns:a16="http://schemas.microsoft.com/office/drawing/2014/main" id="{FA907BEE-A897-8E96-FB9D-9D397D46A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805" y="24844464"/>
            <a:ext cx="12446852" cy="7704550"/>
          </a:xfrm>
          <a:prstGeom prst="rect">
            <a:avLst/>
          </a:prstGeom>
        </p:spPr>
      </p:pic>
      <p:pic>
        <p:nvPicPr>
          <p:cNvPr id="24" name="Picture 23">
            <a:extLst>
              <a:ext uri="{FF2B5EF4-FFF2-40B4-BE49-F238E27FC236}">
                <a16:creationId xmlns:a16="http://schemas.microsoft.com/office/drawing/2014/main" id="{8B893F36-4740-05C1-FE33-5C4E67565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0707" y="11066383"/>
            <a:ext cx="12754570" cy="6749670"/>
          </a:xfrm>
          <a:prstGeom prst="rect">
            <a:avLst/>
          </a:prstGeom>
        </p:spPr>
      </p:pic>
      <p:sp>
        <p:nvSpPr>
          <p:cNvPr id="51" name="Text Placeholder 4">
            <a:extLst>
              <a:ext uri="{FF2B5EF4-FFF2-40B4-BE49-F238E27FC236}">
                <a16:creationId xmlns:a16="http://schemas.microsoft.com/office/drawing/2014/main" id="{49413AA2-5C6B-4FDC-868F-D8A435CC9CFC}"/>
              </a:ext>
            </a:extLst>
          </p:cNvPr>
          <p:cNvSpPr txBox="1">
            <a:spLocks/>
          </p:cNvSpPr>
          <p:nvPr/>
        </p:nvSpPr>
        <p:spPr>
          <a:xfrm>
            <a:off x="0" y="-106786"/>
            <a:ext cx="43891200" cy="5417531"/>
          </a:xfrm>
          <a:prstGeom prst="round1Rect">
            <a:avLst>
              <a:gd name="adj" fmla="val 0"/>
            </a:avLst>
          </a:prstGeom>
          <a:solidFill>
            <a:srgbClr val="3776A3"/>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r"/>
            <a:endParaRPr lang="en-US" sz="2400" dirty="0"/>
          </a:p>
          <a:p>
            <a:pPr algn="r"/>
            <a:r>
              <a:rPr lang="en-US" sz="2400" dirty="0"/>
              <a:t>  </a:t>
            </a:r>
            <a:endParaRPr lang="en-US" sz="2400" cap="none" dirty="0">
              <a:latin typeface="Cambria" panose="02040503050406030204" pitchFamily="18" charset="0"/>
            </a:endParaRPr>
          </a:p>
        </p:txBody>
      </p:sp>
      <p:sp>
        <p:nvSpPr>
          <p:cNvPr id="4" name="Title 3"/>
          <p:cNvSpPr>
            <a:spLocks noGrp="1"/>
          </p:cNvSpPr>
          <p:nvPr>
            <p:ph type="title"/>
          </p:nvPr>
        </p:nvSpPr>
        <p:spPr>
          <a:xfrm>
            <a:off x="8267699" y="434144"/>
            <a:ext cx="28289477" cy="2514540"/>
          </a:xfrm>
        </p:spPr>
        <p:txBody>
          <a:bodyPr>
            <a:normAutofit fontScale="90000"/>
          </a:bodyPr>
          <a:lstStyle/>
          <a:p>
            <a:pPr algn="ctr"/>
            <a:r>
              <a:rPr lang="en-US" dirty="0">
                <a:latin typeface="Lato" panose="020F0502020204030203" pitchFamily="34" charset="0"/>
                <a:ea typeface="Times New Roman" panose="02020603050405020304" pitchFamily="18" charset="0"/>
              </a:rPr>
              <a:t>Developmental trajectory of functional sleep measures and how they are impacted by alcohol exposure in adolescence.</a:t>
            </a:r>
            <a:endParaRPr lang="en-US" dirty="0">
              <a:latin typeface="Lato" panose="020F0502020204030203" pitchFamily="34" charset="0"/>
            </a:endParaRPr>
          </a:p>
        </p:txBody>
      </p:sp>
      <p:sp>
        <p:nvSpPr>
          <p:cNvPr id="23" name="Text Placeholder 22"/>
          <p:cNvSpPr>
            <a:spLocks noGrp="1"/>
          </p:cNvSpPr>
          <p:nvPr>
            <p:ph type="body" sz="quarter" idx="36"/>
          </p:nvPr>
        </p:nvSpPr>
        <p:spPr>
          <a:xfrm>
            <a:off x="9220200" y="3077847"/>
            <a:ext cx="31213340" cy="1881988"/>
          </a:xfrm>
        </p:spPr>
        <p:txBody>
          <a:bodyPr/>
          <a:lstStyle/>
          <a:p>
            <a:r>
              <a:rPr lang="en-US" sz="2800" dirty="0"/>
              <a:t>Orsolya Kiss, PhD</a:t>
            </a:r>
            <a:r>
              <a:rPr lang="en-US" sz="2800" baseline="30000" dirty="0"/>
              <a:t>1</a:t>
            </a:r>
            <a:r>
              <a:rPr lang="en-US" sz="2800" dirty="0"/>
              <a:t>, Massimiliano de Zambotti</a:t>
            </a:r>
            <a:r>
              <a:rPr lang="en-US" sz="2800" baseline="30000" dirty="0"/>
              <a:t>1</a:t>
            </a:r>
            <a:r>
              <a:rPr lang="en-US" sz="2800" dirty="0"/>
              <a:t>, PhD, Dilara Yuksel, PhD</a:t>
            </a:r>
            <a:r>
              <a:rPr lang="en-US" sz="2800" baseline="30000" dirty="0"/>
              <a:t>1</a:t>
            </a:r>
            <a:r>
              <a:rPr lang="en-US" sz="2800" dirty="0"/>
              <a:t>, Aimée Goldstone</a:t>
            </a:r>
            <a:r>
              <a:rPr lang="en-US" sz="2800" baseline="30000" dirty="0"/>
              <a:t>1</a:t>
            </a:r>
            <a:r>
              <a:rPr lang="en-US" sz="2800" dirty="0"/>
              <a:t>, Emil Schaefer </a:t>
            </a:r>
            <a:r>
              <a:rPr lang="en-US" sz="2800" baseline="30000" dirty="0"/>
              <a:t>1</a:t>
            </a:r>
            <a:r>
              <a:rPr lang="en-US" sz="2800" dirty="0"/>
              <a:t>, Ian M Colrain </a:t>
            </a:r>
            <a:r>
              <a:rPr lang="en-US" sz="2800" baseline="30000" dirty="0"/>
              <a:t>1</a:t>
            </a:r>
            <a:r>
              <a:rPr lang="en-US" sz="2800" dirty="0"/>
              <a:t>, Brant P Hasler </a:t>
            </a:r>
            <a:r>
              <a:rPr lang="en-US" sz="2800" baseline="30000" dirty="0"/>
              <a:t>2</a:t>
            </a:r>
            <a:r>
              <a:rPr lang="en-US" sz="2800" dirty="0"/>
              <a:t>, Peter L. Franzen</a:t>
            </a:r>
            <a:r>
              <a:rPr lang="en-US" sz="2800" baseline="30000" dirty="0"/>
              <a:t>2</a:t>
            </a:r>
            <a:r>
              <a:rPr lang="en-US" sz="2800" dirty="0"/>
              <a:t>, Duncan B Clark</a:t>
            </a:r>
            <a:r>
              <a:rPr lang="en-US" sz="2800" baseline="30000" dirty="0"/>
              <a:t>2 </a:t>
            </a:r>
            <a:r>
              <a:rPr lang="en-US" sz="2800" dirty="0"/>
              <a:t>PhD, and Fiona C Baker</a:t>
            </a:r>
            <a:r>
              <a:rPr lang="en-US" sz="2800" baseline="30000" dirty="0"/>
              <a:t>1</a:t>
            </a:r>
            <a:r>
              <a:rPr lang="en-US" sz="2800" dirty="0"/>
              <a:t>, PhD.</a:t>
            </a:r>
          </a:p>
          <a:p>
            <a:r>
              <a:rPr lang="en-US" sz="2800" baseline="30000" dirty="0"/>
              <a:t>1</a:t>
            </a:r>
            <a:r>
              <a:rPr lang="en-US" sz="2800" dirty="0"/>
              <a:t> Center for Health Sciences, SRI International, Menlo Park, California</a:t>
            </a:r>
          </a:p>
          <a:p>
            <a:r>
              <a:rPr lang="en-US" sz="2800" baseline="30000" dirty="0"/>
              <a:t>2</a:t>
            </a:r>
            <a:r>
              <a:rPr lang="en-US" sz="2800" dirty="0"/>
              <a:t> University of Pittsburgh School of Medicine, Pittsburgh, PA, USA</a:t>
            </a:r>
          </a:p>
          <a:p>
            <a:pPr lvl="0"/>
            <a:endParaRPr lang="en-US" dirty="0"/>
          </a:p>
          <a:p>
            <a:endParaRPr lang="en-US" dirty="0"/>
          </a:p>
        </p:txBody>
      </p:sp>
      <p:sp>
        <p:nvSpPr>
          <p:cNvPr id="5" name="Text Placeholder 4"/>
          <p:cNvSpPr>
            <a:spLocks noGrp="1"/>
          </p:cNvSpPr>
          <p:nvPr>
            <p:ph type="body" sz="quarter" idx="13"/>
          </p:nvPr>
        </p:nvSpPr>
        <p:spPr>
          <a:xfrm>
            <a:off x="742627" y="5790405"/>
            <a:ext cx="12763347" cy="1219200"/>
          </a:xfrm>
          <a:solidFill>
            <a:srgbClr val="038387"/>
          </a:solidFill>
        </p:spPr>
        <p:txBody>
          <a:bodyPr vert="horz" lIns="365760" tIns="45720" rIns="91440" bIns="45720" rtlCol="0" anchor="ctr">
            <a:noAutofit/>
          </a:bodyPr>
          <a:lstStyle/>
          <a:p>
            <a:r>
              <a:rPr lang="en-US" b="1" dirty="0">
                <a:latin typeface="Lato" panose="020F0502020204030203" pitchFamily="34" charset="0"/>
                <a:cs typeface="Arial" panose="020B0604020202020204" pitchFamily="34" charset="0"/>
              </a:rPr>
              <a:t>Introduction</a:t>
            </a:r>
          </a:p>
        </p:txBody>
      </p:sp>
      <p:sp>
        <p:nvSpPr>
          <p:cNvPr id="8" name="Text Placeholder 7"/>
          <p:cNvSpPr>
            <a:spLocks noGrp="1"/>
          </p:cNvSpPr>
          <p:nvPr>
            <p:ph type="body" sz="quarter" idx="19"/>
          </p:nvPr>
        </p:nvSpPr>
        <p:spPr>
          <a:xfrm>
            <a:off x="742902" y="14667477"/>
            <a:ext cx="12763071" cy="1219200"/>
          </a:xfrm>
          <a:solidFill>
            <a:srgbClr val="038387"/>
          </a:solidFill>
        </p:spPr>
        <p:txBody>
          <a:bodyPr/>
          <a:lstStyle/>
          <a:p>
            <a:r>
              <a:rPr lang="en-US" b="1" dirty="0">
                <a:latin typeface="Lato" panose="020F0502020204030203" pitchFamily="34" charset="0"/>
                <a:cs typeface="Arial" panose="020B0604020202020204" pitchFamily="34" charset="0"/>
              </a:rPr>
              <a:t>Participants</a:t>
            </a:r>
          </a:p>
        </p:txBody>
      </p:sp>
      <p:sp>
        <p:nvSpPr>
          <p:cNvPr id="13" name="Content Placeholder 12"/>
          <p:cNvSpPr>
            <a:spLocks noGrp="1"/>
          </p:cNvSpPr>
          <p:nvPr>
            <p:ph sz="quarter" idx="26"/>
          </p:nvPr>
        </p:nvSpPr>
        <p:spPr>
          <a:xfrm>
            <a:off x="436077" y="15886676"/>
            <a:ext cx="13129583" cy="2711957"/>
          </a:xfrm>
        </p:spPr>
        <p:txBody>
          <a:bodyPr>
            <a:noAutofit/>
          </a:bodyPr>
          <a:lstStyle/>
          <a:p>
            <a:pPr marL="0" lvl="0" indent="0" algn="just">
              <a:buNone/>
            </a:pPr>
            <a:r>
              <a:rPr lang="en-US" dirty="0"/>
              <a:t>We included 94 participants in the special polysomnographic (PSG) sub-study of the NCANDA study, conducted at SRI International and the University of Pittsburgh Medical Center.  All participants were no/low drinkers at baseline and completed three additional annual follow-up visits (participants were 12.0 - 21.9 years at baseline).</a:t>
            </a:r>
          </a:p>
        </p:txBody>
      </p:sp>
      <p:sp>
        <p:nvSpPr>
          <p:cNvPr id="9" name="Text Placeholder 8"/>
          <p:cNvSpPr>
            <a:spLocks noGrp="1"/>
          </p:cNvSpPr>
          <p:nvPr>
            <p:ph type="body" sz="quarter" idx="21"/>
          </p:nvPr>
        </p:nvSpPr>
        <p:spPr>
          <a:xfrm>
            <a:off x="30095374" y="28973000"/>
            <a:ext cx="13082566" cy="1127150"/>
          </a:xfrm>
          <a:solidFill>
            <a:srgbClr val="038387"/>
          </a:solidFill>
        </p:spPr>
        <p:txBody>
          <a:bodyPr/>
          <a:lstStyle/>
          <a:p>
            <a:r>
              <a:rPr lang="en-US" b="1" dirty="0">
                <a:latin typeface="Lato" panose="020F0502020204030203" pitchFamily="34" charset="0"/>
                <a:cs typeface="Arial" panose="020B0604020202020204" pitchFamily="34" charset="0"/>
              </a:rPr>
              <a:t>References</a:t>
            </a:r>
          </a:p>
        </p:txBody>
      </p:sp>
      <p:sp>
        <p:nvSpPr>
          <p:cNvPr id="18" name="Text Placeholder 17"/>
          <p:cNvSpPr>
            <a:spLocks noGrp="1"/>
          </p:cNvSpPr>
          <p:nvPr>
            <p:ph type="body" sz="quarter" idx="31"/>
          </p:nvPr>
        </p:nvSpPr>
        <p:spPr>
          <a:xfrm>
            <a:off x="14924058" y="5777000"/>
            <a:ext cx="14134541" cy="1193207"/>
          </a:xfrm>
          <a:solidFill>
            <a:srgbClr val="C92A2F"/>
          </a:solidFill>
        </p:spPr>
        <p:txBody>
          <a:bodyPr vert="horz" lIns="365760" tIns="45720" rIns="91440" bIns="45720" rtlCol="0" anchor="ctr">
            <a:noAutofit/>
          </a:bodyPr>
          <a:lstStyle/>
          <a:p>
            <a:r>
              <a:rPr lang="en-US" b="1" dirty="0">
                <a:latin typeface="Lato" panose="020F0502020204030203" pitchFamily="34" charset="0"/>
                <a:cs typeface="Arial" panose="020B0604020202020204" pitchFamily="34" charset="0"/>
              </a:rPr>
              <a:t>Results</a:t>
            </a:r>
          </a:p>
        </p:txBody>
      </p:sp>
      <p:sp>
        <p:nvSpPr>
          <p:cNvPr id="21" name="Text Placeholder 20"/>
          <p:cNvSpPr>
            <a:spLocks noGrp="1"/>
          </p:cNvSpPr>
          <p:nvPr>
            <p:ph type="body" sz="quarter" idx="34"/>
          </p:nvPr>
        </p:nvSpPr>
        <p:spPr>
          <a:xfrm>
            <a:off x="30095374" y="21783818"/>
            <a:ext cx="13090358" cy="1219200"/>
          </a:xfrm>
          <a:solidFill>
            <a:srgbClr val="038387"/>
          </a:solidFill>
        </p:spPr>
        <p:txBody>
          <a:bodyPr vert="horz" lIns="365760" tIns="45720" rIns="91440" bIns="45720" rtlCol="0" anchor="ctr">
            <a:noAutofit/>
          </a:bodyPr>
          <a:lstStyle/>
          <a:p>
            <a:r>
              <a:rPr lang="en-US" b="1" dirty="0">
                <a:latin typeface="Lato" panose="020F0502020204030203" pitchFamily="34" charset="0"/>
                <a:cs typeface="Arial" panose="020B0604020202020204" pitchFamily="34" charset="0"/>
              </a:rPr>
              <a:t>conclusion</a:t>
            </a:r>
          </a:p>
        </p:txBody>
      </p:sp>
      <p:sp>
        <p:nvSpPr>
          <p:cNvPr id="22" name="Content Placeholder 21"/>
          <p:cNvSpPr>
            <a:spLocks noGrp="1"/>
          </p:cNvSpPr>
          <p:nvPr>
            <p:ph sz="quarter" idx="35"/>
          </p:nvPr>
        </p:nvSpPr>
        <p:spPr>
          <a:xfrm>
            <a:off x="29920810" y="22964224"/>
            <a:ext cx="13336482" cy="5780175"/>
          </a:xfrm>
        </p:spPr>
        <p:txBody>
          <a:bodyPr>
            <a:noAutofit/>
          </a:bodyPr>
          <a:lstStyle/>
          <a:p>
            <a:pPr marL="0" indent="0" algn="just">
              <a:buNone/>
            </a:pPr>
            <a:r>
              <a:rPr lang="en-US" sz="3000" dirty="0"/>
              <a:t>Results from this longitudinal analysis show substantial differences both in sleep architecture and EEG as a function of aging across adolescence. In particular, older, more mature adolescents had less N3 sleep and lower EEG power across slow and fast frequency bands than younger adolescents, likely reflecting the process of synaptic pruning in the brain across development</a:t>
            </a:r>
            <a:r>
              <a:rPr lang="en-US" sz="3000" baseline="30000" dirty="0"/>
              <a:t>6</a:t>
            </a:r>
            <a:r>
              <a:rPr lang="en-US" sz="3000" dirty="0"/>
              <a:t>.</a:t>
            </a:r>
          </a:p>
          <a:p>
            <a:pPr marL="0" indent="0" algn="just">
              <a:buNone/>
            </a:pPr>
            <a:r>
              <a:rPr lang="en-US" sz="3000" dirty="0"/>
              <a:t>The initiation of moderate-high substance use perturb the normal trajectory of development, with changes both in the sleep quality and EEG power, affecting mainly the REM sleep.</a:t>
            </a:r>
          </a:p>
          <a:p>
            <a:pPr marL="0" indent="0" algn="just">
              <a:buNone/>
            </a:pPr>
            <a:r>
              <a:rPr lang="en-US" sz="3000" dirty="0"/>
              <a:t>Alcohol's effect on sleep during adolescence is of particular concern given that this age group shows both dramatic increases in alcohol consumption and significant developmental changes in the central nervous system.</a:t>
            </a:r>
          </a:p>
        </p:txBody>
      </p:sp>
      <p:sp>
        <p:nvSpPr>
          <p:cNvPr id="43" name="Content Placeholder 42"/>
          <p:cNvSpPr>
            <a:spLocks noGrp="1"/>
          </p:cNvSpPr>
          <p:nvPr>
            <p:ph sz="quarter" idx="28"/>
          </p:nvPr>
        </p:nvSpPr>
        <p:spPr>
          <a:xfrm>
            <a:off x="30113723" y="30063200"/>
            <a:ext cx="13072009" cy="2118653"/>
          </a:xfrm>
        </p:spPr>
        <p:txBody>
          <a:bodyPr>
            <a:noAutofit/>
          </a:bodyPr>
          <a:lstStyle/>
          <a:p>
            <a:pPr marL="0" indent="0">
              <a:spcBef>
                <a:spcPts val="0"/>
              </a:spcBef>
              <a:buNone/>
            </a:pPr>
            <a:r>
              <a:rPr lang="en-US" sz="1400" i="1" dirty="0"/>
              <a:t>(1) de Zambotti, M., Goldstone, A., Colrain, I. M., &amp; Baker, F. C. (2018). Insomnia disorder in adolescence: Diagnosis, impact, and treatment. Sleep Med Rev, 39, 12-24. doi:10.1016/j.smrv.2017.06.009</a:t>
            </a:r>
          </a:p>
          <a:p>
            <a:pPr marL="0" indent="0">
              <a:spcBef>
                <a:spcPts val="0"/>
              </a:spcBef>
              <a:buNone/>
            </a:pPr>
            <a:r>
              <a:rPr lang="en-US" sz="1400" i="1" dirty="0"/>
              <a:t>(2) Baker, F. C., Willoughby, A. R., de Zambotti, M., Franzen, P. L., Prouty, D., </a:t>
            </a:r>
            <a:r>
              <a:rPr lang="en-US" sz="1400" i="1" dirty="0" err="1"/>
              <a:t>Javitz</a:t>
            </a:r>
            <a:r>
              <a:rPr lang="en-US" sz="1400" i="1" dirty="0"/>
              <a:t>, H., . . . Colrain, I. M. (2016). Age-Related Differences in Sleep Architecture and Electroencephalogram in Adolescents in the National Consortium on Alcohol and Neurodevelopment in Adolescence Sample. Sleep, 39(7), 1429-1439. doi:10.5665/sleep.5978</a:t>
            </a:r>
          </a:p>
          <a:p>
            <a:pPr marL="0" indent="0">
              <a:spcBef>
                <a:spcPts val="0"/>
              </a:spcBef>
              <a:buNone/>
            </a:pPr>
            <a:r>
              <a:rPr lang="en-US" sz="1400" i="1" dirty="0"/>
              <a:t>(3)</a:t>
            </a:r>
            <a:r>
              <a:rPr lang="en-US" sz="1400" dirty="0">
                <a:effectLst/>
                <a:latin typeface="Calibri" panose="020F0502020204030204" pitchFamily="34" charset="0"/>
                <a:ea typeface="Calibri" panose="020F0502020204030204" pitchFamily="34" charset="0"/>
              </a:rPr>
              <a:t> Jenni, O. G., &amp; </a:t>
            </a:r>
            <a:r>
              <a:rPr lang="en-US" sz="1400" dirty="0" err="1">
                <a:effectLst/>
                <a:latin typeface="Calibri" panose="020F0502020204030204" pitchFamily="34" charset="0"/>
                <a:ea typeface="Calibri" panose="020F0502020204030204" pitchFamily="34" charset="0"/>
              </a:rPr>
              <a:t>Carskadon</a:t>
            </a:r>
            <a:r>
              <a:rPr lang="en-US" sz="1400" dirty="0">
                <a:effectLst/>
                <a:latin typeface="Calibri" panose="020F0502020204030204" pitchFamily="34" charset="0"/>
                <a:ea typeface="Calibri" panose="020F0502020204030204" pitchFamily="34" charset="0"/>
              </a:rPr>
              <a:t>, M. A. (2004). Spectral analysis of the sleep electroencephalogram during adolescence. </a:t>
            </a:r>
            <a:r>
              <a:rPr lang="en-US" sz="1400" i="1" dirty="0">
                <a:effectLst/>
                <a:latin typeface="Calibri" panose="020F0502020204030204" pitchFamily="34" charset="0"/>
                <a:ea typeface="Calibri" panose="020F0502020204030204" pitchFamily="34" charset="0"/>
              </a:rPr>
              <a:t>Sleep, 27</a:t>
            </a:r>
            <a:r>
              <a:rPr lang="en-US" sz="1400" dirty="0">
                <a:effectLst/>
                <a:latin typeface="Calibri" panose="020F0502020204030204" pitchFamily="34" charset="0"/>
                <a:ea typeface="Calibri" panose="020F0502020204030204" pitchFamily="34" charset="0"/>
              </a:rPr>
              <a:t>(4), 774-783. </a:t>
            </a:r>
          </a:p>
          <a:p>
            <a:pPr marL="0" indent="0">
              <a:spcBef>
                <a:spcPts val="0"/>
              </a:spcBef>
              <a:buNone/>
            </a:pPr>
            <a:r>
              <a:rPr lang="en-US" sz="1400" i="1" dirty="0">
                <a:latin typeface="Calibri" panose="020F0502020204030204" pitchFamily="34" charset="0"/>
                <a:ea typeface="Calibri" panose="020F0502020204030204" pitchFamily="34" charset="0"/>
              </a:rPr>
              <a:t>(4) </a:t>
            </a:r>
            <a:r>
              <a:rPr lang="en-US" sz="1400" dirty="0">
                <a:effectLst/>
                <a:latin typeface="Calibri" panose="020F0502020204030204" pitchFamily="34" charset="0"/>
                <a:ea typeface="Calibri" panose="020F0502020204030204" pitchFamily="34" charset="0"/>
              </a:rPr>
              <a:t>Feinberg, I., &amp; Campbell, I. G. (2010). Sleep EEG changes during adolescence: an index of a fundamental brain reorganization. </a:t>
            </a:r>
            <a:r>
              <a:rPr lang="en-US" sz="1400" i="1" dirty="0">
                <a:effectLst/>
                <a:latin typeface="Calibri" panose="020F0502020204030204" pitchFamily="34" charset="0"/>
                <a:ea typeface="Calibri" panose="020F0502020204030204" pitchFamily="34" charset="0"/>
              </a:rPr>
              <a:t>Brain and Cognition, 72</a:t>
            </a:r>
            <a:r>
              <a:rPr lang="en-US" sz="1400" dirty="0">
                <a:effectLst/>
                <a:latin typeface="Calibri" panose="020F0502020204030204" pitchFamily="34" charset="0"/>
                <a:ea typeface="Calibri" panose="020F0502020204030204" pitchFamily="34" charset="0"/>
              </a:rPr>
              <a:t>(1), 56-65. </a:t>
            </a:r>
          </a:p>
          <a:p>
            <a:pPr marL="0" indent="0">
              <a:spcBef>
                <a:spcPts val="0"/>
              </a:spcBef>
              <a:buNone/>
            </a:pPr>
            <a:r>
              <a:rPr lang="en-US" sz="1400" i="1" dirty="0">
                <a:effectLst/>
                <a:latin typeface="Calibri" panose="020F0502020204030204" pitchFamily="34" charset="0"/>
                <a:ea typeface="Calibri" panose="020F0502020204030204" pitchFamily="34" charset="0"/>
              </a:rPr>
              <a:t>(5) </a:t>
            </a:r>
            <a:r>
              <a:rPr lang="en-US" sz="1400" dirty="0">
                <a:effectLst/>
                <a:latin typeface="Calibri" panose="020F0502020204030204" pitchFamily="34" charset="0"/>
                <a:ea typeface="Calibri" panose="020F0502020204030204" pitchFamily="34" charset="0"/>
              </a:rPr>
              <a:t>Jenni, O. G., </a:t>
            </a:r>
            <a:r>
              <a:rPr lang="en-US" sz="1400" dirty="0" err="1">
                <a:effectLst/>
                <a:latin typeface="Calibri" panose="020F0502020204030204" pitchFamily="34" charset="0"/>
                <a:ea typeface="Calibri" panose="020F0502020204030204" pitchFamily="34" charset="0"/>
              </a:rPr>
              <a:t>Achermann</a:t>
            </a:r>
            <a:r>
              <a:rPr lang="en-US" sz="1400" dirty="0">
                <a:effectLst/>
                <a:latin typeface="Calibri" panose="020F0502020204030204" pitchFamily="34" charset="0"/>
                <a:ea typeface="Calibri" panose="020F0502020204030204" pitchFamily="34" charset="0"/>
              </a:rPr>
              <a:t>, P., &amp; </a:t>
            </a:r>
            <a:r>
              <a:rPr lang="en-US" sz="1400" dirty="0" err="1">
                <a:effectLst/>
                <a:latin typeface="Calibri" panose="020F0502020204030204" pitchFamily="34" charset="0"/>
                <a:ea typeface="Calibri" panose="020F0502020204030204" pitchFamily="34" charset="0"/>
              </a:rPr>
              <a:t>Carskadon</a:t>
            </a:r>
            <a:r>
              <a:rPr lang="en-US" sz="1400" dirty="0">
                <a:effectLst/>
                <a:latin typeface="Calibri" panose="020F0502020204030204" pitchFamily="34" charset="0"/>
                <a:ea typeface="Calibri" panose="020F0502020204030204" pitchFamily="34" charset="0"/>
              </a:rPr>
              <a:t>, M. A. (2005). Homeostatic sleep regulation in adolescents. Sleep, 28(11), 1446-1454.</a:t>
            </a:r>
          </a:p>
          <a:p>
            <a:pPr marL="0" indent="0">
              <a:spcBef>
                <a:spcPts val="0"/>
              </a:spcBef>
              <a:buNone/>
            </a:pPr>
            <a:r>
              <a:rPr lang="en-US" sz="1400" i="1" dirty="0">
                <a:effectLst/>
                <a:latin typeface="Calibri" panose="020F0502020204030204" pitchFamily="34" charset="0"/>
                <a:ea typeface="Calibri" panose="020F0502020204030204" pitchFamily="34" charset="0"/>
              </a:rPr>
              <a:t>(6)</a:t>
            </a:r>
            <a:r>
              <a:rPr lang="en-US" sz="1400" dirty="0">
                <a:effectLst/>
                <a:latin typeface="Calibri" panose="020F0502020204030204" pitchFamily="34" charset="0"/>
                <a:ea typeface="Calibri" panose="020F0502020204030204" pitchFamily="34" charset="0"/>
              </a:rPr>
              <a:t> Buchmann, A., </a:t>
            </a:r>
            <a:r>
              <a:rPr lang="en-US" sz="1400" dirty="0" err="1">
                <a:effectLst/>
                <a:latin typeface="Calibri" panose="020F0502020204030204" pitchFamily="34" charset="0"/>
                <a:ea typeface="Calibri" panose="020F0502020204030204" pitchFamily="34" charset="0"/>
              </a:rPr>
              <a:t>Ringli</a:t>
            </a:r>
            <a:r>
              <a:rPr lang="en-US" sz="1400" dirty="0">
                <a:effectLst/>
                <a:latin typeface="Calibri" panose="020F0502020204030204" pitchFamily="34" charset="0"/>
                <a:ea typeface="Calibri" panose="020F0502020204030204" pitchFamily="34" charset="0"/>
              </a:rPr>
              <a:t>, M., </a:t>
            </a:r>
            <a:r>
              <a:rPr lang="en-US" sz="1400" dirty="0" err="1">
                <a:effectLst/>
                <a:latin typeface="Calibri" panose="020F0502020204030204" pitchFamily="34" charset="0"/>
                <a:ea typeface="Calibri" panose="020F0502020204030204" pitchFamily="34" charset="0"/>
              </a:rPr>
              <a:t>Kurth</a:t>
            </a:r>
            <a:r>
              <a:rPr lang="en-US" sz="1400" dirty="0">
                <a:effectLst/>
                <a:latin typeface="Calibri" panose="020F0502020204030204" pitchFamily="34" charset="0"/>
                <a:ea typeface="Calibri" panose="020F0502020204030204" pitchFamily="34" charset="0"/>
              </a:rPr>
              <a:t>, S., </a:t>
            </a:r>
            <a:r>
              <a:rPr lang="en-US" sz="1400" dirty="0" err="1">
                <a:effectLst/>
                <a:latin typeface="Calibri" panose="020F0502020204030204" pitchFamily="34" charset="0"/>
                <a:ea typeface="Calibri" panose="020F0502020204030204" pitchFamily="34" charset="0"/>
              </a:rPr>
              <a:t>Schaerer</a:t>
            </a:r>
            <a:r>
              <a:rPr lang="en-US" sz="1400" dirty="0">
                <a:effectLst/>
                <a:latin typeface="Calibri" panose="020F0502020204030204" pitchFamily="34" charset="0"/>
                <a:ea typeface="Calibri" panose="020F0502020204030204" pitchFamily="34" charset="0"/>
              </a:rPr>
              <a:t>, M., Geiger, A., Jenni, O. G., &amp; Huber, R. (2011). EEG sleep slow-wave activity as a mirror of cortical maturation. Cerebral Cortex, 21(3), 607-615. </a:t>
            </a:r>
          </a:p>
          <a:p>
            <a:pPr marL="0" indent="0">
              <a:spcBef>
                <a:spcPts val="0"/>
              </a:spcBef>
              <a:buNone/>
            </a:pPr>
            <a:endParaRPr lang="en-US" sz="1400" dirty="0">
              <a:effectLst/>
              <a:latin typeface="Calibri" panose="020F0502020204030204" pitchFamily="34" charset="0"/>
              <a:ea typeface="Calibri" panose="020F0502020204030204" pitchFamily="34" charset="0"/>
            </a:endParaRPr>
          </a:p>
          <a:p>
            <a:pPr marL="0" indent="0">
              <a:spcBef>
                <a:spcPts val="0"/>
              </a:spcBef>
              <a:buNone/>
            </a:pPr>
            <a:endParaRPr lang="en-US" sz="1400" dirty="0">
              <a:effectLst/>
              <a:latin typeface="Calibri" panose="020F0502020204030204" pitchFamily="34" charset="0"/>
              <a:ea typeface="Calibri" panose="020F0502020204030204" pitchFamily="34" charset="0"/>
            </a:endParaRPr>
          </a:p>
          <a:p>
            <a:pPr marL="0" indent="0">
              <a:spcBef>
                <a:spcPts val="0"/>
              </a:spcBef>
              <a:buNone/>
            </a:pPr>
            <a:endParaRPr lang="de-DE" sz="1000" i="1" dirty="0"/>
          </a:p>
        </p:txBody>
      </p:sp>
      <p:sp>
        <p:nvSpPr>
          <p:cNvPr id="32" name="Text Placeholder 4"/>
          <p:cNvSpPr>
            <a:spLocks noGrp="1"/>
          </p:cNvSpPr>
          <p:nvPr>
            <p:ph type="body" sz="quarter" idx="13"/>
          </p:nvPr>
        </p:nvSpPr>
        <p:spPr>
          <a:xfrm>
            <a:off x="-1" y="32181853"/>
            <a:ext cx="43891201" cy="734322"/>
          </a:xfrm>
          <a:prstGeom prst="round1Rect">
            <a:avLst>
              <a:gd name="adj" fmla="val 0"/>
            </a:avLst>
          </a:prstGeom>
          <a:solidFill>
            <a:srgbClr val="31678F"/>
          </a:solidFill>
        </p:spPr>
        <p:txBody>
          <a:bodyPr vert="horz" lIns="365760" tIns="45720" rIns="91440" bIns="45720" rtlCol="0" anchor="ctr">
            <a:noAutofit/>
          </a:bodyPr>
          <a:lstStyle/>
          <a:p>
            <a:pPr algn="r"/>
            <a:r>
              <a:rPr lang="en-US" sz="2400" dirty="0"/>
              <a:t>SUPPORT:</a:t>
            </a:r>
            <a:r>
              <a:rPr lang="en-US" sz="2400" dirty="0">
                <a:highlight>
                  <a:srgbClr val="FFFF00"/>
                </a:highlight>
              </a:rPr>
              <a:t>XY</a:t>
            </a:r>
            <a:r>
              <a:rPr lang="en-US" sz="2400" dirty="0"/>
              <a:t>; Contact: </a:t>
            </a:r>
            <a:r>
              <a:rPr lang="en-US" sz="2400" cap="none" dirty="0"/>
              <a:t>orsolya.kiss@sri.com  </a:t>
            </a:r>
            <a:endParaRPr lang="en-US" sz="2400" cap="none" dirty="0">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199" y="488637"/>
            <a:ext cx="5886470" cy="3992470"/>
          </a:xfrm>
          <a:prstGeom prst="rect">
            <a:avLst/>
          </a:prstGeom>
        </p:spPr>
      </p:pic>
      <p:cxnSp>
        <p:nvCxnSpPr>
          <p:cNvPr id="40" name="Straight Connector 39">
            <a:extLst>
              <a:ext uri="{FF2B5EF4-FFF2-40B4-BE49-F238E27FC236}">
                <a16:creationId xmlns:a16="http://schemas.microsoft.com/office/drawing/2014/main" id="{DE2C79AF-EA64-482A-9014-A0387DF7EB2A}"/>
              </a:ext>
            </a:extLst>
          </p:cNvPr>
          <p:cNvCxnSpPr>
            <a:cxnSpLocks/>
          </p:cNvCxnSpPr>
          <p:nvPr/>
        </p:nvCxnSpPr>
        <p:spPr>
          <a:xfrm>
            <a:off x="16396189" y="14363146"/>
            <a:ext cx="1129000" cy="0"/>
          </a:xfrm>
          <a:prstGeom prst="line">
            <a:avLst/>
          </a:prstGeom>
          <a:ln w="444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279FBE4-1E0A-45C2-9DD0-969D42276EE5}"/>
              </a:ext>
            </a:extLst>
          </p:cNvPr>
          <p:cNvSpPr txBox="1"/>
          <p:nvPr/>
        </p:nvSpPr>
        <p:spPr>
          <a:xfrm>
            <a:off x="16619164" y="14337746"/>
            <a:ext cx="802801" cy="523203"/>
          </a:xfrm>
          <a:prstGeom prst="rect">
            <a:avLst/>
          </a:prstGeom>
          <a:noFill/>
        </p:spPr>
        <p:txBody>
          <a:bodyPr wrap="square" rtlCol="0">
            <a:spAutoFit/>
          </a:bodyPr>
          <a:lstStyle/>
          <a:p>
            <a:r>
              <a:rPr lang="en-US" sz="2800" dirty="0">
                <a:solidFill>
                  <a:schemeClr val="bg1"/>
                </a:solidFill>
              </a:rPr>
              <a:t>**</a:t>
            </a:r>
          </a:p>
        </p:txBody>
      </p:sp>
      <p:cxnSp>
        <p:nvCxnSpPr>
          <p:cNvPr id="49" name="Straight Connector 48">
            <a:extLst>
              <a:ext uri="{FF2B5EF4-FFF2-40B4-BE49-F238E27FC236}">
                <a16:creationId xmlns:a16="http://schemas.microsoft.com/office/drawing/2014/main" id="{35F7DFB9-2E5A-4DBF-8FDA-9CB07DA59338}"/>
              </a:ext>
            </a:extLst>
          </p:cNvPr>
          <p:cNvCxnSpPr>
            <a:cxnSpLocks/>
          </p:cNvCxnSpPr>
          <p:nvPr/>
        </p:nvCxnSpPr>
        <p:spPr>
          <a:xfrm flipV="1">
            <a:off x="28025904" y="19866277"/>
            <a:ext cx="1032695" cy="18288"/>
          </a:xfrm>
          <a:prstGeom prst="line">
            <a:avLst/>
          </a:prstGeom>
          <a:ln w="444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02B0F9-6356-4298-B0AA-B1C1E100DA9C}"/>
              </a:ext>
            </a:extLst>
          </p:cNvPr>
          <p:cNvSpPr txBox="1"/>
          <p:nvPr/>
        </p:nvSpPr>
        <p:spPr>
          <a:xfrm>
            <a:off x="28503293" y="19884565"/>
            <a:ext cx="304800" cy="523220"/>
          </a:xfrm>
          <a:prstGeom prst="rect">
            <a:avLst/>
          </a:prstGeom>
          <a:noFill/>
        </p:spPr>
        <p:txBody>
          <a:bodyPr wrap="square" rtlCol="0">
            <a:spAutoFit/>
          </a:bodyPr>
          <a:lstStyle/>
          <a:p>
            <a:r>
              <a:rPr lang="en-US" sz="2800" dirty="0">
                <a:solidFill>
                  <a:schemeClr val="bg1"/>
                </a:solidFill>
              </a:rPr>
              <a:t>*</a:t>
            </a:r>
          </a:p>
        </p:txBody>
      </p:sp>
      <p:sp>
        <p:nvSpPr>
          <p:cNvPr id="76" name="Content Placeholder 10">
            <a:extLst>
              <a:ext uri="{FF2B5EF4-FFF2-40B4-BE49-F238E27FC236}">
                <a16:creationId xmlns:a16="http://schemas.microsoft.com/office/drawing/2014/main" id="{9B8A0B32-9AAF-4DA1-8983-9FC013519C21}"/>
              </a:ext>
            </a:extLst>
          </p:cNvPr>
          <p:cNvSpPr txBox="1">
            <a:spLocks/>
          </p:cNvSpPr>
          <p:nvPr/>
        </p:nvSpPr>
        <p:spPr>
          <a:xfrm>
            <a:off x="436077" y="6915773"/>
            <a:ext cx="13060587" cy="7654523"/>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r>
              <a:rPr lang="en-US" b="1" cap="small" spc="700" dirty="0">
                <a:solidFill>
                  <a:srgbClr val="3776A3"/>
                </a:solidFill>
              </a:rPr>
              <a:t>Adolescence</a:t>
            </a:r>
            <a:r>
              <a:rPr lang="en-US" b="1" cap="small" spc="700" dirty="0">
                <a:solidFill>
                  <a:schemeClr val="accent5">
                    <a:lumMod val="75000"/>
                  </a:schemeClr>
                </a:solidFill>
              </a:rPr>
              <a:t> </a:t>
            </a:r>
            <a:r>
              <a:rPr lang="en-US" dirty="0"/>
              <a:t>is accompanied by major social, behavioral, neural and cognitive changes, including profound changes in sleep and circadian processes</a:t>
            </a:r>
            <a:r>
              <a:rPr lang="en-US" baseline="30000" dirty="0"/>
              <a:t>1</a:t>
            </a:r>
            <a:r>
              <a:rPr lang="en-US" dirty="0"/>
              <a:t>.</a:t>
            </a:r>
          </a:p>
          <a:p>
            <a:pPr marL="0" indent="0" algn="just">
              <a:buNone/>
            </a:pPr>
            <a:r>
              <a:rPr lang="en-US" dirty="0"/>
              <a:t>Bedtime progressively becomes later, and sleep duration becomes shorter across adolescence</a:t>
            </a:r>
            <a:r>
              <a:rPr lang="en-US" baseline="30000" dirty="0"/>
              <a:t>2</a:t>
            </a:r>
            <a:r>
              <a:rPr lang="en-US" dirty="0"/>
              <a:t>. Prior studies found that prepubertal children (mean age 11.3 years) had less NREM and REM sleep EEG spectral power than mature adolescents (mean age 14.1 years) across a range of frequencies</a:t>
            </a:r>
            <a:r>
              <a:rPr lang="en-US" baseline="30000" dirty="0"/>
              <a:t>3</a:t>
            </a:r>
            <a:r>
              <a:rPr lang="en-US" dirty="0"/>
              <a:t>.</a:t>
            </a:r>
          </a:p>
          <a:p>
            <a:pPr marL="0" indent="0" algn="just">
              <a:buFont typeface="Arial" panose="020B0604020202020204" pitchFamily="34" charset="0"/>
              <a:buNone/>
            </a:pPr>
            <a:r>
              <a:rPr lang="en-US" dirty="0"/>
              <a:t>The developmental changes have been linked to synaptic pruning in different brain circuits</a:t>
            </a:r>
            <a:r>
              <a:rPr lang="en-US" baseline="30000" dirty="0"/>
              <a:t>4</a:t>
            </a:r>
            <a:r>
              <a:rPr lang="en-US" dirty="0"/>
              <a:t>, to the progressively lower build-up in homeostatic sleep pressure during wakefulness, and to the altered circadian regulation during puberty</a:t>
            </a:r>
            <a:r>
              <a:rPr lang="en-US" baseline="30000" dirty="0"/>
              <a:t>5</a:t>
            </a:r>
            <a:r>
              <a:rPr lang="en-US" dirty="0"/>
              <a:t>.</a:t>
            </a:r>
          </a:p>
          <a:p>
            <a:pPr marL="0" indent="0" algn="just">
              <a:buFont typeface="Arial" panose="020B0604020202020204" pitchFamily="34" charset="0"/>
              <a:buNone/>
            </a:pPr>
            <a:r>
              <a:rPr lang="en-US" dirty="0"/>
              <a:t>Rates of alcohol use rise dramatically across adolescence and alcohol consumption in adults and older adolescents disrupts sleep architecture and EEG, as well as sleep homeostasis. </a:t>
            </a:r>
          </a:p>
          <a:p>
            <a:pPr marL="0" indent="0" algn="just">
              <a:buFont typeface="Arial" panose="020B0604020202020204" pitchFamily="34" charset="0"/>
              <a:buNone/>
            </a:pPr>
            <a:r>
              <a:rPr lang="en-US" b="1" dirty="0"/>
              <a:t>Our Objective</a:t>
            </a:r>
            <a:r>
              <a:rPr lang="en-US" dirty="0"/>
              <a:t>: To investigate 1. age-related differences in polysomnographic and sleep electroencephalographic (EEG) measures, considering sex, and scalp topography in adolescence, 2. examine how the onset of (moderate/high) alcohol consumption affects trajectories of sleep.</a:t>
            </a:r>
          </a:p>
        </p:txBody>
      </p:sp>
      <p:sp>
        <p:nvSpPr>
          <p:cNvPr id="84" name="Content Placeholder 11">
            <a:extLst>
              <a:ext uri="{FF2B5EF4-FFF2-40B4-BE49-F238E27FC236}">
                <a16:creationId xmlns:a16="http://schemas.microsoft.com/office/drawing/2014/main" id="{FA9AE8EF-CC88-4D33-8174-CC53B6BEE13F}"/>
              </a:ext>
            </a:extLst>
          </p:cNvPr>
          <p:cNvSpPr txBox="1">
            <a:spLocks/>
          </p:cNvSpPr>
          <p:nvPr/>
        </p:nvSpPr>
        <p:spPr>
          <a:xfrm>
            <a:off x="448787" y="25476826"/>
            <a:ext cx="13057185" cy="6506242"/>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3200" b="1" cap="small" spc="700" dirty="0">
                <a:solidFill>
                  <a:srgbClr val="3776A3"/>
                </a:solidFill>
                <a:latin typeface="Calibri (Body)"/>
              </a:rPr>
              <a:t>STANDARD POLYSOMNOGRAPHY (PSG):</a:t>
            </a:r>
            <a:r>
              <a:rPr lang="en-US" dirty="0"/>
              <a:t>using</a:t>
            </a:r>
            <a:r>
              <a:rPr lang="en-US" sz="3200" b="1" cap="small" spc="700" dirty="0">
                <a:solidFill>
                  <a:srgbClr val="3776A3"/>
                </a:solidFill>
                <a:latin typeface="Calibri (Body)"/>
              </a:rPr>
              <a:t> </a:t>
            </a:r>
            <a:r>
              <a:rPr lang="en-US" dirty="0" err="1"/>
              <a:t>Compumedics</a:t>
            </a:r>
            <a:r>
              <a:rPr lang="en-US" dirty="0"/>
              <a:t> </a:t>
            </a:r>
            <a:r>
              <a:rPr lang="en-US" dirty="0" err="1"/>
              <a:t>Grael</a:t>
            </a:r>
            <a:r>
              <a:rPr lang="en-US" dirty="0"/>
              <a:t> HD PSG system (</a:t>
            </a:r>
            <a:r>
              <a:rPr lang="en-US" dirty="0" err="1"/>
              <a:t>Compumedics</a:t>
            </a:r>
            <a:r>
              <a:rPr lang="en-US" dirty="0"/>
              <a:t> Abbotsford, Victoria, Australia), including electroencephalogram (EEG), submental electromyogram (EMG), bipolar electrooculogram (EOG) and electrocardiogram (ECG). 30s epochs were visually scored according to the guidelines of the Academy of Sleep Medicine.</a:t>
            </a:r>
          </a:p>
          <a:p>
            <a:pPr marL="0" indent="0" algn="just">
              <a:buFont typeface="Arial" panose="020B0604020202020204" pitchFamily="34" charset="0"/>
              <a:buNone/>
            </a:pPr>
            <a:r>
              <a:rPr lang="en-US" dirty="0"/>
              <a:t>Sleep </a:t>
            </a:r>
            <a:r>
              <a:rPr lang="en-US"/>
              <a:t>macrostructure and </a:t>
            </a:r>
            <a:r>
              <a:rPr lang="en-US" dirty="0"/>
              <a:t>power spectral analysis (PSA) within NREM and REM sleep was used to evaluate the longitudinal overnight electroencephalographic (EEG) sleep recordings.</a:t>
            </a:r>
          </a:p>
          <a:p>
            <a:pPr marL="0" indent="0" algn="just">
              <a:buFont typeface="Arial" panose="020B0604020202020204" pitchFamily="34" charset="0"/>
              <a:buNone/>
            </a:pPr>
            <a:r>
              <a:rPr lang="en-US" dirty="0"/>
              <a:t>We performed linear mixed effects models (LMMs). The models included age (baseline age of the participant measured at the first visit), year of the visit (corresponds to the within-subject change in age), sex (male/female), alcohol use (low/no, moderate/high), family history of alcohol use (yes/no), marijuana use, and all the two-way interaction terms of sex, age, alcohol intake, and marijuana use.</a:t>
            </a:r>
          </a:p>
        </p:txBody>
      </p:sp>
      <p:sp>
        <p:nvSpPr>
          <p:cNvPr id="85" name="Text Placeholder 40">
            <a:extLst>
              <a:ext uri="{FF2B5EF4-FFF2-40B4-BE49-F238E27FC236}">
                <a16:creationId xmlns:a16="http://schemas.microsoft.com/office/drawing/2014/main" id="{0D8090CD-F097-445E-853A-84456D9A64E5}"/>
              </a:ext>
            </a:extLst>
          </p:cNvPr>
          <p:cNvSpPr txBox="1">
            <a:spLocks/>
          </p:cNvSpPr>
          <p:nvPr/>
        </p:nvSpPr>
        <p:spPr>
          <a:xfrm>
            <a:off x="769660" y="24329503"/>
            <a:ext cx="12828760" cy="1165757"/>
          </a:xfrm>
          <a:prstGeom prst="round1Rect">
            <a:avLst/>
          </a:prstGeom>
          <a:solidFill>
            <a:srgbClr val="038387"/>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b="1" dirty="0">
                <a:latin typeface="Lato" panose="020F0502020204030203" pitchFamily="34" charset="0"/>
                <a:cs typeface="Arial" panose="020B0604020202020204" pitchFamily="34" charset="0"/>
              </a:rPr>
              <a:t>Methods</a:t>
            </a:r>
          </a:p>
        </p:txBody>
      </p:sp>
      <p:sp>
        <p:nvSpPr>
          <p:cNvPr id="92" name="Content Placeholder 13">
            <a:extLst>
              <a:ext uri="{FF2B5EF4-FFF2-40B4-BE49-F238E27FC236}">
                <a16:creationId xmlns:a16="http://schemas.microsoft.com/office/drawing/2014/main" id="{9F5FCF27-31FB-4F1A-962F-8F6CED487EF3}"/>
              </a:ext>
            </a:extLst>
          </p:cNvPr>
          <p:cNvSpPr txBox="1">
            <a:spLocks/>
          </p:cNvSpPr>
          <p:nvPr/>
        </p:nvSpPr>
        <p:spPr>
          <a:xfrm>
            <a:off x="14722535" y="7043988"/>
            <a:ext cx="14134541" cy="887115"/>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3200" b="1" cap="small" spc="700" dirty="0">
                <a:solidFill>
                  <a:srgbClr val="3776A3"/>
                </a:solidFill>
                <a:latin typeface="Calibri (Body)"/>
              </a:rPr>
              <a:t>Sleep Structure</a:t>
            </a:r>
          </a:p>
          <a:p>
            <a:pPr marL="0" indent="0">
              <a:buFont typeface="Arial" panose="020B0604020202020204" pitchFamily="34" charset="0"/>
              <a:buNone/>
            </a:pPr>
            <a:endParaRPr lang="en-US" sz="2900" dirty="0">
              <a:highlight>
                <a:srgbClr val="FFFF00"/>
              </a:highlight>
            </a:endParaRPr>
          </a:p>
        </p:txBody>
      </p:sp>
      <p:sp>
        <p:nvSpPr>
          <p:cNvPr id="94" name="Content Placeholder 13">
            <a:extLst>
              <a:ext uri="{FF2B5EF4-FFF2-40B4-BE49-F238E27FC236}">
                <a16:creationId xmlns:a16="http://schemas.microsoft.com/office/drawing/2014/main" id="{C5F26633-CAE5-42C9-A229-E0138FDD22D4}"/>
              </a:ext>
            </a:extLst>
          </p:cNvPr>
          <p:cNvSpPr txBox="1">
            <a:spLocks/>
          </p:cNvSpPr>
          <p:nvPr/>
        </p:nvSpPr>
        <p:spPr>
          <a:xfrm>
            <a:off x="14746501" y="17278844"/>
            <a:ext cx="14206715" cy="887115"/>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3200" b="1" cap="small" spc="700" dirty="0">
                <a:solidFill>
                  <a:srgbClr val="3776A3"/>
                </a:solidFill>
                <a:latin typeface="Calibri (Body)"/>
              </a:rPr>
              <a:t>Effects of alcohol</a:t>
            </a:r>
          </a:p>
          <a:p>
            <a:pPr marL="0" indent="0">
              <a:buFont typeface="Arial" panose="020B0604020202020204" pitchFamily="34" charset="0"/>
              <a:buNone/>
            </a:pPr>
            <a:endParaRPr lang="en-US" sz="2900" dirty="0">
              <a:highlight>
                <a:srgbClr val="FFFF00"/>
              </a:highlight>
            </a:endParaRPr>
          </a:p>
        </p:txBody>
      </p:sp>
      <p:sp>
        <p:nvSpPr>
          <p:cNvPr id="103" name="TextBox 102">
            <a:extLst>
              <a:ext uri="{FF2B5EF4-FFF2-40B4-BE49-F238E27FC236}">
                <a16:creationId xmlns:a16="http://schemas.microsoft.com/office/drawing/2014/main" id="{06994086-13B6-4488-AE64-26316B79163C}"/>
              </a:ext>
            </a:extLst>
          </p:cNvPr>
          <p:cNvSpPr txBox="1"/>
          <p:nvPr/>
        </p:nvSpPr>
        <p:spPr>
          <a:xfrm>
            <a:off x="28116754" y="7331315"/>
            <a:ext cx="18031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 </a:t>
            </a:r>
            <a:endParaRPr lang="en-US" sz="2800" b="1" dirty="0"/>
          </a:p>
        </p:txBody>
      </p:sp>
      <p:sp>
        <p:nvSpPr>
          <p:cNvPr id="104" name="TextBox 103">
            <a:extLst>
              <a:ext uri="{FF2B5EF4-FFF2-40B4-BE49-F238E27FC236}">
                <a16:creationId xmlns:a16="http://schemas.microsoft.com/office/drawing/2014/main" id="{0AAAE661-A78D-4336-99AB-45CF6F1B3C57}"/>
              </a:ext>
            </a:extLst>
          </p:cNvPr>
          <p:cNvSpPr txBox="1"/>
          <p:nvPr/>
        </p:nvSpPr>
        <p:spPr>
          <a:xfrm>
            <a:off x="28117680" y="11769161"/>
            <a:ext cx="18031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 </a:t>
            </a:r>
            <a:endParaRPr lang="en-US" sz="2800" b="1" dirty="0"/>
          </a:p>
        </p:txBody>
      </p:sp>
      <p:sp>
        <p:nvSpPr>
          <p:cNvPr id="105" name="TextBox 104">
            <a:extLst>
              <a:ext uri="{FF2B5EF4-FFF2-40B4-BE49-F238E27FC236}">
                <a16:creationId xmlns:a16="http://schemas.microsoft.com/office/drawing/2014/main" id="{48184083-3B00-4D4B-83A9-8D6BC32D5084}"/>
              </a:ext>
            </a:extLst>
          </p:cNvPr>
          <p:cNvSpPr txBox="1"/>
          <p:nvPr/>
        </p:nvSpPr>
        <p:spPr>
          <a:xfrm>
            <a:off x="28196317" y="18597049"/>
            <a:ext cx="18031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 </a:t>
            </a:r>
            <a:endParaRPr lang="en-US" sz="2800" b="1" dirty="0"/>
          </a:p>
        </p:txBody>
      </p:sp>
      <p:sp>
        <p:nvSpPr>
          <p:cNvPr id="107" name="TextBox 106">
            <a:extLst>
              <a:ext uri="{FF2B5EF4-FFF2-40B4-BE49-F238E27FC236}">
                <a16:creationId xmlns:a16="http://schemas.microsoft.com/office/drawing/2014/main" id="{B53350C2-B762-44FB-B588-3FF52F280068}"/>
              </a:ext>
            </a:extLst>
          </p:cNvPr>
          <p:cNvSpPr txBox="1"/>
          <p:nvPr/>
        </p:nvSpPr>
        <p:spPr>
          <a:xfrm>
            <a:off x="30796992" y="6845467"/>
            <a:ext cx="10982795" cy="923330"/>
          </a:xfrm>
          <a:prstGeom prst="rect">
            <a:avLst/>
          </a:prstGeom>
          <a:noFill/>
        </p:spPr>
        <p:txBody>
          <a:bodyPr wrap="square">
            <a:spAutoFit/>
          </a:bodyPr>
          <a:lstStyle/>
          <a:p>
            <a:pPr algn="ctr"/>
            <a:r>
              <a:rPr lang="en-US" sz="5400" b="1" cap="small" spc="700" dirty="0">
                <a:solidFill>
                  <a:srgbClr val="3776A3"/>
                </a:solidFill>
              </a:rPr>
              <a:t>NREM Slow wave activity</a:t>
            </a:r>
            <a:endParaRPr lang="en-US" sz="5400" dirty="0">
              <a:solidFill>
                <a:srgbClr val="3776A3"/>
              </a:solidFill>
            </a:endParaRPr>
          </a:p>
        </p:txBody>
      </p:sp>
      <p:sp>
        <p:nvSpPr>
          <p:cNvPr id="108" name="Content Placeholder 13">
            <a:extLst>
              <a:ext uri="{FF2B5EF4-FFF2-40B4-BE49-F238E27FC236}">
                <a16:creationId xmlns:a16="http://schemas.microsoft.com/office/drawing/2014/main" id="{5EB34E79-851A-4353-8CCB-C59F6ADC72B7}"/>
              </a:ext>
            </a:extLst>
          </p:cNvPr>
          <p:cNvSpPr txBox="1">
            <a:spLocks/>
          </p:cNvSpPr>
          <p:nvPr/>
        </p:nvSpPr>
        <p:spPr>
          <a:xfrm>
            <a:off x="29838479" y="14764516"/>
            <a:ext cx="13539011" cy="6944378"/>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spcBef>
                <a:spcPts val="0"/>
              </a:spcBef>
              <a:spcAft>
                <a:spcPts val="800"/>
              </a:spcAft>
              <a:buNone/>
            </a:pPr>
            <a:r>
              <a:rPr lang="en-US" sz="3000" dirty="0"/>
              <a:t>Older adolescents had more N2 </a:t>
            </a:r>
            <a:r>
              <a:rPr lang="el-GR" sz="3000" dirty="0"/>
              <a:t>(χ2(1) = 4.590, </a:t>
            </a:r>
            <a:r>
              <a:rPr lang="en-US" sz="3000" dirty="0"/>
              <a:t>p = 0.032) and less N3 sleep </a:t>
            </a:r>
            <a:r>
              <a:rPr lang="el-GR" sz="3000" dirty="0"/>
              <a:t>(χ2(1) = 5.966, </a:t>
            </a:r>
            <a:r>
              <a:rPr lang="en-US" sz="3000" dirty="0"/>
              <a:t>p = 0.015) </a:t>
            </a:r>
            <a:r>
              <a:rPr lang="en-US" b="1" dirty="0">
                <a:solidFill>
                  <a:srgbClr val="292934"/>
                </a:solidFill>
              </a:rPr>
              <a:t>(Figure 1 b)</a:t>
            </a:r>
            <a:r>
              <a:rPr lang="en-US" dirty="0">
                <a:solidFill>
                  <a:srgbClr val="292934"/>
                </a:solidFill>
              </a:rPr>
              <a:t>.</a:t>
            </a:r>
            <a:r>
              <a:rPr lang="en-US" b="1" dirty="0">
                <a:solidFill>
                  <a:srgbClr val="292934"/>
                </a:solidFill>
              </a:rPr>
              <a:t> </a:t>
            </a:r>
          </a:p>
          <a:p>
            <a:pPr marL="0" indent="0">
              <a:spcBef>
                <a:spcPts val="0"/>
              </a:spcBef>
              <a:spcAft>
                <a:spcPts val="800"/>
              </a:spcAft>
              <a:buNone/>
            </a:pPr>
            <a:r>
              <a:rPr lang="en-US" sz="3000" dirty="0"/>
              <a:t>The WASO </a:t>
            </a:r>
            <a:r>
              <a:rPr lang="el-GR" sz="3000" dirty="0"/>
              <a:t>(χ2(1) = 4.456, </a:t>
            </a:r>
            <a:r>
              <a:rPr lang="en-US" sz="3000" dirty="0"/>
              <a:t>p = 0.035) and N1 (</a:t>
            </a:r>
            <a:r>
              <a:rPr lang="el-GR" sz="3000" dirty="0"/>
              <a:t>χ2(1) = 18.576, </a:t>
            </a:r>
            <a:r>
              <a:rPr lang="en-US" sz="3000" dirty="0"/>
              <a:t>p &lt; 0.001) sleep decreased across annual assessments within participants.</a:t>
            </a:r>
          </a:p>
          <a:p>
            <a:pPr marL="0" indent="0">
              <a:spcBef>
                <a:spcPts val="0"/>
              </a:spcBef>
              <a:spcAft>
                <a:spcPts val="800"/>
              </a:spcAft>
              <a:buNone/>
            </a:pPr>
            <a:r>
              <a:rPr lang="en-US" sz="3000" dirty="0"/>
              <a:t>The total sleep time (TST) shortened on the within subject level with every yearly visit </a:t>
            </a:r>
            <a:r>
              <a:rPr lang="en-US" b="1" dirty="0">
                <a:solidFill>
                  <a:srgbClr val="292934"/>
                </a:solidFill>
              </a:rPr>
              <a:t>(Figure 1 a) </a:t>
            </a:r>
            <a:r>
              <a:rPr lang="en-US" sz="3000" dirty="0"/>
              <a:t>at all ages (χ2(1) = 35.750, p &lt; 0.001). </a:t>
            </a:r>
          </a:p>
          <a:p>
            <a:pPr marL="0" indent="0">
              <a:spcBef>
                <a:spcPts val="0"/>
              </a:spcBef>
              <a:spcAft>
                <a:spcPts val="800"/>
              </a:spcAft>
              <a:buNone/>
            </a:pPr>
            <a:r>
              <a:rPr lang="en-US" sz="3000" dirty="0"/>
              <a:t>Being in the moderate/high drinking category was significantly related to less efficient sleep (SE)  and longer sleep onset (SOL) in older participants. </a:t>
            </a:r>
            <a:r>
              <a:rPr lang="en-US" b="1" dirty="0">
                <a:solidFill>
                  <a:srgbClr val="292934"/>
                </a:solidFill>
              </a:rPr>
              <a:t>(Figure 1 c, d)</a:t>
            </a:r>
            <a:r>
              <a:rPr lang="en-US" dirty="0">
                <a:solidFill>
                  <a:srgbClr val="292934"/>
                </a:solidFill>
              </a:rPr>
              <a:t>.</a:t>
            </a:r>
            <a:endParaRPr lang="en-US" dirty="0">
              <a:latin typeface="Times New Roman" panose="02020603050405020304" pitchFamily="18" charset="0"/>
            </a:endParaRPr>
          </a:p>
          <a:p>
            <a:pPr marL="0" indent="0">
              <a:spcBef>
                <a:spcPts val="0"/>
              </a:spcBef>
              <a:spcAft>
                <a:spcPts val="800"/>
              </a:spcAft>
              <a:buNone/>
            </a:pPr>
            <a:r>
              <a:rPr lang="en-US" sz="3000" dirty="0"/>
              <a:t>Family history of substance use was significantly associated with shorter TST (χ2(1) = 5.394, p = 0.020).</a:t>
            </a:r>
          </a:p>
          <a:p>
            <a:pPr marL="0" marR="0" indent="0">
              <a:spcBef>
                <a:spcPts val="0"/>
              </a:spcBef>
              <a:spcAft>
                <a:spcPts val="800"/>
              </a:spcAft>
              <a:buNone/>
            </a:pPr>
            <a:r>
              <a:rPr lang="en-US" sz="3000" dirty="0"/>
              <a:t>Delta power was highest at frontal sites and lowest at the occipital site. Age was negatively associated with delta power activity, with a lower decline in the older (18+-year-old) cohort at the occipital electrode) </a:t>
            </a:r>
            <a:r>
              <a:rPr lang="en-US" b="1" dirty="0">
                <a:solidFill>
                  <a:srgbClr val="292934"/>
                </a:solidFill>
              </a:rPr>
              <a:t>(Figure 2). </a:t>
            </a:r>
          </a:p>
        </p:txBody>
      </p:sp>
      <p:pic>
        <p:nvPicPr>
          <p:cNvPr id="52" name="Picture 51" descr="A close up of a sign&#10;&#10;Description automatically generated">
            <a:extLst>
              <a:ext uri="{FF2B5EF4-FFF2-40B4-BE49-F238E27FC236}">
                <a16:creationId xmlns:a16="http://schemas.microsoft.com/office/drawing/2014/main" id="{994CC6EB-CBB2-8A47-383F-6ED5C76B9339}"/>
              </a:ext>
            </a:extLst>
          </p:cNvPr>
          <p:cNvPicPr>
            <a:picLocks noChangeAspect="1"/>
          </p:cNvPicPr>
          <p:nvPr/>
        </p:nvPicPr>
        <p:blipFill>
          <a:blip r:embed="rId6"/>
          <a:stretch>
            <a:fillRect/>
          </a:stretch>
        </p:blipFill>
        <p:spPr>
          <a:xfrm>
            <a:off x="38414715" y="157524"/>
            <a:ext cx="4800402" cy="4284830"/>
          </a:xfrm>
          <a:prstGeom prst="rect">
            <a:avLst/>
          </a:prstGeom>
        </p:spPr>
      </p:pic>
      <p:sp>
        <p:nvSpPr>
          <p:cNvPr id="14" name="Content Placeholder 13"/>
          <p:cNvSpPr>
            <a:spLocks noGrp="1"/>
          </p:cNvSpPr>
          <p:nvPr>
            <p:ph sz="quarter" idx="27"/>
          </p:nvPr>
        </p:nvSpPr>
        <p:spPr>
          <a:xfrm>
            <a:off x="14746502" y="10961536"/>
            <a:ext cx="14206715" cy="887115"/>
          </a:xfrm>
        </p:spPr>
        <p:txBody>
          <a:bodyPr>
            <a:noAutofit/>
          </a:bodyPr>
          <a:lstStyle/>
          <a:p>
            <a:pPr marL="0" indent="0">
              <a:buNone/>
            </a:pPr>
            <a:r>
              <a:rPr lang="en-US" sz="3200" b="1" cap="small" spc="700" dirty="0">
                <a:solidFill>
                  <a:srgbClr val="3776A3"/>
                </a:solidFill>
                <a:latin typeface="Calibri (Body)"/>
              </a:rPr>
              <a:t>N3 SLEEP</a:t>
            </a:r>
          </a:p>
          <a:p>
            <a:pPr marL="0" indent="0">
              <a:buNone/>
            </a:pPr>
            <a:endParaRPr lang="en-US" sz="2900" dirty="0">
              <a:highlight>
                <a:srgbClr val="FFFF00"/>
              </a:highlight>
            </a:endParaRPr>
          </a:p>
        </p:txBody>
      </p:sp>
      <p:pic>
        <p:nvPicPr>
          <p:cNvPr id="30" name="Graphic 29">
            <a:extLst>
              <a:ext uri="{FF2B5EF4-FFF2-40B4-BE49-F238E27FC236}">
                <a16:creationId xmlns:a16="http://schemas.microsoft.com/office/drawing/2014/main" id="{A6D83D57-558D-3DFA-1C6C-B014655A74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827217" y="8004885"/>
            <a:ext cx="12236764" cy="3219436"/>
          </a:xfrm>
          <a:prstGeom prst="rect">
            <a:avLst/>
          </a:prstGeom>
        </p:spPr>
      </p:pic>
      <p:pic>
        <p:nvPicPr>
          <p:cNvPr id="37" name="Picture 36" descr="Chart, scatter chart&#10;&#10;Description automatically generated">
            <a:extLst>
              <a:ext uri="{FF2B5EF4-FFF2-40B4-BE49-F238E27FC236}">
                <a16:creationId xmlns:a16="http://schemas.microsoft.com/office/drawing/2014/main" id="{5EF4ADCE-B750-4B40-AF71-89FB55B3EB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47411" y="18148063"/>
            <a:ext cx="12741245" cy="7227720"/>
          </a:xfrm>
          <a:prstGeom prst="rect">
            <a:avLst/>
          </a:prstGeom>
        </p:spPr>
      </p:pic>
      <p:pic>
        <p:nvPicPr>
          <p:cNvPr id="46" name="Picture 45" descr="Chart, scatter chart&#10;&#10;Description automatically generated">
            <a:extLst>
              <a:ext uri="{FF2B5EF4-FFF2-40B4-BE49-F238E27FC236}">
                <a16:creationId xmlns:a16="http://schemas.microsoft.com/office/drawing/2014/main" id="{032648EC-A4AE-4B42-916B-3B04649207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249087" y="7620003"/>
            <a:ext cx="6946560" cy="3473280"/>
          </a:xfrm>
          <a:prstGeom prst="rect">
            <a:avLst/>
          </a:prstGeom>
        </p:spPr>
      </p:pic>
      <p:pic>
        <p:nvPicPr>
          <p:cNvPr id="48" name="Picture 47" descr="Chart, scatter chart&#10;&#10;Description automatically generated">
            <a:extLst>
              <a:ext uri="{FF2B5EF4-FFF2-40B4-BE49-F238E27FC236}">
                <a16:creationId xmlns:a16="http://schemas.microsoft.com/office/drawing/2014/main" id="{23693405-CE28-F3D5-6992-FA3AF712C70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654231" y="7707609"/>
            <a:ext cx="6753574" cy="3376788"/>
          </a:xfrm>
          <a:prstGeom prst="rect">
            <a:avLst/>
          </a:prstGeom>
        </p:spPr>
      </p:pic>
      <p:pic>
        <p:nvPicPr>
          <p:cNvPr id="54" name="Picture 53" descr="Chart, scatter chart&#10;&#10;Description automatically generated">
            <a:extLst>
              <a:ext uri="{FF2B5EF4-FFF2-40B4-BE49-F238E27FC236}">
                <a16:creationId xmlns:a16="http://schemas.microsoft.com/office/drawing/2014/main" id="{8046D232-15DD-6B82-38BE-649EF02627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249087" y="11306975"/>
            <a:ext cx="6753573" cy="3376788"/>
          </a:xfrm>
          <a:prstGeom prst="rect">
            <a:avLst/>
          </a:prstGeom>
        </p:spPr>
      </p:pic>
      <p:pic>
        <p:nvPicPr>
          <p:cNvPr id="58" name="Picture 57" descr="Chart, scatter chart&#10;&#10;Description automatically generated">
            <a:extLst>
              <a:ext uri="{FF2B5EF4-FFF2-40B4-BE49-F238E27FC236}">
                <a16:creationId xmlns:a16="http://schemas.microsoft.com/office/drawing/2014/main" id="{4A812ED5-DA11-66F9-8CEF-8F1E9F9680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15794" y="11231354"/>
            <a:ext cx="6946560" cy="3473282"/>
          </a:xfrm>
          <a:prstGeom prst="rect">
            <a:avLst/>
          </a:prstGeom>
        </p:spPr>
      </p:pic>
      <p:graphicFrame>
        <p:nvGraphicFramePr>
          <p:cNvPr id="2" name="Table 1">
            <a:extLst>
              <a:ext uri="{FF2B5EF4-FFF2-40B4-BE49-F238E27FC236}">
                <a16:creationId xmlns:a16="http://schemas.microsoft.com/office/drawing/2014/main" id="{6E9401F7-6029-9ED5-61B5-CC9ADF059891}"/>
              </a:ext>
            </a:extLst>
          </p:cNvPr>
          <p:cNvGraphicFramePr>
            <a:graphicFrameLocks noGrp="1"/>
          </p:cNvGraphicFramePr>
          <p:nvPr>
            <p:extLst>
              <p:ext uri="{D42A27DB-BD31-4B8C-83A1-F6EECF244321}">
                <p14:modId xmlns:p14="http://schemas.microsoft.com/office/powerpoint/2010/main" val="999642581"/>
              </p:ext>
            </p:extLst>
          </p:nvPr>
        </p:nvGraphicFramePr>
        <p:xfrm>
          <a:off x="742626" y="18119815"/>
          <a:ext cx="12763071" cy="5738827"/>
        </p:xfrm>
        <a:graphic>
          <a:graphicData uri="http://schemas.openxmlformats.org/drawingml/2006/table">
            <a:tbl>
              <a:tblPr firstRow="1" firstCol="1" bandRow="1">
                <a:tableStyleId>{3B4B98B0-60AC-42C2-AFA5-B58CD77FA1E5}</a:tableStyleId>
              </a:tblPr>
              <a:tblGrid>
                <a:gridCol w="4571349">
                  <a:extLst>
                    <a:ext uri="{9D8B030D-6E8A-4147-A177-3AD203B41FA5}">
                      <a16:colId xmlns:a16="http://schemas.microsoft.com/office/drawing/2014/main" val="2633367847"/>
                    </a:ext>
                  </a:extLst>
                </a:gridCol>
                <a:gridCol w="3837262">
                  <a:extLst>
                    <a:ext uri="{9D8B030D-6E8A-4147-A177-3AD203B41FA5}">
                      <a16:colId xmlns:a16="http://schemas.microsoft.com/office/drawing/2014/main" val="3176336148"/>
                    </a:ext>
                  </a:extLst>
                </a:gridCol>
                <a:gridCol w="4354460">
                  <a:extLst>
                    <a:ext uri="{9D8B030D-6E8A-4147-A177-3AD203B41FA5}">
                      <a16:colId xmlns:a16="http://schemas.microsoft.com/office/drawing/2014/main" val="2213076344"/>
                    </a:ext>
                  </a:extLst>
                </a:gridCol>
              </a:tblGrid>
              <a:tr h="456979">
                <a:tc>
                  <a:txBody>
                    <a:bodyPr/>
                    <a:lstStyle/>
                    <a:p>
                      <a:pPr>
                        <a:lnSpc>
                          <a:spcPct val="107000"/>
                        </a:lnSpc>
                      </a:pPr>
                      <a:endParaRPr lang="en-US" sz="2400" dirty="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Male 57.44% (n = 54)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rPr>
                        <a:t>Female 42. 55 % (n = 40)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8157812"/>
                  </a:ext>
                </a:extLst>
              </a:tr>
              <a:tr h="406296">
                <a:tc>
                  <a:txBody>
                    <a:bodyPr/>
                    <a:lstStyle/>
                    <a:p>
                      <a:pPr marL="0" marR="0">
                        <a:lnSpc>
                          <a:spcPct val="107000"/>
                        </a:lnSpc>
                        <a:spcBef>
                          <a:spcPts val="0"/>
                        </a:spcBef>
                        <a:spcAft>
                          <a:spcPts val="0"/>
                        </a:spcAft>
                      </a:pPr>
                      <a:r>
                        <a:rPr lang="en-US" sz="2400" dirty="0">
                          <a:effectLst/>
                        </a:rPr>
                        <a:t>Age (y)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dirty="0">
                          <a:effectLst/>
                        </a:rPr>
                        <a:t>15.09 (2.21)</a:t>
                      </a:r>
                      <a:endParaRPr lang="en-US" sz="24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15.10 (2.38)</a:t>
                      </a:r>
                      <a:endParaRPr lang="en-US" sz="24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0014106"/>
                  </a:ext>
                </a:extLst>
              </a:tr>
              <a:tr h="406296">
                <a:tc>
                  <a:txBody>
                    <a:bodyPr/>
                    <a:lstStyle/>
                    <a:p>
                      <a:pPr marL="0" marR="0">
                        <a:lnSpc>
                          <a:spcPct val="107000"/>
                        </a:lnSpc>
                        <a:spcBef>
                          <a:spcPts val="0"/>
                        </a:spcBef>
                        <a:spcAft>
                          <a:spcPts val="0"/>
                        </a:spcAft>
                      </a:pPr>
                      <a:r>
                        <a:rPr lang="en-US" sz="2400">
                          <a:effectLst/>
                        </a:rPr>
                        <a:t>Body mass index percentile </a:t>
                      </a:r>
                      <a:r>
                        <a:rPr lang="en-US" sz="2400" baseline="30000">
                          <a:effectLst/>
                        </a:rPr>
                        <a:t>a</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dirty="0">
                          <a:effectLst/>
                        </a:rPr>
                        <a:t>60.84(26.23)</a:t>
                      </a:r>
                      <a:endParaRPr lang="en-US" sz="24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51.48 (27.86)</a:t>
                      </a:r>
                      <a:endParaRPr lang="en-US" sz="24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75257608"/>
                  </a:ext>
                </a:extLst>
              </a:tr>
              <a:tr h="406296">
                <a:tc>
                  <a:txBody>
                    <a:bodyPr/>
                    <a:lstStyle/>
                    <a:p>
                      <a:pPr marL="0" marR="0">
                        <a:lnSpc>
                          <a:spcPct val="107000"/>
                        </a:lnSpc>
                        <a:spcBef>
                          <a:spcPts val="0"/>
                        </a:spcBef>
                        <a:spcAft>
                          <a:spcPts val="0"/>
                        </a:spcAft>
                      </a:pPr>
                      <a:r>
                        <a:rPr lang="en-US" sz="2400">
                          <a:effectLst/>
                        </a:rPr>
                        <a:t>Ethnicity (n)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1352949"/>
                  </a:ext>
                </a:extLst>
              </a:tr>
              <a:tr h="406296">
                <a:tc>
                  <a:txBody>
                    <a:bodyPr/>
                    <a:lstStyle/>
                    <a:p>
                      <a:pPr marL="0" marR="0" indent="218440">
                        <a:lnSpc>
                          <a:spcPct val="107000"/>
                        </a:lnSpc>
                        <a:spcBef>
                          <a:spcPts val="0"/>
                        </a:spcBef>
                        <a:spcAft>
                          <a:spcPts val="0"/>
                        </a:spcAft>
                      </a:pPr>
                      <a:r>
                        <a:rPr lang="en-US" sz="2400">
                          <a:effectLst/>
                        </a:rPr>
                        <a:t>Caucasian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40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30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36261978"/>
                  </a:ext>
                </a:extLst>
              </a:tr>
              <a:tr h="406296">
                <a:tc>
                  <a:txBody>
                    <a:bodyPr/>
                    <a:lstStyle/>
                    <a:p>
                      <a:pPr marL="0" marR="0" indent="218440">
                        <a:lnSpc>
                          <a:spcPct val="107000"/>
                        </a:lnSpc>
                        <a:spcBef>
                          <a:spcPts val="0"/>
                        </a:spcBef>
                        <a:spcAft>
                          <a:spcPts val="0"/>
                        </a:spcAft>
                      </a:pPr>
                      <a:r>
                        <a:rPr lang="en-US" sz="2400">
                          <a:effectLst/>
                        </a:rPr>
                        <a:t>Asian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39500393"/>
                  </a:ext>
                </a:extLst>
              </a:tr>
              <a:tr h="406296">
                <a:tc>
                  <a:txBody>
                    <a:bodyPr/>
                    <a:lstStyle/>
                    <a:p>
                      <a:pPr marL="0" marR="0" indent="218440">
                        <a:lnSpc>
                          <a:spcPct val="107000"/>
                        </a:lnSpc>
                        <a:spcBef>
                          <a:spcPts val="0"/>
                        </a:spcBef>
                        <a:spcAft>
                          <a:spcPts val="0"/>
                        </a:spcAft>
                      </a:pPr>
                      <a:r>
                        <a:rPr lang="en-US" sz="2400">
                          <a:effectLst/>
                        </a:rPr>
                        <a:t>African American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5940322"/>
                  </a:ext>
                </a:extLst>
              </a:tr>
              <a:tr h="406296">
                <a:tc>
                  <a:txBody>
                    <a:bodyPr/>
                    <a:lstStyle/>
                    <a:p>
                      <a:pPr marL="0" marR="0" indent="218440">
                        <a:lnSpc>
                          <a:spcPct val="107000"/>
                        </a:lnSpc>
                        <a:spcBef>
                          <a:spcPts val="0"/>
                        </a:spcBef>
                        <a:spcAft>
                          <a:spcPts val="0"/>
                        </a:spcAft>
                      </a:pPr>
                      <a:r>
                        <a:rPr lang="en-US" sz="2400">
                          <a:effectLst/>
                        </a:rPr>
                        <a:t>Other/undeclared</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43022512"/>
                  </a:ext>
                </a:extLst>
              </a:tr>
              <a:tr h="406296">
                <a:tc>
                  <a:txBody>
                    <a:bodyPr/>
                    <a:lstStyle/>
                    <a:p>
                      <a:pPr marL="0" marR="0">
                        <a:lnSpc>
                          <a:spcPct val="107000"/>
                        </a:lnSpc>
                        <a:spcBef>
                          <a:spcPts val="0"/>
                        </a:spcBef>
                        <a:spcAft>
                          <a:spcPts val="0"/>
                        </a:spcAft>
                      </a:pPr>
                      <a:r>
                        <a:rPr lang="en-US" sz="2400">
                          <a:effectLst/>
                        </a:rPr>
                        <a:t>Pubertal development score </a:t>
                      </a:r>
                      <a:r>
                        <a:rPr lang="en-US" sz="2400" baseline="30000">
                          <a:effectLst/>
                        </a:rPr>
                        <a:t>b</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2.70 (0.69)</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3.10 (0.74)</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7161800"/>
                  </a:ext>
                </a:extLst>
              </a:tr>
              <a:tr h="406296">
                <a:tc>
                  <a:txBody>
                    <a:bodyPr/>
                    <a:lstStyle/>
                    <a:p>
                      <a:pPr marL="0" marR="0">
                        <a:lnSpc>
                          <a:spcPct val="107000"/>
                        </a:lnSpc>
                        <a:spcBef>
                          <a:spcPts val="0"/>
                        </a:spcBef>
                        <a:spcAft>
                          <a:spcPts val="0"/>
                        </a:spcAft>
                      </a:pPr>
                      <a:r>
                        <a:rPr lang="en-US" sz="2400">
                          <a:effectLst/>
                        </a:rPr>
                        <a:t>Drinking behavior (n)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 </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0442647"/>
                  </a:ext>
                </a:extLst>
              </a:tr>
              <a:tr h="406296">
                <a:tc>
                  <a:txBody>
                    <a:bodyPr/>
                    <a:lstStyle/>
                    <a:p>
                      <a:pPr marL="222250" marR="0">
                        <a:lnSpc>
                          <a:spcPct val="107000"/>
                        </a:lnSpc>
                        <a:spcBef>
                          <a:spcPts val="0"/>
                        </a:spcBef>
                        <a:spcAft>
                          <a:spcPts val="0"/>
                        </a:spcAft>
                      </a:pPr>
                      <a:r>
                        <a:rPr lang="en-US" sz="2400" dirty="0">
                          <a:effectLst/>
                        </a:rPr>
                        <a:t>Baseline year</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0 moderate/high</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 moderate/high</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3047354"/>
                  </a:ext>
                </a:extLst>
              </a:tr>
              <a:tr h="406296">
                <a:tc>
                  <a:txBody>
                    <a:bodyPr/>
                    <a:lstStyle/>
                    <a:p>
                      <a:pPr marL="222250" marR="0">
                        <a:lnSpc>
                          <a:spcPct val="107000"/>
                        </a:lnSpc>
                        <a:spcBef>
                          <a:spcPts val="0"/>
                        </a:spcBef>
                        <a:spcAft>
                          <a:spcPts val="0"/>
                        </a:spcAft>
                      </a:pPr>
                      <a:r>
                        <a:rPr lang="en-US" sz="2400">
                          <a:effectLst/>
                        </a:rPr>
                        <a:t>Year 1 visit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6 moderate/high</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8 moderate/high</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4597806"/>
                  </a:ext>
                </a:extLst>
              </a:tr>
              <a:tr h="406296">
                <a:tc>
                  <a:txBody>
                    <a:bodyPr/>
                    <a:lstStyle/>
                    <a:p>
                      <a:pPr marL="222250" marR="0">
                        <a:lnSpc>
                          <a:spcPct val="107000"/>
                        </a:lnSpc>
                        <a:spcBef>
                          <a:spcPts val="0"/>
                        </a:spcBef>
                        <a:spcAft>
                          <a:spcPts val="0"/>
                        </a:spcAft>
                      </a:pPr>
                      <a:r>
                        <a:rPr lang="en-US" sz="2400">
                          <a:effectLst/>
                        </a:rPr>
                        <a:t>Year 2 visit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13 moderate/high</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11 moderate/high</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5367177"/>
                  </a:ext>
                </a:extLst>
              </a:tr>
              <a:tr h="406296">
                <a:tc>
                  <a:txBody>
                    <a:bodyPr/>
                    <a:lstStyle/>
                    <a:p>
                      <a:pPr marL="222250" marR="0">
                        <a:lnSpc>
                          <a:spcPct val="107000"/>
                        </a:lnSpc>
                        <a:spcBef>
                          <a:spcPts val="0"/>
                        </a:spcBef>
                        <a:spcAft>
                          <a:spcPts val="0"/>
                        </a:spcAft>
                      </a:pPr>
                      <a:r>
                        <a:rPr lang="en-US" sz="2400" dirty="0">
                          <a:effectLst/>
                        </a:rPr>
                        <a:t>Year 3 visit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pPr>
                      <a:r>
                        <a:rPr lang="en-US" sz="2400">
                          <a:effectLst/>
                        </a:rPr>
                        <a:t>19 moderate/high</a:t>
                      </a:r>
                      <a:endParaRPr lang="en-US" sz="24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14 moderate/high</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54033098"/>
                  </a:ext>
                </a:extLst>
              </a:tr>
            </a:tbl>
          </a:graphicData>
        </a:graphic>
      </p:graphicFrame>
      <p:sp>
        <p:nvSpPr>
          <p:cNvPr id="47" name="TextBox 46">
            <a:extLst>
              <a:ext uri="{FF2B5EF4-FFF2-40B4-BE49-F238E27FC236}">
                <a16:creationId xmlns:a16="http://schemas.microsoft.com/office/drawing/2014/main" id="{924F8FE7-468D-254C-9388-0A99943A21F4}"/>
              </a:ext>
            </a:extLst>
          </p:cNvPr>
          <p:cNvSpPr txBox="1"/>
          <p:nvPr/>
        </p:nvSpPr>
        <p:spPr>
          <a:xfrm>
            <a:off x="28196317" y="25683643"/>
            <a:ext cx="18031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 </a:t>
            </a:r>
            <a:endParaRPr lang="en-US" sz="2800" b="1" dirty="0"/>
          </a:p>
        </p:txBody>
      </p:sp>
    </p:spTree>
    <p:extLst>
      <p:ext uri="{BB962C8B-B14F-4D97-AF65-F5344CB8AC3E}">
        <p14:creationId xmlns:p14="http://schemas.microsoft.com/office/powerpoint/2010/main" val="2116482555"/>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1291</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(Body)</vt:lpstr>
      <vt:lpstr>Calibri Light</vt:lpstr>
      <vt:lpstr>Cambria</vt:lpstr>
      <vt:lpstr>Lato</vt:lpstr>
      <vt:lpstr>Times New Roman</vt:lpstr>
      <vt:lpstr>Medical Poster</vt:lpstr>
      <vt:lpstr>Developmental trajectory of functional sleep measures and how they are impacted by alcohol exposure in adolescence.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2018-04-17T01:21:58Z</dcterms:created>
  <dcterms:modified xsi:type="dcterms:W3CDTF">2022-05-24T01:22:18Z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