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7fbfe170d_0_13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127fbfe170d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7fbfe170d_0_28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27fbfe170d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7fbfe170d_0_28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9499" lvl="0" marL="1676" marR="333032" rtl="0" algn="l">
              <a:lnSpc>
                <a:spcPct val="143680"/>
              </a:lnSpc>
              <a:spcBef>
                <a:spcPts val="3573"/>
              </a:spcBef>
              <a:spcAft>
                <a:spcPts val="0"/>
              </a:spcAft>
              <a:buClr>
                <a:schemeClr val="dk1"/>
              </a:buClr>
              <a:buSzPts val="1100"/>
              <a:buFont typeface="Arial"/>
              <a:buNone/>
            </a:pPr>
            <a:r>
              <a:rPr lang="en">
                <a:solidFill>
                  <a:schemeClr val="dk1"/>
                </a:solidFill>
              </a:rPr>
              <a:t>Here, We selected the KMeans Clustering algorithm. k-means clustering is a vector quantization method that seeks to partition n observations into k clusters, with each observation belonging to the cluster with the nearest mean (cluster centers or cluster centroid), which serves as the cluster's prototype. As a result, the data space is partitioned into Voronoi cells. Within-cluster variances (squared Euclidean distances) are minimized by k-means clustering, but regular Euclidean distances are not, which is the more difficult Weber problem: the mean optimizes squared errors, while only the geometric median reduces Euclidean distances. Using k-medians and k-medoids, for example, better Euclidean solutions can be obtained. We made use of the K-means clustering algorithm from sklearn python library. </a:t>
            </a:r>
            <a:endParaRPr/>
          </a:p>
        </p:txBody>
      </p:sp>
      <p:sp>
        <p:nvSpPr>
          <p:cNvPr id="179" name="Google Shape;179;g127fbfe170d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fbfe170d_5_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914" lvl="0" marL="1828" marR="257808" rtl="0" algn="l">
              <a:lnSpc>
                <a:spcPct val="143680"/>
              </a:lnSpc>
              <a:spcBef>
                <a:spcPts val="201"/>
              </a:spcBef>
              <a:spcAft>
                <a:spcPts val="0"/>
              </a:spcAft>
              <a:buClr>
                <a:schemeClr val="dk1"/>
              </a:buClr>
              <a:buSzPts val="1100"/>
              <a:buFont typeface="Arial"/>
              <a:buNone/>
            </a:pPr>
            <a:r>
              <a:rPr lang="en" sz="1200">
                <a:solidFill>
                  <a:schemeClr val="dk1"/>
                </a:solidFill>
              </a:rPr>
              <a:t>We also gave our code a front end to make the model interactive. We made use of Streamlit for this UI. Streamlit is a python library making it easy to make our Machine Learning models interactive. Here, we plotted a few analytical graphs and also took the users input to make real-time recommendations.</a:t>
            </a:r>
            <a:endParaRPr sz="1200">
              <a:solidFill>
                <a:schemeClr val="dk1"/>
              </a:solidFill>
            </a:endParaRPr>
          </a:p>
          <a:p>
            <a:pPr indent="0" lvl="0" marL="0" rtl="0" algn="l">
              <a:lnSpc>
                <a:spcPct val="100000"/>
              </a:lnSpc>
              <a:spcBef>
                <a:spcPts val="0"/>
              </a:spcBef>
              <a:spcAft>
                <a:spcPts val="0"/>
              </a:spcAft>
              <a:buSzPts val="1100"/>
              <a:buNone/>
            </a:pPr>
            <a:r>
              <a:t/>
            </a:r>
            <a:endParaRPr/>
          </a:p>
        </p:txBody>
      </p:sp>
      <p:sp>
        <p:nvSpPr>
          <p:cNvPr id="187" name="Google Shape;187;g127fbfe170d_5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7fbfe170d_0_29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broke the code into three portions to make recommendations.</a:t>
            </a:r>
            <a:endParaRPr/>
          </a:p>
          <a:p>
            <a:pPr indent="0" lvl="0" marL="0" rtl="0" algn="l">
              <a:lnSpc>
                <a:spcPct val="100000"/>
              </a:lnSpc>
              <a:spcBef>
                <a:spcPts val="0"/>
              </a:spcBef>
              <a:spcAft>
                <a:spcPts val="0"/>
              </a:spcAft>
              <a:buSzPts val="1100"/>
              <a:buNone/>
            </a:pPr>
            <a:r>
              <a:rPr lang="en"/>
              <a:t>1) weighted scores </a:t>
            </a:r>
            <a:endParaRPr/>
          </a:p>
          <a:p>
            <a:pPr indent="0" lvl="0" marL="0" rtl="0" algn="l">
              <a:lnSpc>
                <a:spcPct val="100000"/>
              </a:lnSpc>
              <a:spcBef>
                <a:spcPts val="0"/>
              </a:spcBef>
              <a:spcAft>
                <a:spcPts val="0"/>
              </a:spcAft>
              <a:buSzPts val="1100"/>
              <a:buNone/>
            </a:pPr>
            <a:r>
              <a:rPr lang="en"/>
              <a:t>2) clustering </a:t>
            </a:r>
            <a:endParaRPr/>
          </a:p>
          <a:p>
            <a:pPr indent="0" lvl="0" marL="0" rtl="0" algn="l">
              <a:lnSpc>
                <a:spcPct val="100000"/>
              </a:lnSpc>
              <a:spcBef>
                <a:spcPts val="0"/>
              </a:spcBef>
              <a:spcAft>
                <a:spcPts val="0"/>
              </a:spcAft>
              <a:buSzPts val="1100"/>
              <a:buNone/>
            </a:pPr>
            <a:r>
              <a:rPr lang="en"/>
              <a:t>3) the last function To begin, we'll utilize a weighted rating system to assign a rating to each piece of data based on the average rating and number of votes.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The following is the formula for calculating weighted rating: </a:t>
            </a:r>
            <a:endParaRPr/>
          </a:p>
          <a:p>
            <a:pPr indent="0" lvl="0" marL="0" rtl="0" algn="l">
              <a:lnSpc>
                <a:spcPct val="100000"/>
              </a:lnSpc>
              <a:spcBef>
                <a:spcPts val="0"/>
              </a:spcBef>
              <a:spcAft>
                <a:spcPts val="0"/>
              </a:spcAft>
              <a:buClr>
                <a:schemeClr val="dk1"/>
              </a:buClr>
              <a:buSzPts val="1100"/>
              <a:buFont typeface="Arial"/>
              <a:buNone/>
            </a:pPr>
            <a:r>
              <a:rPr lang="en"/>
              <a:t>We use the Weighted rating formula for our analysis </a:t>
            </a:r>
            <a:endParaRPr/>
          </a:p>
          <a:p>
            <a:pPr indent="0" lvl="0" marL="0" rtl="0" algn="l">
              <a:lnSpc>
                <a:spcPct val="100000"/>
              </a:lnSpc>
              <a:spcBef>
                <a:spcPts val="0"/>
              </a:spcBef>
              <a:spcAft>
                <a:spcPts val="0"/>
              </a:spcAft>
              <a:buClr>
                <a:schemeClr val="dk1"/>
              </a:buClr>
              <a:buSzPts val="1100"/>
              <a:buFont typeface="Arial"/>
              <a:buNone/>
            </a:pPr>
            <a:r>
              <a:rPr lang="en"/>
              <a:t>W=(v/(v+m) * M) + (m/(m+v) * C) </a:t>
            </a:r>
            <a:endParaRPr/>
          </a:p>
          <a:p>
            <a:pPr indent="0" lvl="0" marL="0" rtl="0" algn="l">
              <a:lnSpc>
                <a:spcPct val="100000"/>
              </a:lnSpc>
              <a:spcBef>
                <a:spcPts val="0"/>
              </a:spcBef>
              <a:spcAft>
                <a:spcPts val="0"/>
              </a:spcAft>
              <a:buClr>
                <a:schemeClr val="dk1"/>
              </a:buClr>
              <a:buSzPts val="1100"/>
              <a:buFont typeface="Arial"/>
              <a:buNone/>
            </a:pPr>
            <a:r>
              <a:rPr lang="en"/>
              <a:t>Where: </a:t>
            </a:r>
            <a:endParaRPr/>
          </a:p>
          <a:p>
            <a:pPr indent="0" lvl="0" marL="0" rtl="0" algn="l">
              <a:lnSpc>
                <a:spcPct val="100000"/>
              </a:lnSpc>
              <a:spcBef>
                <a:spcPts val="0"/>
              </a:spcBef>
              <a:spcAft>
                <a:spcPts val="0"/>
              </a:spcAft>
              <a:buClr>
                <a:schemeClr val="dk1"/>
              </a:buClr>
              <a:buSzPts val="1100"/>
              <a:buFont typeface="Arial"/>
              <a:buNone/>
            </a:pPr>
            <a:r>
              <a:rPr lang="en"/>
              <a:t>M = Mean for the video format </a:t>
            </a:r>
            <a:endParaRPr/>
          </a:p>
          <a:p>
            <a:pPr indent="0" lvl="0" marL="0" rtl="0" algn="l">
              <a:lnSpc>
                <a:spcPct val="100000"/>
              </a:lnSpc>
              <a:spcBef>
                <a:spcPts val="0"/>
              </a:spcBef>
              <a:spcAft>
                <a:spcPts val="0"/>
              </a:spcAft>
              <a:buClr>
                <a:schemeClr val="dk1"/>
              </a:buClr>
              <a:buSzPts val="1100"/>
              <a:buFont typeface="Arial"/>
              <a:buNone/>
            </a:pPr>
            <a:r>
              <a:rPr lang="en"/>
              <a:t>v = number of votes for the video format </a:t>
            </a:r>
            <a:endParaRPr/>
          </a:p>
          <a:p>
            <a:pPr indent="0" lvl="0" marL="0" rtl="0" algn="l">
              <a:lnSpc>
                <a:spcPct val="100000"/>
              </a:lnSpc>
              <a:spcBef>
                <a:spcPts val="0"/>
              </a:spcBef>
              <a:spcAft>
                <a:spcPts val="0"/>
              </a:spcAft>
              <a:buClr>
                <a:schemeClr val="dk1"/>
              </a:buClr>
              <a:buSzPts val="1100"/>
              <a:buFont typeface="Arial"/>
              <a:buNone/>
            </a:pPr>
            <a:r>
              <a:rPr lang="en"/>
              <a:t>m = minimum votes required to be counted </a:t>
            </a:r>
            <a:endParaRPr/>
          </a:p>
          <a:p>
            <a:pPr indent="0" lvl="0" marL="0" rtl="0" algn="l">
              <a:lnSpc>
                <a:spcPct val="100000"/>
              </a:lnSpc>
              <a:spcBef>
                <a:spcPts val="0"/>
              </a:spcBef>
              <a:spcAft>
                <a:spcPts val="0"/>
              </a:spcAft>
              <a:buClr>
                <a:schemeClr val="dk1"/>
              </a:buClr>
              <a:buSzPts val="1100"/>
              <a:buFont typeface="Arial"/>
              <a:buNone/>
            </a:pPr>
            <a:r>
              <a:rPr lang="en"/>
              <a:t>C = the mean vote across the whole dataset </a:t>
            </a:r>
            <a:endParaRPr/>
          </a:p>
          <a:p>
            <a:pPr indent="0" lvl="0" marL="0" rtl="0" algn="l">
              <a:lnSpc>
                <a:spcPct val="100000"/>
              </a:lnSpc>
              <a:spcBef>
                <a:spcPts val="0"/>
              </a:spcBef>
              <a:spcAft>
                <a:spcPts val="0"/>
              </a:spcAft>
              <a:buSzPts val="1100"/>
              <a:buNone/>
            </a:pPr>
            <a:r>
              <a:t/>
            </a:r>
            <a:endParaRPr/>
          </a:p>
        </p:txBody>
      </p:sp>
      <p:sp>
        <p:nvSpPr>
          <p:cNvPr id="196" name="Google Shape;196;g127fbfe170d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7fbfe170d_5_2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838" lvl="0" marL="1676" marR="446246" rtl="0" algn="l">
              <a:lnSpc>
                <a:spcPct val="143680"/>
              </a:lnSpc>
              <a:spcBef>
                <a:spcPts val="1114"/>
              </a:spcBef>
              <a:spcAft>
                <a:spcPts val="0"/>
              </a:spcAft>
              <a:buClr>
                <a:schemeClr val="dk1"/>
              </a:buClr>
              <a:buSzPts val="1100"/>
              <a:buFont typeface="Arial"/>
              <a:buNone/>
            </a:pPr>
            <a:r>
              <a:rPr lang="en">
                <a:solidFill>
                  <a:srgbClr val="292929"/>
                </a:solidFill>
                <a:highlight>
                  <a:srgbClr val="FFFFFF"/>
                </a:highlight>
              </a:rPr>
              <a:t>We need a boolean column for all the Genres for that we'll make a new column for each</a:t>
            </a:r>
            <a:r>
              <a:rPr lang="en">
                <a:solidFill>
                  <a:srgbClr val="292929"/>
                </a:solidFill>
              </a:rPr>
              <a:t> </a:t>
            </a:r>
            <a:r>
              <a:rPr lang="en">
                <a:solidFill>
                  <a:srgbClr val="292929"/>
                </a:solidFill>
                <a:highlight>
                  <a:srgbClr val="FFFFFF"/>
                </a:highlight>
              </a:rPr>
              <a:t>genre and assign a value of 1 or 0 to it based on the value. There will be a total of 38</a:t>
            </a:r>
            <a:r>
              <a:rPr lang="en">
                <a:solidFill>
                  <a:srgbClr val="292929"/>
                </a:solidFill>
              </a:rPr>
              <a:t> </a:t>
            </a:r>
            <a:r>
              <a:rPr lang="en">
                <a:solidFill>
                  <a:srgbClr val="292929"/>
                </a:solidFill>
                <a:highlight>
                  <a:srgbClr val="FFFFFF"/>
                </a:highlight>
              </a:rPr>
              <a:t>columns created. We'll use a scaler to standardize the data in the all genres column. It</a:t>
            </a:r>
            <a:r>
              <a:rPr lang="en">
                <a:solidFill>
                  <a:srgbClr val="292929"/>
                </a:solidFill>
              </a:rPr>
              <a:t> </a:t>
            </a:r>
            <a:r>
              <a:rPr lang="en">
                <a:solidFill>
                  <a:srgbClr val="292929"/>
                </a:solidFill>
                <a:highlight>
                  <a:srgbClr val="FFFFFF"/>
                </a:highlight>
              </a:rPr>
              <a:t>converts the data so that the mean is 0 and the standard deviation is 1. In a nutshell, it</a:t>
            </a:r>
            <a:r>
              <a:rPr lang="en">
                <a:solidFill>
                  <a:srgbClr val="292929"/>
                </a:solidFill>
              </a:rPr>
              <a:t> </a:t>
            </a:r>
            <a:r>
              <a:rPr lang="en">
                <a:solidFill>
                  <a:srgbClr val="292929"/>
                </a:solidFill>
                <a:highlight>
                  <a:srgbClr val="FFFFFF"/>
                </a:highlight>
              </a:rPr>
              <a:t>normalizes the data. For data with negative values, standardization is beneficial. It uses a</a:t>
            </a:r>
            <a:r>
              <a:rPr lang="en">
                <a:solidFill>
                  <a:srgbClr val="292929"/>
                </a:solidFill>
              </a:rPr>
              <a:t> </a:t>
            </a:r>
            <a:r>
              <a:rPr lang="en">
                <a:solidFill>
                  <a:srgbClr val="292929"/>
                </a:solidFill>
                <a:highlight>
                  <a:srgbClr val="FFFFFF"/>
                </a:highlight>
              </a:rPr>
              <a:t>typical normal distribution to organize the data.</a:t>
            </a:r>
            <a:r>
              <a:rPr lang="en">
                <a:solidFill>
                  <a:srgbClr val="292929"/>
                </a:solidFill>
              </a:rPr>
              <a:t> </a:t>
            </a:r>
            <a:endParaRPr/>
          </a:p>
        </p:txBody>
      </p:sp>
      <p:sp>
        <p:nvSpPr>
          <p:cNvPr id="204" name="Google Shape;204;g127fbfe170d_5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7fbfe170d_0_29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13970" lvl="0" marL="1257" marR="348090" rtl="0" algn="l">
              <a:lnSpc>
                <a:spcPct val="143682"/>
              </a:lnSpc>
              <a:spcBef>
                <a:spcPts val="0"/>
              </a:spcBef>
              <a:spcAft>
                <a:spcPts val="0"/>
              </a:spcAft>
              <a:buClr>
                <a:schemeClr val="dk1"/>
              </a:buClr>
              <a:buSzPts val="1100"/>
              <a:buFont typeface="Arial"/>
              <a:buNone/>
            </a:pPr>
            <a:r>
              <a:rPr lang="en">
                <a:solidFill>
                  <a:schemeClr val="dk1"/>
                </a:solidFill>
              </a:rPr>
              <a:t>1) We make the famous elbow graph for our data and try to see which value of k is feasible for us. </a:t>
            </a:r>
            <a:endParaRPr>
              <a:solidFill>
                <a:schemeClr val="dk1"/>
              </a:solidFill>
            </a:endParaRPr>
          </a:p>
          <a:p>
            <a:pPr indent="2794" lvl="0" marL="1257" marR="423712" rtl="0" algn="l">
              <a:lnSpc>
                <a:spcPct val="143680"/>
              </a:lnSpc>
              <a:spcBef>
                <a:spcPts val="633"/>
              </a:spcBef>
              <a:spcAft>
                <a:spcPts val="0"/>
              </a:spcAft>
              <a:buClr>
                <a:schemeClr val="dk1"/>
              </a:buClr>
              <a:buSzPts val="1100"/>
              <a:buFont typeface="Arial"/>
              <a:buNone/>
            </a:pPr>
            <a:r>
              <a:rPr lang="en">
                <a:solidFill>
                  <a:schemeClr val="dk1"/>
                </a:solidFill>
              </a:rPr>
              <a:t>2) When we see the graph we see that we that after k=23 the values go down linearly. For further process, We will make use of K=23. Now we'll utilize the k-means cluster to forecast the clustering result. This will assist us in making genre-based recommendations. </a:t>
            </a:r>
            <a:endParaRPr>
              <a:solidFill>
                <a:schemeClr val="dk1"/>
              </a:solidFill>
            </a:endParaRPr>
          </a:p>
          <a:p>
            <a:pPr indent="-3213" lvl="0" marL="9080" marR="449329" rtl="0" algn="l">
              <a:lnSpc>
                <a:spcPct val="143680"/>
              </a:lnSpc>
              <a:spcBef>
                <a:spcPts val="633"/>
              </a:spcBef>
              <a:spcAft>
                <a:spcPts val="0"/>
              </a:spcAft>
              <a:buSzPts val="1100"/>
              <a:buNone/>
            </a:pPr>
            <a:r>
              <a:rPr lang="en">
                <a:solidFill>
                  <a:schemeClr val="dk1"/>
                </a:solidFill>
              </a:rPr>
              <a:t>3)We consider 5 parameters for our recommendation. At least one argument must be presented. A title is a movie/show name, a type is a video format, a rating is the minimum rating required, a year is a specific year search, and a genre is a genre name, and it will recommend up to 10 titles based on the arguments provided </a:t>
            </a:r>
            <a:endParaRPr/>
          </a:p>
        </p:txBody>
      </p:sp>
      <p:sp>
        <p:nvSpPr>
          <p:cNvPr id="212" name="Google Shape;212;g127fbfe170d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7fbfe170d_0_30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27fbfe170d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7fbfe170d_0_30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481952" rtl="0" algn="l">
              <a:spcBef>
                <a:spcPts val="1114"/>
              </a:spcBef>
              <a:spcAft>
                <a:spcPts val="0"/>
              </a:spcAft>
              <a:buClr>
                <a:schemeClr val="dk1"/>
              </a:buClr>
              <a:buSzPts val="1100"/>
              <a:buFont typeface="Arial"/>
              <a:buNone/>
            </a:pPr>
            <a:r>
              <a:rPr lang="en">
                <a:solidFill>
                  <a:srgbClr val="2D3B45"/>
                </a:solidFill>
                <a:highlight>
                  <a:srgbClr val="FFFFFF"/>
                </a:highlight>
              </a:rPr>
              <a:t>1. Did you create any new additional features/variables?</a:t>
            </a:r>
            <a:r>
              <a:rPr lang="en">
                <a:solidFill>
                  <a:srgbClr val="2D3B45"/>
                </a:solidFill>
              </a:rPr>
              <a:t> </a:t>
            </a:r>
            <a:endParaRPr>
              <a:solidFill>
                <a:srgbClr val="2D3B45"/>
              </a:solidFill>
            </a:endParaRPr>
          </a:p>
          <a:p>
            <a:pPr indent="0" lvl="0" marL="457619" rtl="0" algn="l">
              <a:spcBef>
                <a:spcPts val="1171"/>
              </a:spcBef>
              <a:spcAft>
                <a:spcPts val="0"/>
              </a:spcAft>
              <a:buClr>
                <a:schemeClr val="dk1"/>
              </a:buClr>
              <a:buSzPts val="1100"/>
              <a:buFont typeface="Arial"/>
              <a:buNone/>
            </a:pPr>
            <a:r>
              <a:rPr lang="en">
                <a:solidFill>
                  <a:srgbClr val="2D3B45"/>
                </a:solidFill>
                <a:highlight>
                  <a:srgbClr val="FFFFFF"/>
                </a:highlight>
              </a:rPr>
              <a:t>Yes, We created a few features for our genres.</a:t>
            </a:r>
            <a:endParaRPr>
              <a:solidFill>
                <a:srgbClr val="2D3B45"/>
              </a:solidFill>
              <a:highlight>
                <a:srgbClr val="FFFFFF"/>
              </a:highlight>
            </a:endParaRPr>
          </a:p>
          <a:p>
            <a:pPr indent="0" lvl="0" marL="470776" rtl="0" algn="l">
              <a:spcBef>
                <a:spcPts val="0"/>
              </a:spcBef>
              <a:spcAft>
                <a:spcPts val="0"/>
              </a:spcAft>
              <a:buClr>
                <a:schemeClr val="dk1"/>
              </a:buClr>
              <a:buSzPts val="1100"/>
              <a:buFont typeface="Arial"/>
              <a:buNone/>
            </a:pPr>
            <a:r>
              <a:rPr lang="en">
                <a:solidFill>
                  <a:srgbClr val="2D3B45"/>
                </a:solidFill>
                <a:highlight>
                  <a:srgbClr val="FFFFFF"/>
                </a:highlight>
              </a:rPr>
              <a:t>2. What was the process you used for evaluation? What was the best result?</a:t>
            </a:r>
            <a:r>
              <a:rPr lang="en">
                <a:solidFill>
                  <a:srgbClr val="2D3B45"/>
                </a:solidFill>
              </a:rPr>
              <a:t> </a:t>
            </a:r>
            <a:endParaRPr>
              <a:solidFill>
                <a:srgbClr val="2D3B45"/>
              </a:solidFill>
            </a:endParaRPr>
          </a:p>
          <a:p>
            <a:pPr indent="-3771" lvl="0" marL="462648" marR="488215" rtl="0" algn="l">
              <a:lnSpc>
                <a:spcPct val="110155"/>
              </a:lnSpc>
              <a:spcBef>
                <a:spcPts val="1171"/>
              </a:spcBef>
              <a:spcAft>
                <a:spcPts val="0"/>
              </a:spcAft>
              <a:buClr>
                <a:schemeClr val="dk1"/>
              </a:buClr>
              <a:buSzPts val="1100"/>
              <a:buFont typeface="Arial"/>
              <a:buNone/>
            </a:pPr>
            <a:r>
              <a:rPr lang="en">
                <a:solidFill>
                  <a:srgbClr val="2D3B45"/>
                </a:solidFill>
                <a:highlight>
                  <a:srgbClr val="FFFFFF"/>
                </a:highlight>
              </a:rPr>
              <a:t>We used the K-means clustering algorithm till convergence and then we used the</a:t>
            </a:r>
            <a:r>
              <a:rPr lang="en">
                <a:solidFill>
                  <a:srgbClr val="2D3B45"/>
                </a:solidFill>
              </a:rPr>
              <a:t> </a:t>
            </a:r>
            <a:r>
              <a:rPr lang="en">
                <a:solidFill>
                  <a:srgbClr val="2D3B45"/>
                </a:solidFill>
                <a:highlight>
                  <a:srgbClr val="FFFFFF"/>
                </a:highlight>
              </a:rPr>
              <a:t>clusters for further recommendation analysis.</a:t>
            </a:r>
            <a:r>
              <a:rPr lang="en">
                <a:solidFill>
                  <a:srgbClr val="2D3B45"/>
                </a:solidFill>
              </a:rPr>
              <a:t> </a:t>
            </a:r>
            <a:endParaRPr>
              <a:solidFill>
                <a:srgbClr val="2D3B45"/>
              </a:solidFill>
            </a:endParaRPr>
          </a:p>
          <a:p>
            <a:pPr indent="0" lvl="0" marL="472592" rtl="0" algn="l">
              <a:spcBef>
                <a:spcPts val="1059"/>
              </a:spcBef>
              <a:spcAft>
                <a:spcPts val="0"/>
              </a:spcAft>
              <a:buClr>
                <a:schemeClr val="dk1"/>
              </a:buClr>
              <a:buSzPts val="1100"/>
              <a:buFont typeface="Arial"/>
              <a:buNone/>
            </a:pPr>
            <a:r>
              <a:rPr lang="en">
                <a:solidFill>
                  <a:srgbClr val="2D3B45"/>
                </a:solidFill>
                <a:highlight>
                  <a:srgbClr val="FFFFFF"/>
                </a:highlight>
              </a:rPr>
              <a:t>3. What were the problems you faced? How did you solve them?</a:t>
            </a:r>
            <a:r>
              <a:rPr lang="en">
                <a:solidFill>
                  <a:srgbClr val="2D3B45"/>
                </a:solidFill>
              </a:rPr>
              <a:t> </a:t>
            </a:r>
            <a:endParaRPr>
              <a:solidFill>
                <a:srgbClr val="2D3B45"/>
              </a:solidFill>
            </a:endParaRPr>
          </a:p>
          <a:p>
            <a:pPr indent="8242" lvl="0" marL="461949" marR="281527" rtl="0" algn="l">
              <a:lnSpc>
                <a:spcPct val="110154"/>
              </a:lnSpc>
              <a:spcBef>
                <a:spcPts val="1171"/>
              </a:spcBef>
              <a:spcAft>
                <a:spcPts val="0"/>
              </a:spcAft>
              <a:buClr>
                <a:schemeClr val="dk1"/>
              </a:buClr>
              <a:buSzPts val="1100"/>
              <a:buFont typeface="Arial"/>
              <a:buNone/>
            </a:pPr>
            <a:r>
              <a:rPr lang="en">
                <a:solidFill>
                  <a:srgbClr val="2D3B45"/>
                </a:solidFill>
                <a:highlight>
                  <a:srgbClr val="FFFFFF"/>
                </a:highlight>
              </a:rPr>
              <a:t>If this is a funded project then you can freely use the AWS resources. In college-level</a:t>
            </a:r>
            <a:r>
              <a:rPr lang="en">
                <a:solidFill>
                  <a:srgbClr val="2D3B45"/>
                </a:solidFill>
              </a:rPr>
              <a:t> </a:t>
            </a:r>
            <a:r>
              <a:rPr lang="en">
                <a:solidFill>
                  <a:srgbClr val="2D3B45"/>
                </a:solidFill>
                <a:highlight>
                  <a:srgbClr val="FFFFFF"/>
                </a:highlight>
              </a:rPr>
              <a:t>instances, you can't have a large dataset and you can’t build a pipeline. The data</a:t>
            </a:r>
            <a:r>
              <a:rPr lang="en">
                <a:solidFill>
                  <a:srgbClr val="2D3B45"/>
                </a:solidFill>
              </a:rPr>
              <a:t> </a:t>
            </a:r>
            <a:r>
              <a:rPr lang="en">
                <a:solidFill>
                  <a:srgbClr val="2D3B45"/>
                </a:solidFill>
                <a:highlight>
                  <a:srgbClr val="FFFFFF"/>
                </a:highlight>
              </a:rPr>
              <a:t>cant is kept in s3 because for every access you will call the S3 storage. This may</a:t>
            </a:r>
            <a:r>
              <a:rPr lang="en">
                <a:solidFill>
                  <a:srgbClr val="2D3B45"/>
                </a:solidFill>
              </a:rPr>
              <a:t> </a:t>
            </a:r>
            <a:r>
              <a:rPr lang="en">
                <a:solidFill>
                  <a:srgbClr val="2D3B45"/>
                </a:solidFill>
                <a:highlight>
                  <a:srgbClr val="FFFFFF"/>
                </a:highlight>
              </a:rPr>
              <a:t>incur charges on your account. The dataset we choose must have appropriate data.</a:t>
            </a:r>
            <a:r>
              <a:rPr lang="en">
                <a:solidFill>
                  <a:srgbClr val="2D3B45"/>
                </a:solidFill>
              </a:rPr>
              <a:t> </a:t>
            </a:r>
            <a:r>
              <a:rPr lang="en">
                <a:solidFill>
                  <a:srgbClr val="2D3B45"/>
                </a:solidFill>
                <a:highlight>
                  <a:srgbClr val="FFFFFF"/>
                </a:highlight>
              </a:rPr>
              <a:t>If not, the accuracy of the model declines. To develop a project like this you need to</a:t>
            </a:r>
            <a:r>
              <a:rPr lang="en">
                <a:solidFill>
                  <a:srgbClr val="2D3B45"/>
                </a:solidFill>
              </a:rPr>
              <a:t> </a:t>
            </a:r>
            <a:r>
              <a:rPr lang="en">
                <a:solidFill>
                  <a:srgbClr val="2D3B45"/>
                </a:solidFill>
                <a:highlight>
                  <a:srgbClr val="FFFFFF"/>
                </a:highlight>
              </a:rPr>
              <a:t>have knowledge of Machine Learning algorithms and AWS. We used a private</a:t>
            </a:r>
            <a:r>
              <a:rPr lang="en">
                <a:solidFill>
                  <a:srgbClr val="2D3B45"/>
                </a:solidFill>
              </a:rPr>
              <a:t> </a:t>
            </a:r>
            <a:r>
              <a:rPr lang="en">
                <a:solidFill>
                  <a:srgbClr val="2D3B45"/>
                </a:solidFill>
                <a:highlight>
                  <a:srgbClr val="FFFFFF"/>
                </a:highlight>
              </a:rPr>
              <a:t>account for our process and made which caused fewer problems. We selected the</a:t>
            </a:r>
            <a:r>
              <a:rPr lang="en">
                <a:solidFill>
                  <a:srgbClr val="2D3B45"/>
                </a:solidFill>
              </a:rPr>
              <a:t> </a:t>
            </a:r>
            <a:r>
              <a:rPr lang="en">
                <a:solidFill>
                  <a:srgbClr val="2D3B45"/>
                </a:solidFill>
                <a:highlight>
                  <a:srgbClr val="FFFFFF"/>
                </a:highlight>
              </a:rPr>
              <a:t>datasets which had appropriate data and were from a legitimate source.</a:t>
            </a:r>
            <a:r>
              <a:rPr lang="en">
                <a:solidFill>
                  <a:srgbClr val="2D3B45"/>
                </a:solidFill>
              </a:rPr>
              <a:t> </a:t>
            </a:r>
            <a:endParaRPr>
              <a:solidFill>
                <a:srgbClr val="2D3B45"/>
              </a:solidFill>
            </a:endParaRPr>
          </a:p>
          <a:p>
            <a:pPr indent="0" lvl="0" marL="468541" rtl="0" algn="l">
              <a:spcBef>
                <a:spcPts val="1059"/>
              </a:spcBef>
              <a:spcAft>
                <a:spcPts val="0"/>
              </a:spcAft>
              <a:buClr>
                <a:schemeClr val="dk1"/>
              </a:buClr>
              <a:buSzPts val="1100"/>
              <a:buFont typeface="Arial"/>
              <a:buNone/>
            </a:pPr>
            <a:r>
              <a:rPr lang="en">
                <a:solidFill>
                  <a:srgbClr val="2D3B45"/>
                </a:solidFill>
                <a:highlight>
                  <a:srgbClr val="FFFFFF"/>
                </a:highlight>
              </a:rPr>
              <a:t>4. What future work would you like to do?</a:t>
            </a:r>
            <a:r>
              <a:rPr lang="en">
                <a:solidFill>
                  <a:srgbClr val="2D3B45"/>
                </a:solidFill>
              </a:rPr>
              <a:t> </a:t>
            </a:r>
            <a:endParaRPr>
              <a:solidFill>
                <a:srgbClr val="2D3B45"/>
              </a:solidFill>
            </a:endParaRPr>
          </a:p>
          <a:p>
            <a:pPr indent="8521" lvl="0" marL="461670" marR="485555" rtl="0" algn="l">
              <a:lnSpc>
                <a:spcPct val="110154"/>
              </a:lnSpc>
              <a:spcBef>
                <a:spcPts val="1171"/>
              </a:spcBef>
              <a:spcAft>
                <a:spcPts val="0"/>
              </a:spcAft>
              <a:buClr>
                <a:schemeClr val="dk1"/>
              </a:buClr>
              <a:buSzPts val="1100"/>
              <a:buFont typeface="Arial"/>
              <a:buNone/>
            </a:pPr>
            <a:r>
              <a:rPr lang="en">
                <a:solidFill>
                  <a:srgbClr val="2D3B45"/>
                </a:solidFill>
                <a:highlight>
                  <a:srgbClr val="FFFFFF"/>
                </a:highlight>
              </a:rPr>
              <a:t>In the future, We can do regression analysis on the data. The dataset had a lot of</a:t>
            </a:r>
            <a:r>
              <a:rPr lang="en">
                <a:solidFill>
                  <a:srgbClr val="2D3B45"/>
                </a:solidFill>
              </a:rPr>
              <a:t> </a:t>
            </a:r>
            <a:r>
              <a:rPr lang="en">
                <a:solidFill>
                  <a:srgbClr val="2D3B45"/>
                </a:solidFill>
                <a:highlight>
                  <a:srgbClr val="FFFFFF"/>
                </a:highlight>
              </a:rPr>
              <a:t>movies without a genre. We will try to label the data there. We can also shift to</a:t>
            </a:r>
            <a:r>
              <a:rPr lang="en">
                <a:solidFill>
                  <a:srgbClr val="2D3B45"/>
                </a:solidFill>
              </a:rPr>
              <a:t> </a:t>
            </a:r>
            <a:r>
              <a:rPr lang="en">
                <a:solidFill>
                  <a:srgbClr val="2D3B45"/>
                </a:solidFill>
                <a:highlight>
                  <a:srgbClr val="FFFFFF"/>
                </a:highlight>
              </a:rPr>
              <a:t>graphical databases for processing unstructured data. Further enhancements are</a:t>
            </a:r>
            <a:r>
              <a:rPr lang="en">
                <a:solidFill>
                  <a:srgbClr val="2D3B45"/>
                </a:solidFill>
              </a:rPr>
              <a:t> </a:t>
            </a:r>
            <a:r>
              <a:rPr lang="en">
                <a:solidFill>
                  <a:srgbClr val="2D3B45"/>
                </a:solidFill>
                <a:highlight>
                  <a:srgbClr val="FFFFFF"/>
                </a:highlight>
              </a:rPr>
              <a:t>possible to give it a professional-looking UI.</a:t>
            </a:r>
            <a:r>
              <a:rPr lang="en">
                <a:solidFill>
                  <a:srgbClr val="2D3B45"/>
                </a:solidFill>
              </a:rPr>
              <a:t> </a:t>
            </a:r>
            <a:endParaRPr>
              <a:solidFill>
                <a:srgbClr val="2D3B45"/>
              </a:solidFill>
            </a:endParaRPr>
          </a:p>
          <a:p>
            <a:pPr indent="0" lvl="0" marL="472592" rtl="0" algn="l">
              <a:spcBef>
                <a:spcPts val="1059"/>
              </a:spcBef>
              <a:spcAft>
                <a:spcPts val="0"/>
              </a:spcAft>
              <a:buClr>
                <a:schemeClr val="dk1"/>
              </a:buClr>
              <a:buSzPts val="1100"/>
              <a:buFont typeface="Arial"/>
              <a:buNone/>
            </a:pPr>
            <a:r>
              <a:rPr lang="en">
                <a:solidFill>
                  <a:srgbClr val="2D3B45"/>
                </a:solidFill>
                <a:highlight>
                  <a:srgbClr val="FFFFFF"/>
                </a:highlight>
              </a:rPr>
              <a:t>5. Instructions for individuals that may want to use your work</a:t>
            </a:r>
            <a:r>
              <a:rPr lang="en">
                <a:solidFill>
                  <a:srgbClr val="2D3B45"/>
                </a:solidFill>
              </a:rPr>
              <a:t> </a:t>
            </a:r>
            <a:endParaRPr>
              <a:solidFill>
                <a:srgbClr val="2D3B45"/>
              </a:solidFill>
            </a:endParaRPr>
          </a:p>
          <a:p>
            <a:pPr indent="-218821" lvl="0" marL="919848" marR="276952" rtl="0" algn="l">
              <a:lnSpc>
                <a:spcPct val="110152"/>
              </a:lnSpc>
              <a:spcBef>
                <a:spcPts val="171"/>
              </a:spcBef>
              <a:spcAft>
                <a:spcPts val="0"/>
              </a:spcAft>
              <a:buClr>
                <a:schemeClr val="dk1"/>
              </a:buClr>
              <a:buSzPts val="1100"/>
              <a:buFont typeface="Arial"/>
              <a:buNone/>
            </a:pPr>
            <a:r>
              <a:rPr lang="en">
                <a:solidFill>
                  <a:srgbClr val="2D3B45"/>
                </a:solidFill>
                <a:highlight>
                  <a:srgbClr val="FFFFFF"/>
                </a:highlight>
              </a:rPr>
              <a:t>1. Make sure you install all the necessary python libraries before working on the</a:t>
            </a:r>
            <a:r>
              <a:rPr lang="en">
                <a:solidFill>
                  <a:srgbClr val="2D3B45"/>
                </a:solidFill>
              </a:rPr>
              <a:t> </a:t>
            </a:r>
            <a:r>
              <a:rPr lang="en">
                <a:solidFill>
                  <a:srgbClr val="2D3B45"/>
                </a:solidFill>
                <a:highlight>
                  <a:srgbClr val="FFFFFF"/>
                </a:highlight>
              </a:rPr>
              <a:t>code.</a:t>
            </a:r>
            <a:r>
              <a:rPr lang="en">
                <a:solidFill>
                  <a:srgbClr val="2D3B45"/>
                </a:solidFill>
              </a:rPr>
              <a:t> </a:t>
            </a:r>
            <a:endParaRPr>
              <a:solidFill>
                <a:srgbClr val="2D3B45"/>
              </a:solidFill>
            </a:endParaRPr>
          </a:p>
          <a:p>
            <a:pPr indent="-1816" lvl="0" marL="689851" marR="323168" rtl="0" algn="l">
              <a:lnSpc>
                <a:spcPct val="110154"/>
              </a:lnSpc>
              <a:spcBef>
                <a:spcPts val="59"/>
              </a:spcBef>
              <a:spcAft>
                <a:spcPts val="0"/>
              </a:spcAft>
              <a:buClr>
                <a:schemeClr val="dk1"/>
              </a:buClr>
              <a:buSzPts val="1100"/>
              <a:buFont typeface="Arial"/>
              <a:buNone/>
            </a:pPr>
            <a:r>
              <a:rPr lang="en">
                <a:solidFill>
                  <a:srgbClr val="2D3B45"/>
                </a:solidFill>
                <a:highlight>
                  <a:srgbClr val="FFFFFF"/>
                </a:highlight>
              </a:rPr>
              <a:t>2. Find a good dataset with enough rows and relevant columns.</a:t>
            </a:r>
            <a:r>
              <a:rPr lang="en">
                <a:solidFill>
                  <a:srgbClr val="2D3B45"/>
                </a:solidFill>
              </a:rPr>
              <a:t> </a:t>
            </a:r>
            <a:r>
              <a:rPr lang="en">
                <a:solidFill>
                  <a:srgbClr val="2D3B45"/>
                </a:solidFill>
                <a:highlight>
                  <a:srgbClr val="FFFFFF"/>
                </a:highlight>
              </a:rPr>
              <a:t>3. While creating an S3 Bucket and a new notebook instance make sure to use</a:t>
            </a:r>
            <a:r>
              <a:rPr lang="en">
                <a:solidFill>
                  <a:srgbClr val="2D3B45"/>
                </a:solidFill>
              </a:rPr>
              <a:t> </a:t>
            </a:r>
            <a:r>
              <a:rPr lang="en">
                <a:solidFill>
                  <a:srgbClr val="2D3B45"/>
                </a:solidFill>
                <a:highlight>
                  <a:srgbClr val="FFFFFF"/>
                </a:highlight>
              </a:rPr>
              <a:t>a new IAM role and store data in a random s3 bucket.</a:t>
            </a:r>
            <a:r>
              <a:rPr lang="en">
                <a:solidFill>
                  <a:srgbClr val="2D3B45"/>
                </a:solidFill>
              </a:rPr>
              <a:t> </a:t>
            </a:r>
            <a:endParaRPr>
              <a:solidFill>
                <a:srgbClr val="2D3B45"/>
              </a:solidFill>
            </a:endParaRPr>
          </a:p>
          <a:p>
            <a:pPr indent="-4051" lvl="0" marL="687616" marR="322973" rtl="0" algn="l">
              <a:lnSpc>
                <a:spcPct val="110155"/>
              </a:lnSpc>
              <a:spcBef>
                <a:spcPts val="59"/>
              </a:spcBef>
              <a:spcAft>
                <a:spcPts val="0"/>
              </a:spcAft>
              <a:buClr>
                <a:schemeClr val="dk1"/>
              </a:buClr>
              <a:buSzPts val="1100"/>
              <a:buFont typeface="Arial"/>
              <a:buNone/>
            </a:pPr>
            <a:r>
              <a:rPr lang="en">
                <a:solidFill>
                  <a:srgbClr val="2D3B45"/>
                </a:solidFill>
                <a:highlight>
                  <a:srgbClr val="FFFFFF"/>
                </a:highlight>
              </a:rPr>
              <a:t>4. Use a good processing instance for higher processing power.</a:t>
            </a:r>
            <a:r>
              <a:rPr lang="en">
                <a:solidFill>
                  <a:srgbClr val="2D3B45"/>
                </a:solidFill>
              </a:rPr>
              <a:t> </a:t>
            </a:r>
            <a:r>
              <a:rPr lang="en">
                <a:solidFill>
                  <a:srgbClr val="2D3B45"/>
                </a:solidFill>
                <a:highlight>
                  <a:srgbClr val="FFFFFF"/>
                </a:highlight>
              </a:rPr>
              <a:t>5. There are 2 Jupyter notebooks. You can use our code on your local machine</a:t>
            </a:r>
            <a:r>
              <a:rPr lang="en">
                <a:solidFill>
                  <a:srgbClr val="2D3B45"/>
                </a:solidFill>
              </a:rPr>
              <a:t> </a:t>
            </a:r>
            <a:r>
              <a:rPr lang="en">
                <a:solidFill>
                  <a:srgbClr val="2D3B45"/>
                </a:solidFill>
                <a:highlight>
                  <a:srgbClr val="FFFFFF"/>
                </a:highlight>
              </a:rPr>
              <a:t>as well as a notebook for AWS instance.</a:t>
            </a:r>
            <a:r>
              <a:rPr lang="en">
                <a:solidFill>
                  <a:srgbClr val="2D3B45"/>
                </a:solidFill>
              </a:rPr>
              <a:t> </a:t>
            </a:r>
            <a:endParaRPr>
              <a:solidFill>
                <a:srgbClr val="2D3B45"/>
              </a:solidFill>
            </a:endParaRPr>
          </a:p>
          <a:p>
            <a:pPr indent="0" lvl="0" marL="691108" rtl="0" algn="l">
              <a:spcBef>
                <a:spcPts val="59"/>
              </a:spcBef>
              <a:spcAft>
                <a:spcPts val="0"/>
              </a:spcAft>
              <a:buClr>
                <a:schemeClr val="dk1"/>
              </a:buClr>
              <a:buSzPts val="1100"/>
              <a:buFont typeface="Arial"/>
              <a:buNone/>
            </a:pPr>
            <a:r>
              <a:rPr lang="en">
                <a:solidFill>
                  <a:srgbClr val="2D3B45"/>
                </a:solidFill>
                <a:highlight>
                  <a:srgbClr val="FFFFFF"/>
                </a:highlight>
              </a:rPr>
              <a:t>6. Read about the boto library for using AWS.</a:t>
            </a:r>
            <a:r>
              <a:rPr lang="en">
                <a:solidFill>
                  <a:srgbClr val="2D3B45"/>
                </a:solidFill>
              </a:rPr>
              <a:t> </a:t>
            </a:r>
            <a:endParaRPr>
              <a:solidFill>
                <a:srgbClr val="2D3B45"/>
              </a:solidFill>
            </a:endParaRPr>
          </a:p>
          <a:p>
            <a:pPr indent="0" lvl="0" marL="692365" rtl="0" algn="l">
              <a:spcBef>
                <a:spcPts val="171"/>
              </a:spcBef>
              <a:spcAft>
                <a:spcPts val="0"/>
              </a:spcAft>
              <a:buClr>
                <a:schemeClr val="dk1"/>
              </a:buClr>
              <a:buSzPts val="1100"/>
              <a:buFont typeface="Arial"/>
              <a:buNone/>
            </a:pPr>
            <a:r>
              <a:rPr lang="en">
                <a:solidFill>
                  <a:srgbClr val="2D3B45"/>
                </a:solidFill>
                <a:highlight>
                  <a:srgbClr val="FFFFFF"/>
                </a:highlight>
              </a:rPr>
              <a:t>7. We created a separate python file for Streamlit.</a:t>
            </a:r>
            <a:endParaRPr>
              <a:solidFill>
                <a:srgbClr val="2D3B45"/>
              </a:solidFill>
              <a:highlight>
                <a:srgbClr val="FFFFFF"/>
              </a:highlight>
            </a:endParaRPr>
          </a:p>
          <a:p>
            <a:pPr indent="0" lvl="0" marL="0" rtl="0" algn="l">
              <a:lnSpc>
                <a:spcPct val="100000"/>
              </a:lnSpc>
              <a:spcBef>
                <a:spcPts val="0"/>
              </a:spcBef>
              <a:spcAft>
                <a:spcPts val="0"/>
              </a:spcAft>
              <a:buSzPts val="1100"/>
              <a:buNone/>
            </a:pPr>
            <a:r>
              <a:t/>
            </a:r>
            <a:endParaRPr/>
          </a:p>
        </p:txBody>
      </p:sp>
      <p:sp>
        <p:nvSpPr>
          <p:cNvPr id="229" name="Google Shape;229;g127fbfe170d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fbfe170d_5_7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481952" rtl="0" algn="l">
              <a:spcBef>
                <a:spcPts val="1114"/>
              </a:spcBef>
              <a:spcAft>
                <a:spcPts val="0"/>
              </a:spcAft>
              <a:buSzPts val="1100"/>
              <a:buNone/>
            </a:pPr>
            <a:r>
              <a:rPr lang="en">
                <a:solidFill>
                  <a:srgbClr val="2D3B45"/>
                </a:solidFill>
                <a:highlight>
                  <a:srgbClr val="FFFFFF"/>
                </a:highlight>
              </a:rPr>
              <a:t>1. Did you create any new additional features/variables?</a:t>
            </a:r>
            <a:r>
              <a:rPr lang="en">
                <a:solidFill>
                  <a:srgbClr val="2D3B45"/>
                </a:solidFill>
              </a:rPr>
              <a:t> </a:t>
            </a:r>
            <a:endParaRPr>
              <a:solidFill>
                <a:srgbClr val="2D3B45"/>
              </a:solidFill>
            </a:endParaRPr>
          </a:p>
          <a:p>
            <a:pPr indent="0" lvl="0" marL="457619" rtl="0" algn="l">
              <a:spcBef>
                <a:spcPts val="1171"/>
              </a:spcBef>
              <a:spcAft>
                <a:spcPts val="0"/>
              </a:spcAft>
              <a:buSzPts val="1100"/>
              <a:buNone/>
            </a:pPr>
            <a:r>
              <a:rPr lang="en">
                <a:solidFill>
                  <a:srgbClr val="2D3B45"/>
                </a:solidFill>
                <a:highlight>
                  <a:srgbClr val="FFFFFF"/>
                </a:highlight>
              </a:rPr>
              <a:t>Yes, We created a few features for our genres.</a:t>
            </a:r>
            <a:endParaRPr>
              <a:solidFill>
                <a:srgbClr val="2D3B45"/>
              </a:solidFill>
              <a:highlight>
                <a:srgbClr val="FFFFFF"/>
              </a:highlight>
            </a:endParaRPr>
          </a:p>
          <a:p>
            <a:pPr indent="0" lvl="0" marL="470776" rtl="0" algn="l">
              <a:spcBef>
                <a:spcPts val="0"/>
              </a:spcBef>
              <a:spcAft>
                <a:spcPts val="0"/>
              </a:spcAft>
              <a:buSzPts val="1100"/>
              <a:buNone/>
            </a:pPr>
            <a:r>
              <a:rPr lang="en">
                <a:solidFill>
                  <a:srgbClr val="2D3B45"/>
                </a:solidFill>
                <a:highlight>
                  <a:srgbClr val="FFFFFF"/>
                </a:highlight>
              </a:rPr>
              <a:t>2. What was the process you used for evaluation? What was the best result?</a:t>
            </a:r>
            <a:r>
              <a:rPr lang="en">
                <a:solidFill>
                  <a:srgbClr val="2D3B45"/>
                </a:solidFill>
              </a:rPr>
              <a:t> </a:t>
            </a:r>
            <a:endParaRPr>
              <a:solidFill>
                <a:srgbClr val="2D3B45"/>
              </a:solidFill>
            </a:endParaRPr>
          </a:p>
          <a:p>
            <a:pPr indent="-3771" lvl="0" marL="462648" marR="488215" rtl="0" algn="l">
              <a:lnSpc>
                <a:spcPct val="110155"/>
              </a:lnSpc>
              <a:spcBef>
                <a:spcPts val="1171"/>
              </a:spcBef>
              <a:spcAft>
                <a:spcPts val="0"/>
              </a:spcAft>
              <a:buSzPts val="1100"/>
              <a:buNone/>
            </a:pPr>
            <a:r>
              <a:rPr lang="en">
                <a:solidFill>
                  <a:srgbClr val="2D3B45"/>
                </a:solidFill>
                <a:highlight>
                  <a:srgbClr val="FFFFFF"/>
                </a:highlight>
              </a:rPr>
              <a:t>We used the K-means clustering algorithm till convergence and then we used the</a:t>
            </a:r>
            <a:r>
              <a:rPr lang="en">
                <a:solidFill>
                  <a:srgbClr val="2D3B45"/>
                </a:solidFill>
              </a:rPr>
              <a:t> </a:t>
            </a:r>
            <a:r>
              <a:rPr lang="en">
                <a:solidFill>
                  <a:srgbClr val="2D3B45"/>
                </a:solidFill>
                <a:highlight>
                  <a:srgbClr val="FFFFFF"/>
                </a:highlight>
              </a:rPr>
              <a:t>clusters for further recommendation analysis.</a:t>
            </a:r>
            <a:r>
              <a:rPr lang="en">
                <a:solidFill>
                  <a:srgbClr val="2D3B45"/>
                </a:solidFill>
              </a:rPr>
              <a:t> </a:t>
            </a:r>
            <a:endParaRPr>
              <a:solidFill>
                <a:srgbClr val="2D3B45"/>
              </a:solidFill>
            </a:endParaRPr>
          </a:p>
          <a:p>
            <a:pPr indent="0" lvl="0" marL="472592" rtl="0" algn="l">
              <a:spcBef>
                <a:spcPts val="1059"/>
              </a:spcBef>
              <a:spcAft>
                <a:spcPts val="0"/>
              </a:spcAft>
              <a:buSzPts val="1100"/>
              <a:buNone/>
            </a:pPr>
            <a:r>
              <a:rPr lang="en">
                <a:solidFill>
                  <a:srgbClr val="2D3B45"/>
                </a:solidFill>
                <a:highlight>
                  <a:srgbClr val="FFFFFF"/>
                </a:highlight>
              </a:rPr>
              <a:t>3. What were the problems you faced? How did you solve them?</a:t>
            </a:r>
            <a:r>
              <a:rPr lang="en">
                <a:solidFill>
                  <a:srgbClr val="2D3B45"/>
                </a:solidFill>
              </a:rPr>
              <a:t> </a:t>
            </a:r>
            <a:endParaRPr>
              <a:solidFill>
                <a:srgbClr val="2D3B45"/>
              </a:solidFill>
            </a:endParaRPr>
          </a:p>
          <a:p>
            <a:pPr indent="8242" lvl="0" marL="461949" marR="281527" rtl="0" algn="l">
              <a:lnSpc>
                <a:spcPct val="110154"/>
              </a:lnSpc>
              <a:spcBef>
                <a:spcPts val="1171"/>
              </a:spcBef>
              <a:spcAft>
                <a:spcPts val="0"/>
              </a:spcAft>
              <a:buSzPts val="1100"/>
              <a:buNone/>
            </a:pPr>
            <a:r>
              <a:rPr lang="en">
                <a:solidFill>
                  <a:srgbClr val="2D3B45"/>
                </a:solidFill>
                <a:highlight>
                  <a:srgbClr val="FFFFFF"/>
                </a:highlight>
              </a:rPr>
              <a:t>If this is a funded project then you can freely use the AWS resources. In college-level</a:t>
            </a:r>
            <a:r>
              <a:rPr lang="en">
                <a:solidFill>
                  <a:srgbClr val="2D3B45"/>
                </a:solidFill>
              </a:rPr>
              <a:t> </a:t>
            </a:r>
            <a:r>
              <a:rPr lang="en">
                <a:solidFill>
                  <a:srgbClr val="2D3B45"/>
                </a:solidFill>
                <a:highlight>
                  <a:srgbClr val="FFFFFF"/>
                </a:highlight>
              </a:rPr>
              <a:t>instances, you can't have a large dataset and you can’t build a pipeline. The data</a:t>
            </a:r>
            <a:r>
              <a:rPr lang="en">
                <a:solidFill>
                  <a:srgbClr val="2D3B45"/>
                </a:solidFill>
              </a:rPr>
              <a:t> </a:t>
            </a:r>
            <a:r>
              <a:rPr lang="en">
                <a:solidFill>
                  <a:srgbClr val="2D3B45"/>
                </a:solidFill>
                <a:highlight>
                  <a:srgbClr val="FFFFFF"/>
                </a:highlight>
              </a:rPr>
              <a:t>cant is kept in s3 because for every access you will call the S3 storage. This may</a:t>
            </a:r>
            <a:r>
              <a:rPr lang="en">
                <a:solidFill>
                  <a:srgbClr val="2D3B45"/>
                </a:solidFill>
              </a:rPr>
              <a:t> </a:t>
            </a:r>
            <a:r>
              <a:rPr lang="en">
                <a:solidFill>
                  <a:srgbClr val="2D3B45"/>
                </a:solidFill>
                <a:highlight>
                  <a:srgbClr val="FFFFFF"/>
                </a:highlight>
              </a:rPr>
              <a:t>incur charges on your account. The dataset we choose must have appropriate data.</a:t>
            </a:r>
            <a:r>
              <a:rPr lang="en">
                <a:solidFill>
                  <a:srgbClr val="2D3B45"/>
                </a:solidFill>
              </a:rPr>
              <a:t> </a:t>
            </a:r>
            <a:r>
              <a:rPr lang="en">
                <a:solidFill>
                  <a:srgbClr val="2D3B45"/>
                </a:solidFill>
                <a:highlight>
                  <a:srgbClr val="FFFFFF"/>
                </a:highlight>
              </a:rPr>
              <a:t>If not, the accuracy of the model declines. To develop a project like this you need to</a:t>
            </a:r>
            <a:r>
              <a:rPr lang="en">
                <a:solidFill>
                  <a:srgbClr val="2D3B45"/>
                </a:solidFill>
              </a:rPr>
              <a:t> </a:t>
            </a:r>
            <a:r>
              <a:rPr lang="en">
                <a:solidFill>
                  <a:srgbClr val="2D3B45"/>
                </a:solidFill>
                <a:highlight>
                  <a:srgbClr val="FFFFFF"/>
                </a:highlight>
              </a:rPr>
              <a:t>have knowledge of Machine Learning algorithms and AWS. We used a private</a:t>
            </a:r>
            <a:r>
              <a:rPr lang="en">
                <a:solidFill>
                  <a:srgbClr val="2D3B45"/>
                </a:solidFill>
              </a:rPr>
              <a:t> </a:t>
            </a:r>
            <a:r>
              <a:rPr lang="en">
                <a:solidFill>
                  <a:srgbClr val="2D3B45"/>
                </a:solidFill>
                <a:highlight>
                  <a:srgbClr val="FFFFFF"/>
                </a:highlight>
              </a:rPr>
              <a:t>account for our process and made which caused fewer problems. We selected the</a:t>
            </a:r>
            <a:r>
              <a:rPr lang="en">
                <a:solidFill>
                  <a:srgbClr val="2D3B45"/>
                </a:solidFill>
              </a:rPr>
              <a:t> </a:t>
            </a:r>
            <a:r>
              <a:rPr lang="en">
                <a:solidFill>
                  <a:srgbClr val="2D3B45"/>
                </a:solidFill>
                <a:highlight>
                  <a:srgbClr val="FFFFFF"/>
                </a:highlight>
              </a:rPr>
              <a:t>datasets which had appropriate data and were from a legitimate source.</a:t>
            </a:r>
            <a:r>
              <a:rPr lang="en">
                <a:solidFill>
                  <a:srgbClr val="2D3B45"/>
                </a:solidFill>
              </a:rPr>
              <a:t> </a:t>
            </a:r>
            <a:endParaRPr>
              <a:solidFill>
                <a:srgbClr val="2D3B45"/>
              </a:solidFill>
            </a:endParaRPr>
          </a:p>
          <a:p>
            <a:pPr indent="0" lvl="0" marL="468541" rtl="0" algn="l">
              <a:spcBef>
                <a:spcPts val="1059"/>
              </a:spcBef>
              <a:spcAft>
                <a:spcPts val="0"/>
              </a:spcAft>
              <a:buSzPts val="1100"/>
              <a:buNone/>
            </a:pPr>
            <a:r>
              <a:rPr lang="en">
                <a:solidFill>
                  <a:srgbClr val="2D3B45"/>
                </a:solidFill>
                <a:highlight>
                  <a:srgbClr val="FFFFFF"/>
                </a:highlight>
              </a:rPr>
              <a:t>4. What future work would you like to do?</a:t>
            </a:r>
            <a:r>
              <a:rPr lang="en">
                <a:solidFill>
                  <a:srgbClr val="2D3B45"/>
                </a:solidFill>
              </a:rPr>
              <a:t> </a:t>
            </a:r>
            <a:endParaRPr>
              <a:solidFill>
                <a:srgbClr val="2D3B45"/>
              </a:solidFill>
            </a:endParaRPr>
          </a:p>
          <a:p>
            <a:pPr indent="8521" lvl="0" marL="461670" marR="485555" rtl="0" algn="l">
              <a:lnSpc>
                <a:spcPct val="110154"/>
              </a:lnSpc>
              <a:spcBef>
                <a:spcPts val="1171"/>
              </a:spcBef>
              <a:spcAft>
                <a:spcPts val="0"/>
              </a:spcAft>
              <a:buSzPts val="1100"/>
              <a:buNone/>
            </a:pPr>
            <a:r>
              <a:rPr lang="en">
                <a:solidFill>
                  <a:srgbClr val="2D3B45"/>
                </a:solidFill>
                <a:highlight>
                  <a:srgbClr val="FFFFFF"/>
                </a:highlight>
              </a:rPr>
              <a:t>In the future, We can do regression analysis on the data. The dataset had a lot of</a:t>
            </a:r>
            <a:r>
              <a:rPr lang="en">
                <a:solidFill>
                  <a:srgbClr val="2D3B45"/>
                </a:solidFill>
              </a:rPr>
              <a:t> </a:t>
            </a:r>
            <a:r>
              <a:rPr lang="en">
                <a:solidFill>
                  <a:srgbClr val="2D3B45"/>
                </a:solidFill>
                <a:highlight>
                  <a:srgbClr val="FFFFFF"/>
                </a:highlight>
              </a:rPr>
              <a:t>movies without a genre. We will try to label the data there. We can also shift to</a:t>
            </a:r>
            <a:r>
              <a:rPr lang="en">
                <a:solidFill>
                  <a:srgbClr val="2D3B45"/>
                </a:solidFill>
              </a:rPr>
              <a:t> </a:t>
            </a:r>
            <a:r>
              <a:rPr lang="en">
                <a:solidFill>
                  <a:srgbClr val="2D3B45"/>
                </a:solidFill>
                <a:highlight>
                  <a:srgbClr val="FFFFFF"/>
                </a:highlight>
              </a:rPr>
              <a:t>graphical databases for processing unstructured data. Further enhancements are</a:t>
            </a:r>
            <a:r>
              <a:rPr lang="en">
                <a:solidFill>
                  <a:srgbClr val="2D3B45"/>
                </a:solidFill>
              </a:rPr>
              <a:t> </a:t>
            </a:r>
            <a:r>
              <a:rPr lang="en">
                <a:solidFill>
                  <a:srgbClr val="2D3B45"/>
                </a:solidFill>
                <a:highlight>
                  <a:srgbClr val="FFFFFF"/>
                </a:highlight>
              </a:rPr>
              <a:t>possible to give it a professional-looking UI.</a:t>
            </a:r>
            <a:r>
              <a:rPr lang="en">
                <a:solidFill>
                  <a:srgbClr val="2D3B45"/>
                </a:solidFill>
              </a:rPr>
              <a:t> </a:t>
            </a:r>
            <a:endParaRPr>
              <a:solidFill>
                <a:srgbClr val="2D3B45"/>
              </a:solidFill>
            </a:endParaRPr>
          </a:p>
          <a:p>
            <a:pPr indent="0" lvl="0" marL="472592" rtl="0" algn="l">
              <a:spcBef>
                <a:spcPts val="1059"/>
              </a:spcBef>
              <a:spcAft>
                <a:spcPts val="0"/>
              </a:spcAft>
              <a:buSzPts val="1100"/>
              <a:buNone/>
            </a:pPr>
            <a:r>
              <a:rPr lang="en">
                <a:solidFill>
                  <a:srgbClr val="2D3B45"/>
                </a:solidFill>
                <a:highlight>
                  <a:srgbClr val="FFFFFF"/>
                </a:highlight>
              </a:rPr>
              <a:t>5. Instructions for individuals that may want to use your work</a:t>
            </a:r>
            <a:r>
              <a:rPr lang="en">
                <a:solidFill>
                  <a:srgbClr val="2D3B45"/>
                </a:solidFill>
              </a:rPr>
              <a:t> </a:t>
            </a:r>
            <a:endParaRPr>
              <a:solidFill>
                <a:srgbClr val="2D3B45"/>
              </a:solidFill>
            </a:endParaRPr>
          </a:p>
          <a:p>
            <a:pPr indent="-218821" lvl="0" marL="919848" marR="276952" rtl="0" algn="l">
              <a:lnSpc>
                <a:spcPct val="110152"/>
              </a:lnSpc>
              <a:spcBef>
                <a:spcPts val="171"/>
              </a:spcBef>
              <a:spcAft>
                <a:spcPts val="0"/>
              </a:spcAft>
              <a:buSzPts val="1100"/>
              <a:buNone/>
            </a:pPr>
            <a:r>
              <a:rPr lang="en">
                <a:solidFill>
                  <a:srgbClr val="2D3B45"/>
                </a:solidFill>
                <a:highlight>
                  <a:srgbClr val="FFFFFF"/>
                </a:highlight>
              </a:rPr>
              <a:t>1. Make sure you install all the necessary python libraries before working on the</a:t>
            </a:r>
            <a:r>
              <a:rPr lang="en">
                <a:solidFill>
                  <a:srgbClr val="2D3B45"/>
                </a:solidFill>
              </a:rPr>
              <a:t> </a:t>
            </a:r>
            <a:r>
              <a:rPr lang="en">
                <a:solidFill>
                  <a:srgbClr val="2D3B45"/>
                </a:solidFill>
                <a:highlight>
                  <a:srgbClr val="FFFFFF"/>
                </a:highlight>
              </a:rPr>
              <a:t>code.</a:t>
            </a:r>
            <a:r>
              <a:rPr lang="en">
                <a:solidFill>
                  <a:srgbClr val="2D3B45"/>
                </a:solidFill>
              </a:rPr>
              <a:t> </a:t>
            </a:r>
            <a:endParaRPr>
              <a:solidFill>
                <a:srgbClr val="2D3B45"/>
              </a:solidFill>
            </a:endParaRPr>
          </a:p>
          <a:p>
            <a:pPr indent="-1816" lvl="0" marL="689851" marR="323168" rtl="0" algn="l">
              <a:lnSpc>
                <a:spcPct val="110154"/>
              </a:lnSpc>
              <a:spcBef>
                <a:spcPts val="59"/>
              </a:spcBef>
              <a:spcAft>
                <a:spcPts val="0"/>
              </a:spcAft>
              <a:buSzPts val="1100"/>
              <a:buNone/>
            </a:pPr>
            <a:r>
              <a:rPr lang="en">
                <a:solidFill>
                  <a:srgbClr val="2D3B45"/>
                </a:solidFill>
                <a:highlight>
                  <a:srgbClr val="FFFFFF"/>
                </a:highlight>
              </a:rPr>
              <a:t>2. Find a good dataset with enough rows and relevant columns.</a:t>
            </a:r>
            <a:r>
              <a:rPr lang="en">
                <a:solidFill>
                  <a:srgbClr val="2D3B45"/>
                </a:solidFill>
              </a:rPr>
              <a:t> </a:t>
            </a:r>
            <a:r>
              <a:rPr lang="en">
                <a:solidFill>
                  <a:srgbClr val="2D3B45"/>
                </a:solidFill>
                <a:highlight>
                  <a:srgbClr val="FFFFFF"/>
                </a:highlight>
              </a:rPr>
              <a:t>3. While creating an S3 Bucket and a new notebook instance make sure to use</a:t>
            </a:r>
            <a:r>
              <a:rPr lang="en">
                <a:solidFill>
                  <a:srgbClr val="2D3B45"/>
                </a:solidFill>
              </a:rPr>
              <a:t> </a:t>
            </a:r>
            <a:r>
              <a:rPr lang="en">
                <a:solidFill>
                  <a:srgbClr val="2D3B45"/>
                </a:solidFill>
                <a:highlight>
                  <a:srgbClr val="FFFFFF"/>
                </a:highlight>
              </a:rPr>
              <a:t>a new IAM role and store data in a random s3 bucket.</a:t>
            </a:r>
            <a:r>
              <a:rPr lang="en">
                <a:solidFill>
                  <a:srgbClr val="2D3B45"/>
                </a:solidFill>
              </a:rPr>
              <a:t> </a:t>
            </a:r>
            <a:endParaRPr>
              <a:solidFill>
                <a:srgbClr val="2D3B45"/>
              </a:solidFill>
            </a:endParaRPr>
          </a:p>
          <a:p>
            <a:pPr indent="-4051" lvl="0" marL="687616" marR="322973" rtl="0" algn="l">
              <a:lnSpc>
                <a:spcPct val="110155"/>
              </a:lnSpc>
              <a:spcBef>
                <a:spcPts val="59"/>
              </a:spcBef>
              <a:spcAft>
                <a:spcPts val="0"/>
              </a:spcAft>
              <a:buSzPts val="1100"/>
              <a:buNone/>
            </a:pPr>
            <a:r>
              <a:rPr lang="en">
                <a:solidFill>
                  <a:srgbClr val="2D3B45"/>
                </a:solidFill>
                <a:highlight>
                  <a:srgbClr val="FFFFFF"/>
                </a:highlight>
              </a:rPr>
              <a:t>4. Use a good processing instance for higher processing power.</a:t>
            </a:r>
            <a:r>
              <a:rPr lang="en">
                <a:solidFill>
                  <a:srgbClr val="2D3B45"/>
                </a:solidFill>
              </a:rPr>
              <a:t> </a:t>
            </a:r>
            <a:r>
              <a:rPr lang="en">
                <a:solidFill>
                  <a:srgbClr val="2D3B45"/>
                </a:solidFill>
                <a:highlight>
                  <a:srgbClr val="FFFFFF"/>
                </a:highlight>
              </a:rPr>
              <a:t>5. There are 2 Jupyter notebooks. You can use our code on your local machine</a:t>
            </a:r>
            <a:r>
              <a:rPr lang="en">
                <a:solidFill>
                  <a:srgbClr val="2D3B45"/>
                </a:solidFill>
              </a:rPr>
              <a:t> </a:t>
            </a:r>
            <a:r>
              <a:rPr lang="en">
                <a:solidFill>
                  <a:srgbClr val="2D3B45"/>
                </a:solidFill>
                <a:highlight>
                  <a:srgbClr val="FFFFFF"/>
                </a:highlight>
              </a:rPr>
              <a:t>as well as a notebook for AWS instance.</a:t>
            </a:r>
            <a:r>
              <a:rPr lang="en">
                <a:solidFill>
                  <a:srgbClr val="2D3B45"/>
                </a:solidFill>
              </a:rPr>
              <a:t> </a:t>
            </a:r>
            <a:endParaRPr>
              <a:solidFill>
                <a:srgbClr val="2D3B45"/>
              </a:solidFill>
            </a:endParaRPr>
          </a:p>
          <a:p>
            <a:pPr indent="0" lvl="0" marL="691108" rtl="0" algn="l">
              <a:spcBef>
                <a:spcPts val="59"/>
              </a:spcBef>
              <a:spcAft>
                <a:spcPts val="0"/>
              </a:spcAft>
              <a:buSzPts val="1100"/>
              <a:buNone/>
            </a:pPr>
            <a:r>
              <a:rPr lang="en">
                <a:solidFill>
                  <a:srgbClr val="2D3B45"/>
                </a:solidFill>
                <a:highlight>
                  <a:srgbClr val="FFFFFF"/>
                </a:highlight>
              </a:rPr>
              <a:t>6. Read about the boto library for using AWS.</a:t>
            </a:r>
            <a:r>
              <a:rPr lang="en">
                <a:solidFill>
                  <a:srgbClr val="2D3B45"/>
                </a:solidFill>
              </a:rPr>
              <a:t> </a:t>
            </a:r>
            <a:endParaRPr>
              <a:solidFill>
                <a:srgbClr val="2D3B45"/>
              </a:solidFill>
            </a:endParaRPr>
          </a:p>
          <a:p>
            <a:pPr indent="0" lvl="0" marL="692365" rtl="0" algn="l">
              <a:spcBef>
                <a:spcPts val="171"/>
              </a:spcBef>
              <a:spcAft>
                <a:spcPts val="0"/>
              </a:spcAft>
              <a:buSzPts val="1100"/>
              <a:buNone/>
            </a:pPr>
            <a:r>
              <a:rPr lang="en">
                <a:solidFill>
                  <a:srgbClr val="2D3B45"/>
                </a:solidFill>
                <a:highlight>
                  <a:srgbClr val="FFFFFF"/>
                </a:highlight>
              </a:rPr>
              <a:t>7. We created a separate python file for Streamlit.</a:t>
            </a:r>
            <a:endParaRPr>
              <a:solidFill>
                <a:srgbClr val="2D3B45"/>
              </a:solidFill>
              <a:highlight>
                <a:srgbClr val="FFFFFF"/>
              </a:highlight>
            </a:endParaRPr>
          </a:p>
          <a:p>
            <a:pPr indent="0" lvl="0" marL="0" rtl="0" algn="l">
              <a:lnSpc>
                <a:spcPct val="100000"/>
              </a:lnSpc>
              <a:spcBef>
                <a:spcPts val="0"/>
              </a:spcBef>
              <a:spcAft>
                <a:spcPts val="0"/>
              </a:spcAft>
              <a:buSzPts val="1100"/>
              <a:buNone/>
            </a:pPr>
            <a:r>
              <a:t/>
            </a:r>
            <a:endParaRPr/>
          </a:p>
        </p:txBody>
      </p:sp>
      <p:sp>
        <p:nvSpPr>
          <p:cNvPr id="236" name="Google Shape;236;g127fbfe170d_5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fbfe170d_5_6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481952" rtl="0" algn="l">
              <a:spcBef>
                <a:spcPts val="1114"/>
              </a:spcBef>
              <a:spcAft>
                <a:spcPts val="0"/>
              </a:spcAft>
              <a:buSzPts val="1100"/>
              <a:buNone/>
            </a:pPr>
            <a:r>
              <a:rPr lang="en">
                <a:solidFill>
                  <a:srgbClr val="2D3B45"/>
                </a:solidFill>
                <a:highlight>
                  <a:srgbClr val="FFFFFF"/>
                </a:highlight>
              </a:rPr>
              <a:t>1. Did you create any new additional features/variables?</a:t>
            </a:r>
            <a:r>
              <a:rPr lang="en">
                <a:solidFill>
                  <a:srgbClr val="2D3B45"/>
                </a:solidFill>
              </a:rPr>
              <a:t> </a:t>
            </a:r>
            <a:endParaRPr>
              <a:solidFill>
                <a:srgbClr val="2D3B45"/>
              </a:solidFill>
            </a:endParaRPr>
          </a:p>
          <a:p>
            <a:pPr indent="0" lvl="0" marL="457619" rtl="0" algn="l">
              <a:spcBef>
                <a:spcPts val="1171"/>
              </a:spcBef>
              <a:spcAft>
                <a:spcPts val="0"/>
              </a:spcAft>
              <a:buSzPts val="1100"/>
              <a:buNone/>
            </a:pPr>
            <a:r>
              <a:rPr lang="en">
                <a:solidFill>
                  <a:srgbClr val="2D3B45"/>
                </a:solidFill>
                <a:highlight>
                  <a:srgbClr val="FFFFFF"/>
                </a:highlight>
              </a:rPr>
              <a:t>Yes, We created a few features for our genres.</a:t>
            </a:r>
            <a:endParaRPr>
              <a:solidFill>
                <a:srgbClr val="2D3B45"/>
              </a:solidFill>
              <a:highlight>
                <a:srgbClr val="FFFFFF"/>
              </a:highlight>
            </a:endParaRPr>
          </a:p>
          <a:p>
            <a:pPr indent="0" lvl="0" marL="470776" rtl="0" algn="l">
              <a:spcBef>
                <a:spcPts val="0"/>
              </a:spcBef>
              <a:spcAft>
                <a:spcPts val="0"/>
              </a:spcAft>
              <a:buSzPts val="1100"/>
              <a:buNone/>
            </a:pPr>
            <a:r>
              <a:rPr lang="en">
                <a:solidFill>
                  <a:srgbClr val="2D3B45"/>
                </a:solidFill>
                <a:highlight>
                  <a:srgbClr val="FFFFFF"/>
                </a:highlight>
              </a:rPr>
              <a:t>2. What was the process you used for evaluation? What was the best result?</a:t>
            </a:r>
            <a:r>
              <a:rPr lang="en">
                <a:solidFill>
                  <a:srgbClr val="2D3B45"/>
                </a:solidFill>
              </a:rPr>
              <a:t> </a:t>
            </a:r>
            <a:endParaRPr>
              <a:solidFill>
                <a:srgbClr val="2D3B45"/>
              </a:solidFill>
            </a:endParaRPr>
          </a:p>
          <a:p>
            <a:pPr indent="-3771" lvl="0" marL="462648" marR="488215" rtl="0" algn="l">
              <a:lnSpc>
                <a:spcPct val="110155"/>
              </a:lnSpc>
              <a:spcBef>
                <a:spcPts val="1171"/>
              </a:spcBef>
              <a:spcAft>
                <a:spcPts val="0"/>
              </a:spcAft>
              <a:buSzPts val="1100"/>
              <a:buNone/>
            </a:pPr>
            <a:r>
              <a:rPr lang="en">
                <a:solidFill>
                  <a:srgbClr val="2D3B45"/>
                </a:solidFill>
                <a:highlight>
                  <a:srgbClr val="FFFFFF"/>
                </a:highlight>
              </a:rPr>
              <a:t>We used the K-means clustering algorithm till convergence and then we used the</a:t>
            </a:r>
            <a:r>
              <a:rPr lang="en">
                <a:solidFill>
                  <a:srgbClr val="2D3B45"/>
                </a:solidFill>
              </a:rPr>
              <a:t> </a:t>
            </a:r>
            <a:r>
              <a:rPr lang="en">
                <a:solidFill>
                  <a:srgbClr val="2D3B45"/>
                </a:solidFill>
                <a:highlight>
                  <a:srgbClr val="FFFFFF"/>
                </a:highlight>
              </a:rPr>
              <a:t>clusters for further recommendation analysis.</a:t>
            </a:r>
            <a:r>
              <a:rPr lang="en">
                <a:solidFill>
                  <a:srgbClr val="2D3B45"/>
                </a:solidFill>
              </a:rPr>
              <a:t> </a:t>
            </a:r>
            <a:endParaRPr>
              <a:solidFill>
                <a:srgbClr val="2D3B45"/>
              </a:solidFill>
            </a:endParaRPr>
          </a:p>
          <a:p>
            <a:pPr indent="0" lvl="0" marL="472592" rtl="0" algn="l">
              <a:spcBef>
                <a:spcPts val="1059"/>
              </a:spcBef>
              <a:spcAft>
                <a:spcPts val="0"/>
              </a:spcAft>
              <a:buSzPts val="1100"/>
              <a:buNone/>
            </a:pPr>
            <a:r>
              <a:rPr lang="en">
                <a:solidFill>
                  <a:srgbClr val="2D3B45"/>
                </a:solidFill>
                <a:highlight>
                  <a:srgbClr val="FFFFFF"/>
                </a:highlight>
              </a:rPr>
              <a:t>3. What were the problems you faced? How did you solve them?</a:t>
            </a:r>
            <a:r>
              <a:rPr lang="en">
                <a:solidFill>
                  <a:srgbClr val="2D3B45"/>
                </a:solidFill>
              </a:rPr>
              <a:t> </a:t>
            </a:r>
            <a:endParaRPr>
              <a:solidFill>
                <a:srgbClr val="2D3B45"/>
              </a:solidFill>
            </a:endParaRPr>
          </a:p>
          <a:p>
            <a:pPr indent="8242" lvl="0" marL="461949" marR="281527" rtl="0" algn="l">
              <a:lnSpc>
                <a:spcPct val="110154"/>
              </a:lnSpc>
              <a:spcBef>
                <a:spcPts val="1171"/>
              </a:spcBef>
              <a:spcAft>
                <a:spcPts val="0"/>
              </a:spcAft>
              <a:buSzPts val="1100"/>
              <a:buNone/>
            </a:pPr>
            <a:r>
              <a:rPr lang="en">
                <a:solidFill>
                  <a:srgbClr val="2D3B45"/>
                </a:solidFill>
                <a:highlight>
                  <a:srgbClr val="FFFFFF"/>
                </a:highlight>
              </a:rPr>
              <a:t>If this is a funded project then you can freely use the AWS resources. In college-level</a:t>
            </a:r>
            <a:r>
              <a:rPr lang="en">
                <a:solidFill>
                  <a:srgbClr val="2D3B45"/>
                </a:solidFill>
              </a:rPr>
              <a:t> </a:t>
            </a:r>
            <a:r>
              <a:rPr lang="en">
                <a:solidFill>
                  <a:srgbClr val="2D3B45"/>
                </a:solidFill>
                <a:highlight>
                  <a:srgbClr val="FFFFFF"/>
                </a:highlight>
              </a:rPr>
              <a:t>instances, you can't have a large dataset and you can’t build a pipeline. The data</a:t>
            </a:r>
            <a:r>
              <a:rPr lang="en">
                <a:solidFill>
                  <a:srgbClr val="2D3B45"/>
                </a:solidFill>
              </a:rPr>
              <a:t> </a:t>
            </a:r>
            <a:r>
              <a:rPr lang="en">
                <a:solidFill>
                  <a:srgbClr val="2D3B45"/>
                </a:solidFill>
                <a:highlight>
                  <a:srgbClr val="FFFFFF"/>
                </a:highlight>
              </a:rPr>
              <a:t>cant is kept in s3 because for every access you will call the S3 storage. This may</a:t>
            </a:r>
            <a:r>
              <a:rPr lang="en">
                <a:solidFill>
                  <a:srgbClr val="2D3B45"/>
                </a:solidFill>
              </a:rPr>
              <a:t> </a:t>
            </a:r>
            <a:r>
              <a:rPr lang="en">
                <a:solidFill>
                  <a:srgbClr val="2D3B45"/>
                </a:solidFill>
                <a:highlight>
                  <a:srgbClr val="FFFFFF"/>
                </a:highlight>
              </a:rPr>
              <a:t>incur charges on your account. The dataset we choose must have appropriate data.</a:t>
            </a:r>
            <a:r>
              <a:rPr lang="en">
                <a:solidFill>
                  <a:srgbClr val="2D3B45"/>
                </a:solidFill>
              </a:rPr>
              <a:t> </a:t>
            </a:r>
            <a:r>
              <a:rPr lang="en">
                <a:solidFill>
                  <a:srgbClr val="2D3B45"/>
                </a:solidFill>
                <a:highlight>
                  <a:srgbClr val="FFFFFF"/>
                </a:highlight>
              </a:rPr>
              <a:t>If not, the accuracy of the model declines. To develop a project like this you need to</a:t>
            </a:r>
            <a:r>
              <a:rPr lang="en">
                <a:solidFill>
                  <a:srgbClr val="2D3B45"/>
                </a:solidFill>
              </a:rPr>
              <a:t> </a:t>
            </a:r>
            <a:r>
              <a:rPr lang="en">
                <a:solidFill>
                  <a:srgbClr val="2D3B45"/>
                </a:solidFill>
                <a:highlight>
                  <a:srgbClr val="FFFFFF"/>
                </a:highlight>
              </a:rPr>
              <a:t>have knowledge of Machine Learning algorithms and AWS. We used a private</a:t>
            </a:r>
            <a:r>
              <a:rPr lang="en">
                <a:solidFill>
                  <a:srgbClr val="2D3B45"/>
                </a:solidFill>
              </a:rPr>
              <a:t> </a:t>
            </a:r>
            <a:r>
              <a:rPr lang="en">
                <a:solidFill>
                  <a:srgbClr val="2D3B45"/>
                </a:solidFill>
                <a:highlight>
                  <a:srgbClr val="FFFFFF"/>
                </a:highlight>
              </a:rPr>
              <a:t>account for our process and made which caused fewer problems. We selected the</a:t>
            </a:r>
            <a:r>
              <a:rPr lang="en">
                <a:solidFill>
                  <a:srgbClr val="2D3B45"/>
                </a:solidFill>
              </a:rPr>
              <a:t> </a:t>
            </a:r>
            <a:r>
              <a:rPr lang="en">
                <a:solidFill>
                  <a:srgbClr val="2D3B45"/>
                </a:solidFill>
                <a:highlight>
                  <a:srgbClr val="FFFFFF"/>
                </a:highlight>
              </a:rPr>
              <a:t>datasets which had appropriate data and were from a legitimate source.</a:t>
            </a:r>
            <a:r>
              <a:rPr lang="en">
                <a:solidFill>
                  <a:srgbClr val="2D3B45"/>
                </a:solidFill>
              </a:rPr>
              <a:t> </a:t>
            </a:r>
            <a:endParaRPr>
              <a:solidFill>
                <a:srgbClr val="2D3B45"/>
              </a:solidFill>
            </a:endParaRPr>
          </a:p>
          <a:p>
            <a:pPr indent="0" lvl="0" marL="468541" rtl="0" algn="l">
              <a:spcBef>
                <a:spcPts val="1059"/>
              </a:spcBef>
              <a:spcAft>
                <a:spcPts val="0"/>
              </a:spcAft>
              <a:buSzPts val="1100"/>
              <a:buNone/>
            </a:pPr>
            <a:r>
              <a:rPr lang="en">
                <a:solidFill>
                  <a:srgbClr val="2D3B45"/>
                </a:solidFill>
                <a:highlight>
                  <a:srgbClr val="FFFFFF"/>
                </a:highlight>
              </a:rPr>
              <a:t>4. What future work would you like to do?</a:t>
            </a:r>
            <a:r>
              <a:rPr lang="en">
                <a:solidFill>
                  <a:srgbClr val="2D3B45"/>
                </a:solidFill>
              </a:rPr>
              <a:t> </a:t>
            </a:r>
            <a:endParaRPr>
              <a:solidFill>
                <a:srgbClr val="2D3B45"/>
              </a:solidFill>
            </a:endParaRPr>
          </a:p>
          <a:p>
            <a:pPr indent="8521" lvl="0" marL="461670" marR="485555" rtl="0" algn="l">
              <a:lnSpc>
                <a:spcPct val="110154"/>
              </a:lnSpc>
              <a:spcBef>
                <a:spcPts val="1171"/>
              </a:spcBef>
              <a:spcAft>
                <a:spcPts val="0"/>
              </a:spcAft>
              <a:buSzPts val="1100"/>
              <a:buNone/>
            </a:pPr>
            <a:r>
              <a:rPr lang="en">
                <a:solidFill>
                  <a:srgbClr val="2D3B45"/>
                </a:solidFill>
                <a:highlight>
                  <a:srgbClr val="FFFFFF"/>
                </a:highlight>
              </a:rPr>
              <a:t>In the future, We can do regression analysis on the data. The dataset had a lot of</a:t>
            </a:r>
            <a:r>
              <a:rPr lang="en">
                <a:solidFill>
                  <a:srgbClr val="2D3B45"/>
                </a:solidFill>
              </a:rPr>
              <a:t> </a:t>
            </a:r>
            <a:r>
              <a:rPr lang="en">
                <a:solidFill>
                  <a:srgbClr val="2D3B45"/>
                </a:solidFill>
                <a:highlight>
                  <a:srgbClr val="FFFFFF"/>
                </a:highlight>
              </a:rPr>
              <a:t>movies without a genre. We will try to label the data there. We can also shift to</a:t>
            </a:r>
            <a:r>
              <a:rPr lang="en">
                <a:solidFill>
                  <a:srgbClr val="2D3B45"/>
                </a:solidFill>
              </a:rPr>
              <a:t> </a:t>
            </a:r>
            <a:r>
              <a:rPr lang="en">
                <a:solidFill>
                  <a:srgbClr val="2D3B45"/>
                </a:solidFill>
                <a:highlight>
                  <a:srgbClr val="FFFFFF"/>
                </a:highlight>
              </a:rPr>
              <a:t>graphical databases for processing unstructured data. Further enhancements are</a:t>
            </a:r>
            <a:r>
              <a:rPr lang="en">
                <a:solidFill>
                  <a:srgbClr val="2D3B45"/>
                </a:solidFill>
              </a:rPr>
              <a:t> </a:t>
            </a:r>
            <a:r>
              <a:rPr lang="en">
                <a:solidFill>
                  <a:srgbClr val="2D3B45"/>
                </a:solidFill>
                <a:highlight>
                  <a:srgbClr val="FFFFFF"/>
                </a:highlight>
              </a:rPr>
              <a:t>possible to give it a professional-looking UI.</a:t>
            </a:r>
            <a:r>
              <a:rPr lang="en">
                <a:solidFill>
                  <a:srgbClr val="2D3B45"/>
                </a:solidFill>
              </a:rPr>
              <a:t> </a:t>
            </a:r>
            <a:endParaRPr>
              <a:solidFill>
                <a:srgbClr val="2D3B45"/>
              </a:solidFill>
            </a:endParaRPr>
          </a:p>
          <a:p>
            <a:pPr indent="0" lvl="0" marL="472592" rtl="0" algn="l">
              <a:spcBef>
                <a:spcPts val="1059"/>
              </a:spcBef>
              <a:spcAft>
                <a:spcPts val="0"/>
              </a:spcAft>
              <a:buSzPts val="1100"/>
              <a:buNone/>
            </a:pPr>
            <a:r>
              <a:rPr lang="en">
                <a:solidFill>
                  <a:srgbClr val="2D3B45"/>
                </a:solidFill>
                <a:highlight>
                  <a:srgbClr val="FFFFFF"/>
                </a:highlight>
              </a:rPr>
              <a:t>5. Instructions for individuals that may want to use your work</a:t>
            </a:r>
            <a:r>
              <a:rPr lang="en">
                <a:solidFill>
                  <a:srgbClr val="2D3B45"/>
                </a:solidFill>
              </a:rPr>
              <a:t> </a:t>
            </a:r>
            <a:endParaRPr>
              <a:solidFill>
                <a:srgbClr val="2D3B45"/>
              </a:solidFill>
            </a:endParaRPr>
          </a:p>
          <a:p>
            <a:pPr indent="-218821" lvl="0" marL="919848" marR="276952" rtl="0" algn="l">
              <a:lnSpc>
                <a:spcPct val="110152"/>
              </a:lnSpc>
              <a:spcBef>
                <a:spcPts val="171"/>
              </a:spcBef>
              <a:spcAft>
                <a:spcPts val="0"/>
              </a:spcAft>
              <a:buSzPts val="1100"/>
              <a:buNone/>
            </a:pPr>
            <a:r>
              <a:rPr lang="en">
                <a:solidFill>
                  <a:srgbClr val="2D3B45"/>
                </a:solidFill>
                <a:highlight>
                  <a:srgbClr val="FFFFFF"/>
                </a:highlight>
              </a:rPr>
              <a:t>1. Make sure you install all the necessary python libraries before working on the</a:t>
            </a:r>
            <a:r>
              <a:rPr lang="en">
                <a:solidFill>
                  <a:srgbClr val="2D3B45"/>
                </a:solidFill>
              </a:rPr>
              <a:t> </a:t>
            </a:r>
            <a:r>
              <a:rPr lang="en">
                <a:solidFill>
                  <a:srgbClr val="2D3B45"/>
                </a:solidFill>
                <a:highlight>
                  <a:srgbClr val="FFFFFF"/>
                </a:highlight>
              </a:rPr>
              <a:t>code.</a:t>
            </a:r>
            <a:r>
              <a:rPr lang="en">
                <a:solidFill>
                  <a:srgbClr val="2D3B45"/>
                </a:solidFill>
              </a:rPr>
              <a:t> </a:t>
            </a:r>
            <a:endParaRPr>
              <a:solidFill>
                <a:srgbClr val="2D3B45"/>
              </a:solidFill>
            </a:endParaRPr>
          </a:p>
          <a:p>
            <a:pPr indent="-1816" lvl="0" marL="689851" marR="323168" rtl="0" algn="l">
              <a:lnSpc>
                <a:spcPct val="110154"/>
              </a:lnSpc>
              <a:spcBef>
                <a:spcPts val="59"/>
              </a:spcBef>
              <a:spcAft>
                <a:spcPts val="0"/>
              </a:spcAft>
              <a:buSzPts val="1100"/>
              <a:buNone/>
            </a:pPr>
            <a:r>
              <a:rPr lang="en">
                <a:solidFill>
                  <a:srgbClr val="2D3B45"/>
                </a:solidFill>
                <a:highlight>
                  <a:srgbClr val="FFFFFF"/>
                </a:highlight>
              </a:rPr>
              <a:t>2. Find a good dataset with enough rows and relevant columns.</a:t>
            </a:r>
            <a:r>
              <a:rPr lang="en">
                <a:solidFill>
                  <a:srgbClr val="2D3B45"/>
                </a:solidFill>
              </a:rPr>
              <a:t> </a:t>
            </a:r>
            <a:r>
              <a:rPr lang="en">
                <a:solidFill>
                  <a:srgbClr val="2D3B45"/>
                </a:solidFill>
                <a:highlight>
                  <a:srgbClr val="FFFFFF"/>
                </a:highlight>
              </a:rPr>
              <a:t>3. While creating an S3 Bucket and a new notebook instance make sure to use</a:t>
            </a:r>
            <a:r>
              <a:rPr lang="en">
                <a:solidFill>
                  <a:srgbClr val="2D3B45"/>
                </a:solidFill>
              </a:rPr>
              <a:t> </a:t>
            </a:r>
            <a:r>
              <a:rPr lang="en">
                <a:solidFill>
                  <a:srgbClr val="2D3B45"/>
                </a:solidFill>
                <a:highlight>
                  <a:srgbClr val="FFFFFF"/>
                </a:highlight>
              </a:rPr>
              <a:t>a new IAM role and store data in a random s3 bucket.</a:t>
            </a:r>
            <a:r>
              <a:rPr lang="en">
                <a:solidFill>
                  <a:srgbClr val="2D3B45"/>
                </a:solidFill>
              </a:rPr>
              <a:t> </a:t>
            </a:r>
            <a:endParaRPr>
              <a:solidFill>
                <a:srgbClr val="2D3B45"/>
              </a:solidFill>
            </a:endParaRPr>
          </a:p>
          <a:p>
            <a:pPr indent="-4051" lvl="0" marL="687616" marR="322973" rtl="0" algn="l">
              <a:lnSpc>
                <a:spcPct val="110155"/>
              </a:lnSpc>
              <a:spcBef>
                <a:spcPts val="59"/>
              </a:spcBef>
              <a:spcAft>
                <a:spcPts val="0"/>
              </a:spcAft>
              <a:buSzPts val="1100"/>
              <a:buNone/>
            </a:pPr>
            <a:r>
              <a:rPr lang="en">
                <a:solidFill>
                  <a:srgbClr val="2D3B45"/>
                </a:solidFill>
                <a:highlight>
                  <a:srgbClr val="FFFFFF"/>
                </a:highlight>
              </a:rPr>
              <a:t>4. Use a good processing instance for higher processing power.</a:t>
            </a:r>
            <a:r>
              <a:rPr lang="en">
                <a:solidFill>
                  <a:srgbClr val="2D3B45"/>
                </a:solidFill>
              </a:rPr>
              <a:t> </a:t>
            </a:r>
            <a:r>
              <a:rPr lang="en">
                <a:solidFill>
                  <a:srgbClr val="2D3B45"/>
                </a:solidFill>
                <a:highlight>
                  <a:srgbClr val="FFFFFF"/>
                </a:highlight>
              </a:rPr>
              <a:t>5. There are 2 Jupyter notebooks. You can use our code on your local machine</a:t>
            </a:r>
            <a:r>
              <a:rPr lang="en">
                <a:solidFill>
                  <a:srgbClr val="2D3B45"/>
                </a:solidFill>
              </a:rPr>
              <a:t> </a:t>
            </a:r>
            <a:r>
              <a:rPr lang="en">
                <a:solidFill>
                  <a:srgbClr val="2D3B45"/>
                </a:solidFill>
                <a:highlight>
                  <a:srgbClr val="FFFFFF"/>
                </a:highlight>
              </a:rPr>
              <a:t>as well as a notebook for AWS instance.</a:t>
            </a:r>
            <a:r>
              <a:rPr lang="en">
                <a:solidFill>
                  <a:srgbClr val="2D3B45"/>
                </a:solidFill>
              </a:rPr>
              <a:t> </a:t>
            </a:r>
            <a:endParaRPr>
              <a:solidFill>
                <a:srgbClr val="2D3B45"/>
              </a:solidFill>
            </a:endParaRPr>
          </a:p>
          <a:p>
            <a:pPr indent="0" lvl="0" marL="691108" rtl="0" algn="l">
              <a:spcBef>
                <a:spcPts val="59"/>
              </a:spcBef>
              <a:spcAft>
                <a:spcPts val="0"/>
              </a:spcAft>
              <a:buSzPts val="1100"/>
              <a:buNone/>
            </a:pPr>
            <a:r>
              <a:rPr lang="en">
                <a:solidFill>
                  <a:srgbClr val="2D3B45"/>
                </a:solidFill>
                <a:highlight>
                  <a:srgbClr val="FFFFFF"/>
                </a:highlight>
              </a:rPr>
              <a:t>6. Read about the boto library for using AWS.</a:t>
            </a:r>
            <a:r>
              <a:rPr lang="en">
                <a:solidFill>
                  <a:srgbClr val="2D3B45"/>
                </a:solidFill>
              </a:rPr>
              <a:t> </a:t>
            </a:r>
            <a:endParaRPr>
              <a:solidFill>
                <a:srgbClr val="2D3B45"/>
              </a:solidFill>
            </a:endParaRPr>
          </a:p>
          <a:p>
            <a:pPr indent="0" lvl="0" marL="692365" rtl="0" algn="l">
              <a:spcBef>
                <a:spcPts val="171"/>
              </a:spcBef>
              <a:spcAft>
                <a:spcPts val="0"/>
              </a:spcAft>
              <a:buSzPts val="1100"/>
              <a:buNone/>
            </a:pPr>
            <a:r>
              <a:rPr lang="en">
                <a:solidFill>
                  <a:srgbClr val="2D3B45"/>
                </a:solidFill>
                <a:highlight>
                  <a:srgbClr val="FFFFFF"/>
                </a:highlight>
              </a:rPr>
              <a:t>7. We created a separate python file for Streamlit.</a:t>
            </a:r>
            <a:endParaRPr>
              <a:solidFill>
                <a:srgbClr val="2D3B45"/>
              </a:solidFill>
              <a:highlight>
                <a:srgbClr val="FFFFFF"/>
              </a:highlight>
            </a:endParaRPr>
          </a:p>
          <a:p>
            <a:pPr indent="0" lvl="0" marL="0" rtl="0" algn="l">
              <a:lnSpc>
                <a:spcPct val="100000"/>
              </a:lnSpc>
              <a:spcBef>
                <a:spcPts val="0"/>
              </a:spcBef>
              <a:spcAft>
                <a:spcPts val="0"/>
              </a:spcAft>
              <a:buSzPts val="1100"/>
              <a:buNone/>
            </a:pPr>
            <a:r>
              <a:t/>
            </a:r>
            <a:endParaRPr/>
          </a:p>
        </p:txBody>
      </p:sp>
      <p:sp>
        <p:nvSpPr>
          <p:cNvPr id="243" name="Google Shape;243;g127fbfe170d_5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fbfe170d_0_3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127fbfe170d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fbfe170d_0_3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127fbfe170d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fbfe170d_0_24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Recommendation algorithms are at the core of the Netflix, Prime and Hulu products. They provide our members with personalised suggestions to reduce the amount of time and frustration to find something great content to watch. </a:t>
            </a:r>
            <a:endParaRPr sz="2400"/>
          </a:p>
        </p:txBody>
      </p:sp>
      <p:sp>
        <p:nvSpPr>
          <p:cNvPr id="115" name="Google Shape;115;g127fbfe170d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7fbfe170d_0_25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t>Recommender systems are Machine Learning techniques that serve the best advice for a potential buyer. They suggest the most relevant items to buy and, as a result, increase a company's revenue. These suggestions are based on users' behaviour and history that contain information on their past preferences.</a:t>
            </a:r>
            <a:endParaRPr sz="2400"/>
          </a:p>
        </p:txBody>
      </p:sp>
      <p:sp>
        <p:nvSpPr>
          <p:cNvPr id="122" name="Google Shape;122;g127fbfe170d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fbfe170d_0_25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000"/>
              <a:t>We plan to preprocess the data and design our own recommendation system, choosing our algorithm. We are trying to describe the taste in movies for an individual based on the previous observations we obtain a trend and predict a movie based on the data we have. For this, we will make use of ML Algorithms in AWS Sagemaker. By doing this we aim to answer the following questions: What did the user like in the past ?(describe the user) What will the user like in the future? (Prediction)</a:t>
            </a:r>
            <a:endParaRPr sz="2000"/>
          </a:p>
        </p:txBody>
      </p:sp>
      <p:sp>
        <p:nvSpPr>
          <p:cNvPr id="129" name="Google Shape;129;g127fbfe170d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fbfe170d_0_26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127fbfe170d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fbfe170d_0_26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27fbfe170d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7fbfe170d_1_4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127fbfe170d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7fbfe170d_0_27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127fbfe170d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1">
    <p:spTree>
      <p:nvGrpSpPr>
        <p:cNvPr id="50" name="Shape 50"/>
        <p:cNvGrpSpPr/>
        <p:nvPr/>
      </p:nvGrpSpPr>
      <p:grpSpPr>
        <a:xfrm>
          <a:off x="0" y="0"/>
          <a:ext cx="0" cy="0"/>
          <a:chOff x="0" y="0"/>
          <a:chExt cx="0" cy="0"/>
        </a:xfrm>
      </p:grpSpPr>
      <p:sp>
        <p:nvSpPr>
          <p:cNvPr id="51" name="Google Shape;51;p13"/>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1">
    <p:spTree>
      <p:nvGrpSpPr>
        <p:cNvPr id="56" name="Shape 56"/>
        <p:cNvGrpSpPr/>
        <p:nvPr/>
      </p:nvGrpSpPr>
      <p:grpSpPr>
        <a:xfrm>
          <a:off x="0" y="0"/>
          <a:ext cx="0" cy="0"/>
          <a:chOff x="0" y="0"/>
          <a:chExt cx="0" cy="0"/>
        </a:xfrm>
      </p:grpSpPr>
      <p:sp>
        <p:nvSpPr>
          <p:cNvPr id="57" name="Google Shape;57;p15"/>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0" name="Google Shape;60;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8" name="Google Shape;6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2" name="Google Shape;72;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6" name="Google Shape;7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9" name="Google Shape;79;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0" name="Google Shape;8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3" name="Google Shape;8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7" name="Google Shape;87;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92" name="Google Shape;9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5" name="Google Shape;95;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6" name="Google Shape;9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 name="Shape 52"/>
        <p:cNvGrpSpPr/>
        <p:nvPr/>
      </p:nvGrpSpPr>
      <p:grpSpPr>
        <a:xfrm>
          <a:off x="0" y="0"/>
          <a:ext cx="0" cy="0"/>
          <a:chOff x="0" y="0"/>
          <a:chExt cx="0" cy="0"/>
        </a:xfrm>
      </p:grpSpPr>
      <p:sp>
        <p:nvSpPr>
          <p:cNvPr id="53" name="Google Shape;5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7"/>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27"/>
          <p:cNvSpPr txBox="1"/>
          <p:nvPr/>
        </p:nvSpPr>
        <p:spPr>
          <a:xfrm>
            <a:off x="296250" y="1155600"/>
            <a:ext cx="8551500" cy="304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Data Analysis for Movie 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en" u="sng"/>
              <a:t>Group 4:</a:t>
            </a:r>
            <a:endParaRPr b="1" u="sng"/>
          </a:p>
          <a:p>
            <a:pPr indent="0" lvl="0" marL="0" rtl="0" algn="ctr">
              <a:spcBef>
                <a:spcPts val="0"/>
              </a:spcBef>
              <a:spcAft>
                <a:spcPts val="0"/>
              </a:spcAft>
              <a:buNone/>
            </a:pPr>
            <a:r>
              <a:t/>
            </a:r>
            <a:endParaRPr b="1" u="sng"/>
          </a:p>
          <a:p>
            <a:pPr indent="0" lvl="0" marL="0" rtl="0" algn="ctr">
              <a:spcBef>
                <a:spcPts val="0"/>
              </a:spcBef>
              <a:spcAft>
                <a:spcPts val="0"/>
              </a:spcAft>
              <a:buNone/>
            </a:pPr>
            <a:r>
              <a:rPr lang="en"/>
              <a:t>Dhruv Jani</a:t>
            </a:r>
            <a:endParaRPr/>
          </a:p>
          <a:p>
            <a:pPr indent="0" lvl="0" marL="0" rtl="0" algn="ctr">
              <a:spcBef>
                <a:spcPts val="0"/>
              </a:spcBef>
              <a:spcAft>
                <a:spcPts val="0"/>
              </a:spcAft>
              <a:buNone/>
            </a:pPr>
            <a:r>
              <a:rPr lang="en"/>
              <a:t>Dhruvil Patel</a:t>
            </a:r>
            <a:endParaRPr/>
          </a:p>
          <a:p>
            <a:pPr indent="0" lvl="0" marL="0" rtl="0" algn="ctr">
              <a:spcBef>
                <a:spcPts val="0"/>
              </a:spcBef>
              <a:spcAft>
                <a:spcPts val="0"/>
              </a:spcAft>
              <a:buNone/>
            </a:pPr>
            <a:r>
              <a:rPr lang="en"/>
              <a:t>Karan Issrani</a:t>
            </a:r>
            <a:endParaRPr/>
          </a:p>
          <a:p>
            <a:pPr indent="0" lvl="0" marL="0" rtl="0" algn="ctr">
              <a:spcBef>
                <a:spcPts val="0"/>
              </a:spcBef>
              <a:spcAft>
                <a:spcPts val="0"/>
              </a:spcAft>
              <a:buNone/>
            </a:pPr>
            <a:r>
              <a:rPr lang="en"/>
              <a:t>Mohit Gupta</a:t>
            </a:r>
            <a:endParaRPr/>
          </a:p>
          <a:p>
            <a:pPr indent="0" lvl="0" marL="0" rtl="0" algn="ctr">
              <a:spcBef>
                <a:spcPts val="0"/>
              </a:spcBef>
              <a:spcAft>
                <a:spcPts val="0"/>
              </a:spcAft>
              <a:buNone/>
            </a:pPr>
            <a:r>
              <a:rPr lang="en"/>
              <a:t>Yaw Frempong</a:t>
            </a:r>
            <a:endParaRPr sz="1050">
              <a:solidFill>
                <a:srgbClr val="2D3B45"/>
              </a:solidFill>
              <a:highlight>
                <a:srgbClr val="FFFFFF"/>
              </a:highlight>
            </a:endParaRPr>
          </a:p>
          <a:p>
            <a:pPr indent="0" lvl="0" marL="0" rtl="0" algn="ctr">
              <a:spcBef>
                <a:spcPts val="0"/>
              </a:spcBef>
              <a:spcAft>
                <a:spcPts val="0"/>
              </a:spcAft>
              <a:buNone/>
            </a:pPr>
            <a:r>
              <a:t/>
            </a:r>
            <a:endParaRPr/>
          </a:p>
        </p:txBody>
      </p:sp>
      <p:sp>
        <p:nvSpPr>
          <p:cNvPr id="105" name="Google Shape;105;p27"/>
          <p:cNvSpPr/>
          <p:nvPr/>
        </p:nvSpPr>
        <p:spPr>
          <a:xfrm>
            <a:off x="3659800" y="2136525"/>
            <a:ext cx="1800300" cy="22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6"/>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36"/>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Data Preparation</a:t>
            </a:r>
            <a:endParaRPr b="1" sz="1600">
              <a:solidFill>
                <a:schemeClr val="lt1"/>
              </a:solidFill>
            </a:endParaRPr>
          </a:p>
        </p:txBody>
      </p:sp>
      <p:sp>
        <p:nvSpPr>
          <p:cNvPr id="176" name="Google Shape;176;p36"/>
          <p:cNvSpPr txBox="1"/>
          <p:nvPr/>
        </p:nvSpPr>
        <p:spPr>
          <a:xfrm>
            <a:off x="752175" y="802800"/>
            <a:ext cx="78867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We used SageMaker for the data preparation process and data cleaning process. Imports such as np, matplot, seaborn, boto3, os, pandas, sklearn etc.are used.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For getting the dataset we store our csv file in a bucket and convert them to dataframes, Merging all the dataframes will give us the dataset.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keep MovieID as the primary key for movies.csv. JSON code can be written to fetch the data. Data Preparation is completed.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For Data </a:t>
            </a:r>
            <a:r>
              <a:rPr lang="en" sz="1800"/>
              <a:t>cleaning we rule out the unliked movies and define the attributes required to better simulate data gathered by a video-on-demand platform.</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data is as per our requirements and data cleaning is accomplished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37"/>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37"/>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Machine Learning</a:t>
            </a:r>
            <a:endParaRPr b="1" sz="1600">
              <a:solidFill>
                <a:schemeClr val="lt1"/>
              </a:solidFill>
            </a:endParaRPr>
          </a:p>
        </p:txBody>
      </p:sp>
      <p:sp>
        <p:nvSpPr>
          <p:cNvPr id="183" name="Google Shape;183;p37"/>
          <p:cNvSpPr txBox="1"/>
          <p:nvPr/>
        </p:nvSpPr>
        <p:spPr>
          <a:xfrm>
            <a:off x="628650" y="3790325"/>
            <a:ext cx="78867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K-means Clustering algorithm</a:t>
            </a:r>
            <a:endParaRPr sz="1800"/>
          </a:p>
          <a:p>
            <a:pPr indent="-342900" lvl="0" marL="457200" rtl="0" algn="l">
              <a:spcBef>
                <a:spcPts val="0"/>
              </a:spcBef>
              <a:spcAft>
                <a:spcPts val="0"/>
              </a:spcAft>
              <a:buSzPts val="1800"/>
              <a:buChar char="●"/>
            </a:pPr>
            <a:r>
              <a:rPr lang="en" sz="1800"/>
              <a:t>SKLearn Python library</a:t>
            </a:r>
            <a:endParaRPr sz="1800"/>
          </a:p>
        </p:txBody>
      </p:sp>
      <p:pic>
        <p:nvPicPr>
          <p:cNvPr id="184" name="Google Shape;184;p37"/>
          <p:cNvPicPr preferRelativeResize="0"/>
          <p:nvPr/>
        </p:nvPicPr>
        <p:blipFill>
          <a:blip r:embed="rId4">
            <a:alphaModFix/>
          </a:blip>
          <a:stretch>
            <a:fillRect/>
          </a:stretch>
        </p:blipFill>
        <p:spPr>
          <a:xfrm>
            <a:off x="1704975" y="1676394"/>
            <a:ext cx="5734050" cy="1790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38"/>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38"/>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en" sz="1800">
                <a:solidFill>
                  <a:schemeClr val="lt1"/>
                </a:solidFill>
              </a:rPr>
              <a:t>Analytics</a:t>
            </a:r>
            <a:endParaRPr b="1" sz="1600">
              <a:solidFill>
                <a:schemeClr val="lt1"/>
              </a:solidFill>
            </a:endParaRPr>
          </a:p>
        </p:txBody>
      </p:sp>
      <p:pic>
        <p:nvPicPr>
          <p:cNvPr id="191" name="Google Shape;191;p38"/>
          <p:cNvPicPr preferRelativeResize="0"/>
          <p:nvPr/>
        </p:nvPicPr>
        <p:blipFill>
          <a:blip r:embed="rId4">
            <a:alphaModFix/>
          </a:blip>
          <a:stretch>
            <a:fillRect/>
          </a:stretch>
        </p:blipFill>
        <p:spPr>
          <a:xfrm>
            <a:off x="4572000" y="1148310"/>
            <a:ext cx="4316599" cy="2537502"/>
          </a:xfrm>
          <a:prstGeom prst="rect">
            <a:avLst/>
          </a:prstGeom>
          <a:noFill/>
          <a:ln cap="flat" cmpd="sng" w="9525">
            <a:solidFill>
              <a:schemeClr val="dk2"/>
            </a:solidFill>
            <a:prstDash val="solid"/>
            <a:round/>
            <a:headEnd len="sm" w="sm" type="none"/>
            <a:tailEnd len="sm" w="sm" type="none"/>
          </a:ln>
        </p:spPr>
      </p:pic>
      <p:pic>
        <p:nvPicPr>
          <p:cNvPr id="192" name="Google Shape;192;p38"/>
          <p:cNvPicPr preferRelativeResize="0"/>
          <p:nvPr/>
        </p:nvPicPr>
        <p:blipFill>
          <a:blip r:embed="rId5">
            <a:alphaModFix/>
          </a:blip>
          <a:stretch>
            <a:fillRect/>
          </a:stretch>
        </p:blipFill>
        <p:spPr>
          <a:xfrm>
            <a:off x="137750" y="1163779"/>
            <a:ext cx="4316600" cy="2506582"/>
          </a:xfrm>
          <a:prstGeom prst="rect">
            <a:avLst/>
          </a:prstGeom>
          <a:noFill/>
          <a:ln cap="flat" cmpd="sng" w="9525">
            <a:solidFill>
              <a:schemeClr val="dk2"/>
            </a:solidFill>
            <a:prstDash val="solid"/>
            <a:round/>
            <a:headEnd len="sm" w="sm" type="none"/>
            <a:tailEnd len="sm" w="sm" type="none"/>
          </a:ln>
        </p:spPr>
      </p:pic>
      <p:sp>
        <p:nvSpPr>
          <p:cNvPr id="193" name="Google Shape;193;p38"/>
          <p:cNvSpPr txBox="1"/>
          <p:nvPr/>
        </p:nvSpPr>
        <p:spPr>
          <a:xfrm>
            <a:off x="184800" y="3860200"/>
            <a:ext cx="87039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UI: Streamlit</a:t>
            </a:r>
            <a:endParaRPr sz="1800"/>
          </a:p>
          <a:p>
            <a:pPr indent="-342900" lvl="0" marL="457200" rtl="0" algn="l">
              <a:spcBef>
                <a:spcPts val="0"/>
              </a:spcBef>
              <a:spcAft>
                <a:spcPts val="0"/>
              </a:spcAft>
              <a:buSzPts val="1800"/>
              <a:buChar char="●"/>
            </a:pPr>
            <a:r>
              <a:rPr lang="en" sz="1800"/>
              <a:t>Analysis of our dataset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9"/>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9" name="Google Shape;199;p39"/>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Evaluation</a:t>
            </a:r>
            <a:endParaRPr b="1" sz="1600">
              <a:solidFill>
                <a:schemeClr val="lt1"/>
              </a:solidFill>
            </a:endParaRPr>
          </a:p>
        </p:txBody>
      </p:sp>
      <p:sp>
        <p:nvSpPr>
          <p:cNvPr id="200" name="Google Shape;200;p39"/>
          <p:cNvSpPr txBox="1"/>
          <p:nvPr/>
        </p:nvSpPr>
        <p:spPr>
          <a:xfrm>
            <a:off x="184813" y="802800"/>
            <a:ext cx="87039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Three components of our recommendation logic:</a:t>
            </a:r>
            <a:endParaRPr sz="1800"/>
          </a:p>
          <a:p>
            <a:pPr indent="457200" lvl="0" marL="0" rtl="0" algn="l">
              <a:spcBef>
                <a:spcPts val="0"/>
              </a:spcBef>
              <a:spcAft>
                <a:spcPts val="0"/>
              </a:spcAft>
              <a:buNone/>
            </a:pPr>
            <a:r>
              <a:rPr lang="en" sz="1800"/>
              <a:t>1. Weighted scores</a:t>
            </a:r>
            <a:endParaRPr sz="1800"/>
          </a:p>
          <a:p>
            <a:pPr indent="457200" lvl="0" marL="0" rtl="0" algn="l">
              <a:spcBef>
                <a:spcPts val="0"/>
              </a:spcBef>
              <a:spcAft>
                <a:spcPts val="0"/>
              </a:spcAft>
              <a:buNone/>
            </a:pPr>
            <a:r>
              <a:rPr lang="en" sz="1800"/>
              <a:t>2. Clustering</a:t>
            </a:r>
            <a:endParaRPr sz="1800"/>
          </a:p>
          <a:p>
            <a:pPr indent="457200" lvl="0" marL="0" rtl="0" algn="l">
              <a:spcBef>
                <a:spcPts val="0"/>
              </a:spcBef>
              <a:spcAft>
                <a:spcPts val="0"/>
              </a:spcAft>
              <a:buNone/>
            </a:pPr>
            <a:r>
              <a:rPr lang="en" sz="1800"/>
              <a:t>3. Weighted rating system:</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t/>
            </a:r>
            <a:endParaRPr sz="1800"/>
          </a:p>
          <a:p>
            <a:pPr indent="457200" lvl="0" marL="0" rtl="0" algn="l">
              <a:spcBef>
                <a:spcPts val="0"/>
              </a:spcBef>
              <a:spcAft>
                <a:spcPts val="0"/>
              </a:spcAft>
              <a:buNone/>
            </a:pPr>
            <a:r>
              <a:t/>
            </a:r>
            <a:endParaRPr sz="1800"/>
          </a:p>
          <a:p>
            <a:pPr indent="457200" lvl="0" marL="0" rtl="0" algn="l">
              <a:spcBef>
                <a:spcPts val="0"/>
              </a:spcBef>
              <a:spcAft>
                <a:spcPts val="0"/>
              </a:spcAft>
              <a:buClr>
                <a:schemeClr val="dk1"/>
              </a:buClr>
              <a:buSzPts val="1100"/>
              <a:buFont typeface="Arial"/>
              <a:buNone/>
            </a:pPr>
            <a:r>
              <a:rPr i="1" lang="en" sz="1800"/>
              <a:t>M</a:t>
            </a:r>
            <a:r>
              <a:rPr lang="en" sz="1800"/>
              <a:t> = Mean for the video format </a:t>
            </a:r>
            <a:endParaRPr sz="1800"/>
          </a:p>
          <a:p>
            <a:pPr indent="457200" lvl="0" marL="0" rtl="0" algn="l">
              <a:spcBef>
                <a:spcPts val="0"/>
              </a:spcBef>
              <a:spcAft>
                <a:spcPts val="0"/>
              </a:spcAft>
              <a:buClr>
                <a:schemeClr val="dk1"/>
              </a:buClr>
              <a:buSzPts val="1100"/>
              <a:buFont typeface="Arial"/>
              <a:buNone/>
            </a:pPr>
            <a:r>
              <a:rPr i="1" lang="en" sz="1800"/>
              <a:t>v</a:t>
            </a:r>
            <a:r>
              <a:rPr lang="en" sz="1800"/>
              <a:t> = number of votes for the video format </a:t>
            </a:r>
            <a:endParaRPr sz="1800"/>
          </a:p>
          <a:p>
            <a:pPr indent="457200" lvl="0" marL="0" rtl="0" algn="l">
              <a:spcBef>
                <a:spcPts val="0"/>
              </a:spcBef>
              <a:spcAft>
                <a:spcPts val="0"/>
              </a:spcAft>
              <a:buClr>
                <a:schemeClr val="dk1"/>
              </a:buClr>
              <a:buSzPts val="1100"/>
              <a:buFont typeface="Arial"/>
              <a:buNone/>
            </a:pPr>
            <a:r>
              <a:rPr i="1" lang="en" sz="1800"/>
              <a:t>m</a:t>
            </a:r>
            <a:r>
              <a:rPr lang="en" sz="1800"/>
              <a:t> = minimum votes required to be counted </a:t>
            </a:r>
            <a:endParaRPr sz="1800"/>
          </a:p>
          <a:p>
            <a:pPr indent="457200" lvl="0" marL="0" rtl="0" algn="l">
              <a:spcBef>
                <a:spcPts val="0"/>
              </a:spcBef>
              <a:spcAft>
                <a:spcPts val="0"/>
              </a:spcAft>
              <a:buNone/>
            </a:pPr>
            <a:r>
              <a:rPr i="1" lang="en" sz="1800"/>
              <a:t>C</a:t>
            </a:r>
            <a:r>
              <a:rPr lang="en" sz="1800"/>
              <a:t> = the mean vote across the whole dataset </a:t>
            </a:r>
            <a:endParaRPr sz="1800"/>
          </a:p>
        </p:txBody>
      </p:sp>
      <p:pic>
        <p:nvPicPr>
          <p:cNvPr id="201" name="Google Shape;201;p39"/>
          <p:cNvPicPr preferRelativeResize="0"/>
          <p:nvPr/>
        </p:nvPicPr>
        <p:blipFill>
          <a:blip r:embed="rId4">
            <a:alphaModFix/>
          </a:blip>
          <a:stretch>
            <a:fillRect/>
          </a:stretch>
        </p:blipFill>
        <p:spPr>
          <a:xfrm>
            <a:off x="1179188" y="2173200"/>
            <a:ext cx="6715125" cy="1524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40"/>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40"/>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Optimization</a:t>
            </a:r>
            <a:endParaRPr b="1" sz="1600">
              <a:solidFill>
                <a:schemeClr val="lt1"/>
              </a:solidFill>
            </a:endParaRPr>
          </a:p>
        </p:txBody>
      </p:sp>
      <p:sp>
        <p:nvSpPr>
          <p:cNvPr id="208" name="Google Shape;208;p40"/>
          <p:cNvSpPr txBox="1"/>
          <p:nvPr/>
        </p:nvSpPr>
        <p:spPr>
          <a:xfrm>
            <a:off x="184813" y="3241200"/>
            <a:ext cx="8703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Boolean column for all genres</a:t>
            </a:r>
            <a:endParaRPr sz="1800"/>
          </a:p>
          <a:p>
            <a:pPr indent="-342900" lvl="1" marL="1371600" rtl="0" algn="l">
              <a:spcBef>
                <a:spcPts val="0"/>
              </a:spcBef>
              <a:spcAft>
                <a:spcPts val="0"/>
              </a:spcAft>
              <a:buSzPts val="1800"/>
              <a:buChar char="○"/>
            </a:pPr>
            <a:r>
              <a:rPr lang="en" sz="1800"/>
              <a:t>1 or 0</a:t>
            </a:r>
            <a:endParaRPr sz="1800"/>
          </a:p>
          <a:p>
            <a:pPr indent="-342900" lvl="0" marL="457200" rtl="0" algn="l">
              <a:spcBef>
                <a:spcPts val="0"/>
              </a:spcBef>
              <a:spcAft>
                <a:spcPts val="0"/>
              </a:spcAft>
              <a:buSzPts val="1800"/>
              <a:buChar char="●"/>
            </a:pPr>
            <a:r>
              <a:rPr lang="en" sz="1800"/>
              <a:t>38 total columns created.</a:t>
            </a:r>
            <a:endParaRPr sz="1800"/>
          </a:p>
          <a:p>
            <a:pPr indent="-342900" lvl="0" marL="457200" rtl="0" algn="l">
              <a:spcBef>
                <a:spcPts val="0"/>
              </a:spcBef>
              <a:spcAft>
                <a:spcPts val="0"/>
              </a:spcAft>
              <a:buSzPts val="1800"/>
              <a:buChar char="●"/>
            </a:pPr>
            <a:r>
              <a:rPr lang="en" sz="1800"/>
              <a:t>Use scalar to standardize/normalize genres data</a:t>
            </a:r>
            <a:endParaRPr sz="1800"/>
          </a:p>
          <a:p>
            <a:pPr indent="-342900" lvl="1" marL="1371600" rtl="0" algn="l">
              <a:spcBef>
                <a:spcPts val="0"/>
              </a:spcBef>
              <a:spcAft>
                <a:spcPts val="0"/>
              </a:spcAft>
              <a:buSzPts val="1800"/>
              <a:buChar char="○"/>
            </a:pPr>
            <a:r>
              <a:rPr lang="en" sz="1800"/>
              <a:t>mean = 0</a:t>
            </a:r>
            <a:endParaRPr sz="1800"/>
          </a:p>
          <a:p>
            <a:pPr indent="-342900" lvl="1" marL="1371600" rtl="0" algn="l">
              <a:spcBef>
                <a:spcPts val="0"/>
              </a:spcBef>
              <a:spcAft>
                <a:spcPts val="0"/>
              </a:spcAft>
              <a:buSzPts val="1800"/>
              <a:buChar char="○"/>
            </a:pPr>
            <a:r>
              <a:rPr lang="en" sz="1800"/>
              <a:t>standard deviation = 1</a:t>
            </a:r>
            <a:endParaRPr sz="1800"/>
          </a:p>
        </p:txBody>
      </p:sp>
      <p:pic>
        <p:nvPicPr>
          <p:cNvPr id="209" name="Google Shape;209;p40"/>
          <p:cNvPicPr preferRelativeResize="0"/>
          <p:nvPr/>
        </p:nvPicPr>
        <p:blipFill>
          <a:blip r:embed="rId4">
            <a:alphaModFix/>
          </a:blip>
          <a:stretch>
            <a:fillRect/>
          </a:stretch>
        </p:blipFill>
        <p:spPr>
          <a:xfrm>
            <a:off x="1669750" y="952919"/>
            <a:ext cx="5734050" cy="2171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41"/>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41"/>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Results</a:t>
            </a:r>
            <a:endParaRPr b="1" sz="1600">
              <a:solidFill>
                <a:schemeClr val="lt1"/>
              </a:solidFill>
            </a:endParaRPr>
          </a:p>
        </p:txBody>
      </p:sp>
      <p:sp>
        <p:nvSpPr>
          <p:cNvPr id="216" name="Google Shape;216;p41"/>
          <p:cNvSpPr/>
          <p:nvPr/>
        </p:nvSpPr>
        <p:spPr>
          <a:xfrm>
            <a:off x="5677625" y="4747850"/>
            <a:ext cx="1899000" cy="18990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41"/>
          <p:cNvPicPr preferRelativeResize="0"/>
          <p:nvPr/>
        </p:nvPicPr>
        <p:blipFill rotWithShape="1">
          <a:blip r:embed="rId4">
            <a:alphaModFix/>
          </a:blip>
          <a:srcRect b="0" l="10553" r="22485" t="0"/>
          <a:stretch/>
        </p:blipFill>
        <p:spPr>
          <a:xfrm>
            <a:off x="5332924" y="834400"/>
            <a:ext cx="3639025" cy="1814485"/>
          </a:xfrm>
          <a:prstGeom prst="rect">
            <a:avLst/>
          </a:prstGeom>
          <a:noFill/>
          <a:ln cap="flat" cmpd="sng" w="9525">
            <a:solidFill>
              <a:srgbClr val="000000"/>
            </a:solidFill>
            <a:prstDash val="solid"/>
            <a:round/>
            <a:headEnd len="sm" w="sm" type="none"/>
            <a:tailEnd len="sm" w="sm" type="none"/>
          </a:ln>
        </p:spPr>
      </p:pic>
      <p:pic>
        <p:nvPicPr>
          <p:cNvPr id="218" name="Google Shape;218;p41"/>
          <p:cNvPicPr preferRelativeResize="0"/>
          <p:nvPr/>
        </p:nvPicPr>
        <p:blipFill>
          <a:blip r:embed="rId5">
            <a:alphaModFix/>
          </a:blip>
          <a:stretch>
            <a:fillRect/>
          </a:stretch>
        </p:blipFill>
        <p:spPr>
          <a:xfrm>
            <a:off x="5417775" y="2718500"/>
            <a:ext cx="3469334" cy="2380125"/>
          </a:xfrm>
          <a:prstGeom prst="rect">
            <a:avLst/>
          </a:prstGeom>
          <a:noFill/>
          <a:ln cap="flat" cmpd="sng" w="9525">
            <a:solidFill>
              <a:srgbClr val="000000"/>
            </a:solidFill>
            <a:prstDash val="solid"/>
            <a:round/>
            <a:headEnd len="sm" w="sm" type="none"/>
            <a:tailEnd len="sm" w="sm" type="none"/>
          </a:ln>
        </p:spPr>
      </p:pic>
      <p:sp>
        <p:nvSpPr>
          <p:cNvPr id="219" name="Google Shape;219;p41"/>
          <p:cNvSpPr txBox="1"/>
          <p:nvPr/>
        </p:nvSpPr>
        <p:spPr>
          <a:xfrm>
            <a:off x="256725" y="1121875"/>
            <a:ext cx="45693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Elbow graph to find feasible 'k' value</a:t>
            </a:r>
            <a:endParaRPr sz="1800"/>
          </a:p>
          <a:p>
            <a:pPr indent="-342900" lvl="0" marL="457200" rtl="0" algn="l">
              <a:spcBef>
                <a:spcPts val="0"/>
              </a:spcBef>
              <a:spcAft>
                <a:spcPts val="0"/>
              </a:spcAft>
              <a:buSzPts val="1800"/>
              <a:buChar char="●"/>
            </a:pPr>
            <a:r>
              <a:rPr lang="en" sz="1800"/>
              <a:t>Ideally, K = 23</a:t>
            </a:r>
            <a:endParaRPr sz="1800"/>
          </a:p>
          <a:p>
            <a:pPr indent="-342900" lvl="0" marL="457200" rtl="0" algn="l">
              <a:spcBef>
                <a:spcPts val="0"/>
              </a:spcBef>
              <a:spcAft>
                <a:spcPts val="0"/>
              </a:spcAft>
              <a:buSzPts val="1800"/>
              <a:buChar char="●"/>
            </a:pPr>
            <a:r>
              <a:rPr lang="en" sz="1800"/>
              <a:t>genre-based recommendation using k-means clustering:</a:t>
            </a:r>
            <a:endParaRPr sz="1800"/>
          </a:p>
          <a:p>
            <a:pPr indent="-342900" lvl="1" marL="914400" rtl="0" algn="l">
              <a:spcBef>
                <a:spcPts val="0"/>
              </a:spcBef>
              <a:spcAft>
                <a:spcPts val="0"/>
              </a:spcAft>
              <a:buSzPts val="1800"/>
              <a:buChar char="○"/>
            </a:pPr>
            <a:r>
              <a:rPr lang="en" sz="1800"/>
              <a:t>5 parameters</a:t>
            </a:r>
            <a:endParaRPr sz="1800"/>
          </a:p>
          <a:p>
            <a:pPr indent="-342900" lvl="2" marL="1371600" rtl="0" algn="l">
              <a:spcBef>
                <a:spcPts val="0"/>
              </a:spcBef>
              <a:spcAft>
                <a:spcPts val="0"/>
              </a:spcAft>
              <a:buSzPts val="1800"/>
              <a:buChar char="■"/>
            </a:pPr>
            <a:r>
              <a:rPr lang="en" sz="1800"/>
              <a:t>Movie/Show name</a:t>
            </a:r>
            <a:endParaRPr sz="1800"/>
          </a:p>
          <a:p>
            <a:pPr indent="-342900" lvl="2" marL="1371600" rtl="0" algn="l">
              <a:spcBef>
                <a:spcPts val="0"/>
              </a:spcBef>
              <a:spcAft>
                <a:spcPts val="0"/>
              </a:spcAft>
              <a:buSzPts val="1800"/>
              <a:buChar char="■"/>
            </a:pPr>
            <a:r>
              <a:rPr lang="en" sz="1800"/>
              <a:t>Video format</a:t>
            </a:r>
            <a:endParaRPr sz="1800"/>
          </a:p>
          <a:p>
            <a:pPr indent="-342900" lvl="2" marL="1371600" rtl="0" algn="l">
              <a:spcBef>
                <a:spcPts val="0"/>
              </a:spcBef>
              <a:spcAft>
                <a:spcPts val="0"/>
              </a:spcAft>
              <a:buSzPts val="1800"/>
              <a:buChar char="■"/>
            </a:pPr>
            <a:r>
              <a:rPr lang="en" sz="1800"/>
              <a:t>Rating(minimum required)</a:t>
            </a:r>
            <a:endParaRPr sz="1800"/>
          </a:p>
          <a:p>
            <a:pPr indent="-342900" lvl="2" marL="1371600" rtl="0" algn="l">
              <a:spcBef>
                <a:spcPts val="0"/>
              </a:spcBef>
              <a:spcAft>
                <a:spcPts val="0"/>
              </a:spcAft>
              <a:buSzPts val="1800"/>
              <a:buChar char="■"/>
            </a:pPr>
            <a:r>
              <a:rPr lang="en" sz="1800"/>
              <a:t>Year</a:t>
            </a:r>
            <a:endParaRPr sz="1800"/>
          </a:p>
          <a:p>
            <a:pPr indent="-342900" lvl="2" marL="1371600" rtl="0" algn="l">
              <a:spcBef>
                <a:spcPts val="0"/>
              </a:spcBef>
              <a:spcAft>
                <a:spcPts val="0"/>
              </a:spcAft>
              <a:buSzPts val="1800"/>
              <a:buChar char="■"/>
            </a:pPr>
            <a:r>
              <a:rPr lang="en" sz="1800"/>
              <a:t>Genre</a:t>
            </a:r>
            <a:endParaRPr sz="1800"/>
          </a:p>
          <a:p>
            <a:pPr indent="-342900" lvl="1" marL="914400" rtl="0" algn="l">
              <a:spcBef>
                <a:spcPts val="0"/>
              </a:spcBef>
              <a:spcAft>
                <a:spcPts val="0"/>
              </a:spcAft>
              <a:buSzPts val="1800"/>
              <a:buChar char="○"/>
            </a:pPr>
            <a:r>
              <a:rPr lang="en" sz="1800"/>
              <a:t>Will recommend up to 10 titles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42"/>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42"/>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Future Work</a:t>
            </a:r>
            <a:endParaRPr b="1" sz="1600">
              <a:solidFill>
                <a:schemeClr val="lt1"/>
              </a:solidFill>
            </a:endParaRPr>
          </a:p>
        </p:txBody>
      </p:sp>
      <p:sp>
        <p:nvSpPr>
          <p:cNvPr id="226" name="Google Shape;226;p42"/>
          <p:cNvSpPr txBox="1"/>
          <p:nvPr/>
        </p:nvSpPr>
        <p:spPr>
          <a:xfrm>
            <a:off x="403800" y="1121725"/>
            <a:ext cx="83364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solidFill>
                  <a:schemeClr val="dk1"/>
                </a:solidFill>
              </a:rPr>
              <a:t>In the future, We can do regression analysis on the data. The dataset had a lot of movies without a genre. We will try to label the data there. We can also shift to graphical databases for processing unstructured data. Further enhancements are possible to give it a professional-looking UI.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SzPts val="1800"/>
              <a:buChar char="●"/>
            </a:pPr>
            <a:r>
              <a:rPr lang="en" sz="1800">
                <a:solidFill>
                  <a:schemeClr val="dk1"/>
                </a:solidFill>
              </a:rPr>
              <a:t>For making our rating analysis more feasible we would like to introduce more inclusions in the rating scenario such as:</a:t>
            </a:r>
            <a:endParaRPr sz="1800">
              <a:solidFill>
                <a:schemeClr val="dk1"/>
              </a:solidFill>
            </a:endParaRPr>
          </a:p>
          <a:p>
            <a:pPr indent="-342900" lvl="1" marL="914400" rtl="0" algn="l">
              <a:spcBef>
                <a:spcPts val="0"/>
              </a:spcBef>
              <a:spcAft>
                <a:spcPts val="0"/>
              </a:spcAft>
              <a:buSzPts val="1800"/>
              <a:buChar char="○"/>
            </a:pPr>
            <a:r>
              <a:rPr lang="en" sz="1800">
                <a:solidFill>
                  <a:schemeClr val="dk1"/>
                </a:solidFill>
              </a:rPr>
              <a:t>Viewer's Gender</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Viewer's Age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Viewer's Ethnicity</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Viewer's Location(Country)</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43"/>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43"/>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Comments</a:t>
            </a:r>
            <a:endParaRPr b="1" sz="1600">
              <a:solidFill>
                <a:schemeClr val="lt1"/>
              </a:solidFill>
            </a:endParaRPr>
          </a:p>
        </p:txBody>
      </p:sp>
      <p:sp>
        <p:nvSpPr>
          <p:cNvPr id="233" name="Google Shape;233;p43"/>
          <p:cNvSpPr txBox="1"/>
          <p:nvPr/>
        </p:nvSpPr>
        <p:spPr>
          <a:xfrm>
            <a:off x="455125" y="834250"/>
            <a:ext cx="8336400" cy="3924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The data we selected was not from Kaggle, but it was the official data from IMDb. The dataset was huge. The free instance of Sagemaker won’t process so much data. So we reduced the size of our data. The datasets were tab spaced versions and had a const id column, making it easy to merge 2 datasets and make a dataset we require.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dataset we merged had a single column of genres. As we wanted separate values. We added more columns to the dataset and each column represented a genre. The input in these columns was boolean to make it easier for us to process the data. We also removed some null values present in the dataset. </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As the dataset was otherwise clean, We didn’t have to deal with outliers of any kind.</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IMDB has some movies whose genre is not known. We </a:t>
            </a:r>
            <a:r>
              <a:rPr lang="en" sz="1500">
                <a:solidFill>
                  <a:schemeClr val="dk1"/>
                </a:solidFill>
              </a:rPr>
              <a:t>can't</a:t>
            </a:r>
            <a:r>
              <a:rPr lang="en" sz="1500">
                <a:solidFill>
                  <a:schemeClr val="dk1"/>
                </a:solidFill>
              </a:rPr>
              <a:t> categorize this data and we need further information on these movies to know the genre. We leave them as N for now. </a:t>
            </a:r>
            <a:endParaRPr sz="15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44"/>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9" name="Google Shape;239;p44"/>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Comments Cont.</a:t>
            </a:r>
            <a:endParaRPr b="1" sz="1600">
              <a:solidFill>
                <a:schemeClr val="lt1"/>
              </a:solidFill>
            </a:endParaRPr>
          </a:p>
        </p:txBody>
      </p:sp>
      <p:sp>
        <p:nvSpPr>
          <p:cNvPr id="240" name="Google Shape;240;p44"/>
          <p:cNvSpPr txBox="1"/>
          <p:nvPr/>
        </p:nvSpPr>
        <p:spPr>
          <a:xfrm>
            <a:off x="403800" y="1121725"/>
            <a:ext cx="8336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1. Did you create any new additional features/variables?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Yes, We created a few features for our genres.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2. What was the process you used for evaluation? What was the best result?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We used the K-means clustering algorithm till convergence and then we used the clusters for further recommendation analysis. </a:t>
            </a:r>
            <a:endParaRPr sz="1800">
              <a:solidFill>
                <a:schemeClr val="dk1"/>
              </a:solidFill>
            </a:endParaRPr>
          </a:p>
          <a:p>
            <a:pPr indent="0" lvl="0" marL="0" rtl="0" algn="l">
              <a:spcBef>
                <a:spcPts val="0"/>
              </a:spcBef>
              <a:spcAft>
                <a:spcPts val="0"/>
              </a:spcAft>
              <a:buNone/>
            </a:pPr>
            <a:r>
              <a:rPr lang="en" sz="1800">
                <a:solidFill>
                  <a:schemeClr val="dk1"/>
                </a:solidFill>
              </a:rPr>
              <a:t>3. What were the problems you faced? How did you solve them?</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Data limitations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Cost</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45"/>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6" name="Google Shape;246;p45"/>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Comments Cont.</a:t>
            </a:r>
            <a:endParaRPr b="1" sz="1600">
              <a:solidFill>
                <a:schemeClr val="lt1"/>
              </a:solidFill>
            </a:endParaRPr>
          </a:p>
        </p:txBody>
      </p:sp>
      <p:sp>
        <p:nvSpPr>
          <p:cNvPr id="247" name="Google Shape;247;p45"/>
          <p:cNvSpPr txBox="1"/>
          <p:nvPr/>
        </p:nvSpPr>
        <p:spPr>
          <a:xfrm>
            <a:off x="403800" y="1121725"/>
            <a:ext cx="8336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4. Instructions for individuals that may want to use your work:</a:t>
            </a:r>
            <a:endParaRPr sz="1800">
              <a:solidFill>
                <a:schemeClr val="dk1"/>
              </a:solidFill>
            </a:endParaRPr>
          </a:p>
          <a:p>
            <a:pPr indent="-342900" lvl="0" marL="914400" rtl="0" algn="l">
              <a:spcBef>
                <a:spcPts val="0"/>
              </a:spcBef>
              <a:spcAft>
                <a:spcPts val="0"/>
              </a:spcAft>
              <a:buClr>
                <a:schemeClr val="dk1"/>
              </a:buClr>
              <a:buSzPts val="1800"/>
              <a:buAutoNum type="arabicPeriod"/>
            </a:pPr>
            <a:r>
              <a:rPr lang="en" sz="1800">
                <a:solidFill>
                  <a:schemeClr val="dk1"/>
                </a:solidFill>
              </a:rPr>
              <a:t>Make sure you install all the necessary python libraries before working on the code. </a:t>
            </a:r>
            <a:endParaRPr sz="1800">
              <a:solidFill>
                <a:schemeClr val="dk1"/>
              </a:solidFill>
            </a:endParaRPr>
          </a:p>
          <a:p>
            <a:pPr indent="-342900" lvl="0" marL="914400" rtl="0" algn="l">
              <a:spcBef>
                <a:spcPts val="0"/>
              </a:spcBef>
              <a:spcAft>
                <a:spcPts val="0"/>
              </a:spcAft>
              <a:buClr>
                <a:schemeClr val="dk1"/>
              </a:buClr>
              <a:buSzPts val="1800"/>
              <a:buAutoNum type="arabicPeriod"/>
            </a:pPr>
            <a:r>
              <a:rPr lang="en" sz="1800">
                <a:solidFill>
                  <a:schemeClr val="dk1"/>
                </a:solidFill>
              </a:rPr>
              <a:t>Find a good dataset with enough rows and relevant columns. </a:t>
            </a:r>
            <a:endParaRPr sz="1800">
              <a:solidFill>
                <a:schemeClr val="dk1"/>
              </a:solidFill>
            </a:endParaRPr>
          </a:p>
          <a:p>
            <a:pPr indent="-342900" lvl="0" marL="914400" rtl="0" algn="l">
              <a:spcBef>
                <a:spcPts val="0"/>
              </a:spcBef>
              <a:spcAft>
                <a:spcPts val="0"/>
              </a:spcAft>
              <a:buClr>
                <a:schemeClr val="dk1"/>
              </a:buClr>
              <a:buSzPts val="1800"/>
              <a:buAutoNum type="arabicPeriod"/>
            </a:pPr>
            <a:r>
              <a:rPr lang="en" sz="1800">
                <a:solidFill>
                  <a:schemeClr val="dk1"/>
                </a:solidFill>
              </a:rPr>
              <a:t>While creating an S3 Bucket and a new notebook instance make sure to use a new IAM role and store data in a random s3 bucket. </a:t>
            </a:r>
            <a:endParaRPr sz="1800">
              <a:solidFill>
                <a:schemeClr val="dk1"/>
              </a:solidFill>
            </a:endParaRPr>
          </a:p>
          <a:p>
            <a:pPr indent="-342900" lvl="0" marL="914400" rtl="0" algn="l">
              <a:spcBef>
                <a:spcPts val="0"/>
              </a:spcBef>
              <a:spcAft>
                <a:spcPts val="0"/>
              </a:spcAft>
              <a:buClr>
                <a:schemeClr val="dk1"/>
              </a:buClr>
              <a:buSzPts val="1800"/>
              <a:buAutoNum type="arabicPeriod"/>
            </a:pPr>
            <a:r>
              <a:rPr lang="en" sz="1800">
                <a:solidFill>
                  <a:schemeClr val="dk1"/>
                </a:solidFill>
              </a:rPr>
              <a:t>Use a good processing instance for higher processing power.</a:t>
            </a:r>
            <a:endParaRPr sz="1800">
              <a:solidFill>
                <a:schemeClr val="dk1"/>
              </a:solidFill>
            </a:endParaRPr>
          </a:p>
          <a:p>
            <a:pPr indent="-342900" lvl="0" marL="914400" rtl="0" algn="l">
              <a:spcBef>
                <a:spcPts val="0"/>
              </a:spcBef>
              <a:spcAft>
                <a:spcPts val="0"/>
              </a:spcAft>
              <a:buClr>
                <a:schemeClr val="dk1"/>
              </a:buClr>
              <a:buSzPts val="1800"/>
              <a:buAutoNum type="arabicPeriod"/>
            </a:pPr>
            <a:r>
              <a:rPr lang="en" sz="1800">
                <a:solidFill>
                  <a:schemeClr val="dk1"/>
                </a:solidFill>
              </a:rPr>
              <a:t>There are 2 Jupyter notebooks. You can use our code on your local machine as well as a notebook for AWS instance. </a:t>
            </a:r>
            <a:endParaRPr sz="1800">
              <a:solidFill>
                <a:schemeClr val="dk1"/>
              </a:solidFill>
            </a:endParaRPr>
          </a:p>
          <a:p>
            <a:pPr indent="-342900" lvl="0" marL="914400" rtl="0" algn="l">
              <a:spcBef>
                <a:spcPts val="0"/>
              </a:spcBef>
              <a:spcAft>
                <a:spcPts val="0"/>
              </a:spcAft>
              <a:buClr>
                <a:schemeClr val="dk1"/>
              </a:buClr>
              <a:buSzPts val="1800"/>
              <a:buAutoNum type="arabicPeriod"/>
            </a:pPr>
            <a:r>
              <a:rPr lang="en" sz="1800">
                <a:solidFill>
                  <a:schemeClr val="dk1"/>
                </a:solidFill>
              </a:rPr>
              <a:t>Read about the boto library for using AWS. </a:t>
            </a:r>
            <a:endParaRPr sz="1800">
              <a:solidFill>
                <a:schemeClr val="dk1"/>
              </a:solidFill>
            </a:endParaRPr>
          </a:p>
          <a:p>
            <a:pPr indent="-342900" lvl="0" marL="914400" rtl="0" algn="l">
              <a:spcBef>
                <a:spcPts val="0"/>
              </a:spcBef>
              <a:spcAft>
                <a:spcPts val="0"/>
              </a:spcAft>
              <a:buClr>
                <a:schemeClr val="dk1"/>
              </a:buClr>
              <a:buSzPts val="1800"/>
              <a:buAutoNum type="arabicPeriod"/>
            </a:pPr>
            <a:r>
              <a:rPr lang="en" sz="1800">
                <a:solidFill>
                  <a:schemeClr val="dk1"/>
                </a:solidFill>
              </a:rPr>
              <a:t>We created a separate python file for Streamlit.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8"/>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28"/>
          <p:cNvSpPr txBox="1"/>
          <p:nvPr/>
        </p:nvSpPr>
        <p:spPr>
          <a:xfrm>
            <a:off x="3932500" y="186050"/>
            <a:ext cx="50394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Dataset</a:t>
            </a:r>
            <a:endParaRPr b="1" sz="1600">
              <a:solidFill>
                <a:schemeClr val="lt1"/>
              </a:solidFill>
            </a:endParaRPr>
          </a:p>
        </p:txBody>
      </p:sp>
      <p:sp>
        <p:nvSpPr>
          <p:cNvPr id="112" name="Google Shape;112;p28"/>
          <p:cNvSpPr txBox="1"/>
          <p:nvPr/>
        </p:nvSpPr>
        <p:spPr>
          <a:xfrm>
            <a:off x="368550" y="1123875"/>
            <a:ext cx="8406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IMDB </a:t>
            </a:r>
            <a:r>
              <a:rPr lang="en" sz="1800"/>
              <a:t>MovieLens is a dataset of movie rating collected by GroupLens Research</a:t>
            </a:r>
            <a:endParaRPr sz="1800"/>
          </a:p>
          <a:p>
            <a:pPr indent="-342900" lvl="0" marL="457200" rtl="0" algn="l">
              <a:spcBef>
                <a:spcPts val="0"/>
              </a:spcBef>
              <a:spcAft>
                <a:spcPts val="0"/>
              </a:spcAft>
              <a:buSzPts val="1800"/>
              <a:buChar char="●"/>
            </a:pPr>
            <a:r>
              <a:rPr lang="en" sz="1800"/>
              <a:t>200,000 + ratings</a:t>
            </a:r>
            <a:endParaRPr sz="1800"/>
          </a:p>
          <a:p>
            <a:pPr indent="-342900" lvl="0" marL="457200" rtl="0" algn="l">
              <a:spcBef>
                <a:spcPts val="0"/>
              </a:spcBef>
              <a:spcAft>
                <a:spcPts val="0"/>
              </a:spcAft>
              <a:buSzPts val="1800"/>
              <a:buChar char="●"/>
            </a:pPr>
            <a:r>
              <a:rPr lang="en" sz="1800"/>
              <a:t>9,000 movies</a:t>
            </a:r>
            <a:endParaRPr sz="1800"/>
          </a:p>
          <a:p>
            <a:pPr indent="-342900" lvl="0" marL="457200" rtl="0" algn="l">
              <a:spcBef>
                <a:spcPts val="0"/>
              </a:spcBef>
              <a:spcAft>
                <a:spcPts val="0"/>
              </a:spcAft>
              <a:buSzPts val="1800"/>
              <a:buChar char="●"/>
            </a:pPr>
            <a:r>
              <a:rPr lang="en" sz="1800"/>
              <a:t>600 users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Dataset Features/Fields of Interest:</a:t>
            </a:r>
            <a:endParaRPr sz="1800"/>
          </a:p>
          <a:p>
            <a:pPr indent="-342900" lvl="0" marL="457200" rtl="0" algn="l">
              <a:spcBef>
                <a:spcPts val="0"/>
              </a:spcBef>
              <a:spcAft>
                <a:spcPts val="0"/>
              </a:spcAft>
              <a:buSzPts val="1800"/>
              <a:buChar char="●"/>
            </a:pPr>
            <a:r>
              <a:rPr lang="en" sz="1800"/>
              <a:t>Title</a:t>
            </a:r>
            <a:endParaRPr sz="1800"/>
          </a:p>
          <a:p>
            <a:pPr indent="-342900" lvl="0" marL="457200" rtl="0" algn="l">
              <a:spcBef>
                <a:spcPts val="0"/>
              </a:spcBef>
              <a:spcAft>
                <a:spcPts val="0"/>
              </a:spcAft>
              <a:buSzPts val="1800"/>
              <a:buChar char="●"/>
            </a:pPr>
            <a:r>
              <a:rPr lang="en" sz="1800"/>
              <a:t>Genre</a:t>
            </a:r>
            <a:endParaRPr sz="1800"/>
          </a:p>
          <a:p>
            <a:pPr indent="-342900" lvl="0" marL="457200" rtl="0" algn="l">
              <a:spcBef>
                <a:spcPts val="0"/>
              </a:spcBef>
              <a:spcAft>
                <a:spcPts val="0"/>
              </a:spcAft>
              <a:buSzPts val="1800"/>
              <a:buChar char="●"/>
            </a:pPr>
            <a:r>
              <a:rPr lang="en" sz="1800"/>
              <a:t>Tag</a:t>
            </a:r>
            <a:endParaRPr sz="1800"/>
          </a:p>
          <a:p>
            <a:pPr indent="-342900" lvl="0" marL="457200" rtl="0" algn="l">
              <a:spcBef>
                <a:spcPts val="0"/>
              </a:spcBef>
              <a:spcAft>
                <a:spcPts val="0"/>
              </a:spcAft>
              <a:buSzPts val="1800"/>
              <a:buChar char="●"/>
            </a:pPr>
            <a:r>
              <a:rPr lang="en" sz="1800"/>
              <a:t>Rating(1-5 stars)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46"/>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46"/>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Conclusion</a:t>
            </a:r>
            <a:endParaRPr b="1" sz="1600">
              <a:solidFill>
                <a:schemeClr val="lt1"/>
              </a:solidFill>
            </a:endParaRPr>
          </a:p>
        </p:txBody>
      </p:sp>
      <p:sp>
        <p:nvSpPr>
          <p:cNvPr id="254" name="Google Shape;254;p46"/>
          <p:cNvSpPr txBox="1"/>
          <p:nvPr/>
        </p:nvSpPr>
        <p:spPr>
          <a:xfrm>
            <a:off x="501000" y="2340900"/>
            <a:ext cx="8142000" cy="492600"/>
          </a:xfrm>
          <a:prstGeom prst="rect">
            <a:avLst/>
          </a:prstGeom>
          <a:noFill/>
          <a:ln>
            <a:noFill/>
          </a:ln>
        </p:spPr>
        <p:txBody>
          <a:bodyPr anchorCtr="0" anchor="t" bIns="91425" lIns="91425" spcFirstLastPara="1" rIns="91425" wrap="square" tIns="91425">
            <a:spAutoFit/>
          </a:bodyPr>
          <a:lstStyle/>
          <a:p>
            <a:pPr indent="457200" lvl="0" marL="2743200" rtl="0" algn="l">
              <a:spcBef>
                <a:spcPts val="0"/>
              </a:spcBef>
              <a:spcAft>
                <a:spcPts val="0"/>
              </a:spcAft>
              <a:buNone/>
            </a:pPr>
            <a:r>
              <a:rPr b="1" lang="en" sz="2000"/>
              <a:t>Thank You</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9"/>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29"/>
          <p:cNvSpPr txBox="1"/>
          <p:nvPr/>
        </p:nvSpPr>
        <p:spPr>
          <a:xfrm>
            <a:off x="3932500" y="186050"/>
            <a:ext cx="50394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Business Problem/Opportunity</a:t>
            </a:r>
            <a:endParaRPr b="1" sz="1600">
              <a:solidFill>
                <a:schemeClr val="lt1"/>
              </a:solidFill>
            </a:endParaRPr>
          </a:p>
        </p:txBody>
      </p:sp>
      <p:sp>
        <p:nvSpPr>
          <p:cNvPr id="119" name="Google Shape;119;p29"/>
          <p:cNvSpPr txBox="1"/>
          <p:nvPr/>
        </p:nvSpPr>
        <p:spPr>
          <a:xfrm>
            <a:off x="301650" y="1054375"/>
            <a:ext cx="8540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Building a recommendation algorithm to:</a:t>
            </a:r>
            <a:endParaRPr sz="1800"/>
          </a:p>
          <a:p>
            <a:pPr indent="-342900" lvl="0" marL="914400" rtl="0" algn="l">
              <a:spcBef>
                <a:spcPts val="0"/>
              </a:spcBef>
              <a:spcAft>
                <a:spcPts val="0"/>
              </a:spcAft>
              <a:buSzPts val="1800"/>
              <a:buChar char="●"/>
            </a:pPr>
            <a:r>
              <a:rPr lang="en" sz="1800"/>
              <a:t>Providing customers with personalized recommendations</a:t>
            </a:r>
            <a:endParaRPr sz="1800"/>
          </a:p>
          <a:p>
            <a:pPr indent="-342900" lvl="0" marL="914400" rtl="0" algn="l">
              <a:spcBef>
                <a:spcPts val="0"/>
              </a:spcBef>
              <a:spcAft>
                <a:spcPts val="0"/>
              </a:spcAft>
              <a:buSzPts val="1800"/>
              <a:buChar char="●"/>
            </a:pPr>
            <a:r>
              <a:rPr lang="en" sz="1800"/>
              <a:t>Increase user retention</a:t>
            </a:r>
            <a:endParaRPr sz="1800"/>
          </a:p>
          <a:p>
            <a:pPr indent="-342900" lvl="0" marL="914400" rtl="0" algn="l">
              <a:spcBef>
                <a:spcPts val="0"/>
              </a:spcBef>
              <a:spcAft>
                <a:spcPts val="0"/>
              </a:spcAft>
              <a:buSzPts val="1800"/>
              <a:buChar char="●"/>
            </a:pPr>
            <a:r>
              <a:rPr lang="en" sz="1800"/>
              <a:t>Increase watch time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Recommendations are a core feature to content providers like:</a:t>
            </a:r>
            <a:endParaRPr sz="1800"/>
          </a:p>
          <a:p>
            <a:pPr indent="-342900" lvl="0" marL="457200" rtl="0" algn="l">
              <a:spcBef>
                <a:spcPts val="0"/>
              </a:spcBef>
              <a:spcAft>
                <a:spcPts val="0"/>
              </a:spcAft>
              <a:buSzPts val="1800"/>
              <a:buChar char="●"/>
            </a:pPr>
            <a:r>
              <a:rPr lang="en" sz="1800"/>
              <a:t>Hulu</a:t>
            </a:r>
            <a:endParaRPr sz="1800"/>
          </a:p>
          <a:p>
            <a:pPr indent="-342900" lvl="0" marL="457200" rtl="0" algn="l">
              <a:spcBef>
                <a:spcPts val="0"/>
              </a:spcBef>
              <a:spcAft>
                <a:spcPts val="0"/>
              </a:spcAft>
              <a:buSzPts val="1800"/>
              <a:buChar char="●"/>
            </a:pPr>
            <a:r>
              <a:rPr lang="en" sz="1800"/>
              <a:t>Netflix</a:t>
            </a:r>
            <a:endParaRPr sz="1800"/>
          </a:p>
          <a:p>
            <a:pPr indent="-342900" lvl="0" marL="457200" rtl="0" algn="l">
              <a:spcBef>
                <a:spcPts val="0"/>
              </a:spcBef>
              <a:spcAft>
                <a:spcPts val="0"/>
              </a:spcAft>
              <a:buSzPts val="1800"/>
              <a:buChar char="●"/>
            </a:pPr>
            <a:r>
              <a:rPr lang="en" sz="1800"/>
              <a:t>Amazon Prime Video</a:t>
            </a:r>
            <a:endParaRPr sz="1800"/>
          </a:p>
          <a:p>
            <a:pPr indent="-342900" lvl="0" marL="457200" rtl="0" algn="l">
              <a:spcBef>
                <a:spcPts val="0"/>
              </a:spcBef>
              <a:spcAft>
                <a:spcPts val="0"/>
              </a:spcAft>
              <a:buSzPts val="1800"/>
              <a:buChar char="●"/>
            </a:pPr>
            <a:r>
              <a:rPr lang="en" sz="1800"/>
              <a:t>Disney+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30"/>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30"/>
          <p:cNvSpPr txBox="1"/>
          <p:nvPr/>
        </p:nvSpPr>
        <p:spPr>
          <a:xfrm>
            <a:off x="3932500" y="186050"/>
            <a:ext cx="50394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Domain Knowledge</a:t>
            </a:r>
            <a:endParaRPr b="1" sz="1600">
              <a:solidFill>
                <a:schemeClr val="lt1"/>
              </a:solidFill>
            </a:endParaRPr>
          </a:p>
        </p:txBody>
      </p:sp>
      <p:sp>
        <p:nvSpPr>
          <p:cNvPr id="126" name="Google Shape;126;p30"/>
          <p:cNvSpPr txBox="1"/>
          <p:nvPr/>
        </p:nvSpPr>
        <p:spPr>
          <a:xfrm>
            <a:off x="301650" y="1052950"/>
            <a:ext cx="8540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R</a:t>
            </a:r>
            <a:r>
              <a:rPr lang="en" sz="1800"/>
              <a:t>ecommendation Systems:</a:t>
            </a:r>
            <a:endParaRPr sz="1800"/>
          </a:p>
          <a:p>
            <a:pPr indent="-342900" lvl="0" marL="457200" rtl="0" algn="l">
              <a:spcBef>
                <a:spcPts val="0"/>
              </a:spcBef>
              <a:spcAft>
                <a:spcPts val="0"/>
              </a:spcAft>
              <a:buSzPts val="1800"/>
              <a:buChar char="●"/>
            </a:pPr>
            <a:r>
              <a:rPr lang="en" sz="1800"/>
              <a:t>Utilize machine learning</a:t>
            </a:r>
            <a:endParaRPr sz="1800"/>
          </a:p>
          <a:p>
            <a:pPr indent="-342900" lvl="0" marL="457200" rtl="0" algn="l">
              <a:spcBef>
                <a:spcPts val="0"/>
              </a:spcBef>
              <a:spcAft>
                <a:spcPts val="0"/>
              </a:spcAft>
              <a:buSzPts val="1800"/>
              <a:buChar char="●"/>
            </a:pPr>
            <a:r>
              <a:rPr lang="en" sz="1800"/>
              <a:t>Suggest the best product for potential buyers</a:t>
            </a:r>
            <a:endParaRPr sz="1800"/>
          </a:p>
          <a:p>
            <a:pPr indent="-342900" lvl="0" marL="457200" rtl="0" algn="l">
              <a:spcBef>
                <a:spcPts val="0"/>
              </a:spcBef>
              <a:spcAft>
                <a:spcPts val="0"/>
              </a:spcAft>
              <a:buSzPts val="1800"/>
              <a:buChar char="●"/>
            </a:pPr>
            <a:r>
              <a:rPr lang="en" sz="1800"/>
              <a:t>Recommendations are made based on:</a:t>
            </a:r>
            <a:endParaRPr sz="1800"/>
          </a:p>
          <a:p>
            <a:pPr indent="-342900" lvl="1" marL="914400" rtl="0" algn="l">
              <a:spcBef>
                <a:spcPts val="0"/>
              </a:spcBef>
              <a:spcAft>
                <a:spcPts val="0"/>
              </a:spcAft>
              <a:buSzPts val="1800"/>
              <a:buChar char="○"/>
            </a:pPr>
            <a:r>
              <a:rPr lang="en" sz="1800"/>
              <a:t>Current user behavior</a:t>
            </a:r>
            <a:endParaRPr sz="1800"/>
          </a:p>
          <a:p>
            <a:pPr indent="-342900" lvl="1" marL="914400" rtl="0" algn="l">
              <a:spcBef>
                <a:spcPts val="0"/>
              </a:spcBef>
              <a:spcAft>
                <a:spcPts val="0"/>
              </a:spcAft>
              <a:buSzPts val="1800"/>
              <a:buChar char="○"/>
            </a:pPr>
            <a:r>
              <a:rPr lang="en" sz="1800"/>
              <a:t>Past preferences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31"/>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31"/>
          <p:cNvSpPr txBox="1"/>
          <p:nvPr/>
        </p:nvSpPr>
        <p:spPr>
          <a:xfrm>
            <a:off x="3932500" y="186050"/>
            <a:ext cx="50394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Research Objectives and Questions</a:t>
            </a:r>
            <a:endParaRPr b="1" sz="1600">
              <a:solidFill>
                <a:schemeClr val="lt1"/>
              </a:solidFill>
            </a:endParaRPr>
          </a:p>
        </p:txBody>
      </p:sp>
      <p:sp>
        <p:nvSpPr>
          <p:cNvPr id="133" name="Google Shape;133;p31"/>
          <p:cNvSpPr txBox="1"/>
          <p:nvPr/>
        </p:nvSpPr>
        <p:spPr>
          <a:xfrm>
            <a:off x="301650" y="1052950"/>
            <a:ext cx="8540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D</a:t>
            </a:r>
            <a:r>
              <a:rPr lang="en" sz="1800"/>
              <a:t>esign our own recommendation system by:</a:t>
            </a:r>
            <a:endParaRPr sz="1800"/>
          </a:p>
          <a:p>
            <a:pPr indent="-342900" lvl="0" marL="457200" rtl="0" algn="l">
              <a:spcBef>
                <a:spcPts val="0"/>
              </a:spcBef>
              <a:spcAft>
                <a:spcPts val="0"/>
              </a:spcAft>
              <a:buSzPts val="1800"/>
              <a:buChar char="●"/>
            </a:pPr>
            <a:r>
              <a:rPr lang="en" sz="1800"/>
              <a:t>Preprocessing data from MovieLens dataset</a:t>
            </a:r>
            <a:endParaRPr sz="1800"/>
          </a:p>
          <a:p>
            <a:pPr indent="-342900" lvl="0" marL="457200" rtl="0" algn="l">
              <a:spcBef>
                <a:spcPts val="0"/>
              </a:spcBef>
              <a:spcAft>
                <a:spcPts val="0"/>
              </a:spcAft>
              <a:buSzPts val="1800"/>
              <a:buChar char="●"/>
            </a:pPr>
            <a:r>
              <a:rPr lang="en" sz="1800"/>
              <a:t>Use AWS Sagemaker to make our recommendation algorithm.</a:t>
            </a:r>
            <a:endParaRPr sz="1800"/>
          </a:p>
          <a:p>
            <a:pPr indent="-342900" lvl="0" marL="457200" rtl="0" algn="l">
              <a:spcBef>
                <a:spcPts val="0"/>
              </a:spcBef>
              <a:spcAft>
                <a:spcPts val="0"/>
              </a:spcAft>
              <a:buSzPts val="1800"/>
              <a:buChar char="●"/>
            </a:pPr>
            <a:r>
              <a:rPr lang="en" sz="1800"/>
              <a:t>Utilize our algorithm to answer the following questions:</a:t>
            </a:r>
            <a:endParaRPr sz="1800"/>
          </a:p>
          <a:p>
            <a:pPr indent="-342900" lvl="1" marL="914400" rtl="0" algn="l">
              <a:spcBef>
                <a:spcPts val="0"/>
              </a:spcBef>
              <a:spcAft>
                <a:spcPts val="0"/>
              </a:spcAft>
              <a:buSzPts val="1800"/>
              <a:buChar char="○"/>
            </a:pPr>
            <a:r>
              <a:rPr lang="en" sz="1800"/>
              <a:t>What did the user like in the past?</a:t>
            </a:r>
            <a:endParaRPr sz="1800"/>
          </a:p>
          <a:p>
            <a:pPr indent="-342900" lvl="1" marL="914400" rtl="0" algn="l">
              <a:spcBef>
                <a:spcPts val="0"/>
              </a:spcBef>
              <a:spcAft>
                <a:spcPts val="0"/>
              </a:spcAft>
              <a:buSzPts val="1800"/>
              <a:buChar char="○"/>
            </a:pPr>
            <a:r>
              <a:rPr lang="en" sz="1800"/>
              <a:t>What will the user like in the future?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32"/>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32"/>
          <p:cNvSpPr txBox="1"/>
          <p:nvPr/>
        </p:nvSpPr>
        <p:spPr>
          <a:xfrm>
            <a:off x="3932500" y="186050"/>
            <a:ext cx="50394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Data Understanding - Overview</a:t>
            </a:r>
            <a:endParaRPr b="1" sz="1600">
              <a:solidFill>
                <a:schemeClr val="lt1"/>
              </a:solidFill>
            </a:endParaRPr>
          </a:p>
        </p:txBody>
      </p:sp>
      <p:sp>
        <p:nvSpPr>
          <p:cNvPr id="140" name="Google Shape;140;p32"/>
          <p:cNvSpPr txBox="1"/>
          <p:nvPr/>
        </p:nvSpPr>
        <p:spPr>
          <a:xfrm>
            <a:off x="301650" y="1052950"/>
            <a:ext cx="85407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Data we have was divided in 4 different files. The link of the data we used is https://files.grouplens.org/datasets/movielens/ml-latest-small.zip</a:t>
            </a:r>
            <a:endParaRPr sz="1800"/>
          </a:p>
          <a:p>
            <a:pPr indent="0" lvl="0" marL="457200" rtl="0" algn="l">
              <a:spcBef>
                <a:spcPts val="0"/>
              </a:spcBef>
              <a:spcAft>
                <a:spcPts val="0"/>
              </a:spcAft>
              <a:buNone/>
            </a:pPr>
            <a:r>
              <a:rPr lang="en" sz="1800"/>
              <a:t> </a:t>
            </a:r>
            <a:endParaRPr sz="1800"/>
          </a:p>
          <a:p>
            <a:pPr indent="-342900" lvl="0" marL="457200" rtl="0" algn="l">
              <a:spcBef>
                <a:spcPts val="0"/>
              </a:spcBef>
              <a:spcAft>
                <a:spcPts val="0"/>
              </a:spcAft>
              <a:buSzPts val="1800"/>
              <a:buChar char="●"/>
            </a:pPr>
            <a:r>
              <a:rPr lang="en" sz="1800"/>
              <a:t>The data is divided into links.csv, movies.csv, tags.csv and ratings.csv</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used the primary key Movie ID to merge these data files and form our data set. Our data set consists of 200000+ entries.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dataset merged_data.csv has all the data in it. Our data has: </a:t>
            </a:r>
            <a:r>
              <a:rPr i="1" lang="en" sz="1800"/>
              <a:t>movieId, imdbId, tmdbId, title, genres, rating, userId, tag, timestamp, </a:t>
            </a:r>
            <a:r>
              <a:rPr lang="en" sz="1800"/>
              <a:t>and</a:t>
            </a:r>
            <a:r>
              <a:rPr i="1" lang="en" sz="1800"/>
              <a:t> userId</a:t>
            </a:r>
            <a:r>
              <a:rPr lang="en" sz="1800"/>
              <a:t> column names respectively.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33"/>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33"/>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Data Understanding - Exploratory Data Analysis</a:t>
            </a:r>
            <a:endParaRPr b="1" sz="1600">
              <a:solidFill>
                <a:schemeClr val="lt1"/>
              </a:solidFill>
            </a:endParaRPr>
          </a:p>
        </p:txBody>
      </p:sp>
      <p:sp>
        <p:nvSpPr>
          <p:cNvPr id="147" name="Google Shape;147;p33"/>
          <p:cNvSpPr txBox="1"/>
          <p:nvPr/>
        </p:nvSpPr>
        <p:spPr>
          <a:xfrm>
            <a:off x="441750" y="1263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33"/>
          <p:cNvSpPr txBox="1"/>
          <p:nvPr/>
        </p:nvSpPr>
        <p:spPr>
          <a:xfrm>
            <a:off x="120299" y="3326025"/>
            <a:ext cx="4259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The graph here is the pie chart for representing the movies by genres. Here we can see that a large number of movies </a:t>
            </a:r>
            <a:r>
              <a:rPr lang="en" sz="1000"/>
              <a:t>don't</a:t>
            </a:r>
            <a:r>
              <a:rPr lang="en" sz="1000"/>
              <a:t> have one unique genre. But lie in the others category. The others category here represents that a large proportion of movies has more than one genre.</a:t>
            </a:r>
            <a:endParaRPr sz="1000"/>
          </a:p>
        </p:txBody>
      </p:sp>
      <p:sp>
        <p:nvSpPr>
          <p:cNvPr id="149" name="Google Shape;149;p33"/>
          <p:cNvSpPr txBox="1"/>
          <p:nvPr/>
        </p:nvSpPr>
        <p:spPr>
          <a:xfrm>
            <a:off x="5213675" y="3326025"/>
            <a:ext cx="3694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Here we plot the pie diagram to represent the number of ratings by genres. This is an interesting plot which shows us that which genres united together gives the best combination and has the highest rating. Our data says that the movies having genres like Comedy, Criminal, Drama and Thriller are the highest rated movies among users. The movies with Action genre precede these choices. The least preferred genre would be a combination of Criminal, Mystery, Thriller and Adventure movies. These features give the recommendation system a clear idea of what the preferences are in similar audience.</a:t>
            </a:r>
            <a:endParaRPr sz="1000"/>
          </a:p>
        </p:txBody>
      </p:sp>
      <p:pic>
        <p:nvPicPr>
          <p:cNvPr id="150" name="Google Shape;150;p33"/>
          <p:cNvPicPr preferRelativeResize="0"/>
          <p:nvPr/>
        </p:nvPicPr>
        <p:blipFill rotWithShape="1">
          <a:blip r:embed="rId4">
            <a:alphaModFix/>
          </a:blip>
          <a:srcRect b="2787" l="0" r="9469" t="17556"/>
          <a:stretch/>
        </p:blipFill>
        <p:spPr>
          <a:xfrm>
            <a:off x="143950" y="1263075"/>
            <a:ext cx="4304201" cy="1976300"/>
          </a:xfrm>
          <a:prstGeom prst="rect">
            <a:avLst/>
          </a:prstGeom>
          <a:noFill/>
          <a:ln cap="flat" cmpd="sng" w="9525">
            <a:solidFill>
              <a:schemeClr val="dk2"/>
            </a:solidFill>
            <a:prstDash val="solid"/>
            <a:round/>
            <a:headEnd len="sm" w="sm" type="none"/>
            <a:tailEnd len="sm" w="sm" type="none"/>
          </a:ln>
        </p:spPr>
      </p:pic>
      <p:pic>
        <p:nvPicPr>
          <p:cNvPr id="151" name="Google Shape;151;p33"/>
          <p:cNvPicPr preferRelativeResize="0"/>
          <p:nvPr/>
        </p:nvPicPr>
        <p:blipFill rotWithShape="1">
          <a:blip r:embed="rId5">
            <a:alphaModFix/>
          </a:blip>
          <a:srcRect b="0" l="0" r="7166" t="15611"/>
          <a:stretch/>
        </p:blipFill>
        <p:spPr>
          <a:xfrm>
            <a:off x="4667750" y="1224288"/>
            <a:ext cx="4304201" cy="205386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34"/>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34"/>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Data Understanding - Exploratory Data Analysis</a:t>
            </a:r>
            <a:endParaRPr b="1" sz="1600">
              <a:solidFill>
                <a:schemeClr val="lt1"/>
              </a:solidFill>
            </a:endParaRPr>
          </a:p>
        </p:txBody>
      </p:sp>
      <p:sp>
        <p:nvSpPr>
          <p:cNvPr id="158" name="Google Shape;158;p34"/>
          <p:cNvSpPr txBox="1"/>
          <p:nvPr/>
        </p:nvSpPr>
        <p:spPr>
          <a:xfrm>
            <a:off x="441750" y="1263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34"/>
          <p:cNvSpPr txBox="1"/>
          <p:nvPr/>
        </p:nvSpPr>
        <p:spPr>
          <a:xfrm>
            <a:off x="441749" y="3743825"/>
            <a:ext cx="4259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The most important relation of all is the title and ratings analysis. This graph shows us the average ratings for a movie out of 5. The favourites and relevant favourites can be mapped through this. Our main aim is to take the users input and based on the input give similar movies that might be the users favourite or are rated similar by the other users.</a:t>
            </a:r>
            <a:endParaRPr sz="1000"/>
          </a:p>
        </p:txBody>
      </p:sp>
      <p:sp>
        <p:nvSpPr>
          <p:cNvPr id="160" name="Google Shape;160;p34"/>
          <p:cNvSpPr txBox="1"/>
          <p:nvPr/>
        </p:nvSpPr>
        <p:spPr>
          <a:xfrm>
            <a:off x="5213675" y="3326025"/>
            <a:ext cx="3694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Here we plot the pie diagram to represent the number of ratings by genres. This is an interesting plot which shows us that which genres united together gives the best combination and has the highest rating. Our data says that the movies having genres like Comedy, Criminal, Drama and Thriller are the highest rated movies among users. The movies with Action genre precede these choices. The least preferred genre would be a combination of Criminal, Mystery, Thriller and Adventure movies. These features give the recommendation system a clear idea of what the preferences are in similar audience.</a:t>
            </a:r>
            <a:endParaRPr sz="1000"/>
          </a:p>
        </p:txBody>
      </p:sp>
      <p:pic>
        <p:nvPicPr>
          <p:cNvPr id="161" name="Google Shape;161;p34"/>
          <p:cNvPicPr preferRelativeResize="0"/>
          <p:nvPr/>
        </p:nvPicPr>
        <p:blipFill>
          <a:blip r:embed="rId4">
            <a:alphaModFix/>
          </a:blip>
          <a:stretch>
            <a:fillRect/>
          </a:stretch>
        </p:blipFill>
        <p:spPr>
          <a:xfrm>
            <a:off x="558225" y="1065550"/>
            <a:ext cx="3694499" cy="2260475"/>
          </a:xfrm>
          <a:prstGeom prst="rect">
            <a:avLst/>
          </a:prstGeom>
          <a:noFill/>
          <a:ln cap="flat" cmpd="sng" w="9525">
            <a:solidFill>
              <a:schemeClr val="dk2"/>
            </a:solidFill>
            <a:prstDash val="solid"/>
            <a:round/>
            <a:headEnd len="sm" w="sm" type="none"/>
            <a:tailEnd len="sm" w="sm" type="none"/>
          </a:ln>
        </p:spPr>
      </p:pic>
      <p:pic>
        <p:nvPicPr>
          <p:cNvPr id="162" name="Google Shape;162;p34"/>
          <p:cNvPicPr preferRelativeResize="0"/>
          <p:nvPr/>
        </p:nvPicPr>
        <p:blipFill>
          <a:blip r:embed="rId5">
            <a:alphaModFix/>
          </a:blip>
          <a:stretch>
            <a:fillRect/>
          </a:stretch>
        </p:blipFill>
        <p:spPr>
          <a:xfrm>
            <a:off x="5015400" y="1071025"/>
            <a:ext cx="3892779" cy="1831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35"/>
          <p:cNvSpPr/>
          <p:nvPr/>
        </p:nvSpPr>
        <p:spPr>
          <a:xfrm>
            <a:off x="1788459" y="141194"/>
            <a:ext cx="1015200" cy="551400"/>
          </a:xfrm>
          <a:prstGeom prst="rect">
            <a:avLst/>
          </a:prstGeom>
          <a:solidFill>
            <a:srgbClr val="005640"/>
          </a:solidFill>
          <a:ln cap="flat" cmpd="sng" w="25400">
            <a:solidFill>
              <a:srgbClr val="0056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35"/>
          <p:cNvSpPr txBox="1"/>
          <p:nvPr/>
        </p:nvSpPr>
        <p:spPr>
          <a:xfrm>
            <a:off x="3441750" y="186050"/>
            <a:ext cx="55302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chemeClr val="lt1"/>
                </a:solidFill>
              </a:rPr>
              <a:t>Data Understanding - Dashboard</a:t>
            </a:r>
            <a:endParaRPr b="1" sz="1600">
              <a:solidFill>
                <a:schemeClr val="lt1"/>
              </a:solidFill>
            </a:endParaRPr>
          </a:p>
        </p:txBody>
      </p:sp>
      <p:pic>
        <p:nvPicPr>
          <p:cNvPr id="169" name="Google Shape;169;p35"/>
          <p:cNvPicPr preferRelativeResize="0"/>
          <p:nvPr/>
        </p:nvPicPr>
        <p:blipFill rotWithShape="1">
          <a:blip r:embed="rId4">
            <a:alphaModFix/>
          </a:blip>
          <a:srcRect b="39032" l="0" r="635" t="3876"/>
          <a:stretch/>
        </p:blipFill>
        <p:spPr>
          <a:xfrm>
            <a:off x="143638" y="1053800"/>
            <a:ext cx="8856725" cy="26686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