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heme/themeOverride1.xml" ContentType="application/vnd.openxmlformats-officedocument.themeOverr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107"/>
  </p:notesMasterIdLst>
  <p:sldIdLst>
    <p:sldId id="258" r:id="rId6"/>
    <p:sldId id="256" r:id="rId7"/>
    <p:sldId id="300" r:id="rId8"/>
    <p:sldId id="259" r:id="rId9"/>
    <p:sldId id="297" r:id="rId10"/>
    <p:sldId id="294" r:id="rId11"/>
    <p:sldId id="298" r:id="rId12"/>
    <p:sldId id="296" r:id="rId13"/>
    <p:sldId id="299" r:id="rId14"/>
    <p:sldId id="301" r:id="rId15"/>
    <p:sldId id="323" r:id="rId16"/>
    <p:sldId id="293" r:id="rId17"/>
    <p:sldId id="319" r:id="rId18"/>
    <p:sldId id="316" r:id="rId19"/>
    <p:sldId id="320" r:id="rId20"/>
    <p:sldId id="321" r:id="rId21"/>
    <p:sldId id="322" r:id="rId22"/>
    <p:sldId id="326" r:id="rId23"/>
    <p:sldId id="303" r:id="rId24"/>
    <p:sldId id="304" r:id="rId25"/>
    <p:sldId id="305" r:id="rId26"/>
    <p:sldId id="306" r:id="rId27"/>
    <p:sldId id="325" r:id="rId28"/>
    <p:sldId id="327" r:id="rId29"/>
    <p:sldId id="311" r:id="rId30"/>
    <p:sldId id="329" r:id="rId31"/>
    <p:sldId id="330" r:id="rId32"/>
    <p:sldId id="334" r:id="rId33"/>
    <p:sldId id="335" r:id="rId34"/>
    <p:sldId id="289" r:id="rId35"/>
    <p:sldId id="331" r:id="rId36"/>
    <p:sldId id="351" r:id="rId37"/>
    <p:sldId id="352" r:id="rId38"/>
    <p:sldId id="353" r:id="rId39"/>
    <p:sldId id="354" r:id="rId40"/>
    <p:sldId id="355" r:id="rId41"/>
    <p:sldId id="356" r:id="rId42"/>
    <p:sldId id="357" r:id="rId43"/>
    <p:sldId id="336" r:id="rId44"/>
    <p:sldId id="337" r:id="rId45"/>
    <p:sldId id="290" r:id="rId46"/>
    <p:sldId id="358" r:id="rId47"/>
    <p:sldId id="338" r:id="rId48"/>
    <p:sldId id="367" r:id="rId49"/>
    <p:sldId id="291" r:id="rId50"/>
    <p:sldId id="359" r:id="rId51"/>
    <p:sldId id="365" r:id="rId52"/>
    <p:sldId id="362" r:id="rId53"/>
    <p:sldId id="368" r:id="rId54"/>
    <p:sldId id="292" r:id="rId55"/>
    <p:sldId id="361" r:id="rId56"/>
    <p:sldId id="363" r:id="rId57"/>
    <p:sldId id="369" r:id="rId58"/>
    <p:sldId id="339" r:id="rId59"/>
    <p:sldId id="340" r:id="rId60"/>
    <p:sldId id="278" r:id="rId61"/>
    <p:sldId id="283" r:id="rId62"/>
    <p:sldId id="284" r:id="rId63"/>
    <p:sldId id="285" r:id="rId64"/>
    <p:sldId id="379" r:id="rId65"/>
    <p:sldId id="373" r:id="rId66"/>
    <p:sldId id="377" r:id="rId67"/>
    <p:sldId id="287" r:id="rId68"/>
    <p:sldId id="378" r:id="rId69"/>
    <p:sldId id="376" r:id="rId70"/>
    <p:sldId id="342" r:id="rId71"/>
    <p:sldId id="343" r:id="rId72"/>
    <p:sldId id="383" r:id="rId73"/>
    <p:sldId id="282" r:id="rId74"/>
    <p:sldId id="428" r:id="rId75"/>
    <p:sldId id="420" r:id="rId76"/>
    <p:sldId id="384" r:id="rId77"/>
    <p:sldId id="381" r:id="rId78"/>
    <p:sldId id="380" r:id="rId79"/>
    <p:sldId id="382" r:id="rId80"/>
    <p:sldId id="421" r:id="rId81"/>
    <p:sldId id="385" r:id="rId82"/>
    <p:sldId id="386" r:id="rId83"/>
    <p:sldId id="387" r:id="rId84"/>
    <p:sldId id="419" r:id="rId85"/>
    <p:sldId id="389" r:id="rId86"/>
    <p:sldId id="422" r:id="rId87"/>
    <p:sldId id="408" r:id="rId88"/>
    <p:sldId id="409" r:id="rId89"/>
    <p:sldId id="424" r:id="rId90"/>
    <p:sldId id="425" r:id="rId91"/>
    <p:sldId id="423" r:id="rId92"/>
    <p:sldId id="429" r:id="rId93"/>
    <p:sldId id="399" r:id="rId94"/>
    <p:sldId id="400" r:id="rId95"/>
    <p:sldId id="401" r:id="rId96"/>
    <p:sldId id="426" r:id="rId97"/>
    <p:sldId id="427" r:id="rId98"/>
    <p:sldId id="430" r:id="rId99"/>
    <p:sldId id="432" r:id="rId100"/>
    <p:sldId id="431" r:id="rId101"/>
    <p:sldId id="433" r:id="rId102"/>
    <p:sldId id="344" r:id="rId103"/>
    <p:sldId id="302" r:id="rId104"/>
    <p:sldId id="345" r:id="rId105"/>
    <p:sldId id="263" r:id="rId106"/>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DA63"/>
    <a:srgbClr val="FF5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98" autoAdjust="0"/>
    <p:restoredTop sz="77894" autoAdjust="0"/>
  </p:normalViewPr>
  <p:slideViewPr>
    <p:cSldViewPr>
      <p:cViewPr varScale="1">
        <p:scale>
          <a:sx n="89" d="100"/>
          <a:sy n="89" d="100"/>
        </p:scale>
        <p:origin x="1740" y="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 d="1"/>
        <a:sy n="1" d="1"/>
      </p:scale>
      <p:origin x="0" y="0"/>
    </p:cViewPr>
  </p:notesTextViewPr>
  <p:sorterViewPr>
    <p:cViewPr>
      <p:scale>
        <a:sx n="100" d="100"/>
        <a:sy n="100" d="100"/>
      </p:scale>
      <p:origin x="0" y="-2566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6" Type="http://schemas.openxmlformats.org/officeDocument/2006/relationships/slide" Target="slides/slide11.xml"/><Relationship Id="rId107" Type="http://schemas.openxmlformats.org/officeDocument/2006/relationships/notesMaster" Target="notesMasters/notesMaster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5" Type="http://schemas.openxmlformats.org/officeDocument/2006/relationships/slideMaster" Target="slideMasters/slideMaster1.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presProps" Target="presProps.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viewProps" Target="viewProps.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theme" Target="theme/theme1.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slide" Target="slides/slide35.xml"/><Relationship Id="rId1" Type="http://schemas.openxmlformats.org/officeDocument/2006/relationships/slide" Target="slides/slide34.xml"/><Relationship Id="rId5" Type="http://schemas.openxmlformats.org/officeDocument/2006/relationships/slide" Target="slides/slide38.xml"/><Relationship Id="rId4"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9837AB-A950-4363-814E-0D65AB9DEEE7}" type="datetimeFigureOut">
              <a:rPr lang="tr-TR" smtClean="0"/>
              <a:t>13.11.2018</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C83189-1A49-45B5-A340-0554345796FB}" type="slidenum">
              <a:rPr lang="tr-TR" smtClean="0"/>
              <a:t>‹#›</a:t>
            </a:fld>
            <a:endParaRPr lang="tr-TR"/>
          </a:p>
        </p:txBody>
      </p:sp>
    </p:spTree>
    <p:extLst>
      <p:ext uri="{BB962C8B-B14F-4D97-AF65-F5344CB8AC3E}">
        <p14:creationId xmlns:p14="http://schemas.microsoft.com/office/powerpoint/2010/main" val="1703110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www.sqlmag.com/article/tsql3/properties-of-relations-on-sets&#160;"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msdn.microsoft.com/en-us/library/ms187746(v=SQL.110).aspx" TargetMode="External"/><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3" Type="http://schemas.openxmlformats.org/officeDocument/2006/relationships/hyperlink" Target="http://msdn.microsoft.com/en-us/library/ms187928(v=SQL.110).aspx" TargetMode="External"/><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C83189-1A49-45B5-A340-0554345796FB}" type="slidenum">
              <a:rPr lang="tr-TR" smtClean="0"/>
              <a:t>1</a:t>
            </a:fld>
            <a:endParaRPr lang="tr-TR"/>
          </a:p>
        </p:txBody>
      </p:sp>
    </p:spTree>
    <p:extLst>
      <p:ext uri="{BB962C8B-B14F-4D97-AF65-F5344CB8AC3E}">
        <p14:creationId xmlns:p14="http://schemas.microsoft.com/office/powerpoint/2010/main" val="1350458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there are many graphical tools we can use to create tables, fundamentally, all database</a:t>
            </a:r>
            <a:r>
              <a:rPr lang="en-US" baseline="0" dirty="0"/>
              <a:t> objects are managed using a specialist language for databases called Structured Query Language, or SQL.</a:t>
            </a:r>
          </a:p>
          <a:p>
            <a:endParaRPr lang="en-US" dirty="0"/>
          </a:p>
          <a:p>
            <a:r>
              <a:rPr lang="en-US" dirty="0"/>
              <a:t>CLICK</a:t>
            </a:r>
          </a:p>
          <a:p>
            <a:r>
              <a:rPr lang="en-US" dirty="0"/>
              <a:t>To create a table, you use the CREATE TABLE statement, specifying a table</a:t>
            </a:r>
            <a:r>
              <a:rPr lang="en-US" baseline="0" dirty="0"/>
              <a:t> name…</a:t>
            </a:r>
          </a:p>
          <a:p>
            <a:endParaRPr lang="en-US" baseline="0" dirty="0"/>
          </a:p>
          <a:p>
            <a:r>
              <a:rPr lang="en-US" baseline="0" dirty="0"/>
              <a:t>CLICK</a:t>
            </a:r>
          </a:p>
          <a:p>
            <a:r>
              <a:rPr lang="en-US" baseline="0" dirty="0"/>
              <a:t>… and define its columns, including the data types that they will store. In this case, a column named </a:t>
            </a:r>
            <a:r>
              <a:rPr lang="en-US" baseline="0" dirty="0" err="1"/>
              <a:t>ProductID</a:t>
            </a:r>
            <a:r>
              <a:rPr lang="en-US" baseline="0" dirty="0"/>
              <a:t> will be used to store integer numbers. This column is also defined as an identity column, so unique integer values will be generated automatically, and the column is designated as the primary key – the value that uniquely identifies each product.</a:t>
            </a:r>
          </a:p>
          <a:p>
            <a:endParaRPr lang="en-US" baseline="0" dirty="0"/>
          </a:p>
          <a:p>
            <a:r>
              <a:rPr lang="en-US" baseline="0" dirty="0"/>
              <a:t>CLICK</a:t>
            </a:r>
          </a:p>
          <a:p>
            <a:r>
              <a:rPr lang="en-US" dirty="0"/>
              <a:t>The next column is called Name, and it stores variable-length character strings with a maximum length of 20 characters.</a:t>
            </a:r>
          </a:p>
          <a:p>
            <a:endParaRPr lang="en-US" dirty="0"/>
          </a:p>
          <a:p>
            <a:r>
              <a:rPr lang="en-US" dirty="0"/>
              <a:t>CLICK</a:t>
            </a:r>
          </a:p>
          <a:p>
            <a:r>
              <a:rPr lang="en-US" dirty="0"/>
              <a:t>The Price column stores decimal values, and also explicitly allows NULL (or empty) values. So you can interpret this as meaning that some products don’t have a price or that the price is unknown (note that this is not the same as saying the price</a:t>
            </a:r>
            <a:r>
              <a:rPr lang="en-US" baseline="0" dirty="0"/>
              <a:t> is zero!)</a:t>
            </a:r>
          </a:p>
          <a:p>
            <a:endParaRPr lang="en-US" baseline="0" dirty="0"/>
          </a:p>
          <a:p>
            <a:r>
              <a:rPr lang="en-US" baseline="0" dirty="0"/>
              <a:t>CLICK </a:t>
            </a:r>
          </a:p>
          <a:p>
            <a:r>
              <a:rPr lang="en-US" baseline="0" dirty="0"/>
              <a:t>The Supplier column stores integers, and these explicitly can’t be NULL – each row must contain a value for this column. A default value of 1 is defined for this column, so if no value is specified for a new product, the default value will be used.</a:t>
            </a:r>
          </a:p>
          <a:p>
            <a:endParaRPr lang="en-US" baseline="0" dirty="0"/>
          </a:p>
          <a:p>
            <a:r>
              <a:rPr lang="en-US" baseline="0" dirty="0"/>
              <a:t>So what about the </a:t>
            </a:r>
            <a:r>
              <a:rPr lang="en-US" baseline="0" dirty="0" err="1"/>
              <a:t>nullability</a:t>
            </a:r>
            <a:r>
              <a:rPr lang="en-US" baseline="0" dirty="0"/>
              <a:t> of the columns where we didn’t specify NULL or NOT NULL? It depends on the settings for the database, which is why it’s usually best to be explicit about this when creating a table.</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13470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there are many graphical tools we can use to create tables, fundamentally, all database</a:t>
            </a:r>
            <a:r>
              <a:rPr lang="en-US" baseline="0" dirty="0"/>
              <a:t> objects are managed using a specialist language for databases called Structured Query Language, or SQL.</a:t>
            </a:r>
          </a:p>
          <a:p>
            <a:endParaRPr lang="en-US" dirty="0"/>
          </a:p>
          <a:p>
            <a:r>
              <a:rPr lang="en-US" dirty="0"/>
              <a:t>CLICK</a:t>
            </a:r>
          </a:p>
          <a:p>
            <a:r>
              <a:rPr lang="en-US" dirty="0"/>
              <a:t>To create a table, you use the CREATE TABLE statement, specifying a table</a:t>
            </a:r>
            <a:r>
              <a:rPr lang="en-US" baseline="0" dirty="0"/>
              <a:t> name…</a:t>
            </a:r>
          </a:p>
          <a:p>
            <a:endParaRPr lang="en-US" baseline="0" dirty="0"/>
          </a:p>
          <a:p>
            <a:r>
              <a:rPr lang="en-US" baseline="0" dirty="0"/>
              <a:t>CLICK</a:t>
            </a:r>
          </a:p>
          <a:p>
            <a:r>
              <a:rPr lang="en-US" baseline="0" dirty="0"/>
              <a:t>… and define its columns, including the data types that they will store. In this case, a column named </a:t>
            </a:r>
            <a:r>
              <a:rPr lang="en-US" baseline="0" dirty="0" err="1"/>
              <a:t>ProductID</a:t>
            </a:r>
            <a:r>
              <a:rPr lang="en-US" baseline="0" dirty="0"/>
              <a:t> will be used to store integer numbers. This column is also defined as an identity column, so unique integer values will be generated automatically, and the column is designated as the primary key – the value that uniquely identifies each product.</a:t>
            </a:r>
          </a:p>
          <a:p>
            <a:endParaRPr lang="en-US" baseline="0" dirty="0"/>
          </a:p>
          <a:p>
            <a:r>
              <a:rPr lang="en-US" baseline="0" dirty="0"/>
              <a:t>CLICK</a:t>
            </a:r>
          </a:p>
          <a:p>
            <a:r>
              <a:rPr lang="en-US" dirty="0"/>
              <a:t>The next column is called Name, and it stores variable-length character strings with a maximum length of 20 characters.</a:t>
            </a:r>
          </a:p>
          <a:p>
            <a:endParaRPr lang="en-US" dirty="0"/>
          </a:p>
          <a:p>
            <a:r>
              <a:rPr lang="en-US" dirty="0"/>
              <a:t>CLICK</a:t>
            </a:r>
          </a:p>
          <a:p>
            <a:r>
              <a:rPr lang="en-US" dirty="0"/>
              <a:t>The Price column stores decimal values, and also explicitly allows NULL (or empty) values. So you can interpret this as meaning that some products don’t have a price or that the price is unknown (note that this is not the same as saying the price</a:t>
            </a:r>
            <a:r>
              <a:rPr lang="en-US" baseline="0" dirty="0"/>
              <a:t> is zero!)</a:t>
            </a:r>
          </a:p>
          <a:p>
            <a:endParaRPr lang="en-US" baseline="0" dirty="0"/>
          </a:p>
          <a:p>
            <a:r>
              <a:rPr lang="en-US" baseline="0" dirty="0"/>
              <a:t>CLICK the Supplier column stores integers, and these explicitly can’t be NULL – each row must contain a value for this column. A default value of 1 is defined for this column, so if no value is specified for a new product, the default value will be used.</a:t>
            </a:r>
          </a:p>
          <a:p>
            <a:endParaRPr lang="en-US" baseline="0" dirty="0"/>
          </a:p>
          <a:p>
            <a:r>
              <a:rPr lang="en-US" baseline="0" dirty="0"/>
              <a:t>So what about the </a:t>
            </a:r>
            <a:r>
              <a:rPr lang="en-US" baseline="0" dirty="0" err="1"/>
              <a:t>nullability</a:t>
            </a:r>
            <a:r>
              <a:rPr lang="en-US" baseline="0" dirty="0"/>
              <a:t> of the columns where we didn’t specify NULL or NOT NULL? It depends on the settings for the database, which is why it’s usually best to be explicit about this when creating a table.</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623066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C83189-1A49-45B5-A340-0554345796FB}" type="slidenum">
              <a:rPr lang="tr-TR" smtClean="0"/>
              <a:t>14</a:t>
            </a:fld>
            <a:endParaRPr lang="tr-TR"/>
          </a:p>
        </p:txBody>
      </p:sp>
    </p:spTree>
    <p:extLst>
      <p:ext uri="{BB962C8B-B14F-4D97-AF65-F5344CB8AC3E}">
        <p14:creationId xmlns:p14="http://schemas.microsoft.com/office/powerpoint/2010/main" val="1007507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here’s our empty Product table, ready for us to add some data to it. We do this using the INSERT statement.</a:t>
            </a:r>
          </a:p>
          <a:p>
            <a:endParaRPr lang="en-US" dirty="0"/>
          </a:p>
          <a:p>
            <a:r>
              <a:rPr lang="en-US" dirty="0"/>
              <a:t>CLICK</a:t>
            </a:r>
          </a:p>
          <a:p>
            <a:r>
              <a:rPr lang="en-US" dirty="0"/>
              <a:t>This INSERT statement adds a product by specifying a value for each column in order other than the identity column (because the</a:t>
            </a:r>
            <a:r>
              <a:rPr lang="en-US" baseline="0" dirty="0"/>
              <a:t> values for this column are generated automatically).</a:t>
            </a:r>
          </a:p>
          <a:p>
            <a:endParaRPr lang="en-US" baseline="0" dirty="0"/>
          </a:p>
          <a:p>
            <a:r>
              <a:rPr lang="en-US" baseline="0" dirty="0"/>
              <a:t>CLICK</a:t>
            </a:r>
          </a:p>
          <a:p>
            <a:r>
              <a:rPr lang="en-US" baseline="0" dirty="0"/>
              <a:t>This INSERT statement explicitly specifies the columns, so it doesn’t rely on them being in the same order as they are defined in the table.</a:t>
            </a:r>
          </a:p>
          <a:p>
            <a:endParaRPr lang="en-US" baseline="0" dirty="0"/>
          </a:p>
          <a:p>
            <a:r>
              <a:rPr lang="en-US" baseline="0" dirty="0"/>
              <a:t>CLICK</a:t>
            </a:r>
          </a:p>
          <a:p>
            <a:r>
              <a:rPr lang="en-US" baseline="0" dirty="0"/>
              <a:t>Explicitly specifying columns, enables you to omit values for columns where you want to have a NULL value, or where they have a default value.</a:t>
            </a:r>
          </a:p>
          <a:p>
            <a:endParaRPr lang="en-US" baseline="0" dirty="0"/>
          </a:p>
          <a:p>
            <a:r>
              <a:rPr lang="en-US" baseline="0" dirty="0"/>
              <a:t>CLICK</a:t>
            </a:r>
          </a:p>
          <a:p>
            <a:r>
              <a:rPr lang="en-US" baseline="0" dirty="0"/>
              <a:t>Or you can explicitly enter NULLs and DEFAULT values like this.</a:t>
            </a:r>
          </a:p>
          <a:p>
            <a:endParaRPr lang="en-US" baseline="0" dirty="0"/>
          </a:p>
          <a:p>
            <a:r>
              <a:rPr lang="en-US" baseline="0" dirty="0"/>
              <a:t>CLICK</a:t>
            </a:r>
          </a:p>
          <a:p>
            <a:r>
              <a:rPr lang="en-US" baseline="0" dirty="0"/>
              <a:t>If you try to insert a value that isn’t compatible with the data type for the column, an error will occur.</a:t>
            </a:r>
          </a:p>
          <a:p>
            <a:endParaRPr lang="en-US" baseline="0" dirty="0"/>
          </a:p>
          <a:p>
            <a:r>
              <a:rPr lang="en-US" baseline="0" dirty="0"/>
              <a:t>CLICK</a:t>
            </a:r>
          </a:p>
          <a:p>
            <a:r>
              <a:rPr lang="en-US" baseline="0" dirty="0"/>
              <a:t>And an error will also occur if you try to insert a NULL value into a column that doesn’t allow NULLs.</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793713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retrieve data from the table, you use the SELECT</a:t>
            </a:r>
            <a:r>
              <a:rPr lang="en-US" baseline="0" dirty="0"/>
              <a:t> statement.</a:t>
            </a:r>
          </a:p>
          <a:p>
            <a:endParaRPr lang="en-US" baseline="0" dirty="0"/>
          </a:p>
          <a:p>
            <a:r>
              <a:rPr lang="en-US" baseline="0" dirty="0"/>
              <a:t>CLICK</a:t>
            </a:r>
          </a:p>
          <a:p>
            <a:r>
              <a:rPr lang="en-US" baseline="0" dirty="0"/>
              <a:t>You can use SELECT * to return all columns from the table.</a:t>
            </a:r>
          </a:p>
          <a:p>
            <a:endParaRPr lang="en-US" baseline="0" dirty="0"/>
          </a:p>
          <a:p>
            <a:r>
              <a:rPr lang="en-US" baseline="0" dirty="0"/>
              <a:t>CLICK</a:t>
            </a:r>
          </a:p>
          <a:p>
            <a:r>
              <a:rPr lang="en-US" baseline="0" dirty="0"/>
              <a:t>In practice, tables can include many columns and you should generally avoid retrieving them all if you don’t need to. It’s better to specify the columns you need explicitly like this.</a:t>
            </a:r>
          </a:p>
          <a:p>
            <a:endParaRPr lang="en-US" baseline="0" dirty="0"/>
          </a:p>
          <a:p>
            <a:r>
              <a:rPr lang="en-US" baseline="0" dirty="0"/>
              <a:t>CLICK</a:t>
            </a:r>
          </a:p>
          <a:p>
            <a:r>
              <a:rPr lang="en-US" baseline="0" dirty="0"/>
              <a:t>As well as retrieving columns, you can use expressions to calculate values, and specify aliases for the column names that get returned.</a:t>
            </a:r>
          </a:p>
          <a:p>
            <a:endParaRPr lang="en-US" baseline="0" dirty="0"/>
          </a:p>
          <a:p>
            <a:r>
              <a:rPr lang="en-US" baseline="0" dirty="0"/>
              <a:t>CLICK</a:t>
            </a:r>
          </a:p>
          <a:p>
            <a:r>
              <a:rPr lang="en-US" baseline="0" dirty="0"/>
              <a:t>And if you only require a subset of the data in the table, you can specify a WHERE clause that includes filtering criteria to eliminate some rows from the </a:t>
            </a:r>
            <a:r>
              <a:rPr lang="en-US" baseline="0" dirty="0" err="1"/>
              <a:t>resultset</a:t>
            </a:r>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600577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C83189-1A49-45B5-A340-0554345796FB}" type="slidenum">
              <a:rPr lang="tr-TR" smtClean="0"/>
              <a:t>17</a:t>
            </a:fld>
            <a:endParaRPr lang="tr-TR"/>
          </a:p>
        </p:txBody>
      </p:sp>
    </p:spTree>
    <p:extLst>
      <p:ext uri="{BB962C8B-B14F-4D97-AF65-F5344CB8AC3E}">
        <p14:creationId xmlns:p14="http://schemas.microsoft.com/office/powerpoint/2010/main" val="22769645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C83189-1A49-45B5-A340-0554345796FB}" type="slidenum">
              <a:rPr lang="tr-TR" smtClean="0"/>
              <a:t>18</a:t>
            </a:fld>
            <a:endParaRPr lang="tr-TR"/>
          </a:p>
        </p:txBody>
      </p:sp>
    </p:spTree>
    <p:extLst>
      <p:ext uri="{BB962C8B-B14F-4D97-AF65-F5344CB8AC3E}">
        <p14:creationId xmlns:p14="http://schemas.microsoft.com/office/powerpoint/2010/main" val="946065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pretty common to store character strings in a database.</a:t>
            </a:r>
          </a:p>
          <a:p>
            <a:endParaRPr lang="en-US" dirty="0"/>
          </a:p>
          <a:p>
            <a:r>
              <a:rPr lang="en-US" dirty="0"/>
              <a:t>CLICK</a:t>
            </a:r>
          </a:p>
          <a:p>
            <a:r>
              <a:rPr lang="en-US" dirty="0"/>
              <a:t>This can include fixed length strings</a:t>
            </a:r>
            <a:r>
              <a:rPr lang="en-US" baseline="0" dirty="0"/>
              <a:t> that always contain the same number of characters…</a:t>
            </a:r>
          </a:p>
          <a:p>
            <a:endParaRPr lang="en-US" baseline="0" dirty="0"/>
          </a:p>
          <a:p>
            <a:r>
              <a:rPr lang="en-US" baseline="0" dirty="0"/>
              <a:t>CLICK</a:t>
            </a:r>
          </a:p>
          <a:p>
            <a:r>
              <a:rPr lang="en-US" baseline="0" dirty="0"/>
              <a:t>...or variable length strings</a:t>
            </a:r>
          </a:p>
          <a:p>
            <a:endParaRPr lang="en-US" baseline="0" dirty="0"/>
          </a:p>
          <a:p>
            <a:r>
              <a:rPr lang="en-US" baseline="0" dirty="0"/>
              <a:t>CLICK</a:t>
            </a:r>
          </a:p>
          <a:p>
            <a:r>
              <a:rPr lang="en-US" baseline="0" dirty="0"/>
              <a:t>There are special text data types that store the bulk of the text separately from the rest of the columns in the table – making it a more efficient way to store and query large volumes of text</a:t>
            </a:r>
          </a:p>
          <a:p>
            <a:endParaRPr lang="en-US" baseline="0" dirty="0"/>
          </a:p>
          <a:p>
            <a:r>
              <a:rPr lang="en-US" baseline="0" dirty="0"/>
              <a:t>CLICK</a:t>
            </a:r>
          </a:p>
          <a:p>
            <a:r>
              <a:rPr lang="en-US" baseline="0" dirty="0"/>
              <a:t>And all of these types of character data types have Unicode equivalents that enable you to store characters that are not in the standard ASCII character set.</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04599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Numbers are another common kind of data.</a:t>
            </a:r>
          </a:p>
          <a:p>
            <a:endParaRPr lang="en-US" dirty="0"/>
          </a:p>
          <a:p>
            <a:r>
              <a:rPr lang="en-US" dirty="0"/>
              <a:t>CLICK</a:t>
            </a:r>
          </a:p>
          <a:p>
            <a:r>
              <a:rPr lang="en-US" dirty="0"/>
              <a:t>You can store whole</a:t>
            </a:r>
            <a:r>
              <a:rPr lang="en-US" baseline="0" dirty="0"/>
              <a:t> integer numbers – there are a variety of integer data types that allow you to specify the minimum and maximum values that can be stored.</a:t>
            </a:r>
          </a:p>
          <a:p>
            <a:endParaRPr lang="en-US" baseline="0" dirty="0"/>
          </a:p>
          <a:p>
            <a:r>
              <a:rPr lang="en-US" baseline="0" dirty="0"/>
              <a:t>CLICK</a:t>
            </a:r>
          </a:p>
          <a:p>
            <a:r>
              <a:rPr lang="en-US" baseline="0" dirty="0"/>
              <a:t>You can store exact decimal values with a fixed precision and scale.</a:t>
            </a:r>
          </a:p>
          <a:p>
            <a:endParaRPr lang="en-US" baseline="0" dirty="0"/>
          </a:p>
          <a:p>
            <a:r>
              <a:rPr lang="en-US" baseline="0" dirty="0"/>
              <a:t>CLICK</a:t>
            </a:r>
          </a:p>
          <a:p>
            <a:r>
              <a:rPr lang="en-US" baseline="0" dirty="0"/>
              <a:t>Or you can store approximate, floating point numbers where absolute accuracy is not essential.</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7048130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need to work with temporal data,…</a:t>
            </a:r>
          </a:p>
          <a:p>
            <a:endParaRPr lang="en-US" dirty="0"/>
          </a:p>
          <a:p>
            <a:r>
              <a:rPr lang="en-US" dirty="0"/>
              <a:t>CLICK</a:t>
            </a:r>
          </a:p>
          <a:p>
            <a:r>
              <a:rPr lang="en-US" dirty="0"/>
              <a:t>You can store dates,…</a:t>
            </a:r>
          </a:p>
          <a:p>
            <a:endParaRPr lang="en-US" dirty="0"/>
          </a:p>
          <a:p>
            <a:r>
              <a:rPr lang="en-US" dirty="0"/>
              <a:t>CLICK</a:t>
            </a:r>
          </a:p>
          <a:p>
            <a:r>
              <a:rPr lang="en-US" dirty="0"/>
              <a:t>…times,…</a:t>
            </a:r>
          </a:p>
          <a:p>
            <a:endParaRPr lang="en-US" dirty="0"/>
          </a:p>
          <a:p>
            <a:r>
              <a:rPr lang="en-US" dirty="0"/>
              <a:t>CLICK</a:t>
            </a:r>
          </a:p>
          <a:p>
            <a:r>
              <a:rPr lang="en-US" dirty="0"/>
              <a:t>… or</a:t>
            </a:r>
            <a:r>
              <a:rPr lang="en-US" baseline="0" dirty="0"/>
              <a:t> complete date and time values.</a:t>
            </a:r>
          </a:p>
          <a:p>
            <a:endParaRPr lang="en-US" baseline="0" dirty="0"/>
          </a:p>
          <a:p>
            <a:r>
              <a:rPr lang="en-US" baseline="0" dirty="0"/>
              <a:t>CLICK</a:t>
            </a:r>
          </a:p>
          <a:p>
            <a:r>
              <a:rPr lang="en-US" baseline="0" dirty="0"/>
              <a:t>You can also store dates and times as offsets from a datum </a:t>
            </a:r>
            <a:r>
              <a:rPr lang="en-US" baseline="0" dirty="0" err="1"/>
              <a:t>timezone</a:t>
            </a:r>
            <a:r>
              <a:rPr lang="en-US" baseline="0" dirty="0"/>
              <a:t> – such as UCT.</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512474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6CC83189-1A49-45B5-A340-0554345796FB}" type="slidenum">
              <a:rPr lang="tr-TR" smtClean="0"/>
              <a:t>2</a:t>
            </a:fld>
            <a:endParaRPr lang="tr-TR"/>
          </a:p>
        </p:txBody>
      </p:sp>
    </p:spTree>
    <p:extLst>
      <p:ext uri="{BB962C8B-B14F-4D97-AF65-F5344CB8AC3E}">
        <p14:creationId xmlns:p14="http://schemas.microsoft.com/office/powerpoint/2010/main" val="37503604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the common</a:t>
            </a:r>
            <a:r>
              <a:rPr lang="en-US" baseline="0" dirty="0"/>
              <a:t> types of data we’ve already seen, there are some other, more specialist data types.</a:t>
            </a:r>
          </a:p>
          <a:p>
            <a:endParaRPr lang="en-US" baseline="0" dirty="0"/>
          </a:p>
          <a:p>
            <a:r>
              <a:rPr lang="en-US" baseline="0" dirty="0"/>
              <a:t>CLICK</a:t>
            </a:r>
          </a:p>
          <a:p>
            <a:r>
              <a:rPr lang="en-US" baseline="0" dirty="0"/>
              <a:t>You can use a bit to store Boolean data, such as true/false flags.</a:t>
            </a:r>
          </a:p>
          <a:p>
            <a:endParaRPr lang="en-US" baseline="0" dirty="0"/>
          </a:p>
          <a:p>
            <a:r>
              <a:rPr lang="en-US" baseline="0" dirty="0"/>
              <a:t>CLICK</a:t>
            </a:r>
          </a:p>
          <a:p>
            <a:r>
              <a:rPr lang="en-US" baseline="0" dirty="0"/>
              <a:t>There are data types for binary data, such as image or video files.</a:t>
            </a:r>
          </a:p>
          <a:p>
            <a:endParaRPr lang="en-US" baseline="0" dirty="0"/>
          </a:p>
          <a:p>
            <a:r>
              <a:rPr lang="en-US" baseline="0" dirty="0"/>
              <a:t>CLICK</a:t>
            </a:r>
          </a:p>
          <a:p>
            <a:r>
              <a:rPr lang="en-US" baseline="0" dirty="0"/>
              <a:t>You can generate and store globally unique identifiers, or GUIDs.</a:t>
            </a:r>
          </a:p>
          <a:p>
            <a:endParaRPr lang="en-US" baseline="0" dirty="0"/>
          </a:p>
          <a:p>
            <a:r>
              <a:rPr lang="en-US" baseline="0" dirty="0"/>
              <a:t>CLICK</a:t>
            </a:r>
          </a:p>
          <a:p>
            <a:r>
              <a:rPr lang="en-US" baseline="0" dirty="0"/>
              <a:t>And you can store data in XML format.</a:t>
            </a:r>
          </a:p>
          <a:p>
            <a:endParaRPr lang="en-US" baseline="0" dirty="0"/>
          </a:p>
          <a:p>
            <a:r>
              <a:rPr lang="en-US" baseline="0" dirty="0"/>
              <a:t>CLICK</a:t>
            </a:r>
          </a:p>
          <a:p>
            <a:r>
              <a:rPr lang="en-US" baseline="0" dirty="0"/>
              <a:t>If you need to work with geographic or geometric data, you can use spatial data types to store point, line, or polygon definitions.</a:t>
            </a:r>
          </a:p>
          <a:p>
            <a:endParaRPr lang="en-US" baseline="0" dirty="0"/>
          </a:p>
          <a:p>
            <a:r>
              <a:rPr lang="en-US" baseline="0" dirty="0"/>
              <a:t>CLICK</a:t>
            </a:r>
          </a:p>
          <a:p>
            <a:r>
              <a:rPr lang="en-US" baseline="0" dirty="0"/>
              <a:t>And you can use timestamps to store an integer value that acts as a time marker based on the number of seconds since January 1</a:t>
            </a:r>
            <a:r>
              <a:rPr lang="en-US" baseline="30000" dirty="0"/>
              <a:t>st</a:t>
            </a:r>
            <a:r>
              <a:rPr lang="en-US" baseline="0" dirty="0"/>
              <a:t> 1970.</a:t>
            </a:r>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2037696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C83189-1A49-45B5-A340-0554345796FB}" type="slidenum">
              <a:rPr lang="tr-TR" smtClean="0"/>
              <a:t>23</a:t>
            </a:fld>
            <a:endParaRPr lang="tr-TR"/>
          </a:p>
        </p:txBody>
      </p:sp>
    </p:spTree>
    <p:extLst>
      <p:ext uri="{BB962C8B-B14F-4D97-AF65-F5344CB8AC3E}">
        <p14:creationId xmlns:p14="http://schemas.microsoft.com/office/powerpoint/2010/main" val="21197222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C83189-1A49-45B5-A340-0554345796FB}" type="slidenum">
              <a:rPr lang="tr-TR" smtClean="0"/>
              <a:t>24</a:t>
            </a:fld>
            <a:endParaRPr lang="tr-TR"/>
          </a:p>
        </p:txBody>
      </p:sp>
    </p:spTree>
    <p:extLst>
      <p:ext uri="{BB962C8B-B14F-4D97-AF65-F5344CB8AC3E}">
        <p14:creationId xmlns:p14="http://schemas.microsoft.com/office/powerpoint/2010/main" val="5559702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the</a:t>
            </a:r>
            <a:r>
              <a:rPr lang="en-US" baseline="0" dirty="0"/>
              <a:t> Product table we saw earlier. Note that it includes a column for the product supplier, which is represented as an integer number.</a:t>
            </a:r>
          </a:p>
          <a:p>
            <a:endParaRPr lang="en-US" baseline="0" dirty="0"/>
          </a:p>
          <a:p>
            <a:r>
              <a:rPr lang="en-US" baseline="0" dirty="0"/>
              <a:t>CLICK</a:t>
            </a:r>
          </a:p>
          <a:p>
            <a:r>
              <a:rPr lang="en-US" baseline="0" dirty="0"/>
              <a:t>We can create a table to store supplier details.</a:t>
            </a:r>
          </a:p>
          <a:p>
            <a:endParaRPr lang="en-US" baseline="0" dirty="0"/>
          </a:p>
          <a:p>
            <a:r>
              <a:rPr lang="en-US" baseline="0" dirty="0"/>
              <a:t>CLICK</a:t>
            </a:r>
          </a:p>
          <a:p>
            <a:r>
              <a:rPr lang="en-US" baseline="0" dirty="0"/>
              <a:t>And insert records for a few suppliers into it.</a:t>
            </a:r>
          </a:p>
          <a:p>
            <a:endParaRPr lang="en-US" dirty="0"/>
          </a:p>
          <a:p>
            <a:r>
              <a:rPr lang="en-US" dirty="0"/>
              <a:t>CLICK</a:t>
            </a:r>
          </a:p>
          <a:p>
            <a:r>
              <a:rPr lang="en-US" dirty="0"/>
              <a:t>Now we can create a relationship between product and suppliers based on the primary key in the supplier table, and a foreign key in the product table.</a:t>
            </a:r>
          </a:p>
          <a:p>
            <a:endParaRPr lang="en-US" dirty="0"/>
          </a:p>
          <a:p>
            <a:r>
              <a:rPr lang="en-US" dirty="0"/>
              <a:t>CLICK</a:t>
            </a:r>
          </a:p>
          <a:p>
            <a:r>
              <a:rPr lang="en-US" dirty="0"/>
              <a:t>When I insert a new product, I can specify an existing supplier ID.</a:t>
            </a:r>
          </a:p>
          <a:p>
            <a:endParaRPr lang="en-US" dirty="0"/>
          </a:p>
          <a:p>
            <a:r>
              <a:rPr lang="en-US" dirty="0"/>
              <a:t>CLICK</a:t>
            </a:r>
          </a:p>
          <a:p>
            <a:r>
              <a:rPr lang="en-US" dirty="0"/>
              <a:t>But if I try to insert a product with a supplier ID that doesn’t exist in the Supplier table an error occurs.</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2300674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C83189-1A49-45B5-A340-0554345796FB}" type="slidenum">
              <a:rPr lang="tr-TR" smtClean="0"/>
              <a:t>26</a:t>
            </a:fld>
            <a:endParaRPr lang="tr-TR"/>
          </a:p>
        </p:txBody>
      </p:sp>
    </p:spTree>
    <p:extLst>
      <p:ext uri="{BB962C8B-B14F-4D97-AF65-F5344CB8AC3E}">
        <p14:creationId xmlns:p14="http://schemas.microsoft.com/office/powerpoint/2010/main" val="3614266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C83189-1A49-45B5-A340-0554345796FB}" type="slidenum">
              <a:rPr lang="tr-TR" smtClean="0"/>
              <a:t>27</a:t>
            </a:fld>
            <a:endParaRPr lang="tr-TR"/>
          </a:p>
        </p:txBody>
      </p:sp>
    </p:spTree>
    <p:extLst>
      <p:ext uri="{BB962C8B-B14F-4D97-AF65-F5344CB8AC3E}">
        <p14:creationId xmlns:p14="http://schemas.microsoft.com/office/powerpoint/2010/main" val="2739631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28</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5164368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C83189-1A49-45B5-A340-0554345796FB}" type="slidenum">
              <a:rPr lang="tr-TR" smtClean="0"/>
              <a:t>29</a:t>
            </a:fld>
            <a:endParaRPr lang="tr-TR"/>
          </a:p>
        </p:txBody>
      </p:sp>
    </p:spTree>
    <p:extLst>
      <p:ext uri="{BB962C8B-B14F-4D97-AF65-F5344CB8AC3E}">
        <p14:creationId xmlns:p14="http://schemas.microsoft.com/office/powerpoint/2010/main" val="30517591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Insert, Update, …</a:t>
            </a:r>
            <a:endParaRPr lang="tr-TR" dirty="0"/>
          </a:p>
        </p:txBody>
      </p:sp>
      <p:sp>
        <p:nvSpPr>
          <p:cNvPr id="4" name="Slide Number Placeholder 3"/>
          <p:cNvSpPr>
            <a:spLocks noGrp="1"/>
          </p:cNvSpPr>
          <p:nvPr>
            <p:ph type="sldNum" sz="quarter" idx="10"/>
          </p:nvPr>
        </p:nvSpPr>
        <p:spPr/>
        <p:txBody>
          <a:bodyPr/>
          <a:lstStyle/>
          <a:p>
            <a:fld id="{6CC83189-1A49-45B5-A340-0554345796FB}" type="slidenum">
              <a:rPr lang="tr-TR" smtClean="0"/>
              <a:t>31</a:t>
            </a:fld>
            <a:endParaRPr lang="tr-TR"/>
          </a:p>
        </p:txBody>
      </p:sp>
    </p:spTree>
    <p:extLst>
      <p:ext uri="{BB962C8B-B14F-4D97-AF65-F5344CB8AC3E}">
        <p14:creationId xmlns:p14="http://schemas.microsoft.com/office/powerpoint/2010/main" val="1827467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66257"/>
            <a:ext cx="6286500" cy="6861856"/>
          </a:xfrm>
        </p:spPr>
        <p:txBody>
          <a:bodyPr/>
          <a:lstStyle/>
          <a:p>
            <a:endParaRPr lang="en-US" i="1" baseline="0" dirty="0"/>
          </a:p>
          <a:p>
            <a:endParaRPr lang="en-US" i="0" dirty="0"/>
          </a:p>
        </p:txBody>
      </p:sp>
      <p:sp>
        <p:nvSpPr>
          <p:cNvPr id="4" name="Header Placeholder 3"/>
          <p:cNvSpPr>
            <a:spLocks noGrp="1"/>
          </p:cNvSpPr>
          <p:nvPr>
            <p:ph type="hdr" sz="quarter" idx="10"/>
          </p:nvPr>
        </p:nvSpPr>
        <p:spPr>
          <a:xfrm>
            <a:off x="0" y="238125"/>
            <a:ext cx="3733800" cy="347663"/>
          </a:xfrm>
        </p:spPr>
        <p:txBody>
          <a:bodyPr/>
          <a:lstStyle/>
          <a:p>
            <a:pPr>
              <a:defRPr/>
            </a:pPr>
            <a:r>
              <a:rPr lang="en-US" dirty="0"/>
              <a:t>Module 3: Introduction to T-SQL Querying</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32</a:t>
            </a:fld>
            <a:endParaRPr lang="en-US" dirty="0"/>
          </a:p>
        </p:txBody>
      </p:sp>
    </p:spTree>
    <p:extLst>
      <p:ext uri="{BB962C8B-B14F-4D97-AF65-F5344CB8AC3E}">
        <p14:creationId xmlns:p14="http://schemas.microsoft.com/office/powerpoint/2010/main" val="1055363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database is an organized collection of data.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many different kinds of databases, but the specific type of database SQL can communicate with is known as a relational database.</a:t>
            </a:r>
          </a:p>
          <a:p>
            <a:endParaRPr lang="en-US" sz="1200" b="0" i="0" kern="1200" dirty="0">
              <a:solidFill>
                <a:schemeClr val="tx1"/>
              </a:solidFill>
              <a:effectLst/>
              <a:latin typeface="+mn-lt"/>
              <a:ea typeface="+mn-ea"/>
              <a:cs typeface="+mn-cs"/>
            </a:endParaRPr>
          </a:p>
          <a:p>
            <a:endParaRPr lang="tr-TR" dirty="0"/>
          </a:p>
        </p:txBody>
      </p:sp>
      <p:sp>
        <p:nvSpPr>
          <p:cNvPr id="4" name="Slide Number Placeholder 3"/>
          <p:cNvSpPr>
            <a:spLocks noGrp="1"/>
          </p:cNvSpPr>
          <p:nvPr>
            <p:ph type="sldNum" sz="quarter" idx="10"/>
          </p:nvPr>
        </p:nvSpPr>
        <p:spPr/>
        <p:txBody>
          <a:bodyPr/>
          <a:lstStyle/>
          <a:p>
            <a:fld id="{6CC83189-1A49-45B5-A340-0554345796FB}" type="slidenum">
              <a:rPr lang="tr-TR" smtClean="0"/>
              <a:t>4</a:t>
            </a:fld>
            <a:endParaRPr lang="tr-TR"/>
          </a:p>
        </p:txBody>
      </p:sp>
    </p:spTree>
    <p:extLst>
      <p:ext uri="{BB962C8B-B14F-4D97-AF65-F5344CB8AC3E}">
        <p14:creationId xmlns:p14="http://schemas.microsoft.com/office/powerpoint/2010/main" val="37503604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4441825" y="87313"/>
            <a:ext cx="2452688" cy="1839912"/>
          </a:xfrm>
          <a:ln/>
        </p:spPr>
      </p:sp>
      <p:sp>
        <p:nvSpPr>
          <p:cNvPr id="72707" name="Rectangle 3"/>
          <p:cNvSpPr>
            <a:spLocks noGrp="1" noChangeArrowheads="1"/>
          </p:cNvSpPr>
          <p:nvPr>
            <p:ph type="body" idx="1"/>
          </p:nvPr>
        </p:nvSpPr>
        <p:spPr>
          <a:xfrm>
            <a:off x="700088" y="2159000"/>
            <a:ext cx="5800725" cy="6440488"/>
          </a:xfrm>
          <a:noFill/>
          <a:ln/>
        </p:spPr>
        <p:txBody>
          <a:bodyPr/>
          <a:lstStyle/>
          <a:p>
            <a:endParaRPr lang="en-US" dirty="0"/>
          </a:p>
        </p:txBody>
      </p:sp>
      <p:sp>
        <p:nvSpPr>
          <p:cNvPr id="7" name="Rectangle 3"/>
          <p:cNvSpPr txBox="1">
            <a:spLocks noGrp="1" noChangeArrowheads="1"/>
          </p:cNvSpPr>
          <p:nvPr/>
        </p:nvSpPr>
        <p:spPr bwMode="auto">
          <a:xfrm>
            <a:off x="0" y="0"/>
            <a:ext cx="3038475" cy="222250"/>
          </a:xfrm>
          <a:prstGeom prst="rect">
            <a:avLst/>
          </a:prstGeom>
          <a:noFill/>
          <a:ln w="9525">
            <a:noFill/>
            <a:miter lim="800000"/>
            <a:headEnd/>
            <a:tailEnd/>
          </a:ln>
        </p:spPr>
        <p:txBody>
          <a:bodyPr/>
          <a:lstStyle/>
          <a:p>
            <a:pPr>
              <a:defRPr/>
            </a:pPr>
            <a:r>
              <a:rPr lang="en-US" sz="1200" dirty="0">
                <a:latin typeface="Arial" charset="0"/>
                <a:cs typeface="+mn-cs"/>
              </a:rPr>
              <a:t>Course 10774A</a:t>
            </a:r>
          </a:p>
        </p:txBody>
      </p:sp>
      <p:sp>
        <p:nvSpPr>
          <p:cNvPr id="8" name="Rectangle 2"/>
          <p:cNvSpPr txBox="1">
            <a:spLocks noGrp="1" noChangeArrowheads="1"/>
          </p:cNvSpPr>
          <p:nvPr/>
        </p:nvSpPr>
        <p:spPr bwMode="auto">
          <a:xfrm>
            <a:off x="-1" y="238125"/>
            <a:ext cx="4082143" cy="536575"/>
          </a:xfrm>
          <a:prstGeom prst="rect">
            <a:avLst/>
          </a:prstGeom>
          <a:noFill/>
          <a:ln w="9525">
            <a:noFill/>
            <a:miter lim="800000"/>
            <a:headEnd/>
            <a:tailEnd/>
          </a:ln>
        </p:spPr>
        <p:txBody>
          <a:bodyPr tIns="0" bIns="0"/>
          <a:lstStyle/>
          <a:p>
            <a:pPr>
              <a:defRPr/>
            </a:pPr>
            <a:r>
              <a:rPr lang="en-US" sz="1200" dirty="0">
                <a:solidFill>
                  <a:srgbClr val="336699"/>
                </a:solidFill>
                <a:latin typeface="Arial" charset="0"/>
                <a:cs typeface="+mn-cs"/>
              </a:rPr>
              <a:t>Module 3: Introduction to T-SQL Querying</a:t>
            </a:r>
          </a:p>
          <a:p>
            <a:pPr algn="l"/>
            <a:endParaRPr lang="en-US" sz="1200" dirty="0">
              <a:solidFill>
                <a:srgbClr val="336699"/>
              </a:solidFill>
              <a:latin typeface="Arial" charset="0"/>
              <a:cs typeface="+mn-cs"/>
            </a:endParaRPr>
          </a:p>
        </p:txBody>
      </p:sp>
      <p:sp>
        <p:nvSpPr>
          <p:cNvPr id="6" name="Rectangle 7"/>
          <p:cNvSpPr>
            <a:spLocks noGrp="1" noChangeArrowheads="1"/>
          </p:cNvSpPr>
          <p:nvPr>
            <p:ph type="sldNum" sz="quarter" idx="5"/>
          </p:nvPr>
        </p:nvSpPr>
        <p:spPr>
          <a:xfrm>
            <a:off x="3970338" y="8829675"/>
            <a:ext cx="3038475" cy="465138"/>
          </a:xfrm>
        </p:spPr>
        <p:txBody>
          <a:bodyPr/>
          <a:lstStyle/>
          <a:p>
            <a:pPr>
              <a:defRPr/>
            </a:pPr>
            <a:fld id="{153118CA-D3C8-40C0-8794-C73260024253}" type="slidenum">
              <a:rPr lang="en-US" smtClean="0"/>
              <a:pPr>
                <a:defRPr/>
              </a:pPr>
              <a:t>33</a:t>
            </a:fld>
            <a:endParaRPr lang="en-US" dirty="0"/>
          </a:p>
        </p:txBody>
      </p:sp>
    </p:spTree>
    <p:extLst>
      <p:ext uri="{BB962C8B-B14F-4D97-AF65-F5344CB8AC3E}">
        <p14:creationId xmlns:p14="http://schemas.microsoft.com/office/powerpoint/2010/main" val="31006090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66257"/>
            <a:ext cx="6286500" cy="6861856"/>
          </a:xfrm>
        </p:spPr>
        <p:txBody>
          <a:bodyPr/>
          <a:lstStyle/>
          <a:p>
            <a:endParaRPr lang="en-US" dirty="0"/>
          </a:p>
        </p:txBody>
      </p:sp>
      <p:sp>
        <p:nvSpPr>
          <p:cNvPr id="4" name="Header Placeholder 3"/>
          <p:cNvSpPr>
            <a:spLocks noGrp="1"/>
          </p:cNvSpPr>
          <p:nvPr>
            <p:ph type="hdr" sz="quarter" idx="10"/>
          </p:nvPr>
        </p:nvSpPr>
        <p:spPr>
          <a:xfrm>
            <a:off x="0" y="238125"/>
            <a:ext cx="3875314" cy="347663"/>
          </a:xfrm>
        </p:spPr>
        <p:txBody>
          <a:bodyPr/>
          <a:lstStyle/>
          <a:p>
            <a:pPr>
              <a:defRPr/>
            </a:pPr>
            <a:r>
              <a:rPr lang="en-US" dirty="0"/>
              <a:t>Module 3: Introduction to T-SQL Querying</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34</a:t>
            </a:fld>
            <a:endParaRPr lang="en-US" dirty="0"/>
          </a:p>
        </p:txBody>
      </p:sp>
    </p:spTree>
    <p:extLst>
      <p:ext uri="{BB962C8B-B14F-4D97-AF65-F5344CB8AC3E}">
        <p14:creationId xmlns:p14="http://schemas.microsoft.com/office/powerpoint/2010/main" val="1597821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88029"/>
            <a:ext cx="6286500" cy="6840084"/>
          </a:xfrm>
        </p:spPr>
        <p:txBody>
          <a:bodyPr/>
          <a:lstStyle/>
          <a:p>
            <a:endParaRPr lang="en-US" dirty="0"/>
          </a:p>
        </p:txBody>
      </p:sp>
      <p:sp>
        <p:nvSpPr>
          <p:cNvPr id="4" name="Header Placeholder 3"/>
          <p:cNvSpPr>
            <a:spLocks noGrp="1"/>
          </p:cNvSpPr>
          <p:nvPr>
            <p:ph type="hdr" sz="quarter" idx="10"/>
          </p:nvPr>
        </p:nvSpPr>
        <p:spPr>
          <a:xfrm>
            <a:off x="0" y="238125"/>
            <a:ext cx="3864429" cy="347663"/>
          </a:xfrm>
        </p:spPr>
        <p:txBody>
          <a:bodyPr/>
          <a:lstStyle/>
          <a:p>
            <a:pPr>
              <a:defRPr/>
            </a:pPr>
            <a:r>
              <a:rPr lang="en-US" dirty="0"/>
              <a:t>Module 3: Introduction to T-SQL Querying</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35</a:t>
            </a:fld>
            <a:endParaRPr lang="en-US" dirty="0"/>
          </a:p>
        </p:txBody>
      </p:sp>
    </p:spTree>
    <p:extLst>
      <p:ext uri="{BB962C8B-B14F-4D97-AF65-F5344CB8AC3E}">
        <p14:creationId xmlns:p14="http://schemas.microsoft.com/office/powerpoint/2010/main" val="22648041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09800"/>
            <a:ext cx="6286500" cy="6818313"/>
          </a:xfrm>
        </p:spPr>
        <p:txBody>
          <a:bodyPr/>
          <a:lstStyle/>
          <a:p>
            <a:pPr marL="228600" lvl="1" indent="0">
              <a:buNone/>
            </a:pPr>
            <a:endParaRPr lang="en-US" dirty="0">
              <a:hlinkClick r:id="rId3"/>
            </a:endParaRPr>
          </a:p>
        </p:txBody>
      </p:sp>
      <p:sp>
        <p:nvSpPr>
          <p:cNvPr id="4" name="Header Placeholder 3"/>
          <p:cNvSpPr>
            <a:spLocks noGrp="1"/>
          </p:cNvSpPr>
          <p:nvPr>
            <p:ph type="hdr" sz="quarter" idx="10"/>
          </p:nvPr>
        </p:nvSpPr>
        <p:spPr>
          <a:xfrm>
            <a:off x="0" y="238125"/>
            <a:ext cx="3570514" cy="347663"/>
          </a:xfrm>
        </p:spPr>
        <p:txBody>
          <a:bodyPr/>
          <a:lstStyle/>
          <a:p>
            <a:pPr>
              <a:defRPr/>
            </a:pPr>
            <a:r>
              <a:rPr lang="en-US" dirty="0"/>
              <a:t>Module 3: Introduction to T-SQL Querying</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36</a:t>
            </a:fld>
            <a:endParaRPr lang="en-US" dirty="0"/>
          </a:p>
        </p:txBody>
      </p:sp>
    </p:spTree>
    <p:extLst>
      <p:ext uri="{BB962C8B-B14F-4D97-AF65-F5344CB8AC3E}">
        <p14:creationId xmlns:p14="http://schemas.microsoft.com/office/powerpoint/2010/main" val="40485553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55371"/>
            <a:ext cx="6286500" cy="6872742"/>
          </a:xfrm>
        </p:spPr>
        <p:txBody>
          <a:bodyPr/>
          <a:lstStyle/>
          <a:p>
            <a:endParaRPr lang="en-US" dirty="0"/>
          </a:p>
        </p:txBody>
      </p:sp>
      <p:sp>
        <p:nvSpPr>
          <p:cNvPr id="4" name="Header Placeholder 3"/>
          <p:cNvSpPr>
            <a:spLocks noGrp="1"/>
          </p:cNvSpPr>
          <p:nvPr>
            <p:ph type="hdr" sz="quarter" idx="10"/>
          </p:nvPr>
        </p:nvSpPr>
        <p:spPr>
          <a:xfrm>
            <a:off x="0" y="238125"/>
            <a:ext cx="3777343" cy="347663"/>
          </a:xfrm>
        </p:spPr>
        <p:txBody>
          <a:bodyPr/>
          <a:lstStyle/>
          <a:p>
            <a:pPr>
              <a:defRPr/>
            </a:pPr>
            <a:r>
              <a:rPr lang="en-US" dirty="0"/>
              <a:t>Module 3: Introduction to T-SQL Querying</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37</a:t>
            </a:fld>
            <a:endParaRPr lang="en-US" dirty="0"/>
          </a:p>
        </p:txBody>
      </p:sp>
    </p:spTree>
    <p:extLst>
      <p:ext uri="{BB962C8B-B14F-4D97-AF65-F5344CB8AC3E}">
        <p14:creationId xmlns:p14="http://schemas.microsoft.com/office/powerpoint/2010/main" val="12644428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53343"/>
            <a:ext cx="6286500" cy="6774770"/>
          </a:xfrm>
        </p:spPr>
        <p:txBody>
          <a:bodyPr/>
          <a:lstStyle/>
          <a:p>
            <a:endParaRPr lang="en-US" dirty="0"/>
          </a:p>
        </p:txBody>
      </p:sp>
      <p:sp>
        <p:nvSpPr>
          <p:cNvPr id="4" name="Header Placeholder 3"/>
          <p:cNvSpPr>
            <a:spLocks noGrp="1"/>
          </p:cNvSpPr>
          <p:nvPr>
            <p:ph type="hdr" sz="quarter" idx="10"/>
          </p:nvPr>
        </p:nvSpPr>
        <p:spPr>
          <a:xfrm>
            <a:off x="0" y="238125"/>
            <a:ext cx="3875314" cy="347663"/>
          </a:xfrm>
        </p:spPr>
        <p:txBody>
          <a:bodyPr/>
          <a:lstStyle/>
          <a:p>
            <a:pPr>
              <a:defRPr/>
            </a:pPr>
            <a:r>
              <a:rPr lang="en-US" dirty="0"/>
              <a:t>Module 3: Introduction to T-SQL Querying</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38</a:t>
            </a:fld>
            <a:endParaRPr lang="en-US" dirty="0"/>
          </a:p>
        </p:txBody>
      </p:sp>
    </p:spTree>
    <p:extLst>
      <p:ext uri="{BB962C8B-B14F-4D97-AF65-F5344CB8AC3E}">
        <p14:creationId xmlns:p14="http://schemas.microsoft.com/office/powerpoint/2010/main" val="12057796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39</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7556142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01 </a:t>
            </a:r>
            <a:r>
              <a:rPr lang="en-US" dirty="0" err="1"/>
              <a:t>Select.sql</a:t>
            </a:r>
            <a:endParaRPr lang="tr-TR" dirty="0"/>
          </a:p>
        </p:txBody>
      </p:sp>
      <p:sp>
        <p:nvSpPr>
          <p:cNvPr id="4" name="Slide Number Placeholder 3"/>
          <p:cNvSpPr>
            <a:spLocks noGrp="1"/>
          </p:cNvSpPr>
          <p:nvPr>
            <p:ph type="sldNum" sz="quarter" idx="10"/>
          </p:nvPr>
        </p:nvSpPr>
        <p:spPr/>
        <p:txBody>
          <a:bodyPr/>
          <a:lstStyle/>
          <a:p>
            <a:fld id="{6CC83189-1A49-45B5-A340-0554345796FB}" type="slidenum">
              <a:rPr lang="tr-TR" smtClean="0"/>
              <a:t>43</a:t>
            </a:fld>
            <a:endParaRPr lang="tr-TR"/>
          </a:p>
        </p:txBody>
      </p:sp>
    </p:spTree>
    <p:extLst>
      <p:ext uri="{BB962C8B-B14F-4D97-AF65-F5344CB8AC3E}">
        <p14:creationId xmlns:p14="http://schemas.microsoft.com/office/powerpoint/2010/main" val="39763984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Demo 01 </a:t>
            </a:r>
            <a:r>
              <a:rPr lang="en-US" dirty="0" err="1"/>
              <a:t>Select.sql</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CAST and CONVERT </a:t>
            </a:r>
          </a:p>
          <a:p>
            <a:endParaRPr lang="tr-TR" dirty="0"/>
          </a:p>
        </p:txBody>
      </p:sp>
      <p:sp>
        <p:nvSpPr>
          <p:cNvPr id="4" name="Slide Number Placeholder 3"/>
          <p:cNvSpPr>
            <a:spLocks noGrp="1"/>
          </p:cNvSpPr>
          <p:nvPr>
            <p:ph type="sldNum" sz="quarter" idx="10"/>
          </p:nvPr>
        </p:nvSpPr>
        <p:spPr/>
        <p:txBody>
          <a:bodyPr/>
          <a:lstStyle/>
          <a:p>
            <a:fld id="{6CC83189-1A49-45B5-A340-0554345796FB}" type="slidenum">
              <a:rPr lang="tr-TR" smtClean="0"/>
              <a:t>47</a:t>
            </a:fld>
            <a:endParaRPr lang="tr-TR"/>
          </a:p>
        </p:txBody>
      </p:sp>
    </p:spTree>
    <p:extLst>
      <p:ext uri="{BB962C8B-B14F-4D97-AF65-F5344CB8AC3E}">
        <p14:creationId xmlns:p14="http://schemas.microsoft.com/office/powerpoint/2010/main" val="19560525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Demo 01 </a:t>
            </a:r>
            <a:r>
              <a:rPr lang="en-US" dirty="0" err="1"/>
              <a:t>Select.sql</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CAST and CONVERT </a:t>
            </a:r>
          </a:p>
          <a:p>
            <a:endParaRPr lang="tr-TR" dirty="0"/>
          </a:p>
        </p:txBody>
      </p:sp>
      <p:sp>
        <p:nvSpPr>
          <p:cNvPr id="4" name="Slide Number Placeholder 3"/>
          <p:cNvSpPr>
            <a:spLocks noGrp="1"/>
          </p:cNvSpPr>
          <p:nvPr>
            <p:ph type="sldNum" sz="quarter" idx="10"/>
          </p:nvPr>
        </p:nvSpPr>
        <p:spPr/>
        <p:txBody>
          <a:bodyPr/>
          <a:lstStyle/>
          <a:p>
            <a:fld id="{6CC83189-1A49-45B5-A340-0554345796FB}" type="slidenum">
              <a:rPr lang="tr-TR" smtClean="0"/>
              <a:t>48</a:t>
            </a:fld>
            <a:endParaRPr lang="tr-TR"/>
          </a:p>
        </p:txBody>
      </p:sp>
    </p:spTree>
    <p:extLst>
      <p:ext uri="{BB962C8B-B14F-4D97-AF65-F5344CB8AC3E}">
        <p14:creationId xmlns:p14="http://schemas.microsoft.com/office/powerpoint/2010/main" val="1539089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Just as an Excel workbook is composed of "spreadsheets", a relational database is composed of "tables", like the one of this.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Tables have "rows" and "columns" just like a spreadsheet, but in a table, you can’t interact with each cell (or “value,” in database terminology) individually.</a:t>
            </a:r>
            <a:endParaRPr lang="tr-TR" dirty="0"/>
          </a:p>
        </p:txBody>
      </p:sp>
      <p:sp>
        <p:nvSpPr>
          <p:cNvPr id="4" name="Slide Number Placeholder 3"/>
          <p:cNvSpPr>
            <a:spLocks noGrp="1"/>
          </p:cNvSpPr>
          <p:nvPr>
            <p:ph type="sldNum" sz="quarter" idx="10"/>
          </p:nvPr>
        </p:nvSpPr>
        <p:spPr/>
        <p:txBody>
          <a:bodyPr/>
          <a:lstStyle/>
          <a:p>
            <a:fld id="{6CC83189-1A49-45B5-A340-0554345796FB}" type="slidenum">
              <a:rPr lang="tr-TR" smtClean="0"/>
              <a:t>5</a:t>
            </a:fld>
            <a:endParaRPr lang="tr-TR"/>
          </a:p>
        </p:txBody>
      </p:sp>
    </p:spTree>
    <p:extLst>
      <p:ext uri="{BB962C8B-B14F-4D97-AF65-F5344CB8AC3E}">
        <p14:creationId xmlns:p14="http://schemas.microsoft.com/office/powerpoint/2010/main" val="7230387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01 </a:t>
            </a:r>
            <a:r>
              <a:rPr lang="en-US" dirty="0" err="1"/>
              <a:t>Select.sql</a:t>
            </a:r>
            <a:r>
              <a:rPr lang="en-US" dirty="0"/>
              <a:t>  </a:t>
            </a:r>
            <a:r>
              <a:rPr lang="en-US" sz="2000" b="1" dirty="0"/>
              <a:t>NULL</a:t>
            </a:r>
            <a:endParaRPr lang="tr-TR" b="1" dirty="0"/>
          </a:p>
        </p:txBody>
      </p:sp>
      <p:sp>
        <p:nvSpPr>
          <p:cNvPr id="4" name="Slide Number Placeholder 3"/>
          <p:cNvSpPr>
            <a:spLocks noGrp="1"/>
          </p:cNvSpPr>
          <p:nvPr>
            <p:ph type="sldNum" sz="quarter" idx="10"/>
          </p:nvPr>
        </p:nvSpPr>
        <p:spPr/>
        <p:txBody>
          <a:bodyPr/>
          <a:lstStyle/>
          <a:p>
            <a:fld id="{6CC83189-1A49-45B5-A340-0554345796FB}" type="slidenum">
              <a:rPr lang="tr-TR" smtClean="0"/>
              <a:t>52</a:t>
            </a:fld>
            <a:endParaRPr lang="tr-TR"/>
          </a:p>
        </p:txBody>
      </p:sp>
    </p:spTree>
    <p:extLst>
      <p:ext uri="{BB962C8B-B14F-4D97-AF65-F5344CB8AC3E}">
        <p14:creationId xmlns:p14="http://schemas.microsoft.com/office/powerpoint/2010/main" val="13183077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53</a:t>
            </a:fld>
            <a:endParaRPr lang="en-US" dirty="0"/>
          </a:p>
        </p:txBody>
      </p:sp>
    </p:spTree>
    <p:extLst>
      <p:ext uri="{BB962C8B-B14F-4D97-AF65-F5344CB8AC3E}">
        <p14:creationId xmlns:p14="http://schemas.microsoft.com/office/powerpoint/2010/main" val="228158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54</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9376833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56</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C83189-1A49-45B5-A340-0554345796FB}" type="slidenum">
              <a:rPr lang="tr-TR" smtClean="0"/>
              <a:t>57</a:t>
            </a:fld>
            <a:endParaRPr lang="tr-TR"/>
          </a:p>
        </p:txBody>
      </p:sp>
    </p:spTree>
    <p:extLst>
      <p:ext uri="{BB962C8B-B14F-4D97-AF65-F5344CB8AC3E}">
        <p14:creationId xmlns:p14="http://schemas.microsoft.com/office/powerpoint/2010/main" val="33476183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C83189-1A49-45B5-A340-0554345796FB}" type="slidenum">
              <a:rPr lang="tr-TR" smtClean="0"/>
              <a:t>58</a:t>
            </a:fld>
            <a:endParaRPr lang="tr-TR"/>
          </a:p>
        </p:txBody>
      </p:sp>
    </p:spTree>
    <p:extLst>
      <p:ext uri="{BB962C8B-B14F-4D97-AF65-F5344CB8AC3E}">
        <p14:creationId xmlns:p14="http://schemas.microsoft.com/office/powerpoint/2010/main" val="11407855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96886"/>
            <a:ext cx="6286500" cy="6731227"/>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6: Sorting and Filtering Data</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60</a:t>
            </a:fld>
            <a:endParaRPr lang="en-US" dirty="0"/>
          </a:p>
        </p:txBody>
      </p:sp>
    </p:spTree>
    <p:extLst>
      <p:ext uri="{BB962C8B-B14F-4D97-AF65-F5344CB8AC3E}">
        <p14:creationId xmlns:p14="http://schemas.microsoft.com/office/powerpoint/2010/main" val="6660316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02 </a:t>
            </a:r>
            <a:r>
              <a:rPr lang="en-US" dirty="0" err="1"/>
              <a:t>Select.sql</a:t>
            </a:r>
            <a:endParaRPr lang="en-US" dirty="0"/>
          </a:p>
          <a:p>
            <a:endParaRPr lang="tr-TR" dirty="0"/>
          </a:p>
        </p:txBody>
      </p:sp>
      <p:sp>
        <p:nvSpPr>
          <p:cNvPr id="4" name="Slide Number Placeholder 3"/>
          <p:cNvSpPr>
            <a:spLocks noGrp="1"/>
          </p:cNvSpPr>
          <p:nvPr>
            <p:ph type="sldNum" sz="quarter" idx="10"/>
          </p:nvPr>
        </p:nvSpPr>
        <p:spPr/>
        <p:txBody>
          <a:bodyPr/>
          <a:lstStyle/>
          <a:p>
            <a:fld id="{6CC83189-1A49-45B5-A340-0554345796FB}" type="slidenum">
              <a:rPr lang="tr-TR" smtClean="0"/>
              <a:t>62</a:t>
            </a:fld>
            <a:endParaRPr lang="tr-TR"/>
          </a:p>
        </p:txBody>
      </p:sp>
    </p:spTree>
    <p:extLst>
      <p:ext uri="{BB962C8B-B14F-4D97-AF65-F5344CB8AC3E}">
        <p14:creationId xmlns:p14="http://schemas.microsoft.com/office/powerpoint/2010/main" val="9124193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02 </a:t>
            </a:r>
            <a:r>
              <a:rPr lang="en-US" dirty="0" err="1"/>
              <a:t>Select.sql</a:t>
            </a:r>
            <a:endParaRPr lang="en-US" dirty="0"/>
          </a:p>
          <a:p>
            <a:r>
              <a:rPr lang="en-GB" dirty="0"/>
              <a:t>Filtering with Predicates</a:t>
            </a:r>
            <a:endParaRPr lang="tr-TR" dirty="0"/>
          </a:p>
        </p:txBody>
      </p:sp>
      <p:sp>
        <p:nvSpPr>
          <p:cNvPr id="4" name="Slide Number Placeholder 3"/>
          <p:cNvSpPr>
            <a:spLocks noGrp="1"/>
          </p:cNvSpPr>
          <p:nvPr>
            <p:ph type="sldNum" sz="quarter" idx="10"/>
          </p:nvPr>
        </p:nvSpPr>
        <p:spPr/>
        <p:txBody>
          <a:bodyPr/>
          <a:lstStyle/>
          <a:p>
            <a:fld id="{6CC83189-1A49-45B5-A340-0554345796FB}" type="slidenum">
              <a:rPr lang="tr-TR" smtClean="0"/>
              <a:t>64</a:t>
            </a:fld>
            <a:endParaRPr lang="tr-TR"/>
          </a:p>
        </p:txBody>
      </p:sp>
    </p:spTree>
    <p:extLst>
      <p:ext uri="{BB962C8B-B14F-4D97-AF65-F5344CB8AC3E}">
        <p14:creationId xmlns:p14="http://schemas.microsoft.com/office/powerpoint/2010/main" val="7856145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65</a:t>
            </a:fld>
            <a:endParaRPr lang="en-US" dirty="0"/>
          </a:p>
        </p:txBody>
      </p:sp>
    </p:spTree>
    <p:extLst>
      <p:ext uri="{BB962C8B-B14F-4D97-AF65-F5344CB8AC3E}">
        <p14:creationId xmlns:p14="http://schemas.microsoft.com/office/powerpoint/2010/main" val="2572743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slide is ANIMATED</a:t>
            </a:r>
          </a:p>
          <a:p>
            <a:endParaRPr lang="en-US" dirty="0"/>
          </a:p>
          <a:p>
            <a:r>
              <a:rPr lang="en-US" dirty="0"/>
              <a:t>First,</a:t>
            </a:r>
            <a:r>
              <a:rPr lang="en-US" baseline="0" dirty="0"/>
              <a:t> here’s the table of product data we saw in Excel.</a:t>
            </a:r>
          </a:p>
          <a:p>
            <a:endParaRPr lang="en-US" baseline="0" dirty="0"/>
          </a:p>
          <a:p>
            <a:r>
              <a:rPr lang="en-US" baseline="0" dirty="0"/>
              <a:t>CLICK</a:t>
            </a:r>
          </a:p>
          <a:p>
            <a:r>
              <a:rPr lang="en-US" baseline="0" dirty="0"/>
              <a:t>However, notice that the color values are irregular – some products have more than one color, so our table isn’t always storing just one piece of information in a column. We need to fix the way the data is stored through a process called </a:t>
            </a:r>
            <a:r>
              <a:rPr lang="en-US" sz="1400" b="1" i="1" baseline="0" dirty="0"/>
              <a:t>normalization</a:t>
            </a:r>
            <a:r>
              <a:rPr lang="en-US" baseline="0" dirty="0"/>
              <a:t>.</a:t>
            </a:r>
          </a:p>
          <a:p>
            <a:endParaRPr lang="en-US" baseline="0" dirty="0"/>
          </a:p>
          <a:p>
            <a:r>
              <a:rPr lang="en-US" baseline="0" dirty="0"/>
              <a:t>CLICK </a:t>
            </a:r>
            <a:r>
              <a:rPr lang="en-US" b="1" baseline="0" dirty="0"/>
              <a:t>1NF</a:t>
            </a:r>
          </a:p>
          <a:p>
            <a:r>
              <a:rPr lang="en-US" baseline="0" dirty="0"/>
              <a:t>Now we’ve ensured that each column contains only one value, and there are no repeated columns (i.e. there aren’t multiple Color columns). This is known as </a:t>
            </a:r>
            <a:r>
              <a:rPr lang="en-US" b="1" baseline="0" dirty="0"/>
              <a:t>First Normal Form </a:t>
            </a:r>
            <a:r>
              <a:rPr lang="en-US" baseline="0" dirty="0"/>
              <a:t>or </a:t>
            </a:r>
            <a:r>
              <a:rPr lang="en-US" b="1" baseline="0" dirty="0">
                <a:solidFill>
                  <a:srgbClr val="FF0000"/>
                </a:solidFill>
              </a:rPr>
              <a:t>1NF.</a:t>
            </a:r>
          </a:p>
          <a:p>
            <a:endParaRPr lang="en-US" baseline="0" dirty="0"/>
          </a:p>
          <a:p>
            <a:r>
              <a:rPr lang="en-US" baseline="0" dirty="0"/>
              <a:t>CLICK</a:t>
            </a:r>
          </a:p>
          <a:p>
            <a:r>
              <a:rPr lang="en-US" baseline="0" dirty="0"/>
              <a:t>However, we have some duplicated values in the table, for example </a:t>
            </a:r>
            <a:r>
              <a:rPr lang="en-US" b="1" baseline="0" dirty="0"/>
              <a:t>Supplier</a:t>
            </a:r>
            <a:r>
              <a:rPr lang="en-US" baseline="0" dirty="0"/>
              <a:t> – which is inefficient in terms of storing the data, and can lead to problems later on if we need to update the same value in multiple places.</a:t>
            </a:r>
          </a:p>
          <a:p>
            <a:endParaRPr lang="en-US" baseline="0" dirty="0"/>
          </a:p>
          <a:p>
            <a:r>
              <a:rPr lang="en-US" baseline="0" dirty="0"/>
              <a:t>CLICK </a:t>
            </a:r>
            <a:r>
              <a:rPr lang="en-US" b="1" baseline="0" dirty="0"/>
              <a:t>2NF</a:t>
            </a:r>
          </a:p>
          <a:p>
            <a:r>
              <a:rPr lang="en-US" baseline="0" dirty="0"/>
              <a:t>So we </a:t>
            </a:r>
            <a:r>
              <a:rPr lang="en-US" b="1" baseline="0" dirty="0"/>
              <a:t>split out the duplicated </a:t>
            </a:r>
            <a:r>
              <a:rPr lang="en-US" baseline="0" dirty="0"/>
              <a:t>suppliers into a separate table (each table representing </a:t>
            </a:r>
            <a:r>
              <a:rPr lang="en-US" b="1" baseline="0" dirty="0"/>
              <a:t>an </a:t>
            </a:r>
            <a:r>
              <a:rPr lang="en-US" b="1" i="1" baseline="0" dirty="0"/>
              <a:t>entity</a:t>
            </a:r>
            <a:r>
              <a:rPr lang="en-US" b="1" baseline="0" dirty="0"/>
              <a:t> </a:t>
            </a:r>
            <a:r>
              <a:rPr lang="en-US" baseline="0" dirty="0"/>
              <a:t>in our database), and use primary keys to identify each instance of an entity. This is known as </a:t>
            </a:r>
            <a:r>
              <a:rPr lang="en-US" b="1" baseline="0" dirty="0"/>
              <a:t>Second Normal Form </a:t>
            </a:r>
            <a:r>
              <a:rPr lang="en-US" baseline="0" dirty="0"/>
              <a:t>or </a:t>
            </a:r>
            <a:r>
              <a:rPr lang="en-US" b="1" baseline="0" dirty="0"/>
              <a:t>2NF</a:t>
            </a:r>
            <a:r>
              <a:rPr lang="en-US" baseline="0" dirty="0"/>
              <a:t>.</a:t>
            </a:r>
          </a:p>
          <a:p>
            <a:endParaRPr lang="en-US" baseline="0" dirty="0"/>
          </a:p>
          <a:p>
            <a:r>
              <a:rPr lang="en-US" baseline="0" dirty="0"/>
              <a:t>CLICK</a:t>
            </a:r>
          </a:p>
          <a:p>
            <a:r>
              <a:rPr lang="en-US" baseline="0" dirty="0"/>
              <a:t>We also </a:t>
            </a:r>
            <a:r>
              <a:rPr lang="en-US" b="1" baseline="0" dirty="0"/>
              <a:t>have duplicate colors and product names</a:t>
            </a:r>
          </a:p>
          <a:p>
            <a:endParaRPr lang="en-US" baseline="0" dirty="0"/>
          </a:p>
          <a:p>
            <a:r>
              <a:rPr lang="en-US" baseline="0" dirty="0"/>
              <a:t>CLICK</a:t>
            </a:r>
          </a:p>
          <a:p>
            <a:r>
              <a:rPr lang="en-US" baseline="0" dirty="0"/>
              <a:t>So we take the same approach and create a second table for the Colors, and </a:t>
            </a:r>
            <a:r>
              <a:rPr lang="en-US" b="1" baseline="0" dirty="0">
                <a:solidFill>
                  <a:srgbClr val="FF0000"/>
                </a:solidFill>
              </a:rPr>
              <a:t>eliminate the duplicate products</a:t>
            </a:r>
            <a:r>
              <a:rPr lang="en-US" baseline="0" dirty="0"/>
              <a:t>.</a:t>
            </a:r>
          </a:p>
          <a:p>
            <a:endParaRPr lang="en-US" baseline="0" dirty="0"/>
          </a:p>
          <a:p>
            <a:r>
              <a:rPr lang="en-US" baseline="0" dirty="0"/>
              <a:t>CLICK</a:t>
            </a:r>
          </a:p>
          <a:p>
            <a:r>
              <a:rPr lang="en-US" baseline="0" dirty="0"/>
              <a:t>However, removing the duplicate product rows means there’s no way to relate each product to a specific color.</a:t>
            </a:r>
          </a:p>
          <a:p>
            <a:endParaRPr lang="en-US" baseline="0" dirty="0"/>
          </a:p>
          <a:p>
            <a:r>
              <a:rPr lang="en-US" baseline="0" dirty="0"/>
              <a:t>CLICK</a:t>
            </a:r>
          </a:p>
          <a:p>
            <a:r>
              <a:rPr lang="en-US" baseline="0" dirty="0"/>
              <a:t>So we add another table - Note that </a:t>
            </a:r>
            <a:r>
              <a:rPr lang="en-US" b="1" baseline="0" dirty="0"/>
              <a:t>the </a:t>
            </a:r>
            <a:r>
              <a:rPr lang="en-US" b="1" baseline="0" dirty="0" err="1"/>
              <a:t>ProductColor</a:t>
            </a:r>
            <a:r>
              <a:rPr lang="en-US" b="1" baseline="0" dirty="0"/>
              <a:t> </a:t>
            </a:r>
            <a:r>
              <a:rPr lang="en-US" baseline="0" dirty="0"/>
              <a:t>table is not actually a real entity, but a way to link instances of one entity (Product) to instances of another (Color). Note also that it’s key is actually a </a:t>
            </a:r>
            <a:r>
              <a:rPr lang="en-US" b="1" baseline="0" dirty="0"/>
              <a:t>composite of the two columns</a:t>
            </a:r>
          </a:p>
          <a:p>
            <a:endParaRPr lang="en-US" baseline="0" dirty="0"/>
          </a:p>
          <a:p>
            <a:r>
              <a:rPr lang="en-US" baseline="0" dirty="0"/>
              <a:t>CLICK</a:t>
            </a:r>
          </a:p>
          <a:p>
            <a:r>
              <a:rPr lang="en-US" baseline="0" dirty="0"/>
              <a:t>However, something’s still not quite right. Look at the product table. The Phone field isn’t really an attribute of a Product.</a:t>
            </a:r>
          </a:p>
          <a:p>
            <a:endParaRPr lang="en-US" baseline="0" dirty="0"/>
          </a:p>
          <a:p>
            <a:r>
              <a:rPr lang="en-US" baseline="0" dirty="0"/>
              <a:t>CLICK </a:t>
            </a:r>
            <a:r>
              <a:rPr lang="en-US" b="1" baseline="0" dirty="0"/>
              <a:t>3NF</a:t>
            </a:r>
          </a:p>
          <a:p>
            <a:r>
              <a:rPr lang="en-US" baseline="0" dirty="0"/>
              <a:t>So we progress </a:t>
            </a:r>
            <a:r>
              <a:rPr lang="en-US" b="1" baseline="0" dirty="0"/>
              <a:t>to Third Normal Form </a:t>
            </a:r>
            <a:r>
              <a:rPr lang="en-US" baseline="0" dirty="0"/>
              <a:t>(or </a:t>
            </a:r>
            <a:r>
              <a:rPr lang="en-US" b="1" baseline="0" dirty="0"/>
              <a:t>3NF</a:t>
            </a:r>
            <a:r>
              <a:rPr lang="en-US" baseline="0" dirty="0"/>
              <a:t>), in which we ensure that </a:t>
            </a:r>
            <a:r>
              <a:rPr lang="en-US" b="1" baseline="0" dirty="0"/>
              <a:t>each field depends on the primary key </a:t>
            </a:r>
            <a:r>
              <a:rPr lang="en-US" baseline="0" dirty="0"/>
              <a:t>of the table in which it is defined. In this case, the Phone field is actually dependent on the Supplier.</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0268180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2424265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Insert, Update, …</a:t>
            </a:r>
            <a:endParaRPr lang="tr-TR" dirty="0"/>
          </a:p>
        </p:txBody>
      </p:sp>
      <p:sp>
        <p:nvSpPr>
          <p:cNvPr id="4" name="Slide Number Placeholder 3"/>
          <p:cNvSpPr>
            <a:spLocks noGrp="1"/>
          </p:cNvSpPr>
          <p:nvPr>
            <p:ph type="sldNum" sz="quarter" idx="10"/>
          </p:nvPr>
        </p:nvSpPr>
        <p:spPr/>
        <p:txBody>
          <a:bodyPr/>
          <a:lstStyle/>
          <a:p>
            <a:fld id="{6CC83189-1A49-45B5-A340-0554345796FB}" type="slidenum">
              <a:rPr lang="tr-TR" smtClean="0"/>
              <a:t>68</a:t>
            </a:fld>
            <a:endParaRPr lang="tr-TR"/>
          </a:p>
        </p:txBody>
      </p:sp>
    </p:spTree>
    <p:extLst>
      <p:ext uri="{BB962C8B-B14F-4D97-AF65-F5344CB8AC3E}">
        <p14:creationId xmlns:p14="http://schemas.microsoft.com/office/powerpoint/2010/main" val="33137532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6CC83189-1A49-45B5-A340-0554345796FB}" type="slidenum">
              <a:rPr lang="tr-TR" smtClean="0"/>
              <a:t>71</a:t>
            </a:fld>
            <a:endParaRPr lang="tr-TR"/>
          </a:p>
        </p:txBody>
      </p:sp>
    </p:spTree>
    <p:extLst>
      <p:ext uri="{BB962C8B-B14F-4D97-AF65-F5344CB8AC3E}">
        <p14:creationId xmlns:p14="http://schemas.microsoft.com/office/powerpoint/2010/main" val="16017665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88029"/>
            <a:ext cx="6286500" cy="6840084"/>
          </a:xfrm>
        </p:spPr>
        <p:txBody>
          <a:bodyPr/>
          <a:lstStyle/>
          <a:p>
            <a:endParaRPr lang="en-US" dirty="0"/>
          </a:p>
        </p:txBody>
      </p:sp>
      <p:sp>
        <p:nvSpPr>
          <p:cNvPr id="4" name="Header Placeholder 3"/>
          <p:cNvSpPr>
            <a:spLocks noGrp="1"/>
          </p:cNvSpPr>
          <p:nvPr>
            <p:ph type="hdr" sz="quarter" idx="10"/>
          </p:nvPr>
        </p:nvSpPr>
        <p:spPr>
          <a:xfrm>
            <a:off x="0" y="238125"/>
            <a:ext cx="4136571"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72</a:t>
            </a:fld>
            <a:endParaRPr lang="en-US" dirty="0"/>
          </a:p>
        </p:txBody>
      </p:sp>
    </p:spTree>
    <p:extLst>
      <p:ext uri="{BB962C8B-B14F-4D97-AF65-F5344CB8AC3E}">
        <p14:creationId xmlns:p14="http://schemas.microsoft.com/office/powerpoint/2010/main" val="29079736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66257"/>
            <a:ext cx="6286500" cy="6861856"/>
          </a:xfrm>
        </p:spPr>
        <p:txBody>
          <a:bodyPr/>
          <a:lstStyle/>
          <a:p>
            <a:endParaRPr lang="en-US" dirty="0">
              <a:hlinkClick r:id="rId3"/>
            </a:endParaRPr>
          </a:p>
        </p:txBody>
      </p:sp>
      <p:sp>
        <p:nvSpPr>
          <p:cNvPr id="4" name="Header Placeholder 3"/>
          <p:cNvSpPr>
            <a:spLocks noGrp="1"/>
          </p:cNvSpPr>
          <p:nvPr>
            <p:ph type="hdr" sz="quarter" idx="10"/>
          </p:nvPr>
        </p:nvSpPr>
        <p:spPr>
          <a:xfrm>
            <a:off x="0" y="238125"/>
            <a:ext cx="4114800"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73</a:t>
            </a:fld>
            <a:endParaRPr lang="en-US" dirty="0"/>
          </a:p>
        </p:txBody>
      </p:sp>
    </p:spTree>
    <p:extLst>
      <p:ext uri="{BB962C8B-B14F-4D97-AF65-F5344CB8AC3E}">
        <p14:creationId xmlns:p14="http://schemas.microsoft.com/office/powerpoint/2010/main" val="31187731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98914"/>
            <a:ext cx="6286500" cy="6829199"/>
          </a:xfrm>
        </p:spPr>
        <p:txBody>
          <a:bodyPr/>
          <a:lstStyle/>
          <a:p>
            <a:endParaRPr lang="en-US" sz="1000" kern="1200" dirty="0">
              <a:solidFill>
                <a:schemeClr val="tx1"/>
              </a:solidFill>
              <a:latin typeface="Arial" charset="0"/>
              <a:ea typeface="+mn-ea"/>
              <a:cs typeface="+mn-cs"/>
            </a:endParaRPr>
          </a:p>
        </p:txBody>
      </p:sp>
      <p:sp>
        <p:nvSpPr>
          <p:cNvPr id="4" name="Header Placeholder 3"/>
          <p:cNvSpPr>
            <a:spLocks noGrp="1"/>
          </p:cNvSpPr>
          <p:nvPr>
            <p:ph type="hdr" sz="quarter" idx="10"/>
          </p:nvPr>
        </p:nvSpPr>
        <p:spPr>
          <a:xfrm>
            <a:off x="0" y="238125"/>
            <a:ext cx="4114800"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74</a:t>
            </a:fld>
            <a:endParaRPr lang="en-US" dirty="0"/>
          </a:p>
        </p:txBody>
      </p:sp>
    </p:spTree>
    <p:extLst>
      <p:ext uri="{BB962C8B-B14F-4D97-AF65-F5344CB8AC3E}">
        <p14:creationId xmlns:p14="http://schemas.microsoft.com/office/powerpoint/2010/main" val="254310369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42457"/>
            <a:ext cx="6286500" cy="6785656"/>
          </a:xfrm>
        </p:spPr>
        <p:txBody>
          <a:bodyPr/>
          <a:lstStyle/>
          <a:p>
            <a:endParaRPr lang="en-US" baseline="0" dirty="0"/>
          </a:p>
        </p:txBody>
      </p:sp>
      <p:sp>
        <p:nvSpPr>
          <p:cNvPr id="4" name="Header Placeholder 3"/>
          <p:cNvSpPr>
            <a:spLocks noGrp="1"/>
          </p:cNvSpPr>
          <p:nvPr>
            <p:ph type="hdr" sz="quarter" idx="10"/>
          </p:nvPr>
        </p:nvSpPr>
        <p:spPr>
          <a:xfrm>
            <a:off x="0" y="238125"/>
            <a:ext cx="4158343"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75</a:t>
            </a:fld>
            <a:endParaRPr lang="en-US" dirty="0"/>
          </a:p>
        </p:txBody>
      </p:sp>
    </p:spTree>
    <p:extLst>
      <p:ext uri="{BB962C8B-B14F-4D97-AF65-F5344CB8AC3E}">
        <p14:creationId xmlns:p14="http://schemas.microsoft.com/office/powerpoint/2010/main" val="51577452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6CC83189-1A49-45B5-A340-0554345796FB}" type="slidenum">
              <a:rPr lang="tr-TR" smtClean="0"/>
              <a:t>76</a:t>
            </a:fld>
            <a:endParaRPr lang="tr-TR"/>
          </a:p>
        </p:txBody>
      </p:sp>
    </p:spTree>
    <p:extLst>
      <p:ext uri="{BB962C8B-B14F-4D97-AF65-F5344CB8AC3E}">
        <p14:creationId xmlns:p14="http://schemas.microsoft.com/office/powerpoint/2010/main" val="51010624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55371"/>
            <a:ext cx="6286500" cy="6872742"/>
          </a:xfrm>
        </p:spPr>
        <p:txBody>
          <a:bodyPr/>
          <a:lstStyle/>
          <a:p>
            <a:endParaRPr lang="en-US" dirty="0"/>
          </a:p>
        </p:txBody>
      </p:sp>
      <p:sp>
        <p:nvSpPr>
          <p:cNvPr id="4" name="Header Placeholder 3"/>
          <p:cNvSpPr>
            <a:spLocks noGrp="1"/>
          </p:cNvSpPr>
          <p:nvPr>
            <p:ph type="hdr" sz="quarter" idx="10"/>
          </p:nvPr>
        </p:nvSpPr>
        <p:spPr>
          <a:xfrm>
            <a:off x="0" y="238125"/>
            <a:ext cx="4180114"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77</a:t>
            </a:fld>
            <a:endParaRPr lang="en-US" dirty="0"/>
          </a:p>
        </p:txBody>
      </p:sp>
    </p:spTree>
    <p:extLst>
      <p:ext uri="{BB962C8B-B14F-4D97-AF65-F5344CB8AC3E}">
        <p14:creationId xmlns:p14="http://schemas.microsoft.com/office/powerpoint/2010/main" val="398763712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079171"/>
            <a:ext cx="6286500" cy="6948942"/>
          </a:xfrm>
        </p:spPr>
        <p:txBody>
          <a:bodyPr/>
          <a:lstStyle/>
          <a:p>
            <a:endParaRPr lang="en-US" dirty="0"/>
          </a:p>
        </p:txBody>
      </p:sp>
      <p:sp>
        <p:nvSpPr>
          <p:cNvPr id="4" name="Header Placeholder 3"/>
          <p:cNvSpPr>
            <a:spLocks noGrp="1"/>
          </p:cNvSpPr>
          <p:nvPr>
            <p:ph type="hdr" sz="quarter" idx="10"/>
          </p:nvPr>
        </p:nvSpPr>
        <p:spPr>
          <a:xfrm>
            <a:off x="0" y="238125"/>
            <a:ext cx="4103914"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78</a:t>
            </a:fld>
            <a:endParaRPr lang="en-US" dirty="0"/>
          </a:p>
        </p:txBody>
      </p:sp>
    </p:spTree>
    <p:extLst>
      <p:ext uri="{BB962C8B-B14F-4D97-AF65-F5344CB8AC3E}">
        <p14:creationId xmlns:p14="http://schemas.microsoft.com/office/powerpoint/2010/main" val="1036404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database is an organized collection of data.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many different kinds of databases, but the specific type of database SQL can communicate with is known as a relational database.</a:t>
            </a:r>
          </a:p>
          <a:p>
            <a:endParaRPr lang="en-US" sz="1200" b="0" i="0" kern="1200" dirty="0">
              <a:solidFill>
                <a:schemeClr val="tx1"/>
              </a:solidFill>
              <a:effectLst/>
              <a:latin typeface="+mn-lt"/>
              <a:ea typeface="+mn-ea"/>
              <a:cs typeface="+mn-cs"/>
            </a:endParaRPr>
          </a:p>
          <a:p>
            <a:endParaRPr lang="tr-TR" dirty="0"/>
          </a:p>
        </p:txBody>
      </p:sp>
      <p:sp>
        <p:nvSpPr>
          <p:cNvPr id="4" name="Slide Number Placeholder 3"/>
          <p:cNvSpPr>
            <a:spLocks noGrp="1"/>
          </p:cNvSpPr>
          <p:nvPr>
            <p:ph type="sldNum" sz="quarter" idx="10"/>
          </p:nvPr>
        </p:nvSpPr>
        <p:spPr/>
        <p:txBody>
          <a:bodyPr/>
          <a:lstStyle/>
          <a:p>
            <a:fld id="{6CC83189-1A49-45B5-A340-0554345796FB}" type="slidenum">
              <a:rPr lang="tr-TR" smtClean="0"/>
              <a:t>7</a:t>
            </a:fld>
            <a:endParaRPr lang="tr-TR"/>
          </a:p>
        </p:txBody>
      </p:sp>
    </p:spTree>
    <p:extLst>
      <p:ext uri="{BB962C8B-B14F-4D97-AF65-F5344CB8AC3E}">
        <p14:creationId xmlns:p14="http://schemas.microsoft.com/office/powerpoint/2010/main" val="258299015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77143"/>
            <a:ext cx="6286500" cy="6850970"/>
          </a:xfrm>
        </p:spPr>
        <p:txBody>
          <a:bodyPr/>
          <a:lstStyle/>
          <a:p>
            <a:endParaRPr lang="en-US" dirty="0"/>
          </a:p>
        </p:txBody>
      </p:sp>
      <p:sp>
        <p:nvSpPr>
          <p:cNvPr id="4" name="Header Placeholder 3"/>
          <p:cNvSpPr>
            <a:spLocks noGrp="1"/>
          </p:cNvSpPr>
          <p:nvPr>
            <p:ph type="hdr" sz="quarter" idx="10"/>
          </p:nvPr>
        </p:nvSpPr>
        <p:spPr>
          <a:xfrm>
            <a:off x="0" y="238125"/>
            <a:ext cx="4082143"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79</a:t>
            </a:fld>
            <a:endParaRPr lang="en-US" dirty="0"/>
          </a:p>
        </p:txBody>
      </p:sp>
    </p:spTree>
    <p:extLst>
      <p:ext uri="{BB962C8B-B14F-4D97-AF65-F5344CB8AC3E}">
        <p14:creationId xmlns:p14="http://schemas.microsoft.com/office/powerpoint/2010/main" val="238245593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98914"/>
            <a:ext cx="6286500" cy="6829199"/>
          </a:xfrm>
        </p:spPr>
        <p:txBody>
          <a:bodyPr/>
          <a:lstStyle/>
          <a:p>
            <a:pPr marL="0" marR="0" indent="0" algn="l" defTabSz="914400" rtl="0" eaLnBrk="0" fontAlgn="base" latinLnBrk="0" hangingPunct="0">
              <a:lnSpc>
                <a:spcPct val="100000"/>
              </a:lnSpc>
              <a:spcBef>
                <a:spcPct val="0"/>
              </a:spcBef>
              <a:spcAft>
                <a:spcPct val="60000"/>
              </a:spcAft>
              <a:buClrTx/>
              <a:buSzTx/>
              <a:buFontTx/>
              <a:buNone/>
              <a:tabLst/>
              <a:defRPr/>
            </a:pPr>
            <a:endParaRPr lang="en-US" dirty="0"/>
          </a:p>
          <a:p>
            <a:endParaRPr lang="en-US" dirty="0"/>
          </a:p>
        </p:txBody>
      </p:sp>
      <p:sp>
        <p:nvSpPr>
          <p:cNvPr id="4" name="Header Placeholder 3"/>
          <p:cNvSpPr>
            <a:spLocks noGrp="1"/>
          </p:cNvSpPr>
          <p:nvPr>
            <p:ph type="hdr" sz="quarter" idx="10"/>
          </p:nvPr>
        </p:nvSpPr>
        <p:spPr>
          <a:xfrm>
            <a:off x="0" y="238125"/>
            <a:ext cx="4125686"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80</a:t>
            </a:fld>
            <a:endParaRPr lang="en-US" dirty="0"/>
          </a:p>
        </p:txBody>
      </p:sp>
    </p:spTree>
    <p:extLst>
      <p:ext uri="{BB962C8B-B14F-4D97-AF65-F5344CB8AC3E}">
        <p14:creationId xmlns:p14="http://schemas.microsoft.com/office/powerpoint/2010/main" val="4525453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69410" y="2131008"/>
            <a:ext cx="6286500" cy="6894513"/>
          </a:xfrm>
        </p:spPr>
        <p:txBody>
          <a:bodyPr/>
          <a:lstStyle/>
          <a:p>
            <a:endParaRPr lang="en-US" dirty="0"/>
          </a:p>
        </p:txBody>
      </p:sp>
      <p:sp>
        <p:nvSpPr>
          <p:cNvPr id="4" name="Header Placeholder 3"/>
          <p:cNvSpPr>
            <a:spLocks noGrp="1"/>
          </p:cNvSpPr>
          <p:nvPr>
            <p:ph type="hdr" sz="quarter" idx="10"/>
          </p:nvPr>
        </p:nvSpPr>
        <p:spPr>
          <a:xfrm>
            <a:off x="0" y="238125"/>
            <a:ext cx="4071257"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81</a:t>
            </a:fld>
            <a:endParaRPr lang="en-US" dirty="0"/>
          </a:p>
        </p:txBody>
      </p:sp>
    </p:spTree>
    <p:extLst>
      <p:ext uri="{BB962C8B-B14F-4D97-AF65-F5344CB8AC3E}">
        <p14:creationId xmlns:p14="http://schemas.microsoft.com/office/powerpoint/2010/main" val="26647664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6CC83189-1A49-45B5-A340-0554345796FB}" type="slidenum">
              <a:rPr lang="tr-TR" smtClean="0"/>
              <a:t>82</a:t>
            </a:fld>
            <a:endParaRPr lang="tr-TR"/>
          </a:p>
        </p:txBody>
      </p:sp>
    </p:spTree>
    <p:extLst>
      <p:ext uri="{BB962C8B-B14F-4D97-AF65-F5344CB8AC3E}">
        <p14:creationId xmlns:p14="http://schemas.microsoft.com/office/powerpoint/2010/main" val="410186436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33600"/>
            <a:ext cx="6286500" cy="6894513"/>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8: Using Built-In Functions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83</a:t>
            </a:fld>
            <a:endParaRPr lang="en-US" dirty="0"/>
          </a:p>
        </p:txBody>
      </p:sp>
    </p:spTree>
    <p:extLst>
      <p:ext uri="{BB962C8B-B14F-4D97-AF65-F5344CB8AC3E}">
        <p14:creationId xmlns:p14="http://schemas.microsoft.com/office/powerpoint/2010/main" val="48871060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22714"/>
            <a:ext cx="6286500" cy="6905399"/>
          </a:xfrm>
        </p:spPr>
        <p:txBody>
          <a:bodyPr/>
          <a:lstStyle/>
          <a:p>
            <a:endParaRPr lang="en-US" dirty="0">
              <a:hlinkClick r:id="rId3"/>
            </a:endParaRPr>
          </a:p>
        </p:txBody>
      </p:sp>
      <p:sp>
        <p:nvSpPr>
          <p:cNvPr id="4" name="Header Placeholder 3"/>
          <p:cNvSpPr>
            <a:spLocks noGrp="1"/>
          </p:cNvSpPr>
          <p:nvPr>
            <p:ph type="hdr" sz="quarter" idx="10"/>
          </p:nvPr>
        </p:nvSpPr>
        <p:spPr/>
        <p:txBody>
          <a:bodyPr/>
          <a:lstStyle/>
          <a:p>
            <a:pPr>
              <a:defRPr/>
            </a:pPr>
            <a:r>
              <a:rPr lang="en-US" dirty="0"/>
              <a:t>Module 8: Using Built-In Functions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84</a:t>
            </a:fld>
            <a:endParaRPr lang="en-US" dirty="0"/>
          </a:p>
        </p:txBody>
      </p:sp>
    </p:spTree>
    <p:extLst>
      <p:ext uri="{BB962C8B-B14F-4D97-AF65-F5344CB8AC3E}">
        <p14:creationId xmlns:p14="http://schemas.microsoft.com/office/powerpoint/2010/main" val="212121062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6CC83189-1A49-45B5-A340-0554345796FB}" type="slidenum">
              <a:rPr lang="tr-TR" smtClean="0"/>
              <a:t>85</a:t>
            </a:fld>
            <a:endParaRPr lang="tr-TR"/>
          </a:p>
        </p:txBody>
      </p:sp>
    </p:spTree>
    <p:extLst>
      <p:ext uri="{BB962C8B-B14F-4D97-AF65-F5344CB8AC3E}">
        <p14:creationId xmlns:p14="http://schemas.microsoft.com/office/powerpoint/2010/main" val="72226069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69410" y="2131008"/>
            <a:ext cx="6286500" cy="6894513"/>
          </a:xfrm>
        </p:spPr>
        <p:txBody>
          <a:bodyPr/>
          <a:lstStyle/>
          <a:p>
            <a:endParaRPr lang="en-US" dirty="0"/>
          </a:p>
        </p:txBody>
      </p:sp>
      <p:sp>
        <p:nvSpPr>
          <p:cNvPr id="4" name="Header Placeholder 3"/>
          <p:cNvSpPr>
            <a:spLocks noGrp="1"/>
          </p:cNvSpPr>
          <p:nvPr>
            <p:ph type="hdr" sz="quarter" idx="10"/>
          </p:nvPr>
        </p:nvSpPr>
        <p:spPr>
          <a:xfrm>
            <a:off x="0" y="238125"/>
            <a:ext cx="4071257" cy="347663"/>
          </a:xfrm>
        </p:spPr>
        <p:txBody>
          <a:bodyPr/>
          <a:lstStyle/>
          <a:p>
            <a:pPr>
              <a:defRPr/>
            </a:pPr>
            <a:r>
              <a:rPr lang="en-US" dirty="0"/>
              <a:t>Module 7: Working with SQL Server 2012 Data Types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86</a:t>
            </a:fld>
            <a:endParaRPr lang="en-US" dirty="0"/>
          </a:p>
        </p:txBody>
      </p:sp>
    </p:spTree>
    <p:extLst>
      <p:ext uri="{BB962C8B-B14F-4D97-AF65-F5344CB8AC3E}">
        <p14:creationId xmlns:p14="http://schemas.microsoft.com/office/powerpoint/2010/main" val="142407494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6CC83189-1A49-45B5-A340-0554345796FB}" type="slidenum">
              <a:rPr lang="tr-TR" smtClean="0"/>
              <a:t>87</a:t>
            </a:fld>
            <a:endParaRPr lang="tr-TR"/>
          </a:p>
        </p:txBody>
      </p:sp>
    </p:spTree>
    <p:extLst>
      <p:ext uri="{BB962C8B-B14F-4D97-AF65-F5344CB8AC3E}">
        <p14:creationId xmlns:p14="http://schemas.microsoft.com/office/powerpoint/2010/main" val="21071367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88</a:t>
            </a:fld>
            <a:endParaRPr lang="en-US"/>
          </a:p>
        </p:txBody>
      </p:sp>
    </p:spTree>
    <p:extLst>
      <p:ext uri="{BB962C8B-B14F-4D97-AF65-F5344CB8AC3E}">
        <p14:creationId xmlns:p14="http://schemas.microsoft.com/office/powerpoint/2010/main" val="1401311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ANIMATED</a:t>
            </a:r>
          </a:p>
          <a:p>
            <a:endParaRPr lang="en-US" dirty="0"/>
          </a:p>
          <a:p>
            <a:r>
              <a:rPr lang="en-US" dirty="0"/>
              <a:t>Well,</a:t>
            </a:r>
            <a:r>
              <a:rPr lang="en-US" baseline="0" dirty="0"/>
              <a:t> here’s our normalized schema of tables.</a:t>
            </a:r>
          </a:p>
          <a:p>
            <a:endParaRPr lang="en-US" baseline="0" dirty="0"/>
          </a:p>
          <a:p>
            <a:r>
              <a:rPr lang="en-US" baseline="0" dirty="0"/>
              <a:t>CLICK</a:t>
            </a:r>
          </a:p>
          <a:p>
            <a:r>
              <a:rPr lang="en-US" baseline="0" dirty="0"/>
              <a:t>The metadata and data for these is physically stored on disk.</a:t>
            </a:r>
          </a:p>
          <a:p>
            <a:endParaRPr lang="en-US" baseline="0" dirty="0"/>
          </a:p>
          <a:p>
            <a:r>
              <a:rPr lang="en-US" baseline="0" dirty="0"/>
              <a:t>CLICK</a:t>
            </a:r>
          </a:p>
          <a:p>
            <a:r>
              <a:rPr lang="en-US" baseline="0" dirty="0"/>
              <a:t>The storage and access of the data is managed by a database server (running software known as a relational database management system or RDBMS – such as SQL Server).</a:t>
            </a:r>
          </a:p>
          <a:p>
            <a:endParaRPr lang="en-US" baseline="0" dirty="0"/>
          </a:p>
          <a:p>
            <a:r>
              <a:rPr lang="en-US" baseline="0" dirty="0"/>
              <a:t>CLICK</a:t>
            </a:r>
          </a:p>
          <a:p>
            <a:r>
              <a:rPr lang="en-US" baseline="0" dirty="0"/>
              <a:t>Client applications that store and use data in the database access it over a network connection.</a:t>
            </a:r>
          </a:p>
          <a:p>
            <a:endParaRPr lang="en-US" baseline="0" dirty="0"/>
          </a:p>
          <a:p>
            <a:r>
              <a:rPr lang="en-US" baseline="0" dirty="0"/>
              <a:t>CLICK</a:t>
            </a:r>
          </a:p>
          <a:p>
            <a:r>
              <a:rPr lang="en-US" baseline="0" dirty="0"/>
              <a:t>The database server can be on a corporate network, or increasingly hosted in a cloud service such as Microsoft Azure.</a:t>
            </a:r>
          </a:p>
          <a:p>
            <a:endParaRPr lang="en-US" baseline="0" dirty="0"/>
          </a:p>
          <a:p>
            <a:r>
              <a:rPr lang="en-US" baseline="0" dirty="0"/>
              <a:t>CLICK</a:t>
            </a:r>
          </a:p>
          <a:p>
            <a:r>
              <a:rPr lang="en-US" baseline="0" dirty="0"/>
              <a:t>Either way, access to the database server is usually restricted to specific client computers using a firewall…</a:t>
            </a:r>
          </a:p>
          <a:p>
            <a:endParaRPr lang="en-US" baseline="0" dirty="0"/>
          </a:p>
          <a:p>
            <a:r>
              <a:rPr lang="en-US" dirty="0"/>
              <a:t>CLICK</a:t>
            </a:r>
          </a:p>
          <a:p>
            <a:r>
              <a:rPr lang="en-US" dirty="0"/>
              <a:t>And only authorized users and applications are</a:t>
            </a:r>
            <a:r>
              <a:rPr lang="en-US" baseline="0" dirty="0"/>
              <a:t> allowed to access the data in the database.</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53847331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88029"/>
            <a:ext cx="6286500" cy="6840084"/>
          </a:xfrm>
        </p:spPr>
        <p:txBody>
          <a:bodyPr/>
          <a:lstStyle/>
          <a:p>
            <a:pPr marL="0" marR="0" indent="0" algn="l" defTabSz="914400" rtl="0" eaLnBrk="0" fontAlgn="base" latinLnBrk="0" hangingPunct="0">
              <a:lnSpc>
                <a:spcPct val="100000"/>
              </a:lnSpc>
              <a:spcBef>
                <a:spcPct val="0"/>
              </a:spcBef>
              <a:spcAft>
                <a:spcPct val="60000"/>
              </a:spcAft>
              <a:buClrTx/>
              <a:buSzTx/>
              <a:buFontTx/>
              <a:buNone/>
              <a:tabLst/>
              <a:defRPr/>
            </a:pPr>
            <a:endParaRPr lang="en-US" b="0" dirty="0"/>
          </a:p>
        </p:txBody>
      </p:sp>
      <p:sp>
        <p:nvSpPr>
          <p:cNvPr id="4" name="Header Placeholder 3"/>
          <p:cNvSpPr>
            <a:spLocks noGrp="1"/>
          </p:cNvSpPr>
          <p:nvPr>
            <p:ph type="hdr" sz="quarter" idx="10"/>
          </p:nvPr>
        </p:nvSpPr>
        <p:spPr/>
        <p:txBody>
          <a:bodyPr/>
          <a:lstStyle/>
          <a:p>
            <a:pPr>
              <a:defRPr/>
            </a:pPr>
            <a:r>
              <a:rPr lang="en-US" dirty="0"/>
              <a:t>Module 8: Using Built-In Functions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89</a:t>
            </a:fld>
            <a:endParaRPr lang="en-US" dirty="0"/>
          </a:p>
        </p:txBody>
      </p:sp>
    </p:spTree>
    <p:extLst>
      <p:ext uri="{BB962C8B-B14F-4D97-AF65-F5344CB8AC3E}">
        <p14:creationId xmlns:p14="http://schemas.microsoft.com/office/powerpoint/2010/main" val="12862727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88029"/>
            <a:ext cx="6286500" cy="6840084"/>
          </a:xfrm>
        </p:spPr>
        <p:txBody>
          <a:bodyPr/>
          <a:lstStyle/>
          <a:p>
            <a:endParaRPr lang="en-US" baseline="0" dirty="0"/>
          </a:p>
        </p:txBody>
      </p:sp>
      <p:sp>
        <p:nvSpPr>
          <p:cNvPr id="4" name="Header Placeholder 3"/>
          <p:cNvSpPr>
            <a:spLocks noGrp="1"/>
          </p:cNvSpPr>
          <p:nvPr>
            <p:ph type="hdr" sz="quarter" idx="10"/>
          </p:nvPr>
        </p:nvSpPr>
        <p:spPr/>
        <p:txBody>
          <a:bodyPr/>
          <a:lstStyle/>
          <a:p>
            <a:pPr>
              <a:defRPr/>
            </a:pPr>
            <a:r>
              <a:rPr lang="en-US" dirty="0"/>
              <a:t>Module 8: Using Built-In Functions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90</a:t>
            </a:fld>
            <a:endParaRPr lang="en-US" dirty="0"/>
          </a:p>
        </p:txBody>
      </p:sp>
    </p:spTree>
    <p:extLst>
      <p:ext uri="{BB962C8B-B14F-4D97-AF65-F5344CB8AC3E}">
        <p14:creationId xmlns:p14="http://schemas.microsoft.com/office/powerpoint/2010/main" val="183371681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98914"/>
            <a:ext cx="6286500" cy="6829199"/>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8: Using Built-In Functions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91</a:t>
            </a:fld>
            <a:endParaRPr lang="en-US" dirty="0"/>
          </a:p>
        </p:txBody>
      </p:sp>
    </p:spTree>
    <p:extLst>
      <p:ext uri="{BB962C8B-B14F-4D97-AF65-F5344CB8AC3E}">
        <p14:creationId xmlns:p14="http://schemas.microsoft.com/office/powerpoint/2010/main" val="302902567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6CC83189-1A49-45B5-A340-0554345796FB}" type="slidenum">
              <a:rPr lang="tr-TR" smtClean="0"/>
              <a:t>92</a:t>
            </a:fld>
            <a:endParaRPr lang="tr-TR"/>
          </a:p>
        </p:txBody>
      </p:sp>
    </p:spTree>
    <p:extLst>
      <p:ext uri="{BB962C8B-B14F-4D97-AF65-F5344CB8AC3E}">
        <p14:creationId xmlns:p14="http://schemas.microsoft.com/office/powerpoint/2010/main" val="411349190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88029"/>
            <a:ext cx="6286500" cy="6840084"/>
          </a:xfrm>
        </p:spPr>
        <p:txBody>
          <a:bodyPr/>
          <a:lstStyle/>
          <a:p>
            <a:pPr marL="0" marR="0" indent="0" algn="l" defTabSz="914400" rtl="0" eaLnBrk="0" fontAlgn="base" latinLnBrk="0" hangingPunct="0">
              <a:lnSpc>
                <a:spcPct val="100000"/>
              </a:lnSpc>
              <a:spcBef>
                <a:spcPct val="0"/>
              </a:spcBef>
              <a:spcAft>
                <a:spcPct val="60000"/>
              </a:spcAft>
              <a:buClrTx/>
              <a:buSzTx/>
              <a:buFontTx/>
              <a:buNone/>
              <a:tabLst/>
              <a:defRPr/>
            </a:pPr>
            <a:r>
              <a:rPr lang="en-US" b="0" dirty="0"/>
              <a:t>Demo 01 </a:t>
            </a:r>
            <a:r>
              <a:rPr lang="en-US" b="0" dirty="0" err="1"/>
              <a:t>Select.sql</a:t>
            </a:r>
            <a:r>
              <a:rPr lang="en-US" b="0" dirty="0"/>
              <a:t> CASE</a:t>
            </a:r>
          </a:p>
        </p:txBody>
      </p:sp>
      <p:sp>
        <p:nvSpPr>
          <p:cNvPr id="4" name="Header Placeholder 3"/>
          <p:cNvSpPr>
            <a:spLocks noGrp="1"/>
          </p:cNvSpPr>
          <p:nvPr>
            <p:ph type="hdr" sz="quarter" idx="10"/>
          </p:nvPr>
        </p:nvSpPr>
        <p:spPr/>
        <p:txBody>
          <a:bodyPr/>
          <a:lstStyle/>
          <a:p>
            <a:pPr>
              <a:defRPr/>
            </a:pPr>
            <a:r>
              <a:rPr lang="en-US" dirty="0"/>
              <a:t>Module 8: Using Built-In Functions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93</a:t>
            </a:fld>
            <a:endParaRPr lang="en-US" dirty="0"/>
          </a:p>
        </p:txBody>
      </p:sp>
    </p:spTree>
    <p:extLst>
      <p:ext uri="{BB962C8B-B14F-4D97-AF65-F5344CB8AC3E}">
        <p14:creationId xmlns:p14="http://schemas.microsoft.com/office/powerpoint/2010/main" val="342806686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Common:</a:t>
            </a:r>
          </a:p>
          <a:p>
            <a:pPr marL="166688" lvl="0" indent="-166688" fontAlgn="base">
              <a:spcBef>
                <a:spcPct val="0"/>
              </a:spcBef>
              <a:spcAft>
                <a:spcPct val="0"/>
              </a:spcAft>
              <a:buFont typeface="Arial" pitchFamily="34" charset="0"/>
              <a:buChar char="•"/>
              <a:defRPr/>
            </a:pPr>
            <a:r>
              <a:rPr lang="en-US" sz="1200" dirty="0">
                <a:solidFill>
                  <a:srgbClr val="000000"/>
                </a:solidFill>
                <a:latin typeface="Segoe UI" panose="020B0502040204020203" pitchFamily="34" charset="0"/>
                <a:cs typeface="Segoe UI" panose="020B0502040204020203" pitchFamily="34" charset="0"/>
              </a:rPr>
              <a:t>SUM</a:t>
            </a:r>
          </a:p>
          <a:p>
            <a:pPr marL="166688" lvl="0" indent="-166688" fontAlgn="base">
              <a:spcBef>
                <a:spcPct val="0"/>
              </a:spcBef>
              <a:spcAft>
                <a:spcPct val="0"/>
              </a:spcAft>
              <a:buFont typeface="Arial" pitchFamily="34" charset="0"/>
              <a:buChar char="•"/>
              <a:defRPr/>
            </a:pPr>
            <a:r>
              <a:rPr lang="en-US" sz="1200" dirty="0">
                <a:solidFill>
                  <a:srgbClr val="000000"/>
                </a:solidFill>
                <a:latin typeface="Segoe UI" panose="020B0502040204020203" pitchFamily="34" charset="0"/>
                <a:cs typeface="Segoe UI" panose="020B0502040204020203" pitchFamily="34" charset="0"/>
              </a:rPr>
              <a:t>MIN</a:t>
            </a:r>
          </a:p>
          <a:p>
            <a:pPr marL="166688" lvl="0" indent="-166688" fontAlgn="base">
              <a:spcBef>
                <a:spcPct val="0"/>
              </a:spcBef>
              <a:spcAft>
                <a:spcPct val="0"/>
              </a:spcAft>
              <a:buFont typeface="Arial" pitchFamily="34" charset="0"/>
              <a:buChar char="•"/>
              <a:defRPr/>
            </a:pPr>
            <a:r>
              <a:rPr lang="en-US" sz="1200" dirty="0">
                <a:solidFill>
                  <a:srgbClr val="000000"/>
                </a:solidFill>
                <a:latin typeface="Segoe UI" panose="020B0502040204020203" pitchFamily="34" charset="0"/>
                <a:cs typeface="Segoe UI" panose="020B0502040204020203" pitchFamily="34" charset="0"/>
              </a:rPr>
              <a:t>MAX</a:t>
            </a:r>
          </a:p>
          <a:p>
            <a:pPr marL="166688" lvl="0" indent="-166688" fontAlgn="base">
              <a:spcBef>
                <a:spcPct val="0"/>
              </a:spcBef>
              <a:spcAft>
                <a:spcPct val="0"/>
              </a:spcAft>
              <a:buFont typeface="Arial" pitchFamily="34" charset="0"/>
              <a:buChar char="•"/>
              <a:defRPr/>
            </a:pPr>
            <a:r>
              <a:rPr lang="en-US" sz="1200" dirty="0">
                <a:solidFill>
                  <a:srgbClr val="000000"/>
                </a:solidFill>
                <a:latin typeface="Segoe UI" panose="020B0502040204020203" pitchFamily="34" charset="0"/>
                <a:cs typeface="Segoe UI" panose="020B0502040204020203" pitchFamily="34" charset="0"/>
              </a:rPr>
              <a:t>AVG</a:t>
            </a:r>
          </a:p>
          <a:p>
            <a:pPr marL="166688" lvl="0" indent="-166688" fontAlgn="base">
              <a:spcBef>
                <a:spcPct val="0"/>
              </a:spcBef>
              <a:spcAft>
                <a:spcPct val="0"/>
              </a:spcAft>
              <a:buFont typeface="Arial" pitchFamily="34" charset="0"/>
              <a:buChar char="•"/>
              <a:defRPr/>
            </a:pPr>
            <a:r>
              <a:rPr lang="en-US" sz="1200" dirty="0">
                <a:solidFill>
                  <a:srgbClr val="000000"/>
                </a:solidFill>
                <a:latin typeface="Segoe UI" panose="020B0502040204020203" pitchFamily="34" charset="0"/>
                <a:cs typeface="Segoe UI" panose="020B0502040204020203" pitchFamily="34" charset="0"/>
              </a:rPr>
              <a:t>COUNT</a:t>
            </a:r>
          </a:p>
          <a:p>
            <a:pPr marL="166688" lvl="0" indent="-166688" fontAlgn="base">
              <a:spcBef>
                <a:spcPct val="0"/>
              </a:spcBef>
              <a:spcAft>
                <a:spcPct val="0"/>
              </a:spcAft>
              <a:buFont typeface="Arial" pitchFamily="34" charset="0"/>
              <a:buChar char="•"/>
              <a:defRPr/>
            </a:pPr>
            <a:r>
              <a:rPr lang="en-US" sz="1200" dirty="0">
                <a:solidFill>
                  <a:srgbClr val="000000"/>
                </a:solidFill>
                <a:latin typeface="Segoe UI" panose="020B0502040204020203" pitchFamily="34" charset="0"/>
                <a:cs typeface="Segoe UI" panose="020B0502040204020203" pitchFamily="34" charset="0"/>
              </a:rPr>
              <a:t>COUNT_BIG</a:t>
            </a:r>
          </a:p>
          <a:p>
            <a:r>
              <a:rPr lang="en-GB" dirty="0"/>
              <a:t>Statistical:</a:t>
            </a:r>
          </a:p>
          <a:p>
            <a:pPr marL="285750" lvl="0" indent="-285750" fontAlgn="base">
              <a:spcBef>
                <a:spcPct val="0"/>
              </a:spcBef>
              <a:spcAft>
                <a:spcPct val="0"/>
              </a:spcAft>
              <a:buFont typeface="Arial" pitchFamily="34" charset="0"/>
              <a:buChar char="•"/>
              <a:defRPr/>
            </a:pPr>
            <a:r>
              <a:rPr lang="en-US" sz="1200" dirty="0">
                <a:solidFill>
                  <a:srgbClr val="000000"/>
                </a:solidFill>
                <a:latin typeface="Segoe UI" panose="020B0502040204020203" pitchFamily="34" charset="0"/>
                <a:cs typeface="Segoe UI" panose="020B0502040204020203" pitchFamily="34" charset="0"/>
              </a:rPr>
              <a:t>STDEV</a:t>
            </a:r>
          </a:p>
          <a:p>
            <a:pPr marL="285750" lvl="0" indent="-285750" fontAlgn="base">
              <a:spcBef>
                <a:spcPct val="0"/>
              </a:spcBef>
              <a:spcAft>
                <a:spcPct val="0"/>
              </a:spcAft>
              <a:buFont typeface="Arial" pitchFamily="34" charset="0"/>
              <a:buChar char="•"/>
              <a:defRPr/>
            </a:pPr>
            <a:r>
              <a:rPr lang="en-US" sz="1200" dirty="0">
                <a:solidFill>
                  <a:srgbClr val="000000"/>
                </a:solidFill>
                <a:latin typeface="Segoe UI" panose="020B0502040204020203" pitchFamily="34" charset="0"/>
                <a:cs typeface="Segoe UI" panose="020B0502040204020203" pitchFamily="34" charset="0"/>
              </a:rPr>
              <a:t>STDEVP</a:t>
            </a:r>
          </a:p>
          <a:p>
            <a:pPr marL="285750" lvl="0" indent="-285750" fontAlgn="base">
              <a:spcBef>
                <a:spcPct val="0"/>
              </a:spcBef>
              <a:spcAft>
                <a:spcPct val="0"/>
              </a:spcAft>
              <a:buFont typeface="Arial" pitchFamily="34" charset="0"/>
              <a:buChar char="•"/>
              <a:defRPr/>
            </a:pPr>
            <a:r>
              <a:rPr lang="en-US" sz="1200" dirty="0">
                <a:solidFill>
                  <a:srgbClr val="000000"/>
                </a:solidFill>
                <a:latin typeface="Segoe UI" panose="020B0502040204020203" pitchFamily="34" charset="0"/>
                <a:cs typeface="Segoe UI" panose="020B0502040204020203" pitchFamily="34" charset="0"/>
              </a:rPr>
              <a:t>VAR</a:t>
            </a:r>
          </a:p>
          <a:p>
            <a:pPr marL="285750" lvl="0" indent="-285750" fontAlgn="base">
              <a:spcBef>
                <a:spcPct val="0"/>
              </a:spcBef>
              <a:spcAft>
                <a:spcPct val="0"/>
              </a:spcAft>
              <a:buFont typeface="Arial" pitchFamily="34" charset="0"/>
              <a:buChar char="•"/>
              <a:defRPr/>
            </a:pPr>
            <a:r>
              <a:rPr lang="en-US" sz="1200" dirty="0">
                <a:solidFill>
                  <a:srgbClr val="000000"/>
                </a:solidFill>
                <a:latin typeface="Segoe UI" panose="020B0502040204020203" pitchFamily="34" charset="0"/>
                <a:cs typeface="Segoe UI" panose="020B0502040204020203" pitchFamily="34" charset="0"/>
              </a:rPr>
              <a:t>VARP</a:t>
            </a:r>
          </a:p>
          <a:p>
            <a:pPr marL="0" lvl="0" indent="0" fontAlgn="base">
              <a:spcBef>
                <a:spcPct val="0"/>
              </a:spcBef>
              <a:spcAft>
                <a:spcPct val="0"/>
              </a:spcAft>
              <a:buFont typeface="Arial" pitchFamily="34" charset="0"/>
              <a:buNone/>
              <a:defRPr/>
            </a:pPr>
            <a:r>
              <a:rPr lang="en-US" sz="1200" dirty="0">
                <a:solidFill>
                  <a:srgbClr val="000000"/>
                </a:solidFill>
                <a:latin typeface="Segoe UI" panose="020B0502040204020203" pitchFamily="34" charset="0"/>
                <a:cs typeface="Segoe UI" panose="020B0502040204020203" pitchFamily="34" charset="0"/>
              </a:rPr>
              <a:t>Other:</a:t>
            </a:r>
          </a:p>
          <a:p>
            <a:pPr marL="166688" lvl="0" indent="-166688" fontAlgn="base">
              <a:spcBef>
                <a:spcPct val="0"/>
              </a:spcBef>
              <a:spcAft>
                <a:spcPct val="0"/>
              </a:spcAft>
              <a:buFont typeface="Arial" charset="0"/>
              <a:buChar char="•"/>
            </a:pPr>
            <a:r>
              <a:rPr lang="en-US" sz="1200" dirty="0">
                <a:solidFill>
                  <a:srgbClr val="000000"/>
                </a:solidFill>
                <a:latin typeface="Segoe UI" panose="020B0502040204020203" pitchFamily="34" charset="0"/>
                <a:cs typeface="Segoe UI" panose="020B0502040204020203" pitchFamily="34" charset="0"/>
              </a:rPr>
              <a:t>CHECKSUM_AGG</a:t>
            </a:r>
          </a:p>
          <a:p>
            <a:pPr marL="166688" lvl="0" indent="-166688" fontAlgn="base">
              <a:spcBef>
                <a:spcPct val="0"/>
              </a:spcBef>
              <a:spcAft>
                <a:spcPct val="0"/>
              </a:spcAft>
              <a:buFont typeface="Arial" charset="0"/>
              <a:buChar char="•"/>
            </a:pPr>
            <a:r>
              <a:rPr lang="en-US" sz="1200" dirty="0">
                <a:solidFill>
                  <a:srgbClr val="000000"/>
                </a:solidFill>
                <a:latin typeface="Segoe UI" panose="020B0502040204020203" pitchFamily="34" charset="0"/>
                <a:cs typeface="Segoe UI" panose="020B0502040204020203" pitchFamily="34" charset="0"/>
              </a:rPr>
              <a:t>GROUPING</a:t>
            </a:r>
          </a:p>
          <a:p>
            <a:pPr marL="166688" lvl="0" indent="-166688" fontAlgn="base">
              <a:spcBef>
                <a:spcPct val="0"/>
              </a:spcBef>
              <a:spcAft>
                <a:spcPct val="0"/>
              </a:spcAft>
              <a:buFont typeface="Arial" charset="0"/>
              <a:buChar char="•"/>
            </a:pPr>
            <a:r>
              <a:rPr lang="en-US" sz="1200" dirty="0">
                <a:solidFill>
                  <a:srgbClr val="000000"/>
                </a:solidFill>
                <a:latin typeface="Segoe UI" panose="020B0502040204020203" pitchFamily="34" charset="0"/>
                <a:cs typeface="Segoe UI" panose="020B0502040204020203" pitchFamily="34" charset="0"/>
              </a:rPr>
              <a:t>GROUPING_ID</a:t>
            </a:r>
          </a:p>
          <a:p>
            <a:pPr marL="285750" lvl="0" indent="-285750" fontAlgn="base">
              <a:spcBef>
                <a:spcPct val="0"/>
              </a:spcBef>
              <a:spcAft>
                <a:spcPct val="0"/>
              </a:spcAft>
              <a:buFont typeface="Arial" pitchFamily="34" charset="0"/>
              <a:buChar char="•"/>
              <a:defRPr/>
            </a:pPr>
            <a:endParaRPr lang="en-US" sz="1200" dirty="0">
              <a:solidFill>
                <a:srgbClr val="000000"/>
              </a:solidFill>
              <a:latin typeface="Segoe UI" panose="020B0502040204020203" pitchFamily="34" charset="0"/>
              <a:cs typeface="Segoe UI" panose="020B0502040204020203" pitchFamily="34" charset="0"/>
            </a:endParaRP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95</a:t>
            </a:fld>
            <a:endParaRPr lang="en-US"/>
          </a:p>
        </p:txBody>
      </p:sp>
    </p:spTree>
    <p:extLst>
      <p:ext uri="{BB962C8B-B14F-4D97-AF65-F5344CB8AC3E}">
        <p14:creationId xmlns:p14="http://schemas.microsoft.com/office/powerpoint/2010/main" val="180342483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97</a:t>
            </a:fld>
            <a:endParaRPr lang="en-US"/>
          </a:p>
        </p:txBody>
      </p:sp>
    </p:spTree>
    <p:extLst>
      <p:ext uri="{BB962C8B-B14F-4D97-AF65-F5344CB8AC3E}">
        <p14:creationId xmlns:p14="http://schemas.microsoft.com/office/powerpoint/2010/main" val="298270459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Insert, Update, …</a:t>
            </a:r>
            <a:endParaRPr lang="tr-TR" dirty="0"/>
          </a:p>
        </p:txBody>
      </p:sp>
      <p:sp>
        <p:nvSpPr>
          <p:cNvPr id="4" name="Slide Number Placeholder 3"/>
          <p:cNvSpPr>
            <a:spLocks noGrp="1"/>
          </p:cNvSpPr>
          <p:nvPr>
            <p:ph type="sldNum" sz="quarter" idx="10"/>
          </p:nvPr>
        </p:nvSpPr>
        <p:spPr/>
        <p:txBody>
          <a:bodyPr/>
          <a:lstStyle/>
          <a:p>
            <a:fld id="{6CC83189-1A49-45B5-A340-0554345796FB}" type="slidenum">
              <a:rPr lang="tr-TR" smtClean="0"/>
              <a:t>98</a:t>
            </a:fld>
            <a:endParaRPr lang="tr-TR"/>
          </a:p>
        </p:txBody>
      </p:sp>
    </p:spTree>
    <p:extLst>
      <p:ext uri="{BB962C8B-B14F-4D97-AF65-F5344CB8AC3E}">
        <p14:creationId xmlns:p14="http://schemas.microsoft.com/office/powerpoint/2010/main" val="157078570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99</a:t>
            </a:fld>
            <a:endParaRPr lang="en-US" dirty="0"/>
          </a:p>
        </p:txBody>
      </p:sp>
    </p:spTree>
    <p:extLst>
      <p:ext uri="{BB962C8B-B14F-4D97-AF65-F5344CB8AC3E}">
        <p14:creationId xmlns:p14="http://schemas.microsoft.com/office/powerpoint/2010/main" val="179192640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CFD207A-07DF-40AD-A916-9872E089CE7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100</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093693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What is SQL Server? </a:t>
            </a:r>
            <a:r>
              <a:rPr lang="en-US" sz="1200" b="0" i="0" kern="1200" dirty="0">
                <a:solidFill>
                  <a:schemeClr val="tx1"/>
                </a:solidFill>
                <a:effectLst/>
                <a:latin typeface="+mn-lt"/>
                <a:ea typeface="+mn-ea"/>
                <a:cs typeface="+mn-cs"/>
              </a:rPr>
              <a:t>(Basic)</a:t>
            </a:r>
          </a:p>
          <a:p>
            <a:r>
              <a:rPr lang="en-US" sz="1200" b="0" i="0" kern="1200" dirty="0">
                <a:solidFill>
                  <a:schemeClr val="tx1"/>
                </a:solidFill>
                <a:effectLst/>
                <a:latin typeface="+mn-lt"/>
                <a:ea typeface="+mn-ea"/>
                <a:cs typeface="+mn-cs"/>
              </a:rPr>
              <a:t>It is a software, developed by Microsoft, which is implemented from the specification of RDBMS.</a:t>
            </a:r>
          </a:p>
          <a:p>
            <a:r>
              <a:rPr lang="en-US" sz="1200" b="0" i="0" kern="1200" dirty="0">
                <a:solidFill>
                  <a:schemeClr val="tx1"/>
                </a:solidFill>
                <a:effectLst/>
                <a:latin typeface="+mn-lt"/>
                <a:ea typeface="+mn-ea"/>
                <a:cs typeface="+mn-cs"/>
              </a:rPr>
              <a:t>Editions : Ent, Std, Exp, Dev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https://www.microsoft.com/en-us/sql-server/</a:t>
            </a:r>
          </a:p>
          <a:p>
            <a:r>
              <a:rPr lang="en-US" sz="1200" b="0" i="0" kern="1200" dirty="0">
                <a:solidFill>
                  <a:schemeClr val="tx1"/>
                </a:solidFill>
                <a:effectLst/>
                <a:latin typeface="+mn-lt"/>
                <a:ea typeface="+mn-ea"/>
                <a:cs typeface="+mn-cs"/>
              </a:rPr>
              <a:t>Demo DB  </a:t>
            </a:r>
            <a:r>
              <a:rPr lang="en-US" sz="1200" b="0" i="0" kern="1200" dirty="0" err="1">
                <a:solidFill>
                  <a:schemeClr val="tx1"/>
                </a:solidFill>
                <a:effectLst/>
                <a:latin typeface="+mn-lt"/>
                <a:ea typeface="+mn-ea"/>
                <a:cs typeface="+mn-cs"/>
              </a:rPr>
              <a:t>AdventureWorks</a:t>
            </a:r>
            <a:endParaRPr lang="en-US" sz="1200" b="0" i="0" kern="1200" dirty="0">
              <a:solidFill>
                <a:schemeClr val="tx1"/>
              </a:solidFill>
              <a:effectLst/>
              <a:latin typeface="+mn-lt"/>
              <a:ea typeface="+mn-ea"/>
              <a:cs typeface="+mn-cs"/>
            </a:endParaRPr>
          </a:p>
          <a:p>
            <a:pPr marL="0" indent="0">
              <a:buNone/>
            </a:pPr>
            <a:r>
              <a:rPr lang="tr-TR" sz="1200" dirty="0">
                <a:solidFill>
                  <a:schemeClr val="bg1">
                    <a:lumMod val="65000"/>
                  </a:schemeClr>
                </a:solidFill>
                <a:latin typeface="Arial" panose="020B0604020202020204" pitchFamily="34" charset="0"/>
                <a:cs typeface="Arial" panose="020B0604020202020204" pitchFamily="34" charset="0"/>
              </a:rPr>
              <a:t>https://github.com/kisstanbul/MSSQLSamples/blob/master/AdventureWorks.part1.rar</a:t>
            </a:r>
          </a:p>
          <a:p>
            <a:pPr marL="0" indent="0">
              <a:buNone/>
            </a:pPr>
            <a:r>
              <a:rPr lang="tr-TR" sz="1200" dirty="0">
                <a:solidFill>
                  <a:schemeClr val="bg1">
                    <a:lumMod val="65000"/>
                  </a:schemeClr>
                </a:solidFill>
                <a:latin typeface="Arial" panose="020B0604020202020204" pitchFamily="34" charset="0"/>
                <a:cs typeface="Arial" panose="020B0604020202020204" pitchFamily="34" charset="0"/>
              </a:rPr>
              <a:t>https://github.com/kisstanbul/MSSQLSamples/blob/master/AdventureWorks.part</a:t>
            </a:r>
            <a:r>
              <a:rPr lang="en-US" sz="1200" dirty="0">
                <a:solidFill>
                  <a:schemeClr val="bg1">
                    <a:lumMod val="65000"/>
                  </a:schemeClr>
                </a:solidFill>
                <a:latin typeface="Arial" panose="020B0604020202020204" pitchFamily="34" charset="0"/>
                <a:cs typeface="Arial" panose="020B0604020202020204" pitchFamily="34" charset="0"/>
              </a:rPr>
              <a:t>2</a:t>
            </a:r>
            <a:r>
              <a:rPr lang="tr-TR" sz="1200" dirty="0">
                <a:solidFill>
                  <a:schemeClr val="bg1">
                    <a:lumMod val="65000"/>
                  </a:schemeClr>
                </a:solidFill>
                <a:latin typeface="Arial" panose="020B0604020202020204" pitchFamily="34" charset="0"/>
                <a:cs typeface="Arial" panose="020B0604020202020204" pitchFamily="34" charset="0"/>
              </a:rPr>
              <a:t>.</a:t>
            </a:r>
            <a:r>
              <a:rPr lang="tr-TR" sz="1200" dirty="0" err="1">
                <a:solidFill>
                  <a:schemeClr val="bg1">
                    <a:lumMod val="65000"/>
                  </a:schemeClr>
                </a:solidFill>
                <a:latin typeface="Arial" panose="020B0604020202020204" pitchFamily="34" charset="0"/>
                <a:cs typeface="Arial" panose="020B0604020202020204" pitchFamily="34" charset="0"/>
              </a:rPr>
              <a:t>rar</a:t>
            </a:r>
            <a:endParaRPr lang="tr-TR" sz="1200" dirty="0">
              <a:solidFill>
                <a:schemeClr val="bg1">
                  <a:lumMod val="65000"/>
                </a:schemeClr>
              </a:solidFill>
              <a:latin typeface="Arial" panose="020B0604020202020204" pitchFamily="34" charset="0"/>
              <a:cs typeface="Arial" panose="020B0604020202020204" pitchFamily="34" charset="0"/>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Usage of SQL Server</a:t>
            </a:r>
            <a:r>
              <a:rPr lang="en-US" sz="1200" b="0" i="0" kern="1200" dirty="0">
                <a:solidFill>
                  <a:schemeClr val="tx1"/>
                </a:solidFill>
                <a:effectLst/>
                <a:latin typeface="+mn-lt"/>
                <a:ea typeface="+mn-ea"/>
                <a:cs typeface="+mn-cs"/>
              </a:rPr>
              <a:t>(Basic)</a:t>
            </a:r>
          </a:p>
          <a:p>
            <a:r>
              <a:rPr lang="en-US" sz="1200" b="0" i="0" kern="1200" dirty="0">
                <a:solidFill>
                  <a:schemeClr val="tx1"/>
                </a:solidFill>
                <a:effectLst/>
                <a:latin typeface="+mn-lt"/>
                <a:ea typeface="+mn-ea"/>
                <a:cs typeface="+mn-cs"/>
              </a:rPr>
              <a:t>Create/Modify/Delete  database, user </a:t>
            </a:r>
            <a:r>
              <a:rPr lang="en-US" sz="1200" b="0" i="0" kern="1200" dirty="0" err="1">
                <a:solidFill>
                  <a:schemeClr val="tx1"/>
                </a:solidFill>
                <a:effectLst/>
                <a:latin typeface="+mn-lt"/>
                <a:ea typeface="+mn-ea"/>
                <a:cs typeface="+mn-cs"/>
              </a:rPr>
              <a:t>ect</a:t>
            </a:r>
            <a:r>
              <a:rPr lang="en-US" sz="1200" b="0" i="0" kern="1200" dirty="0">
                <a:solidFill>
                  <a:schemeClr val="tx1"/>
                </a:solidFill>
                <a:effectLst/>
                <a:latin typeface="+mn-lt"/>
                <a:ea typeface="+mn-ea"/>
                <a:cs typeface="+mn-cs"/>
              </a:rPr>
              <a:t> (10 min.)</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SQL Server Components </a:t>
            </a:r>
            <a:r>
              <a:rPr lang="en-US" sz="1200" b="0" i="0" kern="1200" dirty="0">
                <a:solidFill>
                  <a:schemeClr val="tx1"/>
                </a:solidFill>
                <a:effectLst/>
                <a:latin typeface="+mn-lt"/>
                <a:ea typeface="+mn-ea"/>
                <a:cs typeface="+mn-cs"/>
              </a:rPr>
              <a:t>(Basic)</a:t>
            </a:r>
          </a:p>
          <a:p>
            <a:r>
              <a:rPr lang="en-US" sz="1200" b="1" i="0" kern="1200" dirty="0">
                <a:solidFill>
                  <a:schemeClr val="tx1"/>
                </a:solidFill>
                <a:effectLst/>
                <a:latin typeface="+mn-lt"/>
                <a:ea typeface="+mn-ea"/>
                <a:cs typeface="+mn-cs"/>
              </a:rPr>
              <a:t>Workstation components</a:t>
            </a:r>
            <a:r>
              <a:rPr lang="en-US" sz="1200" b="0" i="0" kern="1200" dirty="0">
                <a:solidFill>
                  <a:schemeClr val="tx1"/>
                </a:solidFill>
                <a:effectLst/>
                <a:latin typeface="+mn-lt"/>
                <a:ea typeface="+mn-ea"/>
                <a:cs typeface="+mn-cs"/>
              </a:rPr>
              <a:t> are installed in every device/SQL Server operator’s machine. These are just interfaces to interact with Server components. Example: SSMS, SSCM, Profiler, BIDS, SQLEM etc.</a:t>
            </a:r>
          </a:p>
          <a:p>
            <a:r>
              <a:rPr lang="en-US" sz="1200" b="1" i="0" kern="1200" dirty="0">
                <a:solidFill>
                  <a:schemeClr val="tx1"/>
                </a:solidFill>
                <a:effectLst/>
                <a:latin typeface="+mn-lt"/>
                <a:ea typeface="+mn-ea"/>
                <a:cs typeface="+mn-cs"/>
              </a:rPr>
              <a:t>Server components</a:t>
            </a:r>
            <a:r>
              <a:rPr lang="en-US" sz="1200" b="0" i="0" kern="1200" dirty="0">
                <a:solidFill>
                  <a:schemeClr val="tx1"/>
                </a:solidFill>
                <a:effectLst/>
                <a:latin typeface="+mn-lt"/>
                <a:ea typeface="+mn-ea"/>
                <a:cs typeface="+mn-cs"/>
              </a:rPr>
              <a:t> are installed in centralized server. These are services. Example: SQL Server, SQL Server Agent, SSIS, SSAS, SSRS, SQL browser, SQL Server full text search etc.</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bg1"/>
                </a:solidFill>
                <a:effectLst/>
                <a:latin typeface="+mn-lt"/>
                <a:ea typeface="+mn-ea"/>
                <a:cs typeface="+mn-cs"/>
              </a:rPr>
              <a:t>Instance of SQL Server</a:t>
            </a:r>
            <a:r>
              <a:rPr lang="en-US" sz="1200" b="0" i="0" kern="1200" dirty="0">
                <a:solidFill>
                  <a:schemeClr val="tx1"/>
                </a:solidFill>
                <a:effectLst/>
                <a:latin typeface="+mn-lt"/>
                <a:ea typeface="+mn-ea"/>
                <a:cs typeface="+mn-cs"/>
              </a:rPr>
              <a:t>(Basic)</a:t>
            </a:r>
          </a:p>
          <a:p>
            <a:r>
              <a:rPr lang="en-US" sz="1200" b="0" i="0" kern="1200" dirty="0">
                <a:solidFill>
                  <a:schemeClr val="tx1"/>
                </a:solidFill>
                <a:effectLst/>
                <a:latin typeface="+mn-lt"/>
                <a:ea typeface="+mn-ea"/>
                <a:cs typeface="+mn-cs"/>
              </a:rPr>
              <a:t>An instance is an installation of SQL Server.</a:t>
            </a:r>
          </a:p>
          <a:p>
            <a:r>
              <a:rPr lang="en-US" sz="1200" b="0" i="0" kern="1200" dirty="0">
                <a:solidFill>
                  <a:schemeClr val="tx1"/>
                </a:solidFill>
                <a:effectLst/>
                <a:latin typeface="+mn-lt"/>
                <a:ea typeface="+mn-ea"/>
                <a:cs typeface="+mn-cs"/>
              </a:rPr>
              <a:t>An instance is an exact copy of the same software.</a:t>
            </a:r>
          </a:p>
          <a:p>
            <a:r>
              <a:rPr lang="en-US" sz="1200" b="0" i="0" kern="1200" dirty="0">
                <a:solidFill>
                  <a:schemeClr val="tx1"/>
                </a:solidFill>
                <a:effectLst/>
                <a:latin typeface="+mn-lt"/>
                <a:ea typeface="+mn-ea"/>
                <a:cs typeface="+mn-cs"/>
              </a:rPr>
              <a:t>If we install 'n' times, then 'n' instances will be created….</a:t>
            </a:r>
          </a:p>
          <a:p>
            <a:endParaRPr lang="en-US" sz="1200" b="0" i="0" kern="1200" dirty="0">
              <a:solidFill>
                <a:schemeClr val="tx1"/>
              </a:solidFill>
              <a:effectLst/>
              <a:latin typeface="+mn-lt"/>
              <a:ea typeface="+mn-ea"/>
              <a:cs typeface="+mn-cs"/>
            </a:endParaRPr>
          </a:p>
          <a:p>
            <a:endParaRPr lang="tr-TR" dirty="0"/>
          </a:p>
        </p:txBody>
      </p:sp>
      <p:sp>
        <p:nvSpPr>
          <p:cNvPr id="4" name="Slide Number Placeholder 3"/>
          <p:cNvSpPr>
            <a:spLocks noGrp="1"/>
          </p:cNvSpPr>
          <p:nvPr>
            <p:ph type="sldNum" sz="quarter" idx="10"/>
          </p:nvPr>
        </p:nvSpPr>
        <p:spPr/>
        <p:txBody>
          <a:bodyPr/>
          <a:lstStyle/>
          <a:p>
            <a:fld id="{6CC83189-1A49-45B5-A340-0554345796FB}" type="slidenum">
              <a:rPr lang="tr-TR" smtClean="0"/>
              <a:t>9</a:t>
            </a:fld>
            <a:endParaRPr lang="tr-TR"/>
          </a:p>
        </p:txBody>
      </p:sp>
    </p:spTree>
    <p:extLst>
      <p:ext uri="{BB962C8B-B14F-4D97-AF65-F5344CB8AC3E}">
        <p14:creationId xmlns:p14="http://schemas.microsoft.com/office/powerpoint/2010/main" val="1544229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C83189-1A49-45B5-A340-0554345796FB}" type="slidenum">
              <a:rPr lang="tr-TR" smtClean="0"/>
              <a:t>11</a:t>
            </a:fld>
            <a:endParaRPr lang="tr-TR"/>
          </a:p>
        </p:txBody>
      </p:sp>
    </p:spTree>
    <p:extLst>
      <p:ext uri="{BB962C8B-B14F-4D97-AF65-F5344CB8AC3E}">
        <p14:creationId xmlns:p14="http://schemas.microsoft.com/office/powerpoint/2010/main" val="3231090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tr-TR"/>
          </a:p>
        </p:txBody>
      </p:sp>
      <p:sp>
        <p:nvSpPr>
          <p:cNvPr id="4" name="Date Placeholder 3"/>
          <p:cNvSpPr>
            <a:spLocks noGrp="1"/>
          </p:cNvSpPr>
          <p:nvPr>
            <p:ph type="dt" sz="half" idx="10"/>
          </p:nvPr>
        </p:nvSpPr>
        <p:spPr/>
        <p:txBody>
          <a:bodyPr/>
          <a:lstStyle/>
          <a:p>
            <a:fld id="{37676F5F-87E3-4F47-A950-B3394325E319}" type="datetime1">
              <a:rPr lang="tr-TR" smtClean="0"/>
              <a:t>13.11.2018</a:t>
            </a:fld>
            <a:endParaRPr lang="tr-TR"/>
          </a:p>
        </p:txBody>
      </p:sp>
      <p:sp>
        <p:nvSpPr>
          <p:cNvPr id="5" name="Footer Placeholder 4"/>
          <p:cNvSpPr>
            <a:spLocks noGrp="1"/>
          </p:cNvSpPr>
          <p:nvPr>
            <p:ph type="ftr" sz="quarter" idx="11"/>
          </p:nvPr>
        </p:nvSpPr>
        <p:spPr/>
        <p:txBody>
          <a:bodyPr/>
          <a:lstStyle/>
          <a:p>
            <a:r>
              <a:rPr lang="tr-TR"/>
              <a:t>MS SQL SQL Fundamentals</a:t>
            </a:r>
          </a:p>
        </p:txBody>
      </p:sp>
      <p:sp>
        <p:nvSpPr>
          <p:cNvPr id="6" name="Slide Number Placeholder 5"/>
          <p:cNvSpPr>
            <a:spLocks noGrp="1"/>
          </p:cNvSpPr>
          <p:nvPr>
            <p:ph type="sldNum" sz="quarter" idx="12"/>
          </p:nvPr>
        </p:nvSpPr>
        <p:spPr/>
        <p:txBody>
          <a:bodyPr/>
          <a:lstStyle/>
          <a:p>
            <a:fld id="{F3333AC9-9173-4153-B08D-660CAB894A39}" type="slidenum">
              <a:rPr lang="tr-TR" smtClean="0"/>
              <a:t>‹#›</a:t>
            </a:fld>
            <a:endParaRPr lang="tr-TR"/>
          </a:p>
        </p:txBody>
      </p:sp>
    </p:spTree>
    <p:extLst>
      <p:ext uri="{BB962C8B-B14F-4D97-AF65-F5344CB8AC3E}">
        <p14:creationId xmlns:p14="http://schemas.microsoft.com/office/powerpoint/2010/main" val="2385032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p:txBody>
          <a:bodyPr/>
          <a:lstStyle/>
          <a:p>
            <a:fld id="{6DB74D86-E6FA-4DE3-9F48-500DE2885DC1}" type="datetime1">
              <a:rPr lang="tr-TR" smtClean="0"/>
              <a:t>13.11.2018</a:t>
            </a:fld>
            <a:endParaRPr lang="tr-TR"/>
          </a:p>
        </p:txBody>
      </p:sp>
      <p:sp>
        <p:nvSpPr>
          <p:cNvPr id="5" name="Footer Placeholder 4"/>
          <p:cNvSpPr>
            <a:spLocks noGrp="1"/>
          </p:cNvSpPr>
          <p:nvPr>
            <p:ph type="ftr" sz="quarter" idx="11"/>
          </p:nvPr>
        </p:nvSpPr>
        <p:spPr/>
        <p:txBody>
          <a:bodyPr/>
          <a:lstStyle/>
          <a:p>
            <a:r>
              <a:rPr lang="tr-TR"/>
              <a:t>MS SQL SQL Fundamentals</a:t>
            </a:r>
          </a:p>
        </p:txBody>
      </p:sp>
      <p:sp>
        <p:nvSpPr>
          <p:cNvPr id="6" name="Slide Number Placeholder 5"/>
          <p:cNvSpPr>
            <a:spLocks noGrp="1"/>
          </p:cNvSpPr>
          <p:nvPr>
            <p:ph type="sldNum" sz="quarter" idx="12"/>
          </p:nvPr>
        </p:nvSpPr>
        <p:spPr/>
        <p:txBody>
          <a:bodyPr/>
          <a:lstStyle/>
          <a:p>
            <a:fld id="{F3333AC9-9173-4153-B08D-660CAB894A39}" type="slidenum">
              <a:rPr lang="tr-TR" smtClean="0"/>
              <a:t>‹#›</a:t>
            </a:fld>
            <a:endParaRPr lang="tr-TR"/>
          </a:p>
        </p:txBody>
      </p:sp>
    </p:spTree>
    <p:extLst>
      <p:ext uri="{BB962C8B-B14F-4D97-AF65-F5344CB8AC3E}">
        <p14:creationId xmlns:p14="http://schemas.microsoft.com/office/powerpoint/2010/main" val="2756383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p:txBody>
          <a:bodyPr/>
          <a:lstStyle/>
          <a:p>
            <a:fld id="{EC2EFCF4-E360-4922-90D2-B71C9B10BA3D}" type="datetime1">
              <a:rPr lang="tr-TR" smtClean="0"/>
              <a:t>13.11.2018</a:t>
            </a:fld>
            <a:endParaRPr lang="tr-TR"/>
          </a:p>
        </p:txBody>
      </p:sp>
      <p:sp>
        <p:nvSpPr>
          <p:cNvPr id="5" name="Footer Placeholder 4"/>
          <p:cNvSpPr>
            <a:spLocks noGrp="1"/>
          </p:cNvSpPr>
          <p:nvPr>
            <p:ph type="ftr" sz="quarter" idx="11"/>
          </p:nvPr>
        </p:nvSpPr>
        <p:spPr/>
        <p:txBody>
          <a:bodyPr/>
          <a:lstStyle/>
          <a:p>
            <a:r>
              <a:rPr lang="tr-TR"/>
              <a:t>MS SQL SQL Fundamentals</a:t>
            </a:r>
          </a:p>
        </p:txBody>
      </p:sp>
      <p:sp>
        <p:nvSpPr>
          <p:cNvPr id="6" name="Slide Number Placeholder 5"/>
          <p:cNvSpPr>
            <a:spLocks noGrp="1"/>
          </p:cNvSpPr>
          <p:nvPr>
            <p:ph type="sldNum" sz="quarter" idx="12"/>
          </p:nvPr>
        </p:nvSpPr>
        <p:spPr/>
        <p:txBody>
          <a:bodyPr/>
          <a:lstStyle/>
          <a:p>
            <a:fld id="{F3333AC9-9173-4153-B08D-660CAB894A39}" type="slidenum">
              <a:rPr lang="tr-TR" smtClean="0"/>
              <a:t>‹#›</a:t>
            </a:fld>
            <a:endParaRPr lang="tr-TR"/>
          </a:p>
        </p:txBody>
      </p:sp>
    </p:spTree>
    <p:extLst>
      <p:ext uri="{BB962C8B-B14F-4D97-AF65-F5344CB8AC3E}">
        <p14:creationId xmlns:p14="http://schemas.microsoft.com/office/powerpoint/2010/main" val="44013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284560" y="1388226"/>
            <a:ext cx="8643937"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515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284560" y="1388226"/>
            <a:ext cx="8643937"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2386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284560" y="1388226"/>
            <a:ext cx="8643937"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57168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284560" y="1388226"/>
            <a:ext cx="8643937"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9833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68928" y="1344828"/>
            <a:ext cx="8605678" cy="1825628"/>
          </a:xfrm>
        </p:spPr>
        <p:txBody>
          <a:bodyPr>
            <a:spAutoFit/>
          </a:bodyPr>
          <a:lstStyle>
            <a:lvl1pPr marL="0" indent="0">
              <a:spcBef>
                <a:spcPts val="441"/>
              </a:spcBef>
              <a:buNone/>
              <a:defRPr sz="2059" spc="-22" baseline="0">
                <a:solidFill>
                  <a:srgbClr val="0072C6"/>
                </a:solidFill>
                <a:latin typeface="+mj-lt"/>
              </a:defRPr>
            </a:lvl1pPr>
            <a:lvl2pPr marL="168090" indent="-168090">
              <a:spcBef>
                <a:spcPts val="441"/>
              </a:spcBef>
              <a:buFont typeface="Arial" charset="0"/>
              <a:buChar char="•"/>
              <a:defRPr sz="1471"/>
            </a:lvl2pPr>
            <a:lvl3pPr marL="336179" indent="-168090">
              <a:spcBef>
                <a:spcPts val="441"/>
              </a:spcBef>
              <a:buFont typeface="Arial" charset="0"/>
              <a:buChar char="•"/>
              <a:defRPr/>
            </a:lvl3pPr>
            <a:lvl4pPr marL="504269" indent="-168090">
              <a:spcBef>
                <a:spcPts val="441"/>
              </a:spcBef>
              <a:buFont typeface="Arial" charset="0"/>
              <a:buChar char="•"/>
              <a:defRPr/>
            </a:lvl4pPr>
            <a:lvl5pPr marL="672358" indent="-168090">
              <a:spcBef>
                <a:spcPts val="441"/>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925059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284560" y="1388226"/>
            <a:ext cx="8643937"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7504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284560" y="1388226"/>
            <a:ext cx="8643937"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22829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284560" y="1388226"/>
            <a:ext cx="8643937"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47465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p:txBody>
          <a:bodyPr/>
          <a:lstStyle/>
          <a:p>
            <a:fld id="{02F2C2BA-8149-4A80-9494-8F9B5CE0A166}" type="datetime1">
              <a:rPr lang="tr-TR" smtClean="0"/>
              <a:t>13.11.2018</a:t>
            </a:fld>
            <a:endParaRPr lang="tr-TR"/>
          </a:p>
        </p:txBody>
      </p:sp>
      <p:sp>
        <p:nvSpPr>
          <p:cNvPr id="5" name="Footer Placeholder 4"/>
          <p:cNvSpPr>
            <a:spLocks noGrp="1"/>
          </p:cNvSpPr>
          <p:nvPr>
            <p:ph type="ftr" sz="quarter" idx="11"/>
          </p:nvPr>
        </p:nvSpPr>
        <p:spPr/>
        <p:txBody>
          <a:bodyPr/>
          <a:lstStyle/>
          <a:p>
            <a:r>
              <a:rPr lang="tr-TR"/>
              <a:t>MS SQL SQL Fundamentals</a:t>
            </a:r>
          </a:p>
        </p:txBody>
      </p:sp>
      <p:sp>
        <p:nvSpPr>
          <p:cNvPr id="6" name="Slide Number Placeholder 5"/>
          <p:cNvSpPr>
            <a:spLocks noGrp="1"/>
          </p:cNvSpPr>
          <p:nvPr>
            <p:ph type="sldNum" sz="quarter" idx="12"/>
          </p:nvPr>
        </p:nvSpPr>
        <p:spPr/>
        <p:txBody>
          <a:bodyPr/>
          <a:lstStyle/>
          <a:p>
            <a:fld id="{F3333AC9-9173-4153-B08D-660CAB894A39}" type="slidenum">
              <a:rPr lang="tr-TR" smtClean="0"/>
              <a:t>‹#›</a:t>
            </a:fld>
            <a:endParaRPr lang="tr-TR"/>
          </a:p>
        </p:txBody>
      </p:sp>
    </p:spTree>
    <p:extLst>
      <p:ext uri="{BB962C8B-B14F-4D97-AF65-F5344CB8AC3E}">
        <p14:creationId xmlns:p14="http://schemas.microsoft.com/office/powerpoint/2010/main" val="19537592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284560" y="1388226"/>
            <a:ext cx="8643937"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41240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284560" y="1388226"/>
            <a:ext cx="8643937"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316603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284560" y="1388226"/>
            <a:ext cx="8643937"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72363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284560" y="1388226"/>
            <a:ext cx="8643937"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246443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767580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576233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782676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969051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85605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0559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A014A1-E570-4A26-AF22-E53D54F6D205}" type="datetime1">
              <a:rPr lang="tr-TR" smtClean="0"/>
              <a:t>13.11.2018</a:t>
            </a:fld>
            <a:endParaRPr lang="tr-TR"/>
          </a:p>
        </p:txBody>
      </p:sp>
      <p:sp>
        <p:nvSpPr>
          <p:cNvPr id="5" name="Footer Placeholder 4"/>
          <p:cNvSpPr>
            <a:spLocks noGrp="1"/>
          </p:cNvSpPr>
          <p:nvPr>
            <p:ph type="ftr" sz="quarter" idx="11"/>
          </p:nvPr>
        </p:nvSpPr>
        <p:spPr/>
        <p:txBody>
          <a:bodyPr/>
          <a:lstStyle/>
          <a:p>
            <a:r>
              <a:rPr lang="tr-TR"/>
              <a:t>MS SQL SQL Fundamentals</a:t>
            </a:r>
          </a:p>
        </p:txBody>
      </p:sp>
      <p:sp>
        <p:nvSpPr>
          <p:cNvPr id="6" name="Slide Number Placeholder 5"/>
          <p:cNvSpPr>
            <a:spLocks noGrp="1"/>
          </p:cNvSpPr>
          <p:nvPr>
            <p:ph type="sldNum" sz="quarter" idx="12"/>
          </p:nvPr>
        </p:nvSpPr>
        <p:spPr/>
        <p:txBody>
          <a:bodyPr/>
          <a:lstStyle/>
          <a:p>
            <a:fld id="{F3333AC9-9173-4153-B08D-660CAB894A39}" type="slidenum">
              <a:rPr lang="tr-TR" smtClean="0"/>
              <a:t>‹#›</a:t>
            </a:fld>
            <a:endParaRPr lang="tr-TR"/>
          </a:p>
        </p:txBody>
      </p:sp>
    </p:spTree>
    <p:extLst>
      <p:ext uri="{BB962C8B-B14F-4D97-AF65-F5344CB8AC3E}">
        <p14:creationId xmlns:p14="http://schemas.microsoft.com/office/powerpoint/2010/main" val="2267952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853755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46029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36647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072721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389657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0580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34513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90519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387211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6456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4">
            <a:extLst>
              <a:ext uri="{FF2B5EF4-FFF2-40B4-BE49-F238E27FC236}">
                <a16:creationId xmlns:a16="http://schemas.microsoft.com/office/drawing/2014/main" id="{5C3943DA-2FC6-425E-969F-6BE07CDFE467}"/>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6547" t="36419" r="4774" b="52957"/>
          <a:stretch/>
        </p:blipFill>
        <p:spPr bwMode="auto">
          <a:xfrm>
            <a:off x="-7590" y="6040198"/>
            <a:ext cx="9151590" cy="817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457200" y="1600201"/>
            <a:ext cx="4038600" cy="443999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4648200" y="1600200"/>
            <a:ext cx="4038600" cy="443999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p:cNvSpPr>
            <a:spLocks noGrp="1"/>
          </p:cNvSpPr>
          <p:nvPr>
            <p:ph type="dt" sz="half" idx="10"/>
          </p:nvPr>
        </p:nvSpPr>
        <p:spPr/>
        <p:txBody>
          <a:bodyPr/>
          <a:lstStyle>
            <a:lvl1pPr>
              <a:defRPr sz="1200">
                <a:solidFill>
                  <a:schemeClr val="bg1"/>
                </a:solidFill>
                <a:latin typeface="+mj-lt"/>
              </a:defRPr>
            </a:lvl1pPr>
          </a:lstStyle>
          <a:p>
            <a:fld id="{171D9F00-7D19-4C1D-A78C-D07156C953A9}" type="datetime1">
              <a:rPr lang="tr-TR" smtClean="0"/>
              <a:pPr/>
              <a:t>13.11.2018</a:t>
            </a:fld>
            <a:endParaRPr lang="tr-TR" dirty="0"/>
          </a:p>
        </p:txBody>
      </p:sp>
      <p:sp>
        <p:nvSpPr>
          <p:cNvPr id="6" name="Footer Placeholder 5"/>
          <p:cNvSpPr>
            <a:spLocks noGrp="1"/>
          </p:cNvSpPr>
          <p:nvPr>
            <p:ph type="ftr" sz="quarter" idx="11"/>
          </p:nvPr>
        </p:nvSpPr>
        <p:spPr>
          <a:xfrm>
            <a:off x="2590800" y="6356350"/>
            <a:ext cx="3962400" cy="365125"/>
          </a:xfrm>
        </p:spPr>
        <p:txBody>
          <a:bodyPr/>
          <a:lstStyle>
            <a:lvl1pPr>
              <a:defRPr sz="1200">
                <a:solidFill>
                  <a:schemeClr val="bg1"/>
                </a:solidFill>
                <a:latin typeface="+mj-lt"/>
              </a:defRPr>
            </a:lvl1pPr>
          </a:lstStyle>
          <a:p>
            <a:r>
              <a:rPr lang="tr-TR"/>
              <a:t>MS SQL SQL Fundamentals</a:t>
            </a:r>
          </a:p>
        </p:txBody>
      </p:sp>
      <p:sp>
        <p:nvSpPr>
          <p:cNvPr id="7" name="Slide Number Placeholder 6"/>
          <p:cNvSpPr>
            <a:spLocks noGrp="1"/>
          </p:cNvSpPr>
          <p:nvPr>
            <p:ph type="sldNum" sz="quarter" idx="12"/>
          </p:nvPr>
        </p:nvSpPr>
        <p:spPr/>
        <p:txBody>
          <a:bodyPr/>
          <a:lstStyle>
            <a:lvl1pPr>
              <a:defRPr sz="1200">
                <a:solidFill>
                  <a:schemeClr val="bg1"/>
                </a:solidFill>
                <a:latin typeface="+mj-lt"/>
              </a:defRPr>
            </a:lvl1pPr>
          </a:lstStyle>
          <a:p>
            <a:fld id="{F3333AC9-9173-4153-B08D-660CAB894A39}" type="slidenum">
              <a:rPr lang="tr-TR" smtClean="0"/>
              <a:pPr/>
              <a:t>‹#›</a:t>
            </a:fld>
            <a:endParaRPr lang="tr-TR" dirty="0"/>
          </a:p>
        </p:txBody>
      </p:sp>
    </p:spTree>
    <p:extLst>
      <p:ext uri="{BB962C8B-B14F-4D97-AF65-F5344CB8AC3E}">
        <p14:creationId xmlns:p14="http://schemas.microsoft.com/office/powerpoint/2010/main" val="427356351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66461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417524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8268674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56236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298393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907714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05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6645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p:cNvSpPr>
            <a:spLocks noGrp="1"/>
          </p:cNvSpPr>
          <p:nvPr>
            <p:ph type="dt" sz="half" idx="10"/>
          </p:nvPr>
        </p:nvSpPr>
        <p:spPr/>
        <p:txBody>
          <a:bodyPr/>
          <a:lstStyle/>
          <a:p>
            <a:fld id="{5EA1DE7A-8E1E-4785-8B26-392749AE686B}" type="datetime1">
              <a:rPr lang="tr-TR" smtClean="0"/>
              <a:t>13.11.2018</a:t>
            </a:fld>
            <a:endParaRPr lang="tr-TR"/>
          </a:p>
        </p:txBody>
      </p:sp>
      <p:sp>
        <p:nvSpPr>
          <p:cNvPr id="8" name="Footer Placeholder 7"/>
          <p:cNvSpPr>
            <a:spLocks noGrp="1"/>
          </p:cNvSpPr>
          <p:nvPr>
            <p:ph type="ftr" sz="quarter" idx="11"/>
          </p:nvPr>
        </p:nvSpPr>
        <p:spPr/>
        <p:txBody>
          <a:bodyPr/>
          <a:lstStyle/>
          <a:p>
            <a:r>
              <a:rPr lang="tr-TR"/>
              <a:t>MS SQL SQL Fundamentals</a:t>
            </a:r>
          </a:p>
        </p:txBody>
      </p:sp>
      <p:sp>
        <p:nvSpPr>
          <p:cNvPr id="9" name="Slide Number Placeholder 8"/>
          <p:cNvSpPr>
            <a:spLocks noGrp="1"/>
          </p:cNvSpPr>
          <p:nvPr>
            <p:ph type="sldNum" sz="quarter" idx="12"/>
          </p:nvPr>
        </p:nvSpPr>
        <p:spPr/>
        <p:txBody>
          <a:bodyPr/>
          <a:lstStyle/>
          <a:p>
            <a:fld id="{F3333AC9-9173-4153-B08D-660CAB894A39}" type="slidenum">
              <a:rPr lang="tr-TR" smtClean="0"/>
              <a:t>‹#›</a:t>
            </a:fld>
            <a:endParaRPr lang="tr-TR"/>
          </a:p>
        </p:txBody>
      </p:sp>
    </p:spTree>
    <p:extLst>
      <p:ext uri="{BB962C8B-B14F-4D97-AF65-F5344CB8AC3E}">
        <p14:creationId xmlns:p14="http://schemas.microsoft.com/office/powerpoint/2010/main" val="2056687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Date Placeholder 2"/>
          <p:cNvSpPr>
            <a:spLocks noGrp="1"/>
          </p:cNvSpPr>
          <p:nvPr>
            <p:ph type="dt" sz="half" idx="10"/>
          </p:nvPr>
        </p:nvSpPr>
        <p:spPr/>
        <p:txBody>
          <a:bodyPr/>
          <a:lstStyle/>
          <a:p>
            <a:fld id="{DEB46215-8FE5-4FA6-9A48-DB5221F9F5ED}" type="datetime1">
              <a:rPr lang="tr-TR" smtClean="0"/>
              <a:t>13.11.2018</a:t>
            </a:fld>
            <a:endParaRPr lang="tr-TR"/>
          </a:p>
        </p:txBody>
      </p:sp>
      <p:sp>
        <p:nvSpPr>
          <p:cNvPr id="4" name="Footer Placeholder 3"/>
          <p:cNvSpPr>
            <a:spLocks noGrp="1"/>
          </p:cNvSpPr>
          <p:nvPr>
            <p:ph type="ftr" sz="quarter" idx="11"/>
          </p:nvPr>
        </p:nvSpPr>
        <p:spPr/>
        <p:txBody>
          <a:bodyPr/>
          <a:lstStyle/>
          <a:p>
            <a:r>
              <a:rPr lang="tr-TR"/>
              <a:t>MS SQL SQL Fundamentals</a:t>
            </a:r>
          </a:p>
        </p:txBody>
      </p:sp>
      <p:sp>
        <p:nvSpPr>
          <p:cNvPr id="5" name="Slide Number Placeholder 4"/>
          <p:cNvSpPr>
            <a:spLocks noGrp="1"/>
          </p:cNvSpPr>
          <p:nvPr>
            <p:ph type="sldNum" sz="quarter" idx="12"/>
          </p:nvPr>
        </p:nvSpPr>
        <p:spPr/>
        <p:txBody>
          <a:bodyPr/>
          <a:lstStyle/>
          <a:p>
            <a:fld id="{F3333AC9-9173-4153-B08D-660CAB894A39}" type="slidenum">
              <a:rPr lang="tr-TR" smtClean="0"/>
              <a:t>‹#›</a:t>
            </a:fld>
            <a:endParaRPr lang="tr-TR"/>
          </a:p>
        </p:txBody>
      </p:sp>
    </p:spTree>
    <p:extLst>
      <p:ext uri="{BB962C8B-B14F-4D97-AF65-F5344CB8AC3E}">
        <p14:creationId xmlns:p14="http://schemas.microsoft.com/office/powerpoint/2010/main" val="3073342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374274-B6E8-4BE6-8197-A40D031981C9}" type="datetime1">
              <a:rPr lang="tr-TR" smtClean="0"/>
              <a:t>13.11.2018</a:t>
            </a:fld>
            <a:endParaRPr lang="tr-TR"/>
          </a:p>
        </p:txBody>
      </p:sp>
      <p:sp>
        <p:nvSpPr>
          <p:cNvPr id="3" name="Footer Placeholder 2"/>
          <p:cNvSpPr>
            <a:spLocks noGrp="1"/>
          </p:cNvSpPr>
          <p:nvPr>
            <p:ph type="ftr" sz="quarter" idx="11"/>
          </p:nvPr>
        </p:nvSpPr>
        <p:spPr/>
        <p:txBody>
          <a:bodyPr/>
          <a:lstStyle/>
          <a:p>
            <a:r>
              <a:rPr lang="tr-TR"/>
              <a:t>MS SQL SQL Fundamentals</a:t>
            </a:r>
          </a:p>
        </p:txBody>
      </p:sp>
      <p:sp>
        <p:nvSpPr>
          <p:cNvPr id="4" name="Slide Number Placeholder 3"/>
          <p:cNvSpPr>
            <a:spLocks noGrp="1"/>
          </p:cNvSpPr>
          <p:nvPr>
            <p:ph type="sldNum" sz="quarter" idx="12"/>
          </p:nvPr>
        </p:nvSpPr>
        <p:spPr/>
        <p:txBody>
          <a:bodyPr/>
          <a:lstStyle/>
          <a:p>
            <a:fld id="{F3333AC9-9173-4153-B08D-660CAB894A39}" type="slidenum">
              <a:rPr lang="tr-TR" smtClean="0"/>
              <a:t>‹#›</a:t>
            </a:fld>
            <a:endParaRPr lang="tr-TR"/>
          </a:p>
        </p:txBody>
      </p:sp>
    </p:spTree>
    <p:extLst>
      <p:ext uri="{BB962C8B-B14F-4D97-AF65-F5344CB8AC3E}">
        <p14:creationId xmlns:p14="http://schemas.microsoft.com/office/powerpoint/2010/main" val="775832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E90846-73EA-4AAE-BC72-D53436577F2A}" type="datetime1">
              <a:rPr lang="tr-TR" smtClean="0"/>
              <a:t>13.11.2018</a:t>
            </a:fld>
            <a:endParaRPr lang="tr-TR"/>
          </a:p>
        </p:txBody>
      </p:sp>
      <p:sp>
        <p:nvSpPr>
          <p:cNvPr id="6" name="Footer Placeholder 5"/>
          <p:cNvSpPr>
            <a:spLocks noGrp="1"/>
          </p:cNvSpPr>
          <p:nvPr>
            <p:ph type="ftr" sz="quarter" idx="11"/>
          </p:nvPr>
        </p:nvSpPr>
        <p:spPr/>
        <p:txBody>
          <a:bodyPr/>
          <a:lstStyle/>
          <a:p>
            <a:r>
              <a:rPr lang="tr-TR"/>
              <a:t>MS SQL SQL Fundamentals</a:t>
            </a:r>
          </a:p>
        </p:txBody>
      </p:sp>
      <p:sp>
        <p:nvSpPr>
          <p:cNvPr id="7" name="Slide Number Placeholder 6"/>
          <p:cNvSpPr>
            <a:spLocks noGrp="1"/>
          </p:cNvSpPr>
          <p:nvPr>
            <p:ph type="sldNum" sz="quarter" idx="12"/>
          </p:nvPr>
        </p:nvSpPr>
        <p:spPr/>
        <p:txBody>
          <a:bodyPr/>
          <a:lstStyle/>
          <a:p>
            <a:fld id="{F3333AC9-9173-4153-B08D-660CAB894A39}" type="slidenum">
              <a:rPr lang="tr-TR" smtClean="0"/>
              <a:t>‹#›</a:t>
            </a:fld>
            <a:endParaRPr lang="tr-TR"/>
          </a:p>
        </p:txBody>
      </p:sp>
    </p:spTree>
    <p:extLst>
      <p:ext uri="{BB962C8B-B14F-4D97-AF65-F5344CB8AC3E}">
        <p14:creationId xmlns:p14="http://schemas.microsoft.com/office/powerpoint/2010/main" val="1556846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F80790-8E4B-4FEC-86E3-6CD4172F6D16}" type="datetime1">
              <a:rPr lang="tr-TR" smtClean="0"/>
              <a:t>13.11.2018</a:t>
            </a:fld>
            <a:endParaRPr lang="tr-TR"/>
          </a:p>
        </p:txBody>
      </p:sp>
      <p:sp>
        <p:nvSpPr>
          <p:cNvPr id="6" name="Footer Placeholder 5"/>
          <p:cNvSpPr>
            <a:spLocks noGrp="1"/>
          </p:cNvSpPr>
          <p:nvPr>
            <p:ph type="ftr" sz="quarter" idx="11"/>
          </p:nvPr>
        </p:nvSpPr>
        <p:spPr/>
        <p:txBody>
          <a:bodyPr/>
          <a:lstStyle/>
          <a:p>
            <a:r>
              <a:rPr lang="tr-TR"/>
              <a:t>MS SQL SQL Fundamentals</a:t>
            </a:r>
          </a:p>
        </p:txBody>
      </p:sp>
      <p:sp>
        <p:nvSpPr>
          <p:cNvPr id="7" name="Slide Number Placeholder 6"/>
          <p:cNvSpPr>
            <a:spLocks noGrp="1"/>
          </p:cNvSpPr>
          <p:nvPr>
            <p:ph type="sldNum" sz="quarter" idx="12"/>
          </p:nvPr>
        </p:nvSpPr>
        <p:spPr/>
        <p:txBody>
          <a:bodyPr/>
          <a:lstStyle/>
          <a:p>
            <a:fld id="{F3333AC9-9173-4153-B08D-660CAB894A39}" type="slidenum">
              <a:rPr lang="tr-TR" smtClean="0"/>
              <a:t>‹#›</a:t>
            </a:fld>
            <a:endParaRPr lang="tr-TR"/>
          </a:p>
        </p:txBody>
      </p:sp>
    </p:spTree>
    <p:extLst>
      <p:ext uri="{BB962C8B-B14F-4D97-AF65-F5344CB8AC3E}">
        <p14:creationId xmlns:p14="http://schemas.microsoft.com/office/powerpoint/2010/main" val="6872963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57A700-A538-493B-B1ED-30C70D22691E}" type="datetime1">
              <a:rPr lang="tr-TR" smtClean="0"/>
              <a:t>13.11.2018</a:t>
            </a:fld>
            <a:endParaRPr lang="tr-T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tr-TR"/>
              <a:t>MS SQL SQL Fundamentals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333AC9-9173-4153-B08D-660CAB894A39}" type="slidenum">
              <a:rPr lang="tr-TR" smtClean="0"/>
              <a:t>‹#›</a:t>
            </a:fld>
            <a:endParaRPr lang="tr-TR"/>
          </a:p>
        </p:txBody>
      </p:sp>
    </p:spTree>
    <p:extLst>
      <p:ext uri="{BB962C8B-B14F-4D97-AF65-F5344CB8AC3E}">
        <p14:creationId xmlns:p14="http://schemas.microsoft.com/office/powerpoint/2010/main" val="3534706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7" r:id="rId37"/>
    <p:sldLayoutId id="2147483688" r:id="rId38"/>
    <p:sldLayoutId id="2147483689" r:id="rId39"/>
    <p:sldLayoutId id="2147483690" r:id="rId40"/>
    <p:sldLayoutId id="2147483691" r:id="rId41"/>
    <p:sldLayoutId id="2147483692" r:id="rId42"/>
    <p:sldLayoutId id="2147483693" r:id="rId43"/>
    <p:sldLayoutId id="2147483694" r:id="rId44"/>
    <p:sldLayoutId id="2147483695" r:id="rId45"/>
    <p:sldLayoutId id="2147483696" r:id="rId46"/>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9.xml"/><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6.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6.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6.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6.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6.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6.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6.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1.xml"/></Relationships>
</file>

<file path=ppt/slides/_rels/slide5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4.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8.xml"/></Relationships>
</file>

<file path=ppt/slides/_rels/slide6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hyperlink" Target="https://msdn.microsoft.com/en-us/library/ms174318.aspx"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hyperlink" Target="https://github.com/kisstanbul/MSSQLSamples/blob/master/AdventureWorks.part2.rar" TargetMode="External"/><Relationship Id="rId5" Type="http://schemas.openxmlformats.org/officeDocument/2006/relationships/hyperlink" Target="https://github.com/kisstanbul/MSSQLSamples/blob/master/AdventureWorks.part1.rar" TargetMode="External"/><Relationship Id="rId4" Type="http://schemas.openxmlformats.org/officeDocument/2006/relationships/hyperlink" Target="https://www.microsoft.com/en-us/sql-server/" TargetMode="Externa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5.xml"/></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5" y="2204864"/>
            <a:ext cx="2232248"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ctrTitle"/>
          </p:nvPr>
        </p:nvSpPr>
        <p:spPr>
          <a:xfrm>
            <a:off x="3635895" y="2060862"/>
            <a:ext cx="4680519" cy="2520266"/>
          </a:xfrm>
        </p:spPr>
        <p:txBody>
          <a:bodyPr>
            <a:normAutofit/>
          </a:bodyPr>
          <a:lstStyle/>
          <a:p>
            <a:pPr algn="l"/>
            <a:r>
              <a:rPr lang="en-US" sz="4000" b="1" dirty="0">
                <a:solidFill>
                  <a:schemeClr val="bg1">
                    <a:lumMod val="65000"/>
                  </a:schemeClr>
                </a:solidFill>
                <a:latin typeface="Arial" panose="020B0604020202020204" pitchFamily="34" charset="0"/>
                <a:cs typeface="Arial" panose="020B0604020202020204" pitchFamily="34" charset="0"/>
              </a:rPr>
              <a:t>MS SQL </a:t>
            </a:r>
            <a:br>
              <a:rPr lang="en-US" sz="4000" b="1" dirty="0">
                <a:solidFill>
                  <a:schemeClr val="bg1">
                    <a:lumMod val="65000"/>
                  </a:schemeClr>
                </a:solidFill>
                <a:latin typeface="Arial" panose="020B0604020202020204" pitchFamily="34" charset="0"/>
                <a:cs typeface="Arial" panose="020B0604020202020204" pitchFamily="34" charset="0"/>
              </a:rPr>
            </a:br>
            <a:r>
              <a:rPr lang="tr-TR" sz="4000" b="1" dirty="0">
                <a:solidFill>
                  <a:schemeClr val="bg1">
                    <a:lumMod val="65000"/>
                  </a:schemeClr>
                </a:solidFill>
                <a:latin typeface="Arial" panose="020B0604020202020204" pitchFamily="34" charset="0"/>
                <a:cs typeface="Arial" panose="020B0604020202020204" pitchFamily="34" charset="0"/>
              </a:rPr>
              <a:t>SQL Database Fundamentals</a:t>
            </a:r>
          </a:p>
        </p:txBody>
      </p:sp>
      <p:sp>
        <p:nvSpPr>
          <p:cNvPr id="6" name="Title 1"/>
          <p:cNvSpPr txBox="1">
            <a:spLocks/>
          </p:cNvSpPr>
          <p:nvPr/>
        </p:nvSpPr>
        <p:spPr>
          <a:xfrm>
            <a:off x="179512" y="5847407"/>
            <a:ext cx="5328592" cy="89396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600" b="1" dirty="0">
                <a:solidFill>
                  <a:schemeClr val="bg1">
                    <a:lumMod val="65000"/>
                  </a:schemeClr>
                </a:solidFill>
                <a:latin typeface="Arial" panose="020B0604020202020204" pitchFamily="34" charset="0"/>
                <a:cs typeface="Arial" panose="020B0604020202020204" pitchFamily="34" charset="0"/>
              </a:rPr>
              <a:t>Kaan ÇELİK</a:t>
            </a:r>
            <a:endParaRPr lang="tr-TR" sz="1600" b="1" dirty="0">
              <a:solidFill>
                <a:schemeClr val="bg1">
                  <a:lumMod val="65000"/>
                </a:schemeClr>
              </a:solidFill>
              <a:latin typeface="Arial" panose="020B0604020202020204" pitchFamily="34" charset="0"/>
              <a:cs typeface="Arial" panose="020B0604020202020204" pitchFamily="34" charset="0"/>
            </a:endParaRPr>
          </a:p>
          <a:p>
            <a:pPr algn="l"/>
            <a:r>
              <a:rPr lang="en-US" sz="1600" b="1" dirty="0">
                <a:solidFill>
                  <a:schemeClr val="bg1">
                    <a:lumMod val="65000"/>
                  </a:schemeClr>
                </a:solidFill>
                <a:latin typeface="Arial" panose="020B0604020202020204" pitchFamily="34" charset="0"/>
                <a:cs typeface="Arial" panose="020B0604020202020204" pitchFamily="34" charset="0"/>
              </a:rPr>
              <a:t>​Database And Report Development Supervisor</a:t>
            </a:r>
          </a:p>
          <a:p>
            <a:pPr algn="l"/>
            <a:r>
              <a:rPr lang="en-US" sz="1600" b="1" dirty="0">
                <a:solidFill>
                  <a:schemeClr val="bg1">
                    <a:lumMod val="65000"/>
                  </a:schemeClr>
                </a:solidFill>
                <a:latin typeface="Arial" panose="020B0604020202020204" pitchFamily="34" charset="0"/>
                <a:cs typeface="Arial" panose="020B0604020202020204" pitchFamily="34" charset="0"/>
              </a:rPr>
              <a:t>kcelik@protel.com.tr</a:t>
            </a:r>
            <a:endParaRPr lang="tr-TR" sz="1600" b="1" dirty="0">
              <a:solidFill>
                <a:schemeClr val="bg1">
                  <a:lumMod val="65000"/>
                </a:schemeClr>
              </a:solidFill>
              <a:latin typeface="Arial" panose="020B0604020202020204" pitchFamily="34" charset="0"/>
              <a:cs typeface="Arial" panose="020B0604020202020204" pitchFamily="34" charset="0"/>
            </a:endParaRPr>
          </a:p>
        </p:txBody>
      </p:sp>
      <p:cxnSp>
        <p:nvCxnSpPr>
          <p:cNvPr id="3" name="Straight Connector 2"/>
          <p:cNvCxnSpPr>
            <a:cxnSpLocks/>
          </p:cNvCxnSpPr>
          <p:nvPr/>
        </p:nvCxnSpPr>
        <p:spPr>
          <a:xfrm>
            <a:off x="179512" y="5805264"/>
            <a:ext cx="518457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FE347F4-7D41-4C65-830C-1EF4E1D3A911}"/>
              </a:ext>
            </a:extLst>
          </p:cNvPr>
          <p:cNvSpPr txBox="1"/>
          <p:nvPr/>
        </p:nvSpPr>
        <p:spPr>
          <a:xfrm>
            <a:off x="7740352" y="6217389"/>
            <a:ext cx="1224136" cy="523220"/>
          </a:xfrm>
          <a:prstGeom prst="rect">
            <a:avLst/>
          </a:prstGeom>
          <a:noFill/>
        </p:spPr>
        <p:txBody>
          <a:bodyPr wrap="square" rtlCol="0">
            <a:spAutoFit/>
          </a:bodyPr>
          <a:lstStyle/>
          <a:p>
            <a:r>
              <a:rPr lang="en-US" sz="2400" b="1" dirty="0">
                <a:solidFill>
                  <a:schemeClr val="bg1">
                    <a:lumMod val="65000"/>
                  </a:schemeClr>
                </a:solidFill>
                <a:latin typeface="Arial" panose="020B0604020202020204" pitchFamily="34" charset="0"/>
                <a:ea typeface="+mj-ea"/>
                <a:cs typeface="Arial" panose="020B0604020202020204" pitchFamily="34" charset="0"/>
              </a:rPr>
              <a:t>Day</a:t>
            </a:r>
            <a:r>
              <a:rPr lang="en-US" sz="2800" b="1" dirty="0">
                <a:solidFill>
                  <a:schemeClr val="bg1">
                    <a:lumMod val="65000"/>
                  </a:schemeClr>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412434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5" y="2204864"/>
            <a:ext cx="2232248"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ctrTitle"/>
          </p:nvPr>
        </p:nvSpPr>
        <p:spPr>
          <a:xfrm>
            <a:off x="3851920" y="2204864"/>
            <a:ext cx="4318248" cy="2232248"/>
          </a:xfrm>
        </p:spPr>
        <p:txBody>
          <a:bodyPr>
            <a:normAutofit/>
          </a:bodyPr>
          <a:lstStyle/>
          <a:p>
            <a:pPr algn="l"/>
            <a:r>
              <a:rPr lang="en-US" sz="4000" b="1" dirty="0">
                <a:solidFill>
                  <a:schemeClr val="bg1">
                    <a:lumMod val="65000"/>
                  </a:schemeClr>
                </a:solidFill>
                <a:latin typeface="Arial" panose="020B0604020202020204" pitchFamily="34" charset="0"/>
                <a:cs typeface="Arial" panose="020B0604020202020204" pitchFamily="34" charset="0"/>
              </a:rPr>
              <a:t>Getting Started with Tables</a:t>
            </a:r>
            <a:endParaRPr lang="tr-TR" sz="4000" b="1" dirty="0">
              <a:solidFill>
                <a:schemeClr val="bg1">
                  <a:lumMod val="65000"/>
                </a:schemeClr>
              </a:solidFill>
              <a:latin typeface="Arial" panose="020B0604020202020204" pitchFamily="34" charset="0"/>
              <a:cs typeface="Arial" panose="020B0604020202020204" pitchFamily="34" charset="0"/>
            </a:endParaRPr>
          </a:p>
        </p:txBody>
      </p:sp>
      <p:sp>
        <p:nvSpPr>
          <p:cNvPr id="2" name="Date Placeholder 1">
            <a:extLst>
              <a:ext uri="{FF2B5EF4-FFF2-40B4-BE49-F238E27FC236}">
                <a16:creationId xmlns:a16="http://schemas.microsoft.com/office/drawing/2014/main" id="{00026E1E-F7DE-40E1-9910-233EE6F2FA65}"/>
              </a:ext>
            </a:extLst>
          </p:cNvPr>
          <p:cNvSpPr>
            <a:spLocks noGrp="1"/>
          </p:cNvSpPr>
          <p:nvPr>
            <p:ph type="dt" sz="half" idx="10"/>
          </p:nvPr>
        </p:nvSpPr>
        <p:spPr/>
        <p:txBody>
          <a:bodyPr/>
          <a:lstStyle/>
          <a:p>
            <a:fld id="{B79E87F2-EE2A-4B01-AF44-82B5310633F8}" type="datetime1">
              <a:rPr lang="tr-TR" smtClean="0"/>
              <a:t>13.11.2018</a:t>
            </a:fld>
            <a:endParaRPr lang="tr-TR"/>
          </a:p>
        </p:txBody>
      </p:sp>
      <p:sp>
        <p:nvSpPr>
          <p:cNvPr id="4" name="Footer Placeholder 3">
            <a:extLst>
              <a:ext uri="{FF2B5EF4-FFF2-40B4-BE49-F238E27FC236}">
                <a16:creationId xmlns:a16="http://schemas.microsoft.com/office/drawing/2014/main" id="{9C31DD49-F533-4E61-842C-9FD67E4203DA}"/>
              </a:ext>
            </a:extLst>
          </p:cNvPr>
          <p:cNvSpPr>
            <a:spLocks noGrp="1"/>
          </p:cNvSpPr>
          <p:nvPr>
            <p:ph type="ftr" sz="quarter" idx="11"/>
          </p:nvPr>
        </p:nvSpPr>
        <p:spPr/>
        <p:txBody>
          <a:bodyPr/>
          <a:lstStyle/>
          <a:p>
            <a:r>
              <a:rPr lang="tr-TR"/>
              <a:t>MS SQL SQL Fundamentals</a:t>
            </a:r>
          </a:p>
        </p:txBody>
      </p:sp>
      <p:sp>
        <p:nvSpPr>
          <p:cNvPr id="7" name="Slide Number Placeholder 6">
            <a:extLst>
              <a:ext uri="{FF2B5EF4-FFF2-40B4-BE49-F238E27FC236}">
                <a16:creationId xmlns:a16="http://schemas.microsoft.com/office/drawing/2014/main" id="{18678E80-8EDA-4EA1-B8D3-0AFFBD41769D}"/>
              </a:ext>
            </a:extLst>
          </p:cNvPr>
          <p:cNvSpPr>
            <a:spLocks noGrp="1"/>
          </p:cNvSpPr>
          <p:nvPr>
            <p:ph type="sldNum" sz="quarter" idx="12"/>
          </p:nvPr>
        </p:nvSpPr>
        <p:spPr/>
        <p:txBody>
          <a:bodyPr/>
          <a:lstStyle/>
          <a:p>
            <a:fld id="{F3333AC9-9173-4153-B08D-660CAB894A39}" type="slidenum">
              <a:rPr lang="tr-TR" smtClean="0"/>
              <a:t>10</a:t>
            </a:fld>
            <a:endParaRPr lang="tr-TR"/>
          </a:p>
        </p:txBody>
      </p:sp>
    </p:spTree>
    <p:extLst>
      <p:ext uri="{BB962C8B-B14F-4D97-AF65-F5344CB8AC3E}">
        <p14:creationId xmlns:p14="http://schemas.microsoft.com/office/powerpoint/2010/main" val="18302200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E2D0AE-AB91-4B2C-9432-9B438646FA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71500"/>
            <a:ext cx="9144000" cy="5715000"/>
          </a:xfrm>
          <a:prstGeom prst="rect">
            <a:avLst/>
          </a:prstGeom>
        </p:spPr>
      </p:pic>
    </p:spTree>
    <p:extLst>
      <p:ext uri="{BB962C8B-B14F-4D97-AF65-F5344CB8AC3E}">
        <p14:creationId xmlns:p14="http://schemas.microsoft.com/office/powerpoint/2010/main" val="1042214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4.wm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3138" y="2999129"/>
            <a:ext cx="6377724" cy="859742"/>
          </a:xfrm>
          <a:prstGeom prst="rect">
            <a:avLst/>
          </a:prstGeom>
        </p:spPr>
      </p:pic>
      <p:sp>
        <p:nvSpPr>
          <p:cNvPr id="2" name="Date Placeholder 1">
            <a:extLst>
              <a:ext uri="{FF2B5EF4-FFF2-40B4-BE49-F238E27FC236}">
                <a16:creationId xmlns:a16="http://schemas.microsoft.com/office/drawing/2014/main" id="{9AD1D803-4BA1-483C-A94E-E0DD2F304F76}"/>
              </a:ext>
            </a:extLst>
          </p:cNvPr>
          <p:cNvSpPr>
            <a:spLocks noGrp="1"/>
          </p:cNvSpPr>
          <p:nvPr>
            <p:ph type="dt" sz="half" idx="10"/>
          </p:nvPr>
        </p:nvSpPr>
        <p:spPr/>
        <p:txBody>
          <a:bodyPr/>
          <a:lstStyle/>
          <a:p>
            <a:fld id="{AF9889E9-07FD-42BB-AF2E-E680FE9CF5C7}" type="datetime1">
              <a:rPr lang="tr-TR" smtClean="0"/>
              <a:t>13.11.2018</a:t>
            </a:fld>
            <a:endParaRPr lang="tr-TR"/>
          </a:p>
        </p:txBody>
      </p:sp>
      <p:sp>
        <p:nvSpPr>
          <p:cNvPr id="4" name="Footer Placeholder 3">
            <a:extLst>
              <a:ext uri="{FF2B5EF4-FFF2-40B4-BE49-F238E27FC236}">
                <a16:creationId xmlns:a16="http://schemas.microsoft.com/office/drawing/2014/main" id="{A242A617-6081-4AF9-A634-96322109454C}"/>
              </a:ext>
            </a:extLst>
          </p:cNvPr>
          <p:cNvSpPr>
            <a:spLocks noGrp="1"/>
          </p:cNvSpPr>
          <p:nvPr>
            <p:ph type="ftr" sz="quarter" idx="11"/>
          </p:nvPr>
        </p:nvSpPr>
        <p:spPr/>
        <p:txBody>
          <a:bodyPr/>
          <a:lstStyle/>
          <a:p>
            <a:r>
              <a:rPr lang="tr-TR"/>
              <a:t>MS SQL SQL Fundamentals</a:t>
            </a:r>
          </a:p>
        </p:txBody>
      </p:sp>
      <p:sp>
        <p:nvSpPr>
          <p:cNvPr id="5" name="Slide Number Placeholder 4">
            <a:extLst>
              <a:ext uri="{FF2B5EF4-FFF2-40B4-BE49-F238E27FC236}">
                <a16:creationId xmlns:a16="http://schemas.microsoft.com/office/drawing/2014/main" id="{AED520E8-6C6F-41D5-9880-52012A9AD628}"/>
              </a:ext>
            </a:extLst>
          </p:cNvPr>
          <p:cNvSpPr>
            <a:spLocks noGrp="1"/>
          </p:cNvSpPr>
          <p:nvPr>
            <p:ph type="sldNum" sz="quarter" idx="12"/>
          </p:nvPr>
        </p:nvSpPr>
        <p:spPr/>
        <p:txBody>
          <a:bodyPr/>
          <a:lstStyle/>
          <a:p>
            <a:fld id="{F3333AC9-9173-4153-B08D-660CAB894A39}" type="slidenum">
              <a:rPr lang="tr-TR" smtClean="0"/>
              <a:t>101</a:t>
            </a:fld>
            <a:endParaRPr lang="tr-TR"/>
          </a:p>
        </p:txBody>
      </p:sp>
    </p:spTree>
    <p:extLst>
      <p:ext uri="{BB962C8B-B14F-4D97-AF65-F5344CB8AC3E}">
        <p14:creationId xmlns:p14="http://schemas.microsoft.com/office/powerpoint/2010/main" val="1416950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53EF1B-DFE7-48FF-913B-C6B06EDCA0B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5" y="260649"/>
            <a:ext cx="720080"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a:extLst>
              <a:ext uri="{FF2B5EF4-FFF2-40B4-BE49-F238E27FC236}">
                <a16:creationId xmlns:a16="http://schemas.microsoft.com/office/drawing/2014/main" id="{1D0DD7C2-CDF6-4232-A1D1-ABCB5D4FC271}"/>
              </a:ext>
            </a:extLst>
          </p:cNvPr>
          <p:cNvCxnSpPr/>
          <p:nvPr/>
        </p:nvCxnSpPr>
        <p:spPr>
          <a:xfrm>
            <a:off x="1691680" y="0"/>
            <a:ext cx="0" cy="980729"/>
          </a:xfrm>
          <a:prstGeom prst="line">
            <a:avLst/>
          </a:prstGeom>
          <a:ln w="28575">
            <a:solidFill>
              <a:srgbClr val="FF5200"/>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D41CB8-C6D2-489E-A32B-1AABE4E221D0}"/>
              </a:ext>
            </a:extLst>
          </p:cNvPr>
          <p:cNvSpPr txBox="1">
            <a:spLocks/>
          </p:cNvSpPr>
          <p:nvPr/>
        </p:nvSpPr>
        <p:spPr>
          <a:xfrm>
            <a:off x="1907704" y="260648"/>
            <a:ext cx="6768743" cy="72008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5200"/>
                </a:solidFill>
                <a:latin typeface="Arial" panose="020B0604020202020204" pitchFamily="34" charset="0"/>
                <a:cs typeface="Arial" panose="020B0604020202020204" pitchFamily="34" charset="0"/>
              </a:rPr>
              <a:t>Getting Started with Tables</a:t>
            </a:r>
            <a:endParaRPr lang="tr-TR" sz="2800" b="1" dirty="0">
              <a:solidFill>
                <a:srgbClr val="FF5200"/>
              </a:solidFill>
              <a:latin typeface="Arial" panose="020B0604020202020204" pitchFamily="34" charset="0"/>
              <a:cs typeface="Arial" panose="020B0604020202020204" pitchFamily="34" charset="0"/>
            </a:endParaRPr>
          </a:p>
        </p:txBody>
      </p:sp>
      <p:pic>
        <p:nvPicPr>
          <p:cNvPr id="7" name="Picture 4">
            <a:extLst>
              <a:ext uri="{FF2B5EF4-FFF2-40B4-BE49-F238E27FC236}">
                <a16:creationId xmlns:a16="http://schemas.microsoft.com/office/drawing/2014/main" id="{B775A1A1-D157-4D67-8922-3C2A32D568F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547" t="36419" r="4774" b="52957"/>
          <a:stretch/>
        </p:blipFill>
        <p:spPr bwMode="auto">
          <a:xfrm>
            <a:off x="-7590" y="6040198"/>
            <a:ext cx="9151590" cy="817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Date Placeholder 8">
            <a:extLst>
              <a:ext uri="{FF2B5EF4-FFF2-40B4-BE49-F238E27FC236}">
                <a16:creationId xmlns:a16="http://schemas.microsoft.com/office/drawing/2014/main" id="{67A22182-D07C-4C5D-85EA-401630160D1C}"/>
              </a:ext>
            </a:extLst>
          </p:cNvPr>
          <p:cNvSpPr txBox="1">
            <a:spLocks/>
          </p:cNvSpPr>
          <p:nvPr/>
        </p:nvSpPr>
        <p:spPr>
          <a:xfrm>
            <a:off x="710208" y="6325988"/>
            <a:ext cx="2133600" cy="246221"/>
          </a:xfrm>
          <a:prstGeom prst="rect">
            <a:avLst/>
          </a:prstGeom>
        </p:spPr>
        <p:txBody>
          <a:bodyPr vert="horz" lIns="91440" tIns="45720" rIns="91440" bIns="45720" rtlCol="0" anchor="ctr">
            <a:spAutoFit/>
          </a:bodyPr>
          <a:lstStyle>
            <a:lvl1pPr marL="0" indent="0" algn="l" defTabSz="914400" rtl="0" eaLnBrk="1" latinLnBrk="0" hangingPunct="1">
              <a:spcBef>
                <a:spcPts val="441"/>
              </a:spcBef>
              <a:buFont typeface="Arial" panose="020B0604020202020204" pitchFamily="34" charset="0"/>
              <a:buNone/>
              <a:defRPr sz="2059" kern="1200" spc="-22" baseline="0">
                <a:solidFill>
                  <a:srgbClr val="0072C6"/>
                </a:solidFill>
                <a:latin typeface="+mj-lt"/>
                <a:ea typeface="+mn-ea"/>
                <a:cs typeface="+mn-cs"/>
              </a:defRPr>
            </a:lvl1pPr>
            <a:lvl2pPr marL="168090" indent="-168090" algn="l" defTabSz="914400" rtl="0" eaLnBrk="1" latinLnBrk="0" hangingPunct="1">
              <a:spcBef>
                <a:spcPts val="441"/>
              </a:spcBef>
              <a:buFont typeface="Arial" charset="0"/>
              <a:buChar char="•"/>
              <a:defRPr sz="1471" kern="1200">
                <a:solidFill>
                  <a:schemeClr val="tx1"/>
                </a:solidFill>
                <a:latin typeface="+mn-lt"/>
                <a:ea typeface="+mn-ea"/>
                <a:cs typeface="+mn-cs"/>
              </a:defRPr>
            </a:lvl2pPr>
            <a:lvl3pPr marL="336179" indent="-168090" algn="l" defTabSz="914400" rtl="0" eaLnBrk="1" latinLnBrk="0" hangingPunct="1">
              <a:spcBef>
                <a:spcPts val="441"/>
              </a:spcBef>
              <a:buFont typeface="Arial" charset="0"/>
              <a:buChar char="•"/>
              <a:defRPr sz="2400" kern="1200">
                <a:solidFill>
                  <a:schemeClr val="tx1"/>
                </a:solidFill>
                <a:latin typeface="+mn-lt"/>
                <a:ea typeface="+mn-ea"/>
                <a:cs typeface="+mn-cs"/>
              </a:defRPr>
            </a:lvl3pPr>
            <a:lvl4pPr marL="504269" indent="-168090" algn="l" defTabSz="914400" rtl="0" eaLnBrk="1" latinLnBrk="0" hangingPunct="1">
              <a:spcBef>
                <a:spcPts val="441"/>
              </a:spcBef>
              <a:buFont typeface="Arial" charset="0"/>
              <a:buChar char="•"/>
              <a:defRPr sz="2000" kern="1200">
                <a:solidFill>
                  <a:schemeClr val="tx1"/>
                </a:solidFill>
                <a:latin typeface="+mn-lt"/>
                <a:ea typeface="+mn-ea"/>
                <a:cs typeface="+mn-cs"/>
              </a:defRPr>
            </a:lvl4pPr>
            <a:lvl5pPr marL="672358" indent="-168090" algn="l" defTabSz="914400" rtl="0" eaLnBrk="1" latinLnBrk="0" hangingPunct="1">
              <a:spcBef>
                <a:spcPts val="441"/>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fld id="{F8CEAB0B-EF5F-47CE-B945-B520406DFE86}" type="datetime1">
              <a:rPr lang="tr-TR" sz="1000" smtClean="0">
                <a:solidFill>
                  <a:schemeClr val="bg1"/>
                </a:solidFill>
                <a:latin typeface="Arial" panose="020B0604020202020204" pitchFamily="34" charset="0"/>
                <a:cs typeface="Arial" panose="020B0604020202020204" pitchFamily="34" charset="0"/>
              </a:rPr>
              <a:pPr/>
              <a:t>13.11.2018</a:t>
            </a:fld>
            <a:r>
              <a:rPr lang="tr-TR" sz="1000" dirty="0">
                <a:solidFill>
                  <a:schemeClr val="bg1"/>
                </a:solidFill>
                <a:latin typeface="Arial" panose="020B0604020202020204" pitchFamily="34" charset="0"/>
                <a:cs typeface="Arial" panose="020B0604020202020204" pitchFamily="34" charset="0"/>
              </a:rPr>
              <a:t> /</a:t>
            </a:r>
            <a:endParaRPr lang="tr-TR" sz="1000" b="1" dirty="0">
              <a:solidFill>
                <a:schemeClr val="bg1"/>
              </a:solidFill>
              <a:latin typeface="Arial" panose="020B0604020202020204" pitchFamily="34" charset="0"/>
              <a:cs typeface="Arial" panose="020B0604020202020204" pitchFamily="34" charset="0"/>
            </a:endParaRPr>
          </a:p>
        </p:txBody>
      </p:sp>
      <p:sp>
        <p:nvSpPr>
          <p:cNvPr id="9" name="Slide Number Placeholder 10">
            <a:extLst>
              <a:ext uri="{FF2B5EF4-FFF2-40B4-BE49-F238E27FC236}">
                <a16:creationId xmlns:a16="http://schemas.microsoft.com/office/drawing/2014/main" id="{DD363D69-9264-4D73-95CD-2222BFE110C9}"/>
              </a:ext>
            </a:extLst>
          </p:cNvPr>
          <p:cNvSpPr txBox="1">
            <a:spLocks/>
          </p:cNvSpPr>
          <p:nvPr/>
        </p:nvSpPr>
        <p:spPr>
          <a:xfrm>
            <a:off x="323528" y="6040198"/>
            <a:ext cx="504056" cy="817802"/>
          </a:xfrm>
          <a:prstGeom prst="rect">
            <a:avLst/>
          </a:prstGeom>
        </p:spPr>
        <p:txBody>
          <a:bodyPr anchor="ct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sz="1000">
                <a:solidFill>
                  <a:schemeClr val="bg1"/>
                </a:solidFill>
                <a:latin typeface="Arial" panose="020B0604020202020204" pitchFamily="34" charset="0"/>
                <a:cs typeface="Arial" panose="020B0604020202020204" pitchFamily="34" charset="0"/>
              </a:rPr>
              <a:t>/ </a:t>
            </a:r>
            <a:fld id="{F3333AC9-9173-4153-B08D-660CAB894A39}" type="slidenum">
              <a:rPr lang="tr-TR" sz="1000" smtClean="0">
                <a:solidFill>
                  <a:schemeClr val="bg1"/>
                </a:solidFill>
                <a:latin typeface="Arial" panose="020B0604020202020204" pitchFamily="34" charset="0"/>
                <a:cs typeface="Arial" panose="020B0604020202020204" pitchFamily="34" charset="0"/>
              </a:rPr>
              <a:pPr/>
              <a:t>11</a:t>
            </a:fld>
            <a:r>
              <a:rPr lang="tr-TR" sz="1000">
                <a:solidFill>
                  <a:schemeClr val="bg1"/>
                </a:solidFill>
                <a:latin typeface="Arial" panose="020B0604020202020204" pitchFamily="34" charset="0"/>
                <a:cs typeface="Arial" panose="020B0604020202020204" pitchFamily="34" charset="0"/>
              </a:rPr>
              <a:t> /</a:t>
            </a:r>
            <a:endParaRPr lang="tr-TR" sz="1000" dirty="0">
              <a:solidFill>
                <a:schemeClr val="bg1"/>
              </a:solidFill>
              <a:latin typeface="Arial" panose="020B0604020202020204" pitchFamily="34" charset="0"/>
              <a:cs typeface="Arial" panose="020B0604020202020204" pitchFamily="34" charset="0"/>
            </a:endParaRPr>
          </a:p>
        </p:txBody>
      </p:sp>
      <p:sp>
        <p:nvSpPr>
          <p:cNvPr id="10" name="Footer Placeholder 1">
            <a:extLst>
              <a:ext uri="{FF2B5EF4-FFF2-40B4-BE49-F238E27FC236}">
                <a16:creationId xmlns:a16="http://schemas.microsoft.com/office/drawing/2014/main" id="{29193B7E-5C97-44AE-B2C9-08D5B881945C}"/>
              </a:ext>
            </a:extLst>
          </p:cNvPr>
          <p:cNvSpPr txBox="1">
            <a:spLocks/>
          </p:cNvSpPr>
          <p:nvPr/>
        </p:nvSpPr>
        <p:spPr>
          <a:xfrm>
            <a:off x="1475656" y="6040198"/>
            <a:ext cx="2391544" cy="817802"/>
          </a:xfrm>
          <a:prstGeom prst="rect">
            <a:avLst/>
          </a:prstGeom>
        </p:spPr>
        <p:txBody>
          <a:bodyPr anchor="ct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sz="1200" dirty="0">
                <a:solidFill>
                  <a:schemeClr val="bg1"/>
                </a:solidFill>
              </a:rPr>
              <a:t>MS SQL </a:t>
            </a:r>
            <a:r>
              <a:rPr lang="tr-TR" sz="1200" dirty="0" err="1">
                <a:solidFill>
                  <a:schemeClr val="bg1"/>
                </a:solidFill>
              </a:rPr>
              <a:t>SQL</a:t>
            </a:r>
            <a:r>
              <a:rPr lang="tr-TR" sz="1200" dirty="0">
                <a:solidFill>
                  <a:schemeClr val="bg1"/>
                </a:solidFill>
              </a:rPr>
              <a:t> </a:t>
            </a:r>
            <a:r>
              <a:rPr lang="tr-TR" sz="1200" dirty="0">
                <a:solidFill>
                  <a:schemeClr val="bg1"/>
                </a:solidFill>
                <a:latin typeface="+mj-lt"/>
              </a:rPr>
              <a:t>Fundamentals</a:t>
            </a:r>
          </a:p>
        </p:txBody>
      </p:sp>
      <p:sp>
        <p:nvSpPr>
          <p:cNvPr id="3" name="Text Placeholder 2">
            <a:extLst>
              <a:ext uri="{FF2B5EF4-FFF2-40B4-BE49-F238E27FC236}">
                <a16:creationId xmlns:a16="http://schemas.microsoft.com/office/drawing/2014/main" id="{121635C5-D128-4BC5-A83D-87F7F5D2CE36}"/>
              </a:ext>
            </a:extLst>
          </p:cNvPr>
          <p:cNvSpPr>
            <a:spLocks noGrp="1"/>
          </p:cNvSpPr>
          <p:nvPr>
            <p:ph type="body" sz="quarter" idx="10"/>
          </p:nvPr>
        </p:nvSpPr>
        <p:spPr>
          <a:xfrm>
            <a:off x="268928" y="1344828"/>
            <a:ext cx="8605678" cy="1856919"/>
          </a:xfrm>
        </p:spPr>
        <p:txBody>
          <a:bodyPr/>
          <a:lstStyle/>
          <a:p>
            <a:r>
              <a:rPr lang="en-US" sz="4400" dirty="0">
                <a:solidFill>
                  <a:schemeClr val="bg1">
                    <a:lumMod val="50000"/>
                  </a:schemeClr>
                </a:solidFill>
                <a:latin typeface="Arial" panose="020B0604020202020204" pitchFamily="34" charset="0"/>
                <a:cs typeface="Arial" panose="020B0604020202020204" pitchFamily="34" charset="0"/>
              </a:rPr>
              <a:t>Creating a Table</a:t>
            </a:r>
          </a:p>
          <a:p>
            <a:endParaRPr lang="en-US" sz="4400" dirty="0">
              <a:solidFill>
                <a:schemeClr val="bg1">
                  <a:lumMod val="50000"/>
                </a:schemeClr>
              </a:solidFill>
              <a:latin typeface="Arial" panose="020B0604020202020204" pitchFamily="34" charset="0"/>
              <a:cs typeface="Arial" panose="020B0604020202020204" pitchFamily="34" charset="0"/>
            </a:endParaRPr>
          </a:p>
          <a:p>
            <a:r>
              <a:rPr lang="en-US" sz="2000" dirty="0">
                <a:solidFill>
                  <a:schemeClr val="bg1">
                    <a:lumMod val="50000"/>
                  </a:schemeClr>
                </a:solidFill>
                <a:latin typeface="Arial" panose="020B0604020202020204" pitchFamily="34" charset="0"/>
                <a:cs typeface="Arial" panose="020B0604020202020204" pitchFamily="34" charset="0"/>
              </a:rPr>
              <a:t>Create, Insert, Select …</a:t>
            </a:r>
          </a:p>
        </p:txBody>
      </p:sp>
    </p:spTree>
    <p:extLst>
      <p:ext uri="{BB962C8B-B14F-4D97-AF65-F5344CB8AC3E}">
        <p14:creationId xmlns:p14="http://schemas.microsoft.com/office/powerpoint/2010/main" val="419543083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REATE TABLE Product"/>
          <p:cNvSpPr txBox="1"/>
          <p:nvPr/>
        </p:nvSpPr>
        <p:spPr>
          <a:xfrm>
            <a:off x="1614728" y="3171925"/>
            <a:ext cx="4394152" cy="415498"/>
          </a:xfrm>
          <a:prstGeom prst="rect">
            <a:avLst/>
          </a:prstGeom>
          <a:noFill/>
        </p:spPr>
        <p:txBody>
          <a:bodyPr wrap="none" rtlCol="0">
            <a:spAutoFit/>
          </a:bodyPr>
          <a:lstStyle/>
          <a:p>
            <a:pPr defTabSz="685739"/>
            <a:r>
              <a:rPr lang="en-US" sz="2100" kern="0" dirty="0">
                <a:solidFill>
                  <a:sysClr val="windowText" lastClr="000000"/>
                </a:solidFill>
                <a:latin typeface="Courier New" panose="02070309020205020404" pitchFamily="49" charset="0"/>
                <a:cs typeface="Courier New" panose="02070309020205020404" pitchFamily="49" charset="0"/>
              </a:rPr>
              <a:t>CREATE TABLE </a:t>
            </a:r>
            <a:r>
              <a:rPr lang="en-US" sz="2100" kern="0" dirty="0" err="1">
                <a:solidFill>
                  <a:sysClr val="windowText" lastClr="000000"/>
                </a:solidFill>
                <a:latin typeface="Courier New" panose="02070309020205020404" pitchFamily="49" charset="0"/>
                <a:cs typeface="Courier New" panose="02070309020205020404" pitchFamily="49" charset="0"/>
              </a:rPr>
              <a:t>Sales.Product</a:t>
            </a:r>
            <a:endParaRPr lang="en-US" sz="2100" kern="0" dirty="0">
              <a:solidFill>
                <a:sysClr val="windowText" lastClr="000000"/>
              </a:solidFill>
              <a:latin typeface="Courier New" panose="02070309020205020404" pitchFamily="49" charset="0"/>
              <a:cs typeface="Courier New" panose="02070309020205020404" pitchFamily="49" charset="0"/>
            </a:endParaRPr>
          </a:p>
        </p:txBody>
      </p:sp>
      <p:graphicFrame>
        <p:nvGraphicFramePr>
          <p:cNvPr id="7" name="Table"/>
          <p:cNvGraphicFramePr>
            <a:graphicFrameLocks noGrp="1"/>
          </p:cNvGraphicFramePr>
          <p:nvPr>
            <p:extLst>
              <p:ext uri="{D42A27DB-BD31-4B8C-83A1-F6EECF244321}">
                <p14:modId xmlns:p14="http://schemas.microsoft.com/office/powerpoint/2010/main" val="3784982250"/>
              </p:ext>
            </p:extLst>
          </p:nvPr>
        </p:nvGraphicFramePr>
        <p:xfrm>
          <a:off x="2645502" y="1445138"/>
          <a:ext cx="3776806" cy="1409650"/>
        </p:xfrm>
        <a:graphic>
          <a:graphicData uri="http://schemas.openxmlformats.org/drawingml/2006/table">
            <a:tbl>
              <a:tblPr firstRow="1" bandRow="1">
                <a:tableStyleId>{5C22544A-7EE6-4342-B048-85BDC9FD1C3A}</a:tableStyleId>
              </a:tblPr>
              <a:tblGrid>
                <a:gridCol w="3776806">
                  <a:extLst>
                    <a:ext uri="{9D8B030D-6E8A-4147-A177-3AD203B41FA5}">
                      <a16:colId xmlns:a16="http://schemas.microsoft.com/office/drawing/2014/main" val="3618889415"/>
                    </a:ext>
                  </a:extLst>
                </a:gridCol>
              </a:tblGrid>
              <a:tr h="281471">
                <a:tc>
                  <a:txBody>
                    <a:bodyPr/>
                    <a:lstStyle/>
                    <a:p>
                      <a:endParaRPr lang="en-US" sz="1400" dirty="0"/>
                    </a:p>
                  </a:txBody>
                  <a:tcPr marL="68570" marR="68570" marT="34285" marB="34285">
                    <a:solidFill>
                      <a:schemeClr val="accent6">
                        <a:lumMod val="75000"/>
                      </a:schemeClr>
                    </a:solidFill>
                  </a:tcPr>
                </a:tc>
                <a:extLst>
                  <a:ext uri="{0D108BD9-81ED-4DB2-BD59-A6C34878D82A}">
                    <a16:rowId xmlns:a16="http://schemas.microsoft.com/office/drawing/2014/main" val="972223293"/>
                  </a:ext>
                </a:extLst>
              </a:tr>
              <a:tr h="281471">
                <a:tc>
                  <a:txBody>
                    <a:bodyPr/>
                    <a:lstStyle/>
                    <a:p>
                      <a:endParaRPr lang="en-US" sz="1400" dirty="0"/>
                    </a:p>
                  </a:txBody>
                  <a:tcPr marL="68570" marR="68570" marT="34285" marB="34285"/>
                </a:tc>
                <a:extLst>
                  <a:ext uri="{0D108BD9-81ED-4DB2-BD59-A6C34878D82A}">
                    <a16:rowId xmlns:a16="http://schemas.microsoft.com/office/drawing/2014/main" val="421879776"/>
                  </a:ext>
                </a:extLst>
              </a:tr>
              <a:tr h="281471">
                <a:tc>
                  <a:txBody>
                    <a:bodyPr/>
                    <a:lstStyle/>
                    <a:p>
                      <a:endParaRPr lang="en-US" sz="1400" dirty="0"/>
                    </a:p>
                  </a:txBody>
                  <a:tcPr marL="68570" marR="68570" marT="34285" marB="34285"/>
                </a:tc>
                <a:extLst>
                  <a:ext uri="{0D108BD9-81ED-4DB2-BD59-A6C34878D82A}">
                    <a16:rowId xmlns:a16="http://schemas.microsoft.com/office/drawing/2014/main" val="2693717018"/>
                  </a:ext>
                </a:extLst>
              </a:tr>
              <a:tr h="281471">
                <a:tc>
                  <a:txBody>
                    <a:bodyPr/>
                    <a:lstStyle/>
                    <a:p>
                      <a:endParaRPr lang="en-US" sz="1400" dirty="0"/>
                    </a:p>
                  </a:txBody>
                  <a:tcPr marL="68570" marR="68570" marT="34285" marB="34285"/>
                </a:tc>
                <a:extLst>
                  <a:ext uri="{0D108BD9-81ED-4DB2-BD59-A6C34878D82A}">
                    <a16:rowId xmlns:a16="http://schemas.microsoft.com/office/drawing/2014/main" val="474114192"/>
                  </a:ext>
                </a:extLst>
              </a:tr>
              <a:tr h="281471">
                <a:tc>
                  <a:txBody>
                    <a:bodyPr/>
                    <a:lstStyle/>
                    <a:p>
                      <a:endParaRPr lang="en-US" sz="1400" dirty="0"/>
                    </a:p>
                  </a:txBody>
                  <a:tcPr marL="68570" marR="68570" marT="34285" marB="34285"/>
                </a:tc>
                <a:extLst>
                  <a:ext uri="{0D108BD9-81ED-4DB2-BD59-A6C34878D82A}">
                    <a16:rowId xmlns:a16="http://schemas.microsoft.com/office/drawing/2014/main" val="342921304"/>
                  </a:ext>
                </a:extLst>
              </a:tr>
            </a:tbl>
          </a:graphicData>
        </a:graphic>
      </p:graphicFrame>
      <p:sp>
        <p:nvSpPr>
          <p:cNvPr id="4" name="TableName"/>
          <p:cNvSpPr txBox="1"/>
          <p:nvPr/>
        </p:nvSpPr>
        <p:spPr>
          <a:xfrm>
            <a:off x="2645502" y="1108802"/>
            <a:ext cx="3776806" cy="369332"/>
          </a:xfrm>
          <a:prstGeom prst="rect">
            <a:avLst/>
          </a:prstGeom>
          <a:solidFill>
            <a:schemeClr val="accent6">
              <a:lumMod val="75000"/>
            </a:schemeClr>
          </a:solidFill>
          <a:ln>
            <a:solidFill>
              <a:schemeClr val="bg1"/>
            </a:solidFill>
          </a:ln>
        </p:spPr>
        <p:txBody>
          <a:bodyPr wrap="square" rtlCol="0">
            <a:spAutoFit/>
          </a:bodyPr>
          <a:lstStyle/>
          <a:p>
            <a:pPr algn="ctr" defTabSz="685739"/>
            <a:r>
              <a:rPr lang="en-US" kern="0" dirty="0" err="1">
                <a:solidFill>
                  <a:schemeClr val="bg1"/>
                </a:solidFill>
                <a:effectLst>
                  <a:outerShdw blurRad="38100" dist="38100" dir="2700000" algn="tl">
                    <a:srgbClr val="000000">
                      <a:alpha val="43137"/>
                    </a:srgbClr>
                  </a:outerShdw>
                </a:effectLst>
              </a:rPr>
              <a:t>Sales.Product</a:t>
            </a:r>
            <a:endParaRPr lang="en-US" kern="0" dirty="0">
              <a:solidFill>
                <a:schemeClr val="bg1"/>
              </a:solidFill>
              <a:effectLst>
                <a:outerShdw blurRad="38100" dist="38100" dir="2700000" algn="tl">
                  <a:srgbClr val="000000">
                    <a:alpha val="43137"/>
                  </a:srgbClr>
                </a:outerShdw>
              </a:effectLst>
            </a:endParaRPr>
          </a:p>
        </p:txBody>
      </p:sp>
      <p:graphicFrame>
        <p:nvGraphicFramePr>
          <p:cNvPr id="6" name="Product Column"/>
          <p:cNvGraphicFramePr>
            <a:graphicFrameLocks noGrp="1"/>
          </p:cNvGraphicFramePr>
          <p:nvPr>
            <p:extLst>
              <p:ext uri="{D42A27DB-BD31-4B8C-83A1-F6EECF244321}">
                <p14:modId xmlns:p14="http://schemas.microsoft.com/office/powerpoint/2010/main" val="924177171"/>
              </p:ext>
            </p:extLst>
          </p:nvPr>
        </p:nvGraphicFramePr>
        <p:xfrm>
          <a:off x="2645501" y="1445138"/>
          <a:ext cx="935899" cy="1409650"/>
        </p:xfrm>
        <a:graphic>
          <a:graphicData uri="http://schemas.openxmlformats.org/drawingml/2006/table">
            <a:tbl>
              <a:tblPr firstRow="1" bandRow="1">
                <a:tableStyleId>{5C22544A-7EE6-4342-B048-85BDC9FD1C3A}</a:tableStyleId>
              </a:tblPr>
              <a:tblGrid>
                <a:gridCol w="935899">
                  <a:extLst>
                    <a:ext uri="{9D8B030D-6E8A-4147-A177-3AD203B41FA5}">
                      <a16:colId xmlns:a16="http://schemas.microsoft.com/office/drawing/2014/main" val="3618889415"/>
                    </a:ext>
                  </a:extLst>
                </a:gridCol>
              </a:tblGrid>
              <a:tr h="281471">
                <a:tc>
                  <a:txBody>
                    <a:bodyPr/>
                    <a:lstStyle/>
                    <a:p>
                      <a:r>
                        <a:rPr lang="en-US" sz="1400" dirty="0" err="1"/>
                        <a:t>ProductID</a:t>
                      </a:r>
                      <a:endParaRPr lang="en-US" sz="1400" dirty="0"/>
                    </a:p>
                  </a:txBody>
                  <a:tcPr marL="68570" marR="68570" marT="34285" marB="34285">
                    <a:solidFill>
                      <a:schemeClr val="accent6">
                        <a:lumMod val="75000"/>
                      </a:schemeClr>
                    </a:solidFill>
                  </a:tcPr>
                </a:tc>
                <a:extLst>
                  <a:ext uri="{0D108BD9-81ED-4DB2-BD59-A6C34878D82A}">
                    <a16:rowId xmlns:a16="http://schemas.microsoft.com/office/drawing/2014/main" val="972223293"/>
                  </a:ext>
                </a:extLst>
              </a:tr>
              <a:tr h="281471">
                <a:tc>
                  <a:txBody>
                    <a:bodyPr/>
                    <a:lstStyle/>
                    <a:p>
                      <a:r>
                        <a:rPr lang="en-US" sz="1400" i="1" dirty="0">
                          <a:solidFill>
                            <a:schemeClr val="tx1">
                              <a:lumMod val="50000"/>
                              <a:lumOff val="50000"/>
                            </a:schemeClr>
                          </a:solidFill>
                        </a:rPr>
                        <a:t>1</a:t>
                      </a:r>
                    </a:p>
                  </a:txBody>
                  <a:tcPr marL="68570" marR="68570" marT="34285" marB="34285"/>
                </a:tc>
                <a:extLst>
                  <a:ext uri="{0D108BD9-81ED-4DB2-BD59-A6C34878D82A}">
                    <a16:rowId xmlns:a16="http://schemas.microsoft.com/office/drawing/2014/main" val="421879776"/>
                  </a:ext>
                </a:extLst>
              </a:tr>
              <a:tr h="281471">
                <a:tc>
                  <a:txBody>
                    <a:bodyPr/>
                    <a:lstStyle/>
                    <a:p>
                      <a:r>
                        <a:rPr lang="en-US" sz="1400" i="1" dirty="0">
                          <a:solidFill>
                            <a:schemeClr val="tx1">
                              <a:lumMod val="50000"/>
                              <a:lumOff val="50000"/>
                            </a:schemeClr>
                          </a:solidFill>
                        </a:rPr>
                        <a:t>2</a:t>
                      </a:r>
                    </a:p>
                  </a:txBody>
                  <a:tcPr marL="68570" marR="68570" marT="34285" marB="34285"/>
                </a:tc>
                <a:extLst>
                  <a:ext uri="{0D108BD9-81ED-4DB2-BD59-A6C34878D82A}">
                    <a16:rowId xmlns:a16="http://schemas.microsoft.com/office/drawing/2014/main" val="2693717018"/>
                  </a:ext>
                </a:extLst>
              </a:tr>
              <a:tr h="281471">
                <a:tc>
                  <a:txBody>
                    <a:bodyPr/>
                    <a:lstStyle/>
                    <a:p>
                      <a:r>
                        <a:rPr lang="en-US" sz="1400" i="1" dirty="0">
                          <a:solidFill>
                            <a:schemeClr val="tx1">
                              <a:lumMod val="50000"/>
                              <a:lumOff val="50000"/>
                            </a:schemeClr>
                          </a:solidFill>
                        </a:rPr>
                        <a:t>3</a:t>
                      </a:r>
                    </a:p>
                  </a:txBody>
                  <a:tcPr marL="68570" marR="68570" marT="34285" marB="34285"/>
                </a:tc>
                <a:extLst>
                  <a:ext uri="{0D108BD9-81ED-4DB2-BD59-A6C34878D82A}">
                    <a16:rowId xmlns:a16="http://schemas.microsoft.com/office/drawing/2014/main" val="474114192"/>
                  </a:ext>
                </a:extLst>
              </a:tr>
              <a:tr h="281471">
                <a:tc>
                  <a:txBody>
                    <a:bodyPr/>
                    <a:lstStyle/>
                    <a:p>
                      <a:r>
                        <a:rPr lang="en-US" sz="1400" i="1" dirty="0">
                          <a:solidFill>
                            <a:schemeClr val="tx1">
                              <a:lumMod val="50000"/>
                              <a:lumOff val="50000"/>
                            </a:schemeClr>
                          </a:solidFill>
                        </a:rPr>
                        <a:t>4</a:t>
                      </a:r>
                    </a:p>
                  </a:txBody>
                  <a:tcPr marL="68570" marR="68570" marT="34285" marB="34285"/>
                </a:tc>
                <a:extLst>
                  <a:ext uri="{0D108BD9-81ED-4DB2-BD59-A6C34878D82A}">
                    <a16:rowId xmlns:a16="http://schemas.microsoft.com/office/drawing/2014/main" val="342921304"/>
                  </a:ext>
                </a:extLst>
              </a:tr>
            </a:tbl>
          </a:graphicData>
        </a:graphic>
      </p:graphicFrame>
      <p:sp>
        <p:nvSpPr>
          <p:cNvPr id="8" name="(ProductID..."/>
          <p:cNvSpPr txBox="1"/>
          <p:nvPr/>
        </p:nvSpPr>
        <p:spPr>
          <a:xfrm>
            <a:off x="1614728" y="3507312"/>
            <a:ext cx="6660798" cy="415498"/>
          </a:xfrm>
          <a:prstGeom prst="rect">
            <a:avLst/>
          </a:prstGeom>
          <a:noFill/>
        </p:spPr>
        <p:txBody>
          <a:bodyPr wrap="none" rtlCol="0">
            <a:spAutoFit/>
          </a:bodyPr>
          <a:lstStyle/>
          <a:p>
            <a:pPr defTabSz="685739"/>
            <a:r>
              <a:rPr lang="en-US" sz="2100" kern="0" dirty="0">
                <a:solidFill>
                  <a:sysClr val="windowText" lastClr="000000"/>
                </a:solidFill>
                <a:latin typeface="Courier New" panose="02070309020205020404" pitchFamily="49" charset="0"/>
                <a:cs typeface="Courier New" panose="02070309020205020404" pitchFamily="49" charset="0"/>
              </a:rPr>
              <a:t>(</a:t>
            </a:r>
            <a:r>
              <a:rPr lang="en-US" sz="2100" kern="0" dirty="0" err="1">
                <a:solidFill>
                  <a:sysClr val="windowText" lastClr="000000"/>
                </a:solidFill>
                <a:latin typeface="Courier New" panose="02070309020205020404" pitchFamily="49" charset="0"/>
                <a:cs typeface="Courier New" panose="02070309020205020404" pitchFamily="49" charset="0"/>
              </a:rPr>
              <a:t>ProductID</a:t>
            </a:r>
            <a:r>
              <a:rPr lang="en-US" sz="2100" kern="0" dirty="0">
                <a:solidFill>
                  <a:sysClr val="windowText" lastClr="000000"/>
                </a:solidFill>
                <a:latin typeface="Courier New" panose="02070309020205020404" pitchFamily="49" charset="0"/>
                <a:cs typeface="Courier New" panose="02070309020205020404" pitchFamily="49" charset="0"/>
              </a:rPr>
              <a:t> INTEGER IDENTITY PRIMARY KEY,</a:t>
            </a:r>
          </a:p>
        </p:txBody>
      </p:sp>
      <p:graphicFrame>
        <p:nvGraphicFramePr>
          <p:cNvPr id="10" name="Name Column"/>
          <p:cNvGraphicFramePr>
            <a:graphicFrameLocks noGrp="1"/>
          </p:cNvGraphicFramePr>
          <p:nvPr>
            <p:extLst>
              <p:ext uri="{D42A27DB-BD31-4B8C-83A1-F6EECF244321}">
                <p14:modId xmlns:p14="http://schemas.microsoft.com/office/powerpoint/2010/main" val="1175297038"/>
              </p:ext>
            </p:extLst>
          </p:nvPr>
        </p:nvGraphicFramePr>
        <p:xfrm>
          <a:off x="2645501" y="1445138"/>
          <a:ext cx="1888404" cy="1409650"/>
        </p:xfrm>
        <a:graphic>
          <a:graphicData uri="http://schemas.openxmlformats.org/drawingml/2006/table">
            <a:tbl>
              <a:tblPr firstRow="1" bandRow="1">
                <a:tableStyleId>{5C22544A-7EE6-4342-B048-85BDC9FD1C3A}</a:tableStyleId>
              </a:tblPr>
              <a:tblGrid>
                <a:gridCol w="944202">
                  <a:extLst>
                    <a:ext uri="{9D8B030D-6E8A-4147-A177-3AD203B41FA5}">
                      <a16:colId xmlns:a16="http://schemas.microsoft.com/office/drawing/2014/main" val="3618889415"/>
                    </a:ext>
                  </a:extLst>
                </a:gridCol>
                <a:gridCol w="944202">
                  <a:extLst>
                    <a:ext uri="{9D8B030D-6E8A-4147-A177-3AD203B41FA5}">
                      <a16:colId xmlns:a16="http://schemas.microsoft.com/office/drawing/2014/main" val="2218582792"/>
                    </a:ext>
                  </a:extLst>
                </a:gridCol>
              </a:tblGrid>
              <a:tr h="281471">
                <a:tc>
                  <a:txBody>
                    <a:bodyPr/>
                    <a:lstStyle/>
                    <a:p>
                      <a:r>
                        <a:rPr lang="en-US" sz="1400" dirty="0" err="1"/>
                        <a:t>ProductID</a:t>
                      </a:r>
                      <a:endParaRPr lang="en-US" sz="1400" dirty="0"/>
                    </a:p>
                  </a:txBody>
                  <a:tcPr marL="68570" marR="68570" marT="34285" marB="34285">
                    <a:solidFill>
                      <a:schemeClr val="accent6">
                        <a:lumMod val="75000"/>
                      </a:schemeClr>
                    </a:solidFill>
                  </a:tcPr>
                </a:tc>
                <a:tc>
                  <a:txBody>
                    <a:bodyPr/>
                    <a:lstStyle/>
                    <a:p>
                      <a:r>
                        <a:rPr lang="en-US" sz="1400" dirty="0"/>
                        <a:t>Name</a:t>
                      </a:r>
                    </a:p>
                  </a:txBody>
                  <a:tcPr marL="68570" marR="68570" marT="34285" marB="34285">
                    <a:solidFill>
                      <a:schemeClr val="accent6">
                        <a:lumMod val="75000"/>
                      </a:schemeClr>
                    </a:solidFill>
                  </a:tcPr>
                </a:tc>
                <a:extLst>
                  <a:ext uri="{0D108BD9-81ED-4DB2-BD59-A6C34878D82A}">
                    <a16:rowId xmlns:a16="http://schemas.microsoft.com/office/drawing/2014/main" val="972223293"/>
                  </a:ext>
                </a:extLst>
              </a:tr>
              <a:tr h="281471">
                <a:tc>
                  <a:txBody>
                    <a:bodyPr/>
                    <a:lstStyle/>
                    <a:p>
                      <a:r>
                        <a:rPr lang="en-US" sz="1400" i="1" dirty="0">
                          <a:solidFill>
                            <a:schemeClr val="tx1">
                              <a:lumMod val="50000"/>
                              <a:lumOff val="50000"/>
                            </a:schemeClr>
                          </a:solidFill>
                        </a:rPr>
                        <a:t>1</a:t>
                      </a:r>
                    </a:p>
                  </a:txBody>
                  <a:tcPr marL="68570" marR="68570" marT="34285" marB="34285"/>
                </a:tc>
                <a:tc>
                  <a:txBody>
                    <a:bodyPr/>
                    <a:lstStyle/>
                    <a:p>
                      <a:r>
                        <a:rPr lang="en-US" sz="1400" i="1" dirty="0">
                          <a:solidFill>
                            <a:schemeClr val="tx1">
                              <a:lumMod val="50000"/>
                              <a:lumOff val="50000"/>
                            </a:schemeClr>
                          </a:solidFill>
                        </a:rPr>
                        <a:t>Widget</a:t>
                      </a:r>
                    </a:p>
                  </a:txBody>
                  <a:tcPr marL="68570" marR="68570" marT="34285" marB="34285"/>
                </a:tc>
                <a:extLst>
                  <a:ext uri="{0D108BD9-81ED-4DB2-BD59-A6C34878D82A}">
                    <a16:rowId xmlns:a16="http://schemas.microsoft.com/office/drawing/2014/main" val="421879776"/>
                  </a:ext>
                </a:extLst>
              </a:tr>
              <a:tr h="281471">
                <a:tc>
                  <a:txBody>
                    <a:bodyPr/>
                    <a:lstStyle/>
                    <a:p>
                      <a:r>
                        <a:rPr lang="en-US" sz="1400" i="1" dirty="0">
                          <a:solidFill>
                            <a:schemeClr val="tx1">
                              <a:lumMod val="50000"/>
                              <a:lumOff val="50000"/>
                            </a:schemeClr>
                          </a:solidFill>
                        </a:rPr>
                        <a:t>2</a:t>
                      </a:r>
                    </a:p>
                  </a:txBody>
                  <a:tcPr marL="68570" marR="68570" marT="34285" marB="34285"/>
                </a:tc>
                <a:tc>
                  <a:txBody>
                    <a:bodyPr/>
                    <a:lstStyle/>
                    <a:p>
                      <a:r>
                        <a:rPr lang="en-US" sz="1400" i="1" dirty="0" err="1">
                          <a:solidFill>
                            <a:schemeClr val="tx1">
                              <a:lumMod val="50000"/>
                              <a:lumOff val="50000"/>
                            </a:schemeClr>
                          </a:solidFill>
                        </a:rPr>
                        <a:t>Thingybob</a:t>
                      </a:r>
                      <a:endParaRPr lang="en-US" sz="1400" i="1" dirty="0">
                        <a:solidFill>
                          <a:schemeClr val="tx1">
                            <a:lumMod val="50000"/>
                            <a:lumOff val="50000"/>
                          </a:schemeClr>
                        </a:solidFill>
                      </a:endParaRPr>
                    </a:p>
                  </a:txBody>
                  <a:tcPr marL="68570" marR="68570" marT="34285" marB="34285"/>
                </a:tc>
                <a:extLst>
                  <a:ext uri="{0D108BD9-81ED-4DB2-BD59-A6C34878D82A}">
                    <a16:rowId xmlns:a16="http://schemas.microsoft.com/office/drawing/2014/main" val="2693717018"/>
                  </a:ext>
                </a:extLst>
              </a:tr>
              <a:tr h="281471">
                <a:tc>
                  <a:txBody>
                    <a:bodyPr/>
                    <a:lstStyle/>
                    <a:p>
                      <a:r>
                        <a:rPr lang="en-US" sz="1400" i="1" dirty="0">
                          <a:solidFill>
                            <a:schemeClr val="tx1">
                              <a:lumMod val="50000"/>
                              <a:lumOff val="50000"/>
                            </a:schemeClr>
                          </a:solidFill>
                        </a:rPr>
                        <a:t>3</a:t>
                      </a:r>
                    </a:p>
                  </a:txBody>
                  <a:tcPr marL="68570" marR="68570" marT="34285" marB="34285"/>
                </a:tc>
                <a:tc>
                  <a:txBody>
                    <a:bodyPr/>
                    <a:lstStyle/>
                    <a:p>
                      <a:r>
                        <a:rPr lang="en-US" sz="1400" i="1" dirty="0" err="1">
                          <a:solidFill>
                            <a:schemeClr val="tx1">
                              <a:lumMod val="50000"/>
                              <a:lumOff val="50000"/>
                            </a:schemeClr>
                          </a:solidFill>
                        </a:rPr>
                        <a:t>Knicknack</a:t>
                      </a:r>
                      <a:endParaRPr lang="en-US" sz="1400" i="1" dirty="0">
                        <a:solidFill>
                          <a:schemeClr val="tx1">
                            <a:lumMod val="50000"/>
                            <a:lumOff val="50000"/>
                          </a:schemeClr>
                        </a:solidFill>
                      </a:endParaRPr>
                    </a:p>
                  </a:txBody>
                  <a:tcPr marL="68570" marR="68570" marT="34285" marB="34285"/>
                </a:tc>
                <a:extLst>
                  <a:ext uri="{0D108BD9-81ED-4DB2-BD59-A6C34878D82A}">
                    <a16:rowId xmlns:a16="http://schemas.microsoft.com/office/drawing/2014/main" val="474114192"/>
                  </a:ext>
                </a:extLst>
              </a:tr>
              <a:tr h="281471">
                <a:tc>
                  <a:txBody>
                    <a:bodyPr/>
                    <a:lstStyle/>
                    <a:p>
                      <a:r>
                        <a:rPr lang="en-US" sz="1400" i="1" dirty="0">
                          <a:solidFill>
                            <a:schemeClr val="tx1">
                              <a:lumMod val="50000"/>
                              <a:lumOff val="50000"/>
                            </a:schemeClr>
                          </a:solidFill>
                        </a:rPr>
                        <a:t>4</a:t>
                      </a:r>
                    </a:p>
                  </a:txBody>
                  <a:tcPr marL="68570" marR="68570" marT="34285" marB="34285"/>
                </a:tc>
                <a:tc>
                  <a:txBody>
                    <a:bodyPr/>
                    <a:lstStyle/>
                    <a:p>
                      <a:r>
                        <a:rPr lang="en-US" sz="1400" i="1" dirty="0" err="1">
                          <a:solidFill>
                            <a:schemeClr val="tx1">
                              <a:lumMod val="50000"/>
                              <a:lumOff val="50000"/>
                            </a:schemeClr>
                          </a:solidFill>
                        </a:rPr>
                        <a:t>Wotsit</a:t>
                      </a:r>
                      <a:endParaRPr lang="en-US" sz="1400" i="1" dirty="0">
                        <a:solidFill>
                          <a:schemeClr val="tx1">
                            <a:lumMod val="50000"/>
                            <a:lumOff val="50000"/>
                          </a:schemeClr>
                        </a:solidFill>
                      </a:endParaRPr>
                    </a:p>
                  </a:txBody>
                  <a:tcPr marL="68570" marR="68570" marT="34285" marB="34285"/>
                </a:tc>
                <a:extLst>
                  <a:ext uri="{0D108BD9-81ED-4DB2-BD59-A6C34878D82A}">
                    <a16:rowId xmlns:a16="http://schemas.microsoft.com/office/drawing/2014/main" val="342921304"/>
                  </a:ext>
                </a:extLst>
              </a:tr>
            </a:tbl>
          </a:graphicData>
        </a:graphic>
      </p:graphicFrame>
      <p:graphicFrame>
        <p:nvGraphicFramePr>
          <p:cNvPr id="11" name="Price Column"/>
          <p:cNvGraphicFramePr>
            <a:graphicFrameLocks noGrp="1"/>
          </p:cNvGraphicFramePr>
          <p:nvPr>
            <p:extLst>
              <p:ext uri="{D42A27DB-BD31-4B8C-83A1-F6EECF244321}">
                <p14:modId xmlns:p14="http://schemas.microsoft.com/office/powerpoint/2010/main" val="590929711"/>
              </p:ext>
            </p:extLst>
          </p:nvPr>
        </p:nvGraphicFramePr>
        <p:xfrm>
          <a:off x="2645499" y="1445138"/>
          <a:ext cx="3776806" cy="1409650"/>
        </p:xfrm>
        <a:graphic>
          <a:graphicData uri="http://schemas.openxmlformats.org/drawingml/2006/table">
            <a:tbl>
              <a:tblPr firstRow="1" bandRow="1">
                <a:tableStyleId>{5C22544A-7EE6-4342-B048-85BDC9FD1C3A}</a:tableStyleId>
              </a:tblPr>
              <a:tblGrid>
                <a:gridCol w="1237224">
                  <a:extLst>
                    <a:ext uri="{9D8B030D-6E8A-4147-A177-3AD203B41FA5}">
                      <a16:colId xmlns:a16="http://schemas.microsoft.com/office/drawing/2014/main" val="3618889415"/>
                    </a:ext>
                  </a:extLst>
                </a:gridCol>
                <a:gridCol w="1237224">
                  <a:extLst>
                    <a:ext uri="{9D8B030D-6E8A-4147-A177-3AD203B41FA5}">
                      <a16:colId xmlns:a16="http://schemas.microsoft.com/office/drawing/2014/main" val="2218582792"/>
                    </a:ext>
                  </a:extLst>
                </a:gridCol>
                <a:gridCol w="1302358">
                  <a:extLst>
                    <a:ext uri="{9D8B030D-6E8A-4147-A177-3AD203B41FA5}">
                      <a16:colId xmlns:a16="http://schemas.microsoft.com/office/drawing/2014/main" val="128276324"/>
                    </a:ext>
                  </a:extLst>
                </a:gridCol>
              </a:tblGrid>
              <a:tr h="281471">
                <a:tc>
                  <a:txBody>
                    <a:bodyPr/>
                    <a:lstStyle/>
                    <a:p>
                      <a:r>
                        <a:rPr lang="en-US" sz="1400" dirty="0" err="1"/>
                        <a:t>ProductID</a:t>
                      </a:r>
                      <a:endParaRPr lang="en-US" sz="1400" dirty="0"/>
                    </a:p>
                  </a:txBody>
                  <a:tcPr marL="68570" marR="68570" marT="34285" marB="34285">
                    <a:solidFill>
                      <a:schemeClr val="accent6">
                        <a:lumMod val="75000"/>
                      </a:schemeClr>
                    </a:solidFill>
                  </a:tcPr>
                </a:tc>
                <a:tc>
                  <a:txBody>
                    <a:bodyPr/>
                    <a:lstStyle/>
                    <a:p>
                      <a:r>
                        <a:rPr lang="en-US" sz="1400" dirty="0"/>
                        <a:t>Name</a:t>
                      </a:r>
                    </a:p>
                  </a:txBody>
                  <a:tcPr marL="68570" marR="68570" marT="34285" marB="34285">
                    <a:solidFill>
                      <a:schemeClr val="accent6">
                        <a:lumMod val="75000"/>
                      </a:schemeClr>
                    </a:solidFill>
                  </a:tcPr>
                </a:tc>
                <a:tc>
                  <a:txBody>
                    <a:bodyPr/>
                    <a:lstStyle/>
                    <a:p>
                      <a:r>
                        <a:rPr lang="en-US" sz="1400" dirty="0"/>
                        <a:t>Price</a:t>
                      </a:r>
                    </a:p>
                  </a:txBody>
                  <a:tcPr marL="68570" marR="68570" marT="34285" marB="34285">
                    <a:solidFill>
                      <a:schemeClr val="accent6">
                        <a:lumMod val="75000"/>
                      </a:schemeClr>
                    </a:solidFill>
                  </a:tcPr>
                </a:tc>
                <a:extLst>
                  <a:ext uri="{0D108BD9-81ED-4DB2-BD59-A6C34878D82A}">
                    <a16:rowId xmlns:a16="http://schemas.microsoft.com/office/drawing/2014/main" val="972223293"/>
                  </a:ext>
                </a:extLst>
              </a:tr>
              <a:tr h="281471">
                <a:tc>
                  <a:txBody>
                    <a:bodyPr/>
                    <a:lstStyle/>
                    <a:p>
                      <a:r>
                        <a:rPr lang="en-US" sz="1400" i="1" dirty="0">
                          <a:solidFill>
                            <a:schemeClr val="tx1">
                              <a:lumMod val="50000"/>
                              <a:lumOff val="50000"/>
                            </a:schemeClr>
                          </a:solidFill>
                        </a:rPr>
                        <a:t>1</a:t>
                      </a:r>
                    </a:p>
                  </a:txBody>
                  <a:tcPr marL="68570" marR="68570" marT="34285" marB="34285"/>
                </a:tc>
                <a:tc>
                  <a:txBody>
                    <a:bodyPr/>
                    <a:lstStyle/>
                    <a:p>
                      <a:r>
                        <a:rPr lang="en-US" sz="1400" i="1" dirty="0">
                          <a:solidFill>
                            <a:schemeClr val="tx1">
                              <a:lumMod val="50000"/>
                              <a:lumOff val="50000"/>
                            </a:schemeClr>
                          </a:solidFill>
                        </a:rPr>
                        <a:t>Widget</a:t>
                      </a:r>
                    </a:p>
                  </a:txBody>
                  <a:tcPr marL="68570" marR="68570" marT="34285" marB="34285"/>
                </a:tc>
                <a:tc>
                  <a:txBody>
                    <a:bodyPr/>
                    <a:lstStyle/>
                    <a:p>
                      <a:r>
                        <a:rPr lang="en-US" sz="1400" i="1" dirty="0">
                          <a:solidFill>
                            <a:schemeClr val="tx1">
                              <a:lumMod val="50000"/>
                              <a:lumOff val="50000"/>
                            </a:schemeClr>
                          </a:solidFill>
                        </a:rPr>
                        <a:t>12.99</a:t>
                      </a:r>
                    </a:p>
                  </a:txBody>
                  <a:tcPr marL="68570" marR="68570" marT="34285" marB="34285"/>
                </a:tc>
                <a:extLst>
                  <a:ext uri="{0D108BD9-81ED-4DB2-BD59-A6C34878D82A}">
                    <a16:rowId xmlns:a16="http://schemas.microsoft.com/office/drawing/2014/main" val="421879776"/>
                  </a:ext>
                </a:extLst>
              </a:tr>
              <a:tr h="281471">
                <a:tc>
                  <a:txBody>
                    <a:bodyPr/>
                    <a:lstStyle/>
                    <a:p>
                      <a:r>
                        <a:rPr lang="en-US" sz="1400" i="1" dirty="0">
                          <a:solidFill>
                            <a:schemeClr val="tx1">
                              <a:lumMod val="50000"/>
                              <a:lumOff val="50000"/>
                            </a:schemeClr>
                          </a:solidFill>
                        </a:rPr>
                        <a:t>2</a:t>
                      </a:r>
                    </a:p>
                  </a:txBody>
                  <a:tcPr marL="68570" marR="68570" marT="34285" marB="34285"/>
                </a:tc>
                <a:tc>
                  <a:txBody>
                    <a:bodyPr/>
                    <a:lstStyle/>
                    <a:p>
                      <a:r>
                        <a:rPr lang="en-US" sz="1400" i="1" dirty="0" err="1">
                          <a:solidFill>
                            <a:schemeClr val="tx1">
                              <a:lumMod val="50000"/>
                              <a:lumOff val="50000"/>
                            </a:schemeClr>
                          </a:solidFill>
                        </a:rPr>
                        <a:t>Thingybob</a:t>
                      </a:r>
                      <a:endParaRPr lang="en-US" sz="1400" i="1" dirty="0">
                        <a:solidFill>
                          <a:schemeClr val="tx1">
                            <a:lumMod val="50000"/>
                            <a:lumOff val="50000"/>
                          </a:schemeClr>
                        </a:solidFill>
                      </a:endParaRPr>
                    </a:p>
                  </a:txBody>
                  <a:tcPr marL="68570" marR="68570" marT="34285" marB="34285"/>
                </a:tc>
                <a:tc>
                  <a:txBody>
                    <a:bodyPr/>
                    <a:lstStyle/>
                    <a:p>
                      <a:r>
                        <a:rPr lang="en-US" sz="1400" i="1" dirty="0">
                          <a:solidFill>
                            <a:schemeClr val="tx1">
                              <a:lumMod val="50000"/>
                              <a:lumOff val="50000"/>
                            </a:schemeClr>
                          </a:solidFill>
                        </a:rPr>
                        <a:t>3.75</a:t>
                      </a:r>
                    </a:p>
                  </a:txBody>
                  <a:tcPr marL="68570" marR="68570" marT="34285" marB="34285"/>
                </a:tc>
                <a:extLst>
                  <a:ext uri="{0D108BD9-81ED-4DB2-BD59-A6C34878D82A}">
                    <a16:rowId xmlns:a16="http://schemas.microsoft.com/office/drawing/2014/main" val="2693717018"/>
                  </a:ext>
                </a:extLst>
              </a:tr>
              <a:tr h="281471">
                <a:tc>
                  <a:txBody>
                    <a:bodyPr/>
                    <a:lstStyle/>
                    <a:p>
                      <a:r>
                        <a:rPr lang="en-US" sz="1400" i="1" dirty="0">
                          <a:solidFill>
                            <a:schemeClr val="tx1">
                              <a:lumMod val="50000"/>
                              <a:lumOff val="50000"/>
                            </a:schemeClr>
                          </a:solidFill>
                        </a:rPr>
                        <a:t>3</a:t>
                      </a:r>
                    </a:p>
                  </a:txBody>
                  <a:tcPr marL="68570" marR="68570" marT="34285" marB="34285"/>
                </a:tc>
                <a:tc>
                  <a:txBody>
                    <a:bodyPr/>
                    <a:lstStyle/>
                    <a:p>
                      <a:r>
                        <a:rPr lang="en-US" sz="1400" i="1" dirty="0" err="1">
                          <a:solidFill>
                            <a:schemeClr val="tx1">
                              <a:lumMod val="50000"/>
                              <a:lumOff val="50000"/>
                            </a:schemeClr>
                          </a:solidFill>
                        </a:rPr>
                        <a:t>Knicknack</a:t>
                      </a:r>
                      <a:endParaRPr lang="en-US" sz="1400" i="1" dirty="0">
                        <a:solidFill>
                          <a:schemeClr val="tx1">
                            <a:lumMod val="50000"/>
                            <a:lumOff val="50000"/>
                          </a:schemeClr>
                        </a:solidFill>
                      </a:endParaRPr>
                    </a:p>
                  </a:txBody>
                  <a:tcPr marL="68570" marR="68570" marT="34285" marB="34285"/>
                </a:tc>
                <a:tc>
                  <a:txBody>
                    <a:bodyPr/>
                    <a:lstStyle/>
                    <a:p>
                      <a:endParaRPr lang="en-US" sz="1400" i="1" dirty="0">
                        <a:solidFill>
                          <a:schemeClr val="tx1">
                            <a:lumMod val="50000"/>
                            <a:lumOff val="50000"/>
                          </a:schemeClr>
                        </a:solidFill>
                      </a:endParaRPr>
                    </a:p>
                  </a:txBody>
                  <a:tcPr marL="68570" marR="68570" marT="34285" marB="34285"/>
                </a:tc>
                <a:extLst>
                  <a:ext uri="{0D108BD9-81ED-4DB2-BD59-A6C34878D82A}">
                    <a16:rowId xmlns:a16="http://schemas.microsoft.com/office/drawing/2014/main" val="474114192"/>
                  </a:ext>
                </a:extLst>
              </a:tr>
              <a:tr h="281471">
                <a:tc>
                  <a:txBody>
                    <a:bodyPr/>
                    <a:lstStyle/>
                    <a:p>
                      <a:r>
                        <a:rPr lang="en-US" sz="1400" i="1" dirty="0">
                          <a:solidFill>
                            <a:schemeClr val="tx1">
                              <a:lumMod val="50000"/>
                              <a:lumOff val="50000"/>
                            </a:schemeClr>
                          </a:solidFill>
                        </a:rPr>
                        <a:t>4</a:t>
                      </a:r>
                    </a:p>
                  </a:txBody>
                  <a:tcPr marL="68570" marR="68570" marT="34285" marB="34285"/>
                </a:tc>
                <a:tc>
                  <a:txBody>
                    <a:bodyPr/>
                    <a:lstStyle/>
                    <a:p>
                      <a:r>
                        <a:rPr lang="en-US" sz="1400" i="1" dirty="0" err="1">
                          <a:solidFill>
                            <a:schemeClr val="tx1">
                              <a:lumMod val="50000"/>
                              <a:lumOff val="50000"/>
                            </a:schemeClr>
                          </a:solidFill>
                        </a:rPr>
                        <a:t>Wotsit</a:t>
                      </a:r>
                      <a:endParaRPr lang="en-US" sz="1400" i="1" dirty="0">
                        <a:solidFill>
                          <a:schemeClr val="tx1">
                            <a:lumMod val="50000"/>
                            <a:lumOff val="50000"/>
                          </a:schemeClr>
                        </a:solidFill>
                      </a:endParaRPr>
                    </a:p>
                  </a:txBody>
                  <a:tcPr marL="68570" marR="68570" marT="34285" marB="34285"/>
                </a:tc>
                <a:tc>
                  <a:txBody>
                    <a:bodyPr/>
                    <a:lstStyle/>
                    <a:p>
                      <a:endParaRPr lang="en-US" sz="1400" i="1" dirty="0">
                        <a:solidFill>
                          <a:schemeClr val="tx1">
                            <a:lumMod val="50000"/>
                            <a:lumOff val="50000"/>
                          </a:schemeClr>
                        </a:solidFill>
                      </a:endParaRPr>
                    </a:p>
                  </a:txBody>
                  <a:tcPr marL="68570" marR="68570" marT="34285" marB="34285"/>
                </a:tc>
                <a:extLst>
                  <a:ext uri="{0D108BD9-81ED-4DB2-BD59-A6C34878D82A}">
                    <a16:rowId xmlns:a16="http://schemas.microsoft.com/office/drawing/2014/main" val="342921304"/>
                  </a:ext>
                </a:extLst>
              </a:tr>
            </a:tbl>
          </a:graphicData>
        </a:graphic>
      </p:graphicFrame>
      <p:sp>
        <p:nvSpPr>
          <p:cNvPr id="13" name="Name Varchar..."/>
          <p:cNvSpPr txBox="1"/>
          <p:nvPr/>
        </p:nvSpPr>
        <p:spPr>
          <a:xfrm>
            <a:off x="1768747" y="3872346"/>
            <a:ext cx="2937022" cy="415498"/>
          </a:xfrm>
          <a:prstGeom prst="rect">
            <a:avLst/>
          </a:prstGeom>
          <a:noFill/>
        </p:spPr>
        <p:txBody>
          <a:bodyPr wrap="none" rtlCol="0">
            <a:spAutoFit/>
          </a:bodyPr>
          <a:lstStyle/>
          <a:p>
            <a:pPr defTabSz="685739"/>
            <a:r>
              <a:rPr lang="en-US" sz="2100" kern="0" dirty="0">
                <a:solidFill>
                  <a:sysClr val="windowText" lastClr="000000"/>
                </a:solidFill>
                <a:latin typeface="Courier New" panose="02070309020205020404" pitchFamily="49" charset="0"/>
                <a:cs typeface="Courier New" panose="02070309020205020404" pitchFamily="49" charset="0"/>
              </a:rPr>
              <a:t>Name VARCHAR(20),</a:t>
            </a:r>
          </a:p>
        </p:txBody>
      </p:sp>
      <p:sp>
        <p:nvSpPr>
          <p:cNvPr id="15" name="Price Decimal"/>
          <p:cNvSpPr txBox="1"/>
          <p:nvPr/>
        </p:nvSpPr>
        <p:spPr>
          <a:xfrm>
            <a:off x="1768748" y="4236376"/>
            <a:ext cx="3422732" cy="415498"/>
          </a:xfrm>
          <a:prstGeom prst="rect">
            <a:avLst/>
          </a:prstGeom>
          <a:noFill/>
        </p:spPr>
        <p:txBody>
          <a:bodyPr wrap="none" rtlCol="0">
            <a:spAutoFit/>
          </a:bodyPr>
          <a:lstStyle/>
          <a:p>
            <a:pPr defTabSz="685739"/>
            <a:r>
              <a:rPr lang="en-US" sz="2100" kern="0" dirty="0">
                <a:solidFill>
                  <a:sysClr val="windowText" lastClr="000000"/>
                </a:solidFill>
                <a:latin typeface="Courier New" panose="02070309020205020404" pitchFamily="49" charset="0"/>
                <a:cs typeface="Courier New" panose="02070309020205020404" pitchFamily="49" charset="0"/>
              </a:rPr>
              <a:t>Price DECIMAL NULL);</a:t>
            </a:r>
          </a:p>
        </p:txBody>
      </p:sp>
    </p:spTree>
    <p:extLst>
      <p:ext uri="{BB962C8B-B14F-4D97-AF65-F5344CB8AC3E}">
        <p14:creationId xmlns:p14="http://schemas.microsoft.com/office/powerpoint/2010/main" val="505244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
                                  </p:iterate>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1151"/>
                            </p:stCondLst>
                            <p:childTnLst>
                              <p:par>
                                <p:cTn id="8" presetID="10"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iterate type="lt">
                                    <p:tmAbs val="50"/>
                                  </p:iterate>
                                  <p:childTnLst>
                                    <p:set>
                                      <p:cBhvr>
                                        <p:cTn id="17" dur="1" fill="hold">
                                          <p:stCondLst>
                                            <p:cond delay="0"/>
                                          </p:stCondLst>
                                        </p:cTn>
                                        <p:tgtEl>
                                          <p:spTgt spid="8"/>
                                        </p:tgtEl>
                                        <p:attrNameLst>
                                          <p:attrName>style.visibility</p:attrName>
                                        </p:attrNameLst>
                                      </p:cBhvr>
                                      <p:to>
                                        <p:strVal val="visible"/>
                                      </p:to>
                                    </p:set>
                                  </p:childTnLst>
                                </p:cTn>
                              </p:par>
                            </p:childTnLst>
                          </p:cTn>
                        </p:par>
                        <p:par>
                          <p:cTn id="18" fill="hold">
                            <p:stCondLst>
                              <p:cond delay="1751"/>
                            </p:stCondLst>
                            <p:childTnLst>
                              <p:par>
                                <p:cTn id="19" presetID="10" presetClass="entr" presetSubtype="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iterate type="lt">
                                    <p:tmAbs val="50"/>
                                  </p:iterate>
                                  <p:childTnLst>
                                    <p:set>
                                      <p:cBhvr>
                                        <p:cTn id="25" dur="1" fill="hold">
                                          <p:stCondLst>
                                            <p:cond delay="0"/>
                                          </p:stCondLst>
                                        </p:cTn>
                                        <p:tgtEl>
                                          <p:spTgt spid="13"/>
                                        </p:tgtEl>
                                        <p:attrNameLst>
                                          <p:attrName>style.visibility</p:attrName>
                                        </p:attrNameLst>
                                      </p:cBhvr>
                                      <p:to>
                                        <p:strVal val="visible"/>
                                      </p:to>
                                    </p:set>
                                  </p:childTnLst>
                                </p:cTn>
                              </p:par>
                            </p:childTnLst>
                          </p:cTn>
                        </p:par>
                        <p:par>
                          <p:cTn id="26" fill="hold">
                            <p:stCondLst>
                              <p:cond delay="751"/>
                            </p:stCondLst>
                            <p:childTnLst>
                              <p:par>
                                <p:cTn id="27" presetID="10" presetClass="entr" presetSubtype="0"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iterate type="lt">
                                    <p:tmAbs val="50"/>
                                  </p:iterate>
                                  <p:childTnLst>
                                    <p:set>
                                      <p:cBhvr>
                                        <p:cTn id="33" dur="1" fill="hold">
                                          <p:stCondLst>
                                            <p:cond delay="0"/>
                                          </p:stCondLst>
                                        </p:cTn>
                                        <p:tgtEl>
                                          <p:spTgt spid="15"/>
                                        </p:tgtEl>
                                        <p:attrNameLst>
                                          <p:attrName>style.visibility</p:attrName>
                                        </p:attrNameLst>
                                      </p:cBhvr>
                                      <p:to>
                                        <p:strVal val="visible"/>
                                      </p:to>
                                    </p:set>
                                  </p:childTnLst>
                                </p:cTn>
                              </p:par>
                            </p:childTnLst>
                          </p:cTn>
                        </p:par>
                        <p:par>
                          <p:cTn id="34" fill="hold">
                            <p:stCondLst>
                              <p:cond delay="851"/>
                            </p:stCondLst>
                            <p:childTnLst>
                              <p:par>
                                <p:cTn id="35" presetID="10" presetClass="entr" presetSubtype="0" fill="hold"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8" grpId="0"/>
      <p:bldP spid="13"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LTER Table"/>
          <p:cNvSpPr txBox="1"/>
          <p:nvPr/>
        </p:nvSpPr>
        <p:spPr>
          <a:xfrm>
            <a:off x="1614728" y="3171926"/>
            <a:ext cx="5689378" cy="1061829"/>
          </a:xfrm>
          <a:prstGeom prst="rect">
            <a:avLst/>
          </a:prstGeom>
          <a:noFill/>
        </p:spPr>
        <p:txBody>
          <a:bodyPr wrap="none" rtlCol="0">
            <a:spAutoFit/>
          </a:bodyPr>
          <a:lstStyle/>
          <a:p>
            <a:pPr defTabSz="685739"/>
            <a:r>
              <a:rPr lang="en-US" sz="2100" kern="0" dirty="0">
                <a:solidFill>
                  <a:sysClr val="windowText" lastClr="000000"/>
                </a:solidFill>
                <a:latin typeface="Courier New" panose="02070309020205020404" pitchFamily="49" charset="0"/>
                <a:cs typeface="Courier New" panose="02070309020205020404" pitchFamily="49" charset="0"/>
              </a:rPr>
              <a:t>ALTER TABLE </a:t>
            </a:r>
            <a:r>
              <a:rPr lang="en-US" sz="2100" kern="0" dirty="0" err="1">
                <a:solidFill>
                  <a:sysClr val="windowText" lastClr="000000"/>
                </a:solidFill>
                <a:latin typeface="Courier New" panose="02070309020205020404" pitchFamily="49" charset="0"/>
                <a:cs typeface="Courier New" panose="02070309020205020404" pitchFamily="49" charset="0"/>
              </a:rPr>
              <a:t>Sales.Product</a:t>
            </a:r>
            <a:endParaRPr lang="en-US" sz="2100" kern="0" dirty="0">
              <a:solidFill>
                <a:sysClr val="windowText" lastClr="000000"/>
              </a:solidFill>
              <a:latin typeface="Courier New" panose="02070309020205020404" pitchFamily="49" charset="0"/>
              <a:cs typeface="Courier New" panose="02070309020205020404" pitchFamily="49" charset="0"/>
            </a:endParaRPr>
          </a:p>
          <a:p>
            <a:pPr defTabSz="685739"/>
            <a:r>
              <a:rPr lang="en-US" sz="2100" kern="0" dirty="0">
                <a:solidFill>
                  <a:sysClr val="windowText" lastClr="000000"/>
                </a:solidFill>
                <a:latin typeface="Courier New" panose="02070309020205020404" pitchFamily="49" charset="0"/>
                <a:cs typeface="Courier New" panose="02070309020205020404" pitchFamily="49" charset="0"/>
              </a:rPr>
              <a:t>ADD Supplier INTEGER NOT NULL</a:t>
            </a:r>
          </a:p>
          <a:p>
            <a:pPr defTabSz="685739"/>
            <a:r>
              <a:rPr lang="en-US" sz="2100" kern="0" dirty="0">
                <a:solidFill>
                  <a:sysClr val="windowText" lastClr="000000"/>
                </a:solidFill>
                <a:latin typeface="Courier New" panose="02070309020205020404" pitchFamily="49" charset="0"/>
                <a:cs typeface="Courier New" panose="02070309020205020404" pitchFamily="49" charset="0"/>
              </a:rPr>
              <a:t>CONSTRAINT </a:t>
            </a:r>
            <a:r>
              <a:rPr lang="en-US" sz="2100" kern="0" dirty="0" err="1">
                <a:solidFill>
                  <a:sysClr val="windowText" lastClr="000000"/>
                </a:solidFill>
                <a:latin typeface="Courier New" panose="02070309020205020404" pitchFamily="49" charset="0"/>
                <a:cs typeface="Courier New" panose="02070309020205020404" pitchFamily="49" charset="0"/>
              </a:rPr>
              <a:t>def_supplier</a:t>
            </a:r>
            <a:r>
              <a:rPr lang="en-US" sz="2100" kern="0" dirty="0">
                <a:solidFill>
                  <a:sysClr val="windowText" lastClr="000000"/>
                </a:solidFill>
                <a:latin typeface="Courier New" panose="02070309020205020404" pitchFamily="49" charset="0"/>
                <a:cs typeface="Courier New" panose="02070309020205020404" pitchFamily="49" charset="0"/>
              </a:rPr>
              <a:t> DEFAULT 1;</a:t>
            </a:r>
          </a:p>
        </p:txBody>
      </p:sp>
      <p:sp>
        <p:nvSpPr>
          <p:cNvPr id="4" name="TableName"/>
          <p:cNvSpPr txBox="1"/>
          <p:nvPr/>
        </p:nvSpPr>
        <p:spPr>
          <a:xfrm>
            <a:off x="2645502" y="1108802"/>
            <a:ext cx="3776806" cy="369332"/>
          </a:xfrm>
          <a:prstGeom prst="rect">
            <a:avLst/>
          </a:prstGeom>
          <a:solidFill>
            <a:schemeClr val="accent6">
              <a:lumMod val="75000"/>
            </a:schemeClr>
          </a:solidFill>
          <a:ln>
            <a:solidFill>
              <a:schemeClr val="bg1"/>
            </a:solidFill>
          </a:ln>
        </p:spPr>
        <p:txBody>
          <a:bodyPr wrap="square" rtlCol="0">
            <a:spAutoFit/>
          </a:bodyPr>
          <a:lstStyle/>
          <a:p>
            <a:pPr algn="ctr" defTabSz="685739"/>
            <a:r>
              <a:rPr lang="en-US" kern="0" dirty="0" err="1">
                <a:solidFill>
                  <a:schemeClr val="bg1"/>
                </a:solidFill>
                <a:effectLst>
                  <a:outerShdw blurRad="38100" dist="38100" dir="2700000" algn="tl">
                    <a:srgbClr val="000000">
                      <a:alpha val="43137"/>
                    </a:srgbClr>
                  </a:outerShdw>
                </a:effectLst>
              </a:rPr>
              <a:t>Sales.Product</a:t>
            </a:r>
            <a:endParaRPr lang="en-US" kern="0" dirty="0">
              <a:solidFill>
                <a:schemeClr val="bg1"/>
              </a:solidFill>
              <a:effectLst>
                <a:outerShdw blurRad="38100" dist="38100" dir="2700000" algn="tl">
                  <a:srgbClr val="000000">
                    <a:alpha val="43137"/>
                  </a:srgbClr>
                </a:outerShdw>
              </a:effectLst>
            </a:endParaRPr>
          </a:p>
        </p:txBody>
      </p:sp>
      <p:graphicFrame>
        <p:nvGraphicFramePr>
          <p:cNvPr id="11" name="Price Column"/>
          <p:cNvGraphicFramePr>
            <a:graphicFrameLocks noGrp="1"/>
          </p:cNvGraphicFramePr>
          <p:nvPr>
            <p:extLst>
              <p:ext uri="{D42A27DB-BD31-4B8C-83A1-F6EECF244321}">
                <p14:modId xmlns:p14="http://schemas.microsoft.com/office/powerpoint/2010/main" val="3040831740"/>
              </p:ext>
            </p:extLst>
          </p:nvPr>
        </p:nvGraphicFramePr>
        <p:xfrm>
          <a:off x="2645501" y="1445138"/>
          <a:ext cx="3775375" cy="1409650"/>
        </p:xfrm>
        <a:graphic>
          <a:graphicData uri="http://schemas.openxmlformats.org/drawingml/2006/table">
            <a:tbl>
              <a:tblPr firstRow="1" bandRow="1">
                <a:tableStyleId>{5C22544A-7EE6-4342-B048-85BDC9FD1C3A}</a:tableStyleId>
              </a:tblPr>
              <a:tblGrid>
                <a:gridCol w="944202">
                  <a:extLst>
                    <a:ext uri="{9D8B030D-6E8A-4147-A177-3AD203B41FA5}">
                      <a16:colId xmlns:a16="http://schemas.microsoft.com/office/drawing/2014/main" val="3618889415"/>
                    </a:ext>
                  </a:extLst>
                </a:gridCol>
                <a:gridCol w="944202">
                  <a:extLst>
                    <a:ext uri="{9D8B030D-6E8A-4147-A177-3AD203B41FA5}">
                      <a16:colId xmlns:a16="http://schemas.microsoft.com/office/drawing/2014/main" val="2218582792"/>
                    </a:ext>
                  </a:extLst>
                </a:gridCol>
                <a:gridCol w="1886971">
                  <a:extLst>
                    <a:ext uri="{9D8B030D-6E8A-4147-A177-3AD203B41FA5}">
                      <a16:colId xmlns:a16="http://schemas.microsoft.com/office/drawing/2014/main" val="128276324"/>
                    </a:ext>
                  </a:extLst>
                </a:gridCol>
              </a:tblGrid>
              <a:tr h="281471">
                <a:tc>
                  <a:txBody>
                    <a:bodyPr/>
                    <a:lstStyle/>
                    <a:p>
                      <a:r>
                        <a:rPr lang="en-US" sz="1400" dirty="0" err="1"/>
                        <a:t>ProductID</a:t>
                      </a:r>
                      <a:endParaRPr lang="en-US" sz="1400" dirty="0"/>
                    </a:p>
                  </a:txBody>
                  <a:tcPr marL="68570" marR="68570" marT="34285" marB="34285">
                    <a:solidFill>
                      <a:schemeClr val="accent6">
                        <a:lumMod val="75000"/>
                      </a:schemeClr>
                    </a:solidFill>
                  </a:tcPr>
                </a:tc>
                <a:tc>
                  <a:txBody>
                    <a:bodyPr/>
                    <a:lstStyle/>
                    <a:p>
                      <a:r>
                        <a:rPr lang="en-US" sz="1400" dirty="0"/>
                        <a:t>Name</a:t>
                      </a:r>
                    </a:p>
                  </a:txBody>
                  <a:tcPr marL="68570" marR="68570" marT="34285" marB="34285">
                    <a:solidFill>
                      <a:schemeClr val="accent6">
                        <a:lumMod val="75000"/>
                      </a:schemeClr>
                    </a:solidFill>
                  </a:tcPr>
                </a:tc>
                <a:tc>
                  <a:txBody>
                    <a:bodyPr/>
                    <a:lstStyle/>
                    <a:p>
                      <a:r>
                        <a:rPr lang="en-US" sz="1400" dirty="0"/>
                        <a:t>Price</a:t>
                      </a:r>
                    </a:p>
                  </a:txBody>
                  <a:tcPr marL="68570" marR="68570" marT="34285" marB="34285">
                    <a:solidFill>
                      <a:schemeClr val="accent6">
                        <a:lumMod val="75000"/>
                      </a:schemeClr>
                    </a:solidFill>
                  </a:tcPr>
                </a:tc>
                <a:extLst>
                  <a:ext uri="{0D108BD9-81ED-4DB2-BD59-A6C34878D82A}">
                    <a16:rowId xmlns:a16="http://schemas.microsoft.com/office/drawing/2014/main" val="972223293"/>
                  </a:ext>
                </a:extLst>
              </a:tr>
              <a:tr h="281471">
                <a:tc>
                  <a:txBody>
                    <a:bodyPr/>
                    <a:lstStyle/>
                    <a:p>
                      <a:r>
                        <a:rPr lang="en-US" sz="1400" i="1" dirty="0">
                          <a:solidFill>
                            <a:schemeClr val="tx1">
                              <a:lumMod val="50000"/>
                              <a:lumOff val="50000"/>
                            </a:schemeClr>
                          </a:solidFill>
                        </a:rPr>
                        <a:t>1</a:t>
                      </a:r>
                    </a:p>
                  </a:txBody>
                  <a:tcPr marL="68570" marR="68570" marT="34285" marB="34285"/>
                </a:tc>
                <a:tc>
                  <a:txBody>
                    <a:bodyPr/>
                    <a:lstStyle/>
                    <a:p>
                      <a:r>
                        <a:rPr lang="en-US" sz="1400" i="1" dirty="0">
                          <a:solidFill>
                            <a:schemeClr val="tx1">
                              <a:lumMod val="50000"/>
                              <a:lumOff val="50000"/>
                            </a:schemeClr>
                          </a:solidFill>
                        </a:rPr>
                        <a:t>Widget</a:t>
                      </a:r>
                    </a:p>
                  </a:txBody>
                  <a:tcPr marL="68570" marR="68570" marT="34285" marB="34285"/>
                </a:tc>
                <a:tc>
                  <a:txBody>
                    <a:bodyPr/>
                    <a:lstStyle/>
                    <a:p>
                      <a:r>
                        <a:rPr lang="en-US" sz="1400" i="1" dirty="0">
                          <a:solidFill>
                            <a:schemeClr val="tx1">
                              <a:lumMod val="50000"/>
                              <a:lumOff val="50000"/>
                            </a:schemeClr>
                          </a:solidFill>
                        </a:rPr>
                        <a:t>12.99</a:t>
                      </a:r>
                    </a:p>
                  </a:txBody>
                  <a:tcPr marL="68570" marR="68570" marT="34285" marB="34285"/>
                </a:tc>
                <a:extLst>
                  <a:ext uri="{0D108BD9-81ED-4DB2-BD59-A6C34878D82A}">
                    <a16:rowId xmlns:a16="http://schemas.microsoft.com/office/drawing/2014/main" val="421879776"/>
                  </a:ext>
                </a:extLst>
              </a:tr>
              <a:tr h="281471">
                <a:tc>
                  <a:txBody>
                    <a:bodyPr/>
                    <a:lstStyle/>
                    <a:p>
                      <a:r>
                        <a:rPr lang="en-US" sz="1400" i="1" dirty="0">
                          <a:solidFill>
                            <a:schemeClr val="tx1">
                              <a:lumMod val="50000"/>
                              <a:lumOff val="50000"/>
                            </a:schemeClr>
                          </a:solidFill>
                        </a:rPr>
                        <a:t>2</a:t>
                      </a:r>
                    </a:p>
                  </a:txBody>
                  <a:tcPr marL="68570" marR="68570" marT="34285" marB="34285"/>
                </a:tc>
                <a:tc>
                  <a:txBody>
                    <a:bodyPr/>
                    <a:lstStyle/>
                    <a:p>
                      <a:r>
                        <a:rPr lang="en-US" sz="1400" i="1" dirty="0" err="1">
                          <a:solidFill>
                            <a:schemeClr val="tx1">
                              <a:lumMod val="50000"/>
                              <a:lumOff val="50000"/>
                            </a:schemeClr>
                          </a:solidFill>
                        </a:rPr>
                        <a:t>Thingybob</a:t>
                      </a:r>
                      <a:endParaRPr lang="en-US" sz="1400" i="1" dirty="0">
                        <a:solidFill>
                          <a:schemeClr val="tx1">
                            <a:lumMod val="50000"/>
                            <a:lumOff val="50000"/>
                          </a:schemeClr>
                        </a:solidFill>
                      </a:endParaRPr>
                    </a:p>
                  </a:txBody>
                  <a:tcPr marL="68570" marR="68570" marT="34285" marB="34285"/>
                </a:tc>
                <a:tc>
                  <a:txBody>
                    <a:bodyPr/>
                    <a:lstStyle/>
                    <a:p>
                      <a:r>
                        <a:rPr lang="en-US" sz="1400" i="1" dirty="0">
                          <a:solidFill>
                            <a:schemeClr val="tx1">
                              <a:lumMod val="50000"/>
                              <a:lumOff val="50000"/>
                            </a:schemeClr>
                          </a:solidFill>
                        </a:rPr>
                        <a:t>3.75</a:t>
                      </a:r>
                    </a:p>
                  </a:txBody>
                  <a:tcPr marL="68570" marR="68570" marT="34285" marB="34285"/>
                </a:tc>
                <a:extLst>
                  <a:ext uri="{0D108BD9-81ED-4DB2-BD59-A6C34878D82A}">
                    <a16:rowId xmlns:a16="http://schemas.microsoft.com/office/drawing/2014/main" val="2693717018"/>
                  </a:ext>
                </a:extLst>
              </a:tr>
              <a:tr h="281471">
                <a:tc>
                  <a:txBody>
                    <a:bodyPr/>
                    <a:lstStyle/>
                    <a:p>
                      <a:r>
                        <a:rPr lang="en-US" sz="1400" i="1" dirty="0">
                          <a:solidFill>
                            <a:schemeClr val="tx1">
                              <a:lumMod val="50000"/>
                              <a:lumOff val="50000"/>
                            </a:schemeClr>
                          </a:solidFill>
                        </a:rPr>
                        <a:t>3</a:t>
                      </a:r>
                    </a:p>
                  </a:txBody>
                  <a:tcPr marL="68570" marR="68570" marT="34285" marB="34285"/>
                </a:tc>
                <a:tc>
                  <a:txBody>
                    <a:bodyPr/>
                    <a:lstStyle/>
                    <a:p>
                      <a:r>
                        <a:rPr lang="en-US" sz="1400" i="1" dirty="0" err="1">
                          <a:solidFill>
                            <a:schemeClr val="tx1">
                              <a:lumMod val="50000"/>
                              <a:lumOff val="50000"/>
                            </a:schemeClr>
                          </a:solidFill>
                        </a:rPr>
                        <a:t>Knicknack</a:t>
                      </a:r>
                      <a:endParaRPr lang="en-US" sz="1400" i="1" dirty="0">
                        <a:solidFill>
                          <a:schemeClr val="tx1">
                            <a:lumMod val="50000"/>
                            <a:lumOff val="50000"/>
                          </a:schemeClr>
                        </a:solidFill>
                      </a:endParaRPr>
                    </a:p>
                  </a:txBody>
                  <a:tcPr marL="68570" marR="68570" marT="34285" marB="34285"/>
                </a:tc>
                <a:tc>
                  <a:txBody>
                    <a:bodyPr/>
                    <a:lstStyle/>
                    <a:p>
                      <a:endParaRPr lang="en-US" sz="1400" i="1" dirty="0">
                        <a:solidFill>
                          <a:schemeClr val="tx1">
                            <a:lumMod val="50000"/>
                            <a:lumOff val="50000"/>
                          </a:schemeClr>
                        </a:solidFill>
                      </a:endParaRPr>
                    </a:p>
                  </a:txBody>
                  <a:tcPr marL="68570" marR="68570" marT="34285" marB="34285"/>
                </a:tc>
                <a:extLst>
                  <a:ext uri="{0D108BD9-81ED-4DB2-BD59-A6C34878D82A}">
                    <a16:rowId xmlns:a16="http://schemas.microsoft.com/office/drawing/2014/main" val="474114192"/>
                  </a:ext>
                </a:extLst>
              </a:tr>
              <a:tr h="281471">
                <a:tc>
                  <a:txBody>
                    <a:bodyPr/>
                    <a:lstStyle/>
                    <a:p>
                      <a:r>
                        <a:rPr lang="en-US" sz="1400" i="1" dirty="0">
                          <a:solidFill>
                            <a:schemeClr val="tx1">
                              <a:lumMod val="50000"/>
                              <a:lumOff val="50000"/>
                            </a:schemeClr>
                          </a:solidFill>
                        </a:rPr>
                        <a:t>4</a:t>
                      </a:r>
                    </a:p>
                  </a:txBody>
                  <a:tcPr marL="68570" marR="68570" marT="34285" marB="34285"/>
                </a:tc>
                <a:tc>
                  <a:txBody>
                    <a:bodyPr/>
                    <a:lstStyle/>
                    <a:p>
                      <a:r>
                        <a:rPr lang="en-US" sz="1400" i="1" dirty="0" err="1">
                          <a:solidFill>
                            <a:schemeClr val="tx1">
                              <a:lumMod val="50000"/>
                              <a:lumOff val="50000"/>
                            </a:schemeClr>
                          </a:solidFill>
                        </a:rPr>
                        <a:t>Wotsit</a:t>
                      </a:r>
                      <a:endParaRPr lang="en-US" sz="1400" i="1" dirty="0">
                        <a:solidFill>
                          <a:schemeClr val="tx1">
                            <a:lumMod val="50000"/>
                            <a:lumOff val="50000"/>
                          </a:schemeClr>
                        </a:solidFill>
                      </a:endParaRPr>
                    </a:p>
                  </a:txBody>
                  <a:tcPr marL="68570" marR="68570" marT="34285" marB="34285"/>
                </a:tc>
                <a:tc>
                  <a:txBody>
                    <a:bodyPr/>
                    <a:lstStyle/>
                    <a:p>
                      <a:endParaRPr lang="en-US" sz="1400" i="1" dirty="0">
                        <a:solidFill>
                          <a:schemeClr val="tx1">
                            <a:lumMod val="50000"/>
                            <a:lumOff val="50000"/>
                          </a:schemeClr>
                        </a:solidFill>
                      </a:endParaRPr>
                    </a:p>
                  </a:txBody>
                  <a:tcPr marL="68570" marR="68570" marT="34285" marB="34285"/>
                </a:tc>
                <a:extLst>
                  <a:ext uri="{0D108BD9-81ED-4DB2-BD59-A6C34878D82A}">
                    <a16:rowId xmlns:a16="http://schemas.microsoft.com/office/drawing/2014/main" val="342921304"/>
                  </a:ext>
                </a:extLst>
              </a:tr>
            </a:tbl>
          </a:graphicData>
        </a:graphic>
      </p:graphicFrame>
      <p:graphicFrame>
        <p:nvGraphicFramePr>
          <p:cNvPr id="12" name="Supplier Column"/>
          <p:cNvGraphicFramePr>
            <a:graphicFrameLocks noGrp="1"/>
          </p:cNvGraphicFramePr>
          <p:nvPr>
            <p:extLst>
              <p:ext uri="{D42A27DB-BD31-4B8C-83A1-F6EECF244321}">
                <p14:modId xmlns:p14="http://schemas.microsoft.com/office/powerpoint/2010/main" val="1075033212"/>
              </p:ext>
            </p:extLst>
          </p:nvPr>
        </p:nvGraphicFramePr>
        <p:xfrm>
          <a:off x="2644069" y="1447359"/>
          <a:ext cx="3775376" cy="1409650"/>
        </p:xfrm>
        <a:graphic>
          <a:graphicData uri="http://schemas.openxmlformats.org/drawingml/2006/table">
            <a:tbl>
              <a:tblPr firstRow="1" bandRow="1">
                <a:tableStyleId>{5C22544A-7EE6-4342-B048-85BDC9FD1C3A}</a:tableStyleId>
              </a:tblPr>
              <a:tblGrid>
                <a:gridCol w="943844">
                  <a:extLst>
                    <a:ext uri="{9D8B030D-6E8A-4147-A177-3AD203B41FA5}">
                      <a16:colId xmlns:a16="http://schemas.microsoft.com/office/drawing/2014/main" val="3618889415"/>
                    </a:ext>
                  </a:extLst>
                </a:gridCol>
                <a:gridCol w="943844">
                  <a:extLst>
                    <a:ext uri="{9D8B030D-6E8A-4147-A177-3AD203B41FA5}">
                      <a16:colId xmlns:a16="http://schemas.microsoft.com/office/drawing/2014/main" val="2218582792"/>
                    </a:ext>
                  </a:extLst>
                </a:gridCol>
                <a:gridCol w="943844">
                  <a:extLst>
                    <a:ext uri="{9D8B030D-6E8A-4147-A177-3AD203B41FA5}">
                      <a16:colId xmlns:a16="http://schemas.microsoft.com/office/drawing/2014/main" val="128276324"/>
                    </a:ext>
                  </a:extLst>
                </a:gridCol>
                <a:gridCol w="943844">
                  <a:extLst>
                    <a:ext uri="{9D8B030D-6E8A-4147-A177-3AD203B41FA5}">
                      <a16:colId xmlns:a16="http://schemas.microsoft.com/office/drawing/2014/main" val="2765010171"/>
                    </a:ext>
                  </a:extLst>
                </a:gridCol>
              </a:tblGrid>
              <a:tr h="281471">
                <a:tc>
                  <a:txBody>
                    <a:bodyPr/>
                    <a:lstStyle/>
                    <a:p>
                      <a:r>
                        <a:rPr lang="en-US" sz="1400" dirty="0" err="1"/>
                        <a:t>ProductID</a:t>
                      </a:r>
                      <a:endParaRPr lang="en-US" sz="1400" dirty="0"/>
                    </a:p>
                  </a:txBody>
                  <a:tcPr marL="68570" marR="68570" marT="34285" marB="34285">
                    <a:solidFill>
                      <a:schemeClr val="accent6">
                        <a:lumMod val="75000"/>
                      </a:schemeClr>
                    </a:solidFill>
                  </a:tcPr>
                </a:tc>
                <a:tc>
                  <a:txBody>
                    <a:bodyPr/>
                    <a:lstStyle/>
                    <a:p>
                      <a:r>
                        <a:rPr lang="en-US" sz="1400" dirty="0"/>
                        <a:t>Name</a:t>
                      </a:r>
                    </a:p>
                  </a:txBody>
                  <a:tcPr marL="68570" marR="68570" marT="34285" marB="34285">
                    <a:solidFill>
                      <a:schemeClr val="accent6">
                        <a:lumMod val="75000"/>
                      </a:schemeClr>
                    </a:solidFill>
                  </a:tcPr>
                </a:tc>
                <a:tc>
                  <a:txBody>
                    <a:bodyPr/>
                    <a:lstStyle/>
                    <a:p>
                      <a:r>
                        <a:rPr lang="en-US" sz="1400" dirty="0"/>
                        <a:t>Price</a:t>
                      </a:r>
                    </a:p>
                  </a:txBody>
                  <a:tcPr marL="68570" marR="68570" marT="34285" marB="34285">
                    <a:solidFill>
                      <a:schemeClr val="accent6">
                        <a:lumMod val="75000"/>
                      </a:schemeClr>
                    </a:solidFill>
                  </a:tcPr>
                </a:tc>
                <a:tc>
                  <a:txBody>
                    <a:bodyPr/>
                    <a:lstStyle/>
                    <a:p>
                      <a:r>
                        <a:rPr lang="en-US" sz="1400" dirty="0"/>
                        <a:t>Supplier</a:t>
                      </a:r>
                    </a:p>
                  </a:txBody>
                  <a:tcPr marL="68570" marR="68570" marT="34285" marB="34285">
                    <a:solidFill>
                      <a:schemeClr val="accent6">
                        <a:lumMod val="75000"/>
                      </a:schemeClr>
                    </a:solidFill>
                  </a:tcPr>
                </a:tc>
                <a:extLst>
                  <a:ext uri="{0D108BD9-81ED-4DB2-BD59-A6C34878D82A}">
                    <a16:rowId xmlns:a16="http://schemas.microsoft.com/office/drawing/2014/main" val="972223293"/>
                  </a:ext>
                </a:extLst>
              </a:tr>
              <a:tr h="281471">
                <a:tc>
                  <a:txBody>
                    <a:bodyPr/>
                    <a:lstStyle/>
                    <a:p>
                      <a:r>
                        <a:rPr lang="en-US" sz="1400" i="1" dirty="0">
                          <a:solidFill>
                            <a:schemeClr val="tx1">
                              <a:lumMod val="50000"/>
                              <a:lumOff val="50000"/>
                            </a:schemeClr>
                          </a:solidFill>
                        </a:rPr>
                        <a:t>1</a:t>
                      </a:r>
                    </a:p>
                  </a:txBody>
                  <a:tcPr marL="68570" marR="68570" marT="34285" marB="34285"/>
                </a:tc>
                <a:tc>
                  <a:txBody>
                    <a:bodyPr/>
                    <a:lstStyle/>
                    <a:p>
                      <a:r>
                        <a:rPr lang="en-US" sz="1400" i="1" dirty="0">
                          <a:solidFill>
                            <a:schemeClr val="tx1">
                              <a:lumMod val="50000"/>
                              <a:lumOff val="50000"/>
                            </a:schemeClr>
                          </a:solidFill>
                        </a:rPr>
                        <a:t>Widget</a:t>
                      </a:r>
                    </a:p>
                  </a:txBody>
                  <a:tcPr marL="68570" marR="68570" marT="34285" marB="34285"/>
                </a:tc>
                <a:tc>
                  <a:txBody>
                    <a:bodyPr/>
                    <a:lstStyle/>
                    <a:p>
                      <a:r>
                        <a:rPr lang="en-US" sz="1400" i="1" dirty="0">
                          <a:solidFill>
                            <a:schemeClr val="tx1">
                              <a:lumMod val="50000"/>
                              <a:lumOff val="50000"/>
                            </a:schemeClr>
                          </a:solidFill>
                        </a:rPr>
                        <a:t>12.99</a:t>
                      </a:r>
                    </a:p>
                  </a:txBody>
                  <a:tcPr marL="68570" marR="68570" marT="34285" marB="34285"/>
                </a:tc>
                <a:tc>
                  <a:txBody>
                    <a:bodyPr/>
                    <a:lstStyle/>
                    <a:p>
                      <a:r>
                        <a:rPr lang="en-US" sz="1400" i="1" dirty="0">
                          <a:solidFill>
                            <a:schemeClr val="tx1">
                              <a:lumMod val="50000"/>
                              <a:lumOff val="50000"/>
                            </a:schemeClr>
                          </a:solidFill>
                        </a:rPr>
                        <a:t>1</a:t>
                      </a:r>
                    </a:p>
                  </a:txBody>
                  <a:tcPr marL="68570" marR="68570" marT="34285" marB="34285"/>
                </a:tc>
                <a:extLst>
                  <a:ext uri="{0D108BD9-81ED-4DB2-BD59-A6C34878D82A}">
                    <a16:rowId xmlns:a16="http://schemas.microsoft.com/office/drawing/2014/main" val="421879776"/>
                  </a:ext>
                </a:extLst>
              </a:tr>
              <a:tr h="281471">
                <a:tc>
                  <a:txBody>
                    <a:bodyPr/>
                    <a:lstStyle/>
                    <a:p>
                      <a:r>
                        <a:rPr lang="en-US" sz="1400" i="1" dirty="0">
                          <a:solidFill>
                            <a:schemeClr val="tx1">
                              <a:lumMod val="50000"/>
                              <a:lumOff val="50000"/>
                            </a:schemeClr>
                          </a:solidFill>
                        </a:rPr>
                        <a:t>2</a:t>
                      </a:r>
                    </a:p>
                  </a:txBody>
                  <a:tcPr marL="68570" marR="68570" marT="34285" marB="34285"/>
                </a:tc>
                <a:tc>
                  <a:txBody>
                    <a:bodyPr/>
                    <a:lstStyle/>
                    <a:p>
                      <a:r>
                        <a:rPr lang="en-US" sz="1400" i="1" dirty="0" err="1">
                          <a:solidFill>
                            <a:schemeClr val="tx1">
                              <a:lumMod val="50000"/>
                              <a:lumOff val="50000"/>
                            </a:schemeClr>
                          </a:solidFill>
                        </a:rPr>
                        <a:t>Thingybob</a:t>
                      </a:r>
                      <a:endParaRPr lang="en-US" sz="1400" i="1" dirty="0">
                        <a:solidFill>
                          <a:schemeClr val="tx1">
                            <a:lumMod val="50000"/>
                            <a:lumOff val="50000"/>
                          </a:schemeClr>
                        </a:solidFill>
                      </a:endParaRPr>
                    </a:p>
                  </a:txBody>
                  <a:tcPr marL="68570" marR="68570" marT="34285" marB="34285"/>
                </a:tc>
                <a:tc>
                  <a:txBody>
                    <a:bodyPr/>
                    <a:lstStyle/>
                    <a:p>
                      <a:r>
                        <a:rPr lang="en-US" sz="1400" i="1" dirty="0">
                          <a:solidFill>
                            <a:schemeClr val="tx1">
                              <a:lumMod val="50000"/>
                              <a:lumOff val="50000"/>
                            </a:schemeClr>
                          </a:solidFill>
                        </a:rPr>
                        <a:t>3.75</a:t>
                      </a:r>
                    </a:p>
                  </a:txBody>
                  <a:tcPr marL="68570" marR="68570" marT="34285" marB="34285"/>
                </a:tc>
                <a:tc>
                  <a:txBody>
                    <a:bodyPr/>
                    <a:lstStyle/>
                    <a:p>
                      <a:r>
                        <a:rPr lang="en-US" sz="1400" i="1" dirty="0">
                          <a:solidFill>
                            <a:schemeClr val="tx1">
                              <a:lumMod val="50000"/>
                              <a:lumOff val="50000"/>
                            </a:schemeClr>
                          </a:solidFill>
                        </a:rPr>
                        <a:t>2</a:t>
                      </a:r>
                    </a:p>
                  </a:txBody>
                  <a:tcPr marL="68570" marR="68570" marT="34285" marB="34285"/>
                </a:tc>
                <a:extLst>
                  <a:ext uri="{0D108BD9-81ED-4DB2-BD59-A6C34878D82A}">
                    <a16:rowId xmlns:a16="http://schemas.microsoft.com/office/drawing/2014/main" val="2693717018"/>
                  </a:ext>
                </a:extLst>
              </a:tr>
              <a:tr h="281471">
                <a:tc>
                  <a:txBody>
                    <a:bodyPr/>
                    <a:lstStyle/>
                    <a:p>
                      <a:r>
                        <a:rPr lang="en-US" sz="1400" i="1" dirty="0">
                          <a:solidFill>
                            <a:schemeClr val="tx1">
                              <a:lumMod val="50000"/>
                              <a:lumOff val="50000"/>
                            </a:schemeClr>
                          </a:solidFill>
                        </a:rPr>
                        <a:t>3</a:t>
                      </a:r>
                    </a:p>
                  </a:txBody>
                  <a:tcPr marL="68570" marR="68570" marT="34285" marB="34285"/>
                </a:tc>
                <a:tc>
                  <a:txBody>
                    <a:bodyPr/>
                    <a:lstStyle/>
                    <a:p>
                      <a:r>
                        <a:rPr lang="en-US" sz="1400" i="1" dirty="0" err="1">
                          <a:solidFill>
                            <a:schemeClr val="tx1">
                              <a:lumMod val="50000"/>
                              <a:lumOff val="50000"/>
                            </a:schemeClr>
                          </a:solidFill>
                        </a:rPr>
                        <a:t>Knicknack</a:t>
                      </a:r>
                      <a:endParaRPr lang="en-US" sz="1400" i="1" dirty="0">
                        <a:solidFill>
                          <a:schemeClr val="tx1">
                            <a:lumMod val="50000"/>
                            <a:lumOff val="50000"/>
                          </a:schemeClr>
                        </a:solidFill>
                      </a:endParaRPr>
                    </a:p>
                  </a:txBody>
                  <a:tcPr marL="68570" marR="68570" marT="34285" marB="34285"/>
                </a:tc>
                <a:tc>
                  <a:txBody>
                    <a:bodyPr/>
                    <a:lstStyle/>
                    <a:p>
                      <a:endParaRPr lang="en-US" sz="1400" i="1" dirty="0">
                        <a:solidFill>
                          <a:schemeClr val="tx1">
                            <a:lumMod val="50000"/>
                            <a:lumOff val="50000"/>
                          </a:schemeClr>
                        </a:solidFill>
                      </a:endParaRPr>
                    </a:p>
                  </a:txBody>
                  <a:tcPr marL="68570" marR="68570" marT="34285" marB="34285"/>
                </a:tc>
                <a:tc>
                  <a:txBody>
                    <a:bodyPr/>
                    <a:lstStyle/>
                    <a:p>
                      <a:r>
                        <a:rPr lang="en-US" sz="1400" i="1" dirty="0">
                          <a:solidFill>
                            <a:schemeClr val="tx1">
                              <a:lumMod val="50000"/>
                              <a:lumOff val="50000"/>
                            </a:schemeClr>
                          </a:solidFill>
                        </a:rPr>
                        <a:t>1</a:t>
                      </a:r>
                    </a:p>
                  </a:txBody>
                  <a:tcPr marL="68570" marR="68570" marT="34285" marB="34285"/>
                </a:tc>
                <a:extLst>
                  <a:ext uri="{0D108BD9-81ED-4DB2-BD59-A6C34878D82A}">
                    <a16:rowId xmlns:a16="http://schemas.microsoft.com/office/drawing/2014/main" val="474114192"/>
                  </a:ext>
                </a:extLst>
              </a:tr>
              <a:tr h="281471">
                <a:tc>
                  <a:txBody>
                    <a:bodyPr/>
                    <a:lstStyle/>
                    <a:p>
                      <a:r>
                        <a:rPr lang="en-US" sz="1400" i="1" dirty="0">
                          <a:solidFill>
                            <a:schemeClr val="tx1">
                              <a:lumMod val="50000"/>
                              <a:lumOff val="50000"/>
                            </a:schemeClr>
                          </a:solidFill>
                        </a:rPr>
                        <a:t>4</a:t>
                      </a:r>
                    </a:p>
                  </a:txBody>
                  <a:tcPr marL="68570" marR="68570" marT="34285" marB="34285"/>
                </a:tc>
                <a:tc>
                  <a:txBody>
                    <a:bodyPr/>
                    <a:lstStyle/>
                    <a:p>
                      <a:r>
                        <a:rPr lang="en-US" sz="1400" i="1" dirty="0" err="1">
                          <a:solidFill>
                            <a:schemeClr val="tx1">
                              <a:lumMod val="50000"/>
                              <a:lumOff val="50000"/>
                            </a:schemeClr>
                          </a:solidFill>
                        </a:rPr>
                        <a:t>Wotsit</a:t>
                      </a:r>
                      <a:endParaRPr lang="en-US" sz="1400" i="1" dirty="0">
                        <a:solidFill>
                          <a:schemeClr val="tx1">
                            <a:lumMod val="50000"/>
                            <a:lumOff val="50000"/>
                          </a:schemeClr>
                        </a:solidFill>
                      </a:endParaRPr>
                    </a:p>
                  </a:txBody>
                  <a:tcPr marL="68570" marR="68570" marT="34285" marB="34285"/>
                </a:tc>
                <a:tc>
                  <a:txBody>
                    <a:bodyPr/>
                    <a:lstStyle/>
                    <a:p>
                      <a:endParaRPr lang="en-US" sz="1400" i="1" dirty="0">
                        <a:solidFill>
                          <a:schemeClr val="tx1">
                            <a:lumMod val="50000"/>
                            <a:lumOff val="50000"/>
                          </a:schemeClr>
                        </a:solidFill>
                      </a:endParaRPr>
                    </a:p>
                  </a:txBody>
                  <a:tcPr marL="68570" marR="68570" marT="34285" marB="34285"/>
                </a:tc>
                <a:tc>
                  <a:txBody>
                    <a:bodyPr/>
                    <a:lstStyle/>
                    <a:p>
                      <a:r>
                        <a:rPr lang="en-US" sz="1400" i="1" dirty="0">
                          <a:solidFill>
                            <a:schemeClr val="tx1">
                              <a:lumMod val="50000"/>
                              <a:lumOff val="50000"/>
                            </a:schemeClr>
                          </a:solidFill>
                        </a:rPr>
                        <a:t>1</a:t>
                      </a:r>
                    </a:p>
                  </a:txBody>
                  <a:tcPr marL="68570" marR="68570" marT="34285" marB="34285"/>
                </a:tc>
                <a:extLst>
                  <a:ext uri="{0D108BD9-81ED-4DB2-BD59-A6C34878D82A}">
                    <a16:rowId xmlns:a16="http://schemas.microsoft.com/office/drawing/2014/main" val="342921304"/>
                  </a:ext>
                </a:extLst>
              </a:tr>
            </a:tbl>
          </a:graphicData>
        </a:graphic>
      </p:graphicFrame>
      <p:sp>
        <p:nvSpPr>
          <p:cNvPr id="16" name="DROP Table"/>
          <p:cNvSpPr txBox="1"/>
          <p:nvPr/>
        </p:nvSpPr>
        <p:spPr>
          <a:xfrm>
            <a:off x="2051720" y="4340831"/>
            <a:ext cx="4232249" cy="415498"/>
          </a:xfrm>
          <a:prstGeom prst="rect">
            <a:avLst/>
          </a:prstGeom>
          <a:noFill/>
        </p:spPr>
        <p:txBody>
          <a:bodyPr wrap="none" rtlCol="0">
            <a:spAutoFit/>
          </a:bodyPr>
          <a:lstStyle/>
          <a:p>
            <a:pPr defTabSz="685739"/>
            <a:r>
              <a:rPr lang="en-US" sz="2100" kern="0" dirty="0">
                <a:solidFill>
                  <a:sysClr val="windowText" lastClr="000000"/>
                </a:solidFill>
                <a:latin typeface="Courier New" panose="02070309020205020404" pitchFamily="49" charset="0"/>
                <a:cs typeface="Courier New" panose="02070309020205020404" pitchFamily="49" charset="0"/>
              </a:rPr>
              <a:t>DROP TABLE </a:t>
            </a:r>
            <a:r>
              <a:rPr lang="en-US" sz="2100" kern="0" dirty="0" err="1">
                <a:solidFill>
                  <a:sysClr val="windowText" lastClr="000000"/>
                </a:solidFill>
                <a:latin typeface="Courier New" panose="02070309020205020404" pitchFamily="49" charset="0"/>
                <a:cs typeface="Courier New" panose="02070309020205020404" pitchFamily="49" charset="0"/>
              </a:rPr>
              <a:t>Sales.Product</a:t>
            </a:r>
            <a:r>
              <a:rPr lang="en-US" sz="2100" kern="0" dirty="0">
                <a:solidFill>
                  <a:sysClr val="windowText" lastClr="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0437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
                                  </p:iterate>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3901"/>
                            </p:stCondLst>
                            <p:childTnLst>
                              <p:par>
                                <p:cTn id="8" presetID="10" presetClass="entr" presetSubtype="0" fill="hold" nodeType="after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50"/>
                                  </p:iterate>
                                  <p:childTnLst>
                                    <p:set>
                                      <p:cBhvr>
                                        <p:cTn id="14" dur="1" fill="hold">
                                          <p:stCondLst>
                                            <p:cond delay="0"/>
                                          </p:stCondLst>
                                        </p:cTn>
                                        <p:tgtEl>
                                          <p:spTgt spid="16"/>
                                        </p:tgtEl>
                                        <p:attrNameLst>
                                          <p:attrName>style.visibility</p:attrName>
                                        </p:attrNameLst>
                                      </p:cBhvr>
                                      <p:to>
                                        <p:strVal val="visible"/>
                                      </p:to>
                                    </p:set>
                                  </p:childTnLst>
                                </p:cTn>
                              </p:par>
                              <p:par>
                                <p:cTn id="15" presetID="1" presetClass="exit" presetSubtype="0" fill="hold" grpId="1" nodeType="withEffect">
                                  <p:stCondLst>
                                    <p:cond delay="0"/>
                                  </p:stCondLst>
                                  <p:iterate type="lt">
                                    <p:tmAbs val="0"/>
                                  </p:iterate>
                                  <p:childTnLst>
                                    <p:set>
                                      <p:cBhvr>
                                        <p:cTn id="16" dur="1" fill="hold">
                                          <p:stCondLst>
                                            <p:cond delay="0"/>
                                          </p:stCondLst>
                                        </p:cTn>
                                        <p:tgtEl>
                                          <p:spTgt spid="2"/>
                                        </p:tgtEl>
                                        <p:attrNameLst>
                                          <p:attrName>style.visibility</p:attrName>
                                        </p:attrNameLst>
                                      </p:cBhvr>
                                      <p:to>
                                        <p:strVal val="hidden"/>
                                      </p:to>
                                    </p:set>
                                  </p:childTnLst>
                                </p:cTn>
                              </p:par>
                            </p:childTnLst>
                          </p:cTn>
                        </p:par>
                        <p:par>
                          <p:cTn id="17" fill="hold">
                            <p:stCondLst>
                              <p:cond delay="1101"/>
                            </p:stCondLst>
                            <p:childTnLst>
                              <p:par>
                                <p:cTn id="18" presetID="10" presetClass="exit" presetSubtype="0" fill="hold" nodeType="afterEffect">
                                  <p:stCondLst>
                                    <p:cond delay="0"/>
                                  </p:stCondLst>
                                  <p:childTnLst>
                                    <p:animEffect transition="out" filter="fade">
                                      <p:cBhvr>
                                        <p:cTn id="19" dur="500"/>
                                        <p:tgtEl>
                                          <p:spTgt spid="12"/>
                                        </p:tgtEl>
                                      </p:cBhvr>
                                    </p:animEffect>
                                    <p:set>
                                      <p:cBhvr>
                                        <p:cTn id="20" dur="1" fill="hold">
                                          <p:stCondLst>
                                            <p:cond delay="499"/>
                                          </p:stCondLst>
                                        </p:cTn>
                                        <p:tgtEl>
                                          <p:spTgt spid="12"/>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animBg="1"/>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8928" y="1866093"/>
            <a:ext cx="8605678" cy="2521524"/>
          </a:xfrm>
        </p:spPr>
        <p:txBody>
          <a:bodyPr/>
          <a:lstStyle/>
          <a:p>
            <a:r>
              <a:rPr lang="en-US" sz="2647" dirty="0">
                <a:solidFill>
                  <a:schemeClr val="accent6">
                    <a:lumMod val="75000"/>
                  </a:schemeClr>
                </a:solidFill>
                <a:latin typeface="Arial" panose="020B0604020202020204" pitchFamily="34" charset="0"/>
                <a:cs typeface="Arial" panose="020B0604020202020204" pitchFamily="34" charset="0"/>
              </a:rPr>
              <a:t>Create tables using the CREATE TABLE statement</a:t>
            </a:r>
          </a:p>
          <a:p>
            <a:pPr lvl="1"/>
            <a:r>
              <a:rPr lang="en-US" sz="2059" dirty="0">
                <a:solidFill>
                  <a:schemeClr val="bg1">
                    <a:lumMod val="50000"/>
                  </a:schemeClr>
                </a:solidFill>
                <a:latin typeface="Arial" panose="020B0604020202020204" pitchFamily="34" charset="0"/>
                <a:cs typeface="Arial" panose="020B0604020202020204" pitchFamily="34" charset="0"/>
              </a:rPr>
              <a:t>Specify a table name and column specifications</a:t>
            </a:r>
          </a:p>
          <a:p>
            <a:r>
              <a:rPr lang="en-US" sz="2647" dirty="0">
                <a:solidFill>
                  <a:schemeClr val="accent6">
                    <a:lumMod val="75000"/>
                  </a:schemeClr>
                </a:solidFill>
                <a:latin typeface="Arial" panose="020B0604020202020204" pitchFamily="34" charset="0"/>
                <a:cs typeface="Arial" panose="020B0604020202020204" pitchFamily="34" charset="0"/>
              </a:rPr>
              <a:t>Modify table definition using the ALTER TABLE statement</a:t>
            </a:r>
          </a:p>
          <a:p>
            <a:pPr lvl="1"/>
            <a:r>
              <a:rPr lang="en-US" sz="2059" dirty="0">
                <a:solidFill>
                  <a:schemeClr val="bg1">
                    <a:lumMod val="50000"/>
                  </a:schemeClr>
                </a:solidFill>
                <a:latin typeface="Arial" panose="020B0604020202020204" pitchFamily="34" charset="0"/>
                <a:cs typeface="Arial" panose="020B0604020202020204" pitchFamily="34" charset="0"/>
              </a:rPr>
              <a:t>Add or remove columns, constraints, keys</a:t>
            </a:r>
          </a:p>
          <a:p>
            <a:r>
              <a:rPr lang="en-US" sz="2647" dirty="0">
                <a:solidFill>
                  <a:schemeClr val="accent6">
                    <a:lumMod val="75000"/>
                  </a:schemeClr>
                </a:solidFill>
                <a:latin typeface="Arial" panose="020B0604020202020204" pitchFamily="34" charset="0"/>
                <a:cs typeface="Arial" panose="020B0604020202020204" pitchFamily="34" charset="0"/>
              </a:rPr>
              <a:t>Remove tables using the DROP TABLE statement</a:t>
            </a:r>
          </a:p>
          <a:p>
            <a:pPr lvl="1"/>
            <a:r>
              <a:rPr lang="en-US" sz="2059" dirty="0">
                <a:solidFill>
                  <a:schemeClr val="bg1">
                    <a:lumMod val="50000"/>
                  </a:schemeClr>
                </a:solidFill>
                <a:latin typeface="Arial" panose="020B0604020202020204" pitchFamily="34" charset="0"/>
                <a:cs typeface="Arial" panose="020B0604020202020204" pitchFamily="34" charset="0"/>
              </a:rPr>
              <a:t>Removes the table from the database</a:t>
            </a:r>
          </a:p>
        </p:txBody>
      </p:sp>
      <p:pic>
        <p:nvPicPr>
          <p:cNvPr id="4" name="Picture 3">
            <a:extLst>
              <a:ext uri="{FF2B5EF4-FFF2-40B4-BE49-F238E27FC236}">
                <a16:creationId xmlns:a16="http://schemas.microsoft.com/office/drawing/2014/main" id="{6653EF1B-DFE7-48FF-913B-C6B06EDCA0B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5" y="260649"/>
            <a:ext cx="720080"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a:extLst>
              <a:ext uri="{FF2B5EF4-FFF2-40B4-BE49-F238E27FC236}">
                <a16:creationId xmlns:a16="http://schemas.microsoft.com/office/drawing/2014/main" id="{1D0DD7C2-CDF6-4232-A1D1-ABCB5D4FC271}"/>
              </a:ext>
            </a:extLst>
          </p:cNvPr>
          <p:cNvCxnSpPr/>
          <p:nvPr/>
        </p:nvCxnSpPr>
        <p:spPr>
          <a:xfrm>
            <a:off x="1691680" y="0"/>
            <a:ext cx="0" cy="980729"/>
          </a:xfrm>
          <a:prstGeom prst="line">
            <a:avLst/>
          </a:prstGeom>
          <a:ln w="28575">
            <a:solidFill>
              <a:srgbClr val="FF5200"/>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D41CB8-C6D2-489E-A32B-1AABE4E221D0}"/>
              </a:ext>
            </a:extLst>
          </p:cNvPr>
          <p:cNvSpPr txBox="1">
            <a:spLocks/>
          </p:cNvSpPr>
          <p:nvPr/>
        </p:nvSpPr>
        <p:spPr>
          <a:xfrm>
            <a:off x="1907704" y="260648"/>
            <a:ext cx="6768743" cy="72008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5200"/>
                </a:solidFill>
                <a:latin typeface="Arial" panose="020B0604020202020204" pitchFamily="34" charset="0"/>
                <a:cs typeface="Arial" panose="020B0604020202020204" pitchFamily="34" charset="0"/>
              </a:rPr>
              <a:t>Getting Started with Tables</a:t>
            </a:r>
            <a:endParaRPr lang="tr-TR" sz="2800" b="1" dirty="0">
              <a:solidFill>
                <a:srgbClr val="FF5200"/>
              </a:solidFill>
              <a:latin typeface="Arial" panose="020B0604020202020204" pitchFamily="34" charset="0"/>
              <a:cs typeface="Arial" panose="020B0604020202020204" pitchFamily="34" charset="0"/>
            </a:endParaRPr>
          </a:p>
        </p:txBody>
      </p:sp>
      <p:pic>
        <p:nvPicPr>
          <p:cNvPr id="7" name="Picture 4">
            <a:extLst>
              <a:ext uri="{FF2B5EF4-FFF2-40B4-BE49-F238E27FC236}">
                <a16:creationId xmlns:a16="http://schemas.microsoft.com/office/drawing/2014/main" id="{B775A1A1-D157-4D67-8922-3C2A32D568F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547" t="36419" r="4774" b="52957"/>
          <a:stretch/>
        </p:blipFill>
        <p:spPr bwMode="auto">
          <a:xfrm>
            <a:off x="-7590" y="6040198"/>
            <a:ext cx="9151590" cy="817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Date Placeholder 8">
            <a:extLst>
              <a:ext uri="{FF2B5EF4-FFF2-40B4-BE49-F238E27FC236}">
                <a16:creationId xmlns:a16="http://schemas.microsoft.com/office/drawing/2014/main" id="{67A22182-D07C-4C5D-85EA-401630160D1C}"/>
              </a:ext>
            </a:extLst>
          </p:cNvPr>
          <p:cNvSpPr txBox="1">
            <a:spLocks/>
          </p:cNvSpPr>
          <p:nvPr/>
        </p:nvSpPr>
        <p:spPr>
          <a:xfrm>
            <a:off x="710208" y="6325988"/>
            <a:ext cx="2133600" cy="246221"/>
          </a:xfrm>
          <a:prstGeom prst="rect">
            <a:avLst/>
          </a:prstGeom>
        </p:spPr>
        <p:txBody>
          <a:bodyPr vert="horz" lIns="91440" tIns="45720" rIns="91440" bIns="45720" rtlCol="0" anchor="ctr">
            <a:spAutoFit/>
          </a:bodyPr>
          <a:lstStyle>
            <a:lvl1pPr marL="0" indent="0" algn="l" defTabSz="914400" rtl="0" eaLnBrk="1" latinLnBrk="0" hangingPunct="1">
              <a:spcBef>
                <a:spcPts val="441"/>
              </a:spcBef>
              <a:buFont typeface="Arial" panose="020B0604020202020204" pitchFamily="34" charset="0"/>
              <a:buNone/>
              <a:defRPr sz="2059" kern="1200" spc="-22" baseline="0">
                <a:solidFill>
                  <a:srgbClr val="0072C6"/>
                </a:solidFill>
                <a:latin typeface="+mj-lt"/>
                <a:ea typeface="+mn-ea"/>
                <a:cs typeface="+mn-cs"/>
              </a:defRPr>
            </a:lvl1pPr>
            <a:lvl2pPr marL="168090" indent="-168090" algn="l" defTabSz="914400" rtl="0" eaLnBrk="1" latinLnBrk="0" hangingPunct="1">
              <a:spcBef>
                <a:spcPts val="441"/>
              </a:spcBef>
              <a:buFont typeface="Arial" charset="0"/>
              <a:buChar char="•"/>
              <a:defRPr sz="1471" kern="1200">
                <a:solidFill>
                  <a:schemeClr val="tx1"/>
                </a:solidFill>
                <a:latin typeface="+mn-lt"/>
                <a:ea typeface="+mn-ea"/>
                <a:cs typeface="+mn-cs"/>
              </a:defRPr>
            </a:lvl2pPr>
            <a:lvl3pPr marL="336179" indent="-168090" algn="l" defTabSz="914400" rtl="0" eaLnBrk="1" latinLnBrk="0" hangingPunct="1">
              <a:spcBef>
                <a:spcPts val="441"/>
              </a:spcBef>
              <a:buFont typeface="Arial" charset="0"/>
              <a:buChar char="•"/>
              <a:defRPr sz="2400" kern="1200">
                <a:solidFill>
                  <a:schemeClr val="tx1"/>
                </a:solidFill>
                <a:latin typeface="+mn-lt"/>
                <a:ea typeface="+mn-ea"/>
                <a:cs typeface="+mn-cs"/>
              </a:defRPr>
            </a:lvl3pPr>
            <a:lvl4pPr marL="504269" indent="-168090" algn="l" defTabSz="914400" rtl="0" eaLnBrk="1" latinLnBrk="0" hangingPunct="1">
              <a:spcBef>
                <a:spcPts val="441"/>
              </a:spcBef>
              <a:buFont typeface="Arial" charset="0"/>
              <a:buChar char="•"/>
              <a:defRPr sz="2000" kern="1200">
                <a:solidFill>
                  <a:schemeClr val="tx1"/>
                </a:solidFill>
                <a:latin typeface="+mn-lt"/>
                <a:ea typeface="+mn-ea"/>
                <a:cs typeface="+mn-cs"/>
              </a:defRPr>
            </a:lvl4pPr>
            <a:lvl5pPr marL="672358" indent="-168090" algn="l" defTabSz="914400" rtl="0" eaLnBrk="1" latinLnBrk="0" hangingPunct="1">
              <a:spcBef>
                <a:spcPts val="441"/>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fld id="{F8CEAB0B-EF5F-47CE-B945-B520406DFE86}" type="datetime1">
              <a:rPr lang="tr-TR" sz="1000" smtClean="0">
                <a:solidFill>
                  <a:schemeClr val="bg1"/>
                </a:solidFill>
                <a:latin typeface="Arial" panose="020B0604020202020204" pitchFamily="34" charset="0"/>
                <a:cs typeface="Arial" panose="020B0604020202020204" pitchFamily="34" charset="0"/>
              </a:rPr>
              <a:pPr/>
              <a:t>13.11.2018</a:t>
            </a:fld>
            <a:r>
              <a:rPr lang="tr-TR" sz="1000" dirty="0">
                <a:solidFill>
                  <a:schemeClr val="bg1"/>
                </a:solidFill>
                <a:latin typeface="Arial" panose="020B0604020202020204" pitchFamily="34" charset="0"/>
                <a:cs typeface="Arial" panose="020B0604020202020204" pitchFamily="34" charset="0"/>
              </a:rPr>
              <a:t> /</a:t>
            </a:r>
            <a:endParaRPr lang="tr-TR" sz="1000" b="1" dirty="0">
              <a:solidFill>
                <a:schemeClr val="bg1"/>
              </a:solidFill>
              <a:latin typeface="Arial" panose="020B0604020202020204" pitchFamily="34" charset="0"/>
              <a:cs typeface="Arial" panose="020B0604020202020204" pitchFamily="34" charset="0"/>
            </a:endParaRPr>
          </a:p>
        </p:txBody>
      </p:sp>
      <p:sp>
        <p:nvSpPr>
          <p:cNvPr id="9" name="Slide Number Placeholder 10">
            <a:extLst>
              <a:ext uri="{FF2B5EF4-FFF2-40B4-BE49-F238E27FC236}">
                <a16:creationId xmlns:a16="http://schemas.microsoft.com/office/drawing/2014/main" id="{DD363D69-9264-4D73-95CD-2222BFE110C9}"/>
              </a:ext>
            </a:extLst>
          </p:cNvPr>
          <p:cNvSpPr txBox="1">
            <a:spLocks/>
          </p:cNvSpPr>
          <p:nvPr/>
        </p:nvSpPr>
        <p:spPr>
          <a:xfrm>
            <a:off x="323528" y="6040198"/>
            <a:ext cx="504056" cy="817802"/>
          </a:xfrm>
          <a:prstGeom prst="rect">
            <a:avLst/>
          </a:prstGeom>
        </p:spPr>
        <p:txBody>
          <a:bodyPr anchor="ct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sz="1000">
                <a:solidFill>
                  <a:schemeClr val="bg1"/>
                </a:solidFill>
                <a:latin typeface="Arial" panose="020B0604020202020204" pitchFamily="34" charset="0"/>
                <a:cs typeface="Arial" panose="020B0604020202020204" pitchFamily="34" charset="0"/>
              </a:rPr>
              <a:t>/ </a:t>
            </a:r>
            <a:fld id="{F3333AC9-9173-4153-B08D-660CAB894A39}" type="slidenum">
              <a:rPr lang="tr-TR" sz="1000" smtClean="0">
                <a:solidFill>
                  <a:schemeClr val="bg1"/>
                </a:solidFill>
                <a:latin typeface="Arial" panose="020B0604020202020204" pitchFamily="34" charset="0"/>
                <a:cs typeface="Arial" panose="020B0604020202020204" pitchFamily="34" charset="0"/>
              </a:rPr>
              <a:pPr/>
              <a:t>14</a:t>
            </a:fld>
            <a:r>
              <a:rPr lang="tr-TR" sz="1000">
                <a:solidFill>
                  <a:schemeClr val="bg1"/>
                </a:solidFill>
                <a:latin typeface="Arial" panose="020B0604020202020204" pitchFamily="34" charset="0"/>
                <a:cs typeface="Arial" panose="020B0604020202020204" pitchFamily="34" charset="0"/>
              </a:rPr>
              <a:t> /</a:t>
            </a:r>
            <a:endParaRPr lang="tr-TR" sz="1000" dirty="0">
              <a:solidFill>
                <a:schemeClr val="bg1"/>
              </a:solidFill>
              <a:latin typeface="Arial" panose="020B0604020202020204" pitchFamily="34" charset="0"/>
              <a:cs typeface="Arial" panose="020B0604020202020204" pitchFamily="34" charset="0"/>
            </a:endParaRPr>
          </a:p>
        </p:txBody>
      </p:sp>
      <p:sp>
        <p:nvSpPr>
          <p:cNvPr id="10" name="Footer Placeholder 1">
            <a:extLst>
              <a:ext uri="{FF2B5EF4-FFF2-40B4-BE49-F238E27FC236}">
                <a16:creationId xmlns:a16="http://schemas.microsoft.com/office/drawing/2014/main" id="{29193B7E-5C97-44AE-B2C9-08D5B881945C}"/>
              </a:ext>
            </a:extLst>
          </p:cNvPr>
          <p:cNvSpPr txBox="1">
            <a:spLocks/>
          </p:cNvSpPr>
          <p:nvPr/>
        </p:nvSpPr>
        <p:spPr>
          <a:xfrm>
            <a:off x="1475656" y="6040198"/>
            <a:ext cx="2391544" cy="817802"/>
          </a:xfrm>
          <a:prstGeom prst="rect">
            <a:avLst/>
          </a:prstGeom>
        </p:spPr>
        <p:txBody>
          <a:bodyPr anchor="ct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sz="1200" dirty="0">
                <a:solidFill>
                  <a:schemeClr val="bg1"/>
                </a:solidFill>
              </a:rPr>
              <a:t>MS SQL </a:t>
            </a:r>
            <a:r>
              <a:rPr lang="tr-TR" sz="1200" dirty="0" err="1">
                <a:solidFill>
                  <a:schemeClr val="bg1"/>
                </a:solidFill>
              </a:rPr>
              <a:t>SQL</a:t>
            </a:r>
            <a:r>
              <a:rPr lang="tr-TR" sz="1200" dirty="0">
                <a:solidFill>
                  <a:schemeClr val="bg1"/>
                </a:solidFill>
              </a:rPr>
              <a:t> </a:t>
            </a:r>
            <a:r>
              <a:rPr lang="tr-TR" sz="1200" dirty="0">
                <a:solidFill>
                  <a:schemeClr val="bg1"/>
                </a:solidFill>
                <a:latin typeface="+mj-lt"/>
              </a:rPr>
              <a:t>Fundamentals</a:t>
            </a:r>
          </a:p>
        </p:txBody>
      </p:sp>
    </p:spTree>
    <p:extLst>
      <p:ext uri="{BB962C8B-B14F-4D97-AF65-F5344CB8AC3E}">
        <p14:creationId xmlns:p14="http://schemas.microsoft.com/office/powerpoint/2010/main" val="27706284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SERT 1"/>
          <p:cNvSpPr txBox="1"/>
          <p:nvPr/>
        </p:nvSpPr>
        <p:spPr>
          <a:xfrm>
            <a:off x="1378516" y="3306750"/>
            <a:ext cx="4717958" cy="738664"/>
          </a:xfrm>
          <a:prstGeom prst="rect">
            <a:avLst/>
          </a:prstGeom>
          <a:noFill/>
        </p:spPr>
        <p:txBody>
          <a:bodyPr wrap="none" rtlCol="0">
            <a:spAutoFit/>
          </a:bodyPr>
          <a:lstStyle/>
          <a:p>
            <a:pPr defTabSz="685739"/>
            <a:r>
              <a:rPr lang="en-US" sz="2100" kern="0" dirty="0">
                <a:solidFill>
                  <a:sysClr val="windowText" lastClr="000000"/>
                </a:solidFill>
                <a:latin typeface="Courier New" panose="02070309020205020404" pitchFamily="49" charset="0"/>
                <a:cs typeface="Courier New" panose="02070309020205020404" pitchFamily="49" charset="0"/>
              </a:rPr>
              <a:t>INSERT INTO Product</a:t>
            </a:r>
          </a:p>
          <a:p>
            <a:pPr defTabSz="685739"/>
            <a:r>
              <a:rPr lang="en-US" sz="2100" kern="0" dirty="0">
                <a:solidFill>
                  <a:sysClr val="windowText" lastClr="000000"/>
                </a:solidFill>
                <a:latin typeface="Courier New" panose="02070309020205020404" pitchFamily="49" charset="0"/>
                <a:cs typeface="Courier New" panose="02070309020205020404" pitchFamily="49" charset="0"/>
              </a:rPr>
              <a:t>VALUES (‘Widget’, 12.99, 1);</a:t>
            </a:r>
          </a:p>
        </p:txBody>
      </p:sp>
      <p:sp>
        <p:nvSpPr>
          <p:cNvPr id="4" name="TableName"/>
          <p:cNvSpPr txBox="1"/>
          <p:nvPr/>
        </p:nvSpPr>
        <p:spPr>
          <a:xfrm>
            <a:off x="2645502" y="1108802"/>
            <a:ext cx="3776806" cy="369332"/>
          </a:xfrm>
          <a:prstGeom prst="rect">
            <a:avLst/>
          </a:prstGeom>
          <a:solidFill>
            <a:schemeClr val="accent6">
              <a:lumMod val="75000"/>
            </a:schemeClr>
          </a:solidFill>
          <a:ln>
            <a:solidFill>
              <a:schemeClr val="bg1"/>
            </a:solidFill>
          </a:ln>
        </p:spPr>
        <p:txBody>
          <a:bodyPr wrap="square" rtlCol="0">
            <a:spAutoFit/>
          </a:bodyPr>
          <a:lstStyle/>
          <a:p>
            <a:pPr algn="ctr" defTabSz="685739"/>
            <a:r>
              <a:rPr lang="en-US" kern="0" dirty="0">
                <a:solidFill>
                  <a:schemeClr val="bg1"/>
                </a:solidFill>
                <a:effectLst>
                  <a:outerShdw blurRad="38100" dist="38100" dir="2700000" algn="tl">
                    <a:srgbClr val="000000">
                      <a:alpha val="43137"/>
                    </a:srgbClr>
                  </a:outerShdw>
                </a:effectLst>
              </a:rPr>
              <a:t>Product</a:t>
            </a:r>
          </a:p>
        </p:txBody>
      </p:sp>
      <p:graphicFrame>
        <p:nvGraphicFramePr>
          <p:cNvPr id="12" name="Table"/>
          <p:cNvGraphicFramePr>
            <a:graphicFrameLocks noGrp="1"/>
          </p:cNvGraphicFramePr>
          <p:nvPr>
            <p:extLst>
              <p:ext uri="{D42A27DB-BD31-4B8C-83A1-F6EECF244321}">
                <p14:modId xmlns:p14="http://schemas.microsoft.com/office/powerpoint/2010/main" val="674534620"/>
              </p:ext>
            </p:extLst>
          </p:nvPr>
        </p:nvGraphicFramePr>
        <p:xfrm>
          <a:off x="2645501" y="1445138"/>
          <a:ext cx="3776808" cy="1409650"/>
        </p:xfrm>
        <a:graphic>
          <a:graphicData uri="http://schemas.openxmlformats.org/drawingml/2006/table">
            <a:tbl>
              <a:tblPr firstRow="1" bandRow="1">
                <a:tableStyleId>{5C22544A-7EE6-4342-B048-85BDC9FD1C3A}</a:tableStyleId>
              </a:tblPr>
              <a:tblGrid>
                <a:gridCol w="944202">
                  <a:extLst>
                    <a:ext uri="{9D8B030D-6E8A-4147-A177-3AD203B41FA5}">
                      <a16:colId xmlns:a16="http://schemas.microsoft.com/office/drawing/2014/main" val="3618889415"/>
                    </a:ext>
                  </a:extLst>
                </a:gridCol>
                <a:gridCol w="944202">
                  <a:extLst>
                    <a:ext uri="{9D8B030D-6E8A-4147-A177-3AD203B41FA5}">
                      <a16:colId xmlns:a16="http://schemas.microsoft.com/office/drawing/2014/main" val="2218582792"/>
                    </a:ext>
                  </a:extLst>
                </a:gridCol>
                <a:gridCol w="944202">
                  <a:extLst>
                    <a:ext uri="{9D8B030D-6E8A-4147-A177-3AD203B41FA5}">
                      <a16:colId xmlns:a16="http://schemas.microsoft.com/office/drawing/2014/main" val="128276324"/>
                    </a:ext>
                  </a:extLst>
                </a:gridCol>
                <a:gridCol w="944202">
                  <a:extLst>
                    <a:ext uri="{9D8B030D-6E8A-4147-A177-3AD203B41FA5}">
                      <a16:colId xmlns:a16="http://schemas.microsoft.com/office/drawing/2014/main" val="2765010171"/>
                    </a:ext>
                  </a:extLst>
                </a:gridCol>
              </a:tblGrid>
              <a:tr h="281471">
                <a:tc>
                  <a:txBody>
                    <a:bodyPr/>
                    <a:lstStyle/>
                    <a:p>
                      <a:r>
                        <a:rPr lang="en-US" sz="1400" dirty="0" err="1"/>
                        <a:t>ProductID</a:t>
                      </a:r>
                      <a:endParaRPr lang="en-US" sz="1400" dirty="0"/>
                    </a:p>
                  </a:txBody>
                  <a:tcPr marL="68570" marR="68570" marT="34285" marB="34285">
                    <a:solidFill>
                      <a:schemeClr val="accent6">
                        <a:lumMod val="75000"/>
                      </a:schemeClr>
                    </a:solidFill>
                  </a:tcPr>
                </a:tc>
                <a:tc>
                  <a:txBody>
                    <a:bodyPr/>
                    <a:lstStyle/>
                    <a:p>
                      <a:r>
                        <a:rPr lang="en-US" sz="1400" dirty="0"/>
                        <a:t>Name</a:t>
                      </a:r>
                    </a:p>
                  </a:txBody>
                  <a:tcPr marL="68570" marR="68570" marT="34285" marB="34285">
                    <a:solidFill>
                      <a:schemeClr val="accent6">
                        <a:lumMod val="75000"/>
                      </a:schemeClr>
                    </a:solidFill>
                  </a:tcPr>
                </a:tc>
                <a:tc>
                  <a:txBody>
                    <a:bodyPr/>
                    <a:lstStyle/>
                    <a:p>
                      <a:r>
                        <a:rPr lang="en-US" sz="1400" dirty="0"/>
                        <a:t>Price</a:t>
                      </a:r>
                    </a:p>
                  </a:txBody>
                  <a:tcPr marL="68570" marR="68570" marT="34285" marB="34285">
                    <a:solidFill>
                      <a:schemeClr val="accent6">
                        <a:lumMod val="75000"/>
                      </a:schemeClr>
                    </a:solidFill>
                  </a:tcPr>
                </a:tc>
                <a:tc>
                  <a:txBody>
                    <a:bodyPr/>
                    <a:lstStyle/>
                    <a:p>
                      <a:r>
                        <a:rPr lang="en-US" sz="1400" dirty="0"/>
                        <a:t>Supplier</a:t>
                      </a:r>
                    </a:p>
                  </a:txBody>
                  <a:tcPr marL="68570" marR="68570" marT="34285" marB="34285">
                    <a:solidFill>
                      <a:schemeClr val="accent6">
                        <a:lumMod val="75000"/>
                      </a:schemeClr>
                    </a:solidFill>
                  </a:tcPr>
                </a:tc>
                <a:extLst>
                  <a:ext uri="{0D108BD9-81ED-4DB2-BD59-A6C34878D82A}">
                    <a16:rowId xmlns:a16="http://schemas.microsoft.com/office/drawing/2014/main" val="972223293"/>
                  </a:ext>
                </a:extLst>
              </a:tr>
              <a:tr h="281471">
                <a:tc>
                  <a:txBody>
                    <a:bodyPr/>
                    <a:lstStyle/>
                    <a:p>
                      <a:endParaRPr lang="en-US" sz="1400" i="1" dirty="0">
                        <a:solidFill>
                          <a:schemeClr val="tx1">
                            <a:lumMod val="50000"/>
                            <a:lumOff val="50000"/>
                          </a:schemeClr>
                        </a:solidFill>
                      </a:endParaRPr>
                    </a:p>
                  </a:txBody>
                  <a:tcPr marL="68570" marR="68570" marT="34285" marB="34285"/>
                </a:tc>
                <a:tc>
                  <a:txBody>
                    <a:bodyPr/>
                    <a:lstStyle/>
                    <a:p>
                      <a:endParaRPr lang="en-US" sz="1400" i="1" dirty="0">
                        <a:solidFill>
                          <a:schemeClr val="tx1">
                            <a:lumMod val="50000"/>
                            <a:lumOff val="50000"/>
                          </a:schemeClr>
                        </a:solidFill>
                      </a:endParaRPr>
                    </a:p>
                  </a:txBody>
                  <a:tcPr marL="68570" marR="68570" marT="34285" marB="34285"/>
                </a:tc>
                <a:tc>
                  <a:txBody>
                    <a:bodyPr/>
                    <a:lstStyle/>
                    <a:p>
                      <a:endParaRPr lang="en-US" sz="1400" i="1" dirty="0">
                        <a:solidFill>
                          <a:schemeClr val="tx1">
                            <a:lumMod val="50000"/>
                            <a:lumOff val="50000"/>
                          </a:schemeClr>
                        </a:solidFill>
                      </a:endParaRPr>
                    </a:p>
                  </a:txBody>
                  <a:tcPr marL="68570" marR="68570" marT="34285" marB="34285"/>
                </a:tc>
                <a:tc>
                  <a:txBody>
                    <a:bodyPr/>
                    <a:lstStyle/>
                    <a:p>
                      <a:endParaRPr lang="en-US" sz="1400" i="1" dirty="0">
                        <a:solidFill>
                          <a:schemeClr val="tx1">
                            <a:lumMod val="50000"/>
                            <a:lumOff val="50000"/>
                          </a:schemeClr>
                        </a:solidFill>
                      </a:endParaRPr>
                    </a:p>
                  </a:txBody>
                  <a:tcPr marL="68570" marR="68570" marT="34285" marB="34285"/>
                </a:tc>
                <a:extLst>
                  <a:ext uri="{0D108BD9-81ED-4DB2-BD59-A6C34878D82A}">
                    <a16:rowId xmlns:a16="http://schemas.microsoft.com/office/drawing/2014/main" val="421879776"/>
                  </a:ext>
                </a:extLst>
              </a:tr>
              <a:tr h="281471">
                <a:tc>
                  <a:txBody>
                    <a:bodyPr/>
                    <a:lstStyle/>
                    <a:p>
                      <a:endParaRPr lang="en-US" sz="1400" i="1" dirty="0">
                        <a:solidFill>
                          <a:schemeClr val="tx1">
                            <a:lumMod val="50000"/>
                            <a:lumOff val="50000"/>
                          </a:schemeClr>
                        </a:solidFill>
                      </a:endParaRPr>
                    </a:p>
                  </a:txBody>
                  <a:tcPr marL="68570" marR="68570" marT="34285" marB="34285"/>
                </a:tc>
                <a:tc>
                  <a:txBody>
                    <a:bodyPr/>
                    <a:lstStyle/>
                    <a:p>
                      <a:endParaRPr lang="en-US" sz="1400" i="1" dirty="0">
                        <a:solidFill>
                          <a:schemeClr val="tx1">
                            <a:lumMod val="50000"/>
                            <a:lumOff val="50000"/>
                          </a:schemeClr>
                        </a:solidFill>
                      </a:endParaRPr>
                    </a:p>
                  </a:txBody>
                  <a:tcPr marL="68570" marR="68570" marT="34285" marB="34285"/>
                </a:tc>
                <a:tc>
                  <a:txBody>
                    <a:bodyPr/>
                    <a:lstStyle/>
                    <a:p>
                      <a:endParaRPr lang="en-US" sz="1400" i="1" dirty="0">
                        <a:solidFill>
                          <a:schemeClr val="tx1">
                            <a:lumMod val="50000"/>
                            <a:lumOff val="50000"/>
                          </a:schemeClr>
                        </a:solidFill>
                      </a:endParaRPr>
                    </a:p>
                  </a:txBody>
                  <a:tcPr marL="68570" marR="68570" marT="34285" marB="34285"/>
                </a:tc>
                <a:tc>
                  <a:txBody>
                    <a:bodyPr/>
                    <a:lstStyle/>
                    <a:p>
                      <a:endParaRPr lang="en-US" sz="1400" i="1" dirty="0">
                        <a:solidFill>
                          <a:schemeClr val="tx1">
                            <a:lumMod val="50000"/>
                            <a:lumOff val="50000"/>
                          </a:schemeClr>
                        </a:solidFill>
                      </a:endParaRPr>
                    </a:p>
                  </a:txBody>
                  <a:tcPr marL="68570" marR="68570" marT="34285" marB="34285"/>
                </a:tc>
                <a:extLst>
                  <a:ext uri="{0D108BD9-81ED-4DB2-BD59-A6C34878D82A}">
                    <a16:rowId xmlns:a16="http://schemas.microsoft.com/office/drawing/2014/main" val="2693717018"/>
                  </a:ext>
                </a:extLst>
              </a:tr>
              <a:tr h="281471">
                <a:tc>
                  <a:txBody>
                    <a:bodyPr/>
                    <a:lstStyle/>
                    <a:p>
                      <a:endParaRPr lang="en-US" sz="1400" i="1" dirty="0">
                        <a:solidFill>
                          <a:schemeClr val="tx1">
                            <a:lumMod val="50000"/>
                            <a:lumOff val="50000"/>
                          </a:schemeClr>
                        </a:solidFill>
                      </a:endParaRPr>
                    </a:p>
                  </a:txBody>
                  <a:tcPr marL="68570" marR="68570" marT="34285" marB="34285"/>
                </a:tc>
                <a:tc>
                  <a:txBody>
                    <a:bodyPr/>
                    <a:lstStyle/>
                    <a:p>
                      <a:endParaRPr lang="en-US" sz="1400" i="1" dirty="0">
                        <a:solidFill>
                          <a:schemeClr val="tx1">
                            <a:lumMod val="50000"/>
                            <a:lumOff val="50000"/>
                          </a:schemeClr>
                        </a:solidFill>
                      </a:endParaRPr>
                    </a:p>
                  </a:txBody>
                  <a:tcPr marL="68570" marR="68570" marT="34285" marB="34285"/>
                </a:tc>
                <a:tc>
                  <a:txBody>
                    <a:bodyPr/>
                    <a:lstStyle/>
                    <a:p>
                      <a:endParaRPr lang="en-US" sz="1400" i="1" dirty="0">
                        <a:solidFill>
                          <a:schemeClr val="tx1">
                            <a:lumMod val="50000"/>
                            <a:lumOff val="50000"/>
                          </a:schemeClr>
                        </a:solidFill>
                      </a:endParaRPr>
                    </a:p>
                  </a:txBody>
                  <a:tcPr marL="68570" marR="68570" marT="34285" marB="34285"/>
                </a:tc>
                <a:tc>
                  <a:txBody>
                    <a:bodyPr/>
                    <a:lstStyle/>
                    <a:p>
                      <a:endParaRPr lang="en-US" sz="1400" i="1" dirty="0">
                        <a:solidFill>
                          <a:schemeClr val="tx1">
                            <a:lumMod val="50000"/>
                            <a:lumOff val="50000"/>
                          </a:schemeClr>
                        </a:solidFill>
                      </a:endParaRPr>
                    </a:p>
                  </a:txBody>
                  <a:tcPr marL="68570" marR="68570" marT="34285" marB="34285"/>
                </a:tc>
                <a:extLst>
                  <a:ext uri="{0D108BD9-81ED-4DB2-BD59-A6C34878D82A}">
                    <a16:rowId xmlns:a16="http://schemas.microsoft.com/office/drawing/2014/main" val="474114192"/>
                  </a:ext>
                </a:extLst>
              </a:tr>
              <a:tr h="281471">
                <a:tc>
                  <a:txBody>
                    <a:bodyPr/>
                    <a:lstStyle/>
                    <a:p>
                      <a:endParaRPr lang="en-US" sz="1400" i="1" dirty="0">
                        <a:solidFill>
                          <a:schemeClr val="tx1">
                            <a:lumMod val="50000"/>
                            <a:lumOff val="50000"/>
                          </a:schemeClr>
                        </a:solidFill>
                      </a:endParaRPr>
                    </a:p>
                  </a:txBody>
                  <a:tcPr marL="68570" marR="68570" marT="34285" marB="34285"/>
                </a:tc>
                <a:tc>
                  <a:txBody>
                    <a:bodyPr/>
                    <a:lstStyle/>
                    <a:p>
                      <a:endParaRPr lang="en-US" sz="1400" i="1" dirty="0">
                        <a:solidFill>
                          <a:schemeClr val="tx1">
                            <a:lumMod val="50000"/>
                            <a:lumOff val="50000"/>
                          </a:schemeClr>
                        </a:solidFill>
                      </a:endParaRPr>
                    </a:p>
                  </a:txBody>
                  <a:tcPr marL="68570" marR="68570" marT="34285" marB="34285"/>
                </a:tc>
                <a:tc>
                  <a:txBody>
                    <a:bodyPr/>
                    <a:lstStyle/>
                    <a:p>
                      <a:endParaRPr lang="en-US" sz="1400" i="1" dirty="0">
                        <a:solidFill>
                          <a:schemeClr val="tx1">
                            <a:lumMod val="50000"/>
                            <a:lumOff val="50000"/>
                          </a:schemeClr>
                        </a:solidFill>
                      </a:endParaRPr>
                    </a:p>
                  </a:txBody>
                  <a:tcPr marL="68570" marR="68570" marT="34285" marB="34285"/>
                </a:tc>
                <a:tc>
                  <a:txBody>
                    <a:bodyPr/>
                    <a:lstStyle/>
                    <a:p>
                      <a:endParaRPr lang="en-US" sz="1400" i="1" dirty="0">
                        <a:solidFill>
                          <a:schemeClr val="tx1">
                            <a:lumMod val="50000"/>
                            <a:lumOff val="50000"/>
                          </a:schemeClr>
                        </a:solidFill>
                      </a:endParaRPr>
                    </a:p>
                  </a:txBody>
                  <a:tcPr marL="68570" marR="68570" marT="34285" marB="34285"/>
                </a:tc>
                <a:extLst>
                  <a:ext uri="{0D108BD9-81ED-4DB2-BD59-A6C34878D82A}">
                    <a16:rowId xmlns:a16="http://schemas.microsoft.com/office/drawing/2014/main" val="342921304"/>
                  </a:ext>
                </a:extLst>
              </a:tr>
            </a:tbl>
          </a:graphicData>
        </a:graphic>
      </p:graphicFrame>
      <p:graphicFrame>
        <p:nvGraphicFramePr>
          <p:cNvPr id="16" name="Product 1"/>
          <p:cNvGraphicFramePr>
            <a:graphicFrameLocks noGrp="1"/>
          </p:cNvGraphicFramePr>
          <p:nvPr>
            <p:extLst>
              <p:ext uri="{D42A27DB-BD31-4B8C-83A1-F6EECF244321}">
                <p14:modId xmlns:p14="http://schemas.microsoft.com/office/powerpoint/2010/main" val="3190712135"/>
              </p:ext>
            </p:extLst>
          </p:nvPr>
        </p:nvGraphicFramePr>
        <p:xfrm>
          <a:off x="2645501" y="1445138"/>
          <a:ext cx="3776808" cy="1409650"/>
        </p:xfrm>
        <a:graphic>
          <a:graphicData uri="http://schemas.openxmlformats.org/drawingml/2006/table">
            <a:tbl>
              <a:tblPr firstRow="1" bandRow="1">
                <a:tableStyleId>{5C22544A-7EE6-4342-B048-85BDC9FD1C3A}</a:tableStyleId>
              </a:tblPr>
              <a:tblGrid>
                <a:gridCol w="944202">
                  <a:extLst>
                    <a:ext uri="{9D8B030D-6E8A-4147-A177-3AD203B41FA5}">
                      <a16:colId xmlns:a16="http://schemas.microsoft.com/office/drawing/2014/main" val="3618889415"/>
                    </a:ext>
                  </a:extLst>
                </a:gridCol>
                <a:gridCol w="944202">
                  <a:extLst>
                    <a:ext uri="{9D8B030D-6E8A-4147-A177-3AD203B41FA5}">
                      <a16:colId xmlns:a16="http://schemas.microsoft.com/office/drawing/2014/main" val="2218582792"/>
                    </a:ext>
                  </a:extLst>
                </a:gridCol>
                <a:gridCol w="944202">
                  <a:extLst>
                    <a:ext uri="{9D8B030D-6E8A-4147-A177-3AD203B41FA5}">
                      <a16:colId xmlns:a16="http://schemas.microsoft.com/office/drawing/2014/main" val="128276324"/>
                    </a:ext>
                  </a:extLst>
                </a:gridCol>
                <a:gridCol w="944202">
                  <a:extLst>
                    <a:ext uri="{9D8B030D-6E8A-4147-A177-3AD203B41FA5}">
                      <a16:colId xmlns:a16="http://schemas.microsoft.com/office/drawing/2014/main" val="2765010171"/>
                    </a:ext>
                  </a:extLst>
                </a:gridCol>
              </a:tblGrid>
              <a:tr h="281471">
                <a:tc>
                  <a:txBody>
                    <a:bodyPr/>
                    <a:lstStyle/>
                    <a:p>
                      <a:r>
                        <a:rPr lang="en-US" sz="1400" dirty="0" err="1"/>
                        <a:t>ProductID</a:t>
                      </a:r>
                      <a:endParaRPr lang="en-US" sz="1400" dirty="0"/>
                    </a:p>
                  </a:txBody>
                  <a:tcPr marL="68570" marR="68570" marT="34285" marB="34285">
                    <a:solidFill>
                      <a:schemeClr val="accent6">
                        <a:lumMod val="75000"/>
                      </a:schemeClr>
                    </a:solidFill>
                  </a:tcPr>
                </a:tc>
                <a:tc>
                  <a:txBody>
                    <a:bodyPr/>
                    <a:lstStyle/>
                    <a:p>
                      <a:r>
                        <a:rPr lang="en-US" sz="1400" dirty="0"/>
                        <a:t>Name</a:t>
                      </a:r>
                    </a:p>
                  </a:txBody>
                  <a:tcPr marL="68570" marR="68570" marT="34285" marB="34285">
                    <a:solidFill>
                      <a:schemeClr val="accent6">
                        <a:lumMod val="75000"/>
                      </a:schemeClr>
                    </a:solidFill>
                  </a:tcPr>
                </a:tc>
                <a:tc>
                  <a:txBody>
                    <a:bodyPr/>
                    <a:lstStyle/>
                    <a:p>
                      <a:r>
                        <a:rPr lang="en-US" sz="1400" dirty="0"/>
                        <a:t>Price</a:t>
                      </a:r>
                    </a:p>
                  </a:txBody>
                  <a:tcPr marL="68570" marR="68570" marT="34285" marB="34285">
                    <a:solidFill>
                      <a:schemeClr val="accent6">
                        <a:lumMod val="75000"/>
                      </a:schemeClr>
                    </a:solidFill>
                  </a:tcPr>
                </a:tc>
                <a:tc>
                  <a:txBody>
                    <a:bodyPr/>
                    <a:lstStyle/>
                    <a:p>
                      <a:r>
                        <a:rPr lang="en-US" sz="1400" dirty="0"/>
                        <a:t>Supplier</a:t>
                      </a:r>
                    </a:p>
                  </a:txBody>
                  <a:tcPr marL="68570" marR="68570" marT="34285" marB="34285">
                    <a:solidFill>
                      <a:schemeClr val="accent6">
                        <a:lumMod val="75000"/>
                      </a:schemeClr>
                    </a:solidFill>
                  </a:tcPr>
                </a:tc>
                <a:extLst>
                  <a:ext uri="{0D108BD9-81ED-4DB2-BD59-A6C34878D82A}">
                    <a16:rowId xmlns:a16="http://schemas.microsoft.com/office/drawing/2014/main" val="972223293"/>
                  </a:ext>
                </a:extLst>
              </a:tr>
              <a:tr h="281471">
                <a:tc>
                  <a:txBody>
                    <a:bodyPr/>
                    <a:lstStyle/>
                    <a:p>
                      <a:r>
                        <a:rPr lang="en-US" sz="1400" i="0" dirty="0">
                          <a:solidFill>
                            <a:schemeClr val="tx1"/>
                          </a:solidFill>
                        </a:rPr>
                        <a:t>1</a:t>
                      </a:r>
                    </a:p>
                  </a:txBody>
                  <a:tcPr marL="68570" marR="68570" marT="34285" marB="34285"/>
                </a:tc>
                <a:tc>
                  <a:txBody>
                    <a:bodyPr/>
                    <a:lstStyle/>
                    <a:p>
                      <a:r>
                        <a:rPr lang="en-US" sz="1400" i="0" dirty="0">
                          <a:solidFill>
                            <a:schemeClr val="tx1"/>
                          </a:solidFill>
                        </a:rPr>
                        <a:t>Widget</a:t>
                      </a:r>
                    </a:p>
                  </a:txBody>
                  <a:tcPr marL="68570" marR="68570" marT="34285" marB="34285"/>
                </a:tc>
                <a:tc>
                  <a:txBody>
                    <a:bodyPr/>
                    <a:lstStyle/>
                    <a:p>
                      <a:r>
                        <a:rPr lang="en-US" sz="1400" i="0" dirty="0">
                          <a:solidFill>
                            <a:schemeClr val="tx1"/>
                          </a:solidFill>
                        </a:rPr>
                        <a:t>12.99</a:t>
                      </a:r>
                    </a:p>
                  </a:txBody>
                  <a:tcPr marL="68570" marR="68570" marT="34285" marB="34285"/>
                </a:tc>
                <a:tc>
                  <a:txBody>
                    <a:bodyPr/>
                    <a:lstStyle/>
                    <a:p>
                      <a:r>
                        <a:rPr lang="en-US" sz="1400" i="0" dirty="0">
                          <a:solidFill>
                            <a:schemeClr val="tx1"/>
                          </a:solidFill>
                        </a:rPr>
                        <a:t>1</a:t>
                      </a:r>
                    </a:p>
                  </a:txBody>
                  <a:tcPr marL="68570" marR="68570" marT="34285" marB="34285"/>
                </a:tc>
                <a:extLst>
                  <a:ext uri="{0D108BD9-81ED-4DB2-BD59-A6C34878D82A}">
                    <a16:rowId xmlns:a16="http://schemas.microsoft.com/office/drawing/2014/main" val="421879776"/>
                  </a:ext>
                </a:extLst>
              </a:tr>
              <a:tr h="281471">
                <a:tc>
                  <a:txBody>
                    <a:bodyPr/>
                    <a:lstStyle/>
                    <a:p>
                      <a:endParaRPr lang="en-US" sz="1400" i="0" dirty="0">
                        <a:solidFill>
                          <a:schemeClr val="tx1"/>
                        </a:solidFill>
                      </a:endParaRPr>
                    </a:p>
                  </a:txBody>
                  <a:tcPr marL="68570" marR="68570" marT="34285" marB="34285"/>
                </a:tc>
                <a:tc>
                  <a:txBody>
                    <a:bodyPr/>
                    <a:lstStyle/>
                    <a:p>
                      <a:endParaRPr lang="en-US" sz="1400" i="0" dirty="0">
                        <a:solidFill>
                          <a:schemeClr val="tx1"/>
                        </a:solidFill>
                      </a:endParaRPr>
                    </a:p>
                  </a:txBody>
                  <a:tcPr marL="68570" marR="68570" marT="34285" marB="34285"/>
                </a:tc>
                <a:tc>
                  <a:txBody>
                    <a:bodyPr/>
                    <a:lstStyle/>
                    <a:p>
                      <a:endParaRPr lang="en-US" sz="1400" i="0" dirty="0">
                        <a:solidFill>
                          <a:schemeClr val="tx1"/>
                        </a:solidFill>
                      </a:endParaRPr>
                    </a:p>
                  </a:txBody>
                  <a:tcPr marL="68570" marR="68570" marT="34285" marB="34285"/>
                </a:tc>
                <a:tc>
                  <a:txBody>
                    <a:bodyPr/>
                    <a:lstStyle/>
                    <a:p>
                      <a:endParaRPr lang="en-US" sz="1400" i="0" dirty="0">
                        <a:solidFill>
                          <a:schemeClr val="tx1"/>
                        </a:solidFill>
                      </a:endParaRPr>
                    </a:p>
                  </a:txBody>
                  <a:tcPr marL="68570" marR="68570" marT="34285" marB="34285"/>
                </a:tc>
                <a:extLst>
                  <a:ext uri="{0D108BD9-81ED-4DB2-BD59-A6C34878D82A}">
                    <a16:rowId xmlns:a16="http://schemas.microsoft.com/office/drawing/2014/main" val="2693717018"/>
                  </a:ext>
                </a:extLst>
              </a:tr>
              <a:tr h="281471">
                <a:tc>
                  <a:txBody>
                    <a:bodyPr/>
                    <a:lstStyle/>
                    <a:p>
                      <a:endParaRPr lang="en-US" sz="1400" i="0" dirty="0">
                        <a:solidFill>
                          <a:schemeClr val="tx1"/>
                        </a:solidFill>
                      </a:endParaRPr>
                    </a:p>
                  </a:txBody>
                  <a:tcPr marL="68570" marR="68570" marT="34285" marB="34285"/>
                </a:tc>
                <a:tc>
                  <a:txBody>
                    <a:bodyPr/>
                    <a:lstStyle/>
                    <a:p>
                      <a:endParaRPr lang="en-US" sz="1400" i="0" dirty="0">
                        <a:solidFill>
                          <a:schemeClr val="tx1"/>
                        </a:solidFill>
                      </a:endParaRPr>
                    </a:p>
                  </a:txBody>
                  <a:tcPr marL="68570" marR="68570" marT="34285" marB="34285"/>
                </a:tc>
                <a:tc>
                  <a:txBody>
                    <a:bodyPr/>
                    <a:lstStyle/>
                    <a:p>
                      <a:endParaRPr lang="en-US" sz="1400" i="0" dirty="0">
                        <a:solidFill>
                          <a:schemeClr val="tx1"/>
                        </a:solidFill>
                      </a:endParaRPr>
                    </a:p>
                  </a:txBody>
                  <a:tcPr marL="68570" marR="68570" marT="34285" marB="34285"/>
                </a:tc>
                <a:tc>
                  <a:txBody>
                    <a:bodyPr/>
                    <a:lstStyle/>
                    <a:p>
                      <a:endParaRPr lang="en-US" sz="1400" i="0" dirty="0">
                        <a:solidFill>
                          <a:schemeClr val="tx1"/>
                        </a:solidFill>
                      </a:endParaRPr>
                    </a:p>
                  </a:txBody>
                  <a:tcPr marL="68570" marR="68570" marT="34285" marB="34285"/>
                </a:tc>
                <a:extLst>
                  <a:ext uri="{0D108BD9-81ED-4DB2-BD59-A6C34878D82A}">
                    <a16:rowId xmlns:a16="http://schemas.microsoft.com/office/drawing/2014/main" val="474114192"/>
                  </a:ext>
                </a:extLst>
              </a:tr>
              <a:tr h="281471">
                <a:tc>
                  <a:txBody>
                    <a:bodyPr/>
                    <a:lstStyle/>
                    <a:p>
                      <a:endParaRPr lang="en-US" sz="1400" i="0" dirty="0">
                        <a:solidFill>
                          <a:schemeClr val="tx1"/>
                        </a:solidFill>
                      </a:endParaRPr>
                    </a:p>
                  </a:txBody>
                  <a:tcPr marL="68570" marR="68570" marT="34285" marB="34285"/>
                </a:tc>
                <a:tc>
                  <a:txBody>
                    <a:bodyPr/>
                    <a:lstStyle/>
                    <a:p>
                      <a:endParaRPr lang="en-US" sz="1400" i="0" dirty="0">
                        <a:solidFill>
                          <a:schemeClr val="tx1"/>
                        </a:solidFill>
                      </a:endParaRPr>
                    </a:p>
                  </a:txBody>
                  <a:tcPr marL="68570" marR="68570" marT="34285" marB="34285"/>
                </a:tc>
                <a:tc>
                  <a:txBody>
                    <a:bodyPr/>
                    <a:lstStyle/>
                    <a:p>
                      <a:endParaRPr lang="en-US" sz="1400" i="0" dirty="0">
                        <a:solidFill>
                          <a:schemeClr val="tx1"/>
                        </a:solidFill>
                      </a:endParaRPr>
                    </a:p>
                  </a:txBody>
                  <a:tcPr marL="68570" marR="68570" marT="34285" marB="34285"/>
                </a:tc>
                <a:tc>
                  <a:txBody>
                    <a:bodyPr/>
                    <a:lstStyle/>
                    <a:p>
                      <a:endParaRPr lang="en-US" sz="1400" i="0" dirty="0">
                        <a:solidFill>
                          <a:schemeClr val="tx1"/>
                        </a:solidFill>
                      </a:endParaRPr>
                    </a:p>
                  </a:txBody>
                  <a:tcPr marL="68570" marR="68570" marT="34285" marB="34285"/>
                </a:tc>
                <a:extLst>
                  <a:ext uri="{0D108BD9-81ED-4DB2-BD59-A6C34878D82A}">
                    <a16:rowId xmlns:a16="http://schemas.microsoft.com/office/drawing/2014/main" val="342921304"/>
                  </a:ext>
                </a:extLst>
              </a:tr>
            </a:tbl>
          </a:graphicData>
        </a:graphic>
      </p:graphicFrame>
      <p:sp>
        <p:nvSpPr>
          <p:cNvPr id="17" name="INSERT 2"/>
          <p:cNvSpPr txBox="1"/>
          <p:nvPr/>
        </p:nvSpPr>
        <p:spPr>
          <a:xfrm>
            <a:off x="1378516" y="3306750"/>
            <a:ext cx="7146508" cy="738664"/>
          </a:xfrm>
          <a:prstGeom prst="rect">
            <a:avLst/>
          </a:prstGeom>
          <a:noFill/>
        </p:spPr>
        <p:txBody>
          <a:bodyPr wrap="none" rtlCol="0">
            <a:spAutoFit/>
          </a:bodyPr>
          <a:lstStyle/>
          <a:p>
            <a:pPr defTabSz="685739"/>
            <a:r>
              <a:rPr lang="en-US" sz="2100" kern="0" dirty="0">
                <a:solidFill>
                  <a:sysClr val="windowText" lastClr="000000"/>
                </a:solidFill>
                <a:latin typeface="Courier New" panose="02070309020205020404" pitchFamily="49" charset="0"/>
                <a:cs typeface="Courier New" panose="02070309020205020404" pitchFamily="49" charset="0"/>
              </a:rPr>
              <a:t>INSERT INTO Product (Name, Price, Supplier)</a:t>
            </a:r>
          </a:p>
          <a:p>
            <a:pPr defTabSz="685739"/>
            <a:r>
              <a:rPr lang="en-US" sz="2100" kern="0" dirty="0">
                <a:solidFill>
                  <a:sysClr val="windowText" lastClr="000000"/>
                </a:solidFill>
                <a:latin typeface="Courier New" panose="02070309020205020404" pitchFamily="49" charset="0"/>
                <a:cs typeface="Courier New" panose="02070309020205020404" pitchFamily="49" charset="0"/>
              </a:rPr>
              <a:t>VALUES (‘</a:t>
            </a:r>
            <a:r>
              <a:rPr lang="en-US" sz="2100" kern="0" dirty="0" err="1">
                <a:solidFill>
                  <a:sysClr val="windowText" lastClr="000000"/>
                </a:solidFill>
                <a:latin typeface="Courier New" panose="02070309020205020404" pitchFamily="49" charset="0"/>
                <a:cs typeface="Courier New" panose="02070309020205020404" pitchFamily="49" charset="0"/>
              </a:rPr>
              <a:t>Thingybob</a:t>
            </a:r>
            <a:r>
              <a:rPr lang="en-US" sz="2100" kern="0" dirty="0">
                <a:solidFill>
                  <a:sysClr val="windowText" lastClr="000000"/>
                </a:solidFill>
                <a:latin typeface="Courier New" panose="02070309020205020404" pitchFamily="49" charset="0"/>
                <a:cs typeface="Courier New" panose="02070309020205020404" pitchFamily="49" charset="0"/>
              </a:rPr>
              <a:t>’, 3.75, 2);</a:t>
            </a:r>
          </a:p>
        </p:txBody>
      </p:sp>
      <p:graphicFrame>
        <p:nvGraphicFramePr>
          <p:cNvPr id="18" name="Product 2"/>
          <p:cNvGraphicFramePr>
            <a:graphicFrameLocks noGrp="1"/>
          </p:cNvGraphicFramePr>
          <p:nvPr>
            <p:extLst>
              <p:ext uri="{D42A27DB-BD31-4B8C-83A1-F6EECF244321}">
                <p14:modId xmlns:p14="http://schemas.microsoft.com/office/powerpoint/2010/main" val="1556343998"/>
              </p:ext>
            </p:extLst>
          </p:nvPr>
        </p:nvGraphicFramePr>
        <p:xfrm>
          <a:off x="2643473" y="1452295"/>
          <a:ext cx="3776808" cy="1409650"/>
        </p:xfrm>
        <a:graphic>
          <a:graphicData uri="http://schemas.openxmlformats.org/drawingml/2006/table">
            <a:tbl>
              <a:tblPr firstRow="1" bandRow="1">
                <a:tableStyleId>{5C22544A-7EE6-4342-B048-85BDC9FD1C3A}</a:tableStyleId>
              </a:tblPr>
              <a:tblGrid>
                <a:gridCol w="944202">
                  <a:extLst>
                    <a:ext uri="{9D8B030D-6E8A-4147-A177-3AD203B41FA5}">
                      <a16:colId xmlns:a16="http://schemas.microsoft.com/office/drawing/2014/main" val="3618889415"/>
                    </a:ext>
                  </a:extLst>
                </a:gridCol>
                <a:gridCol w="944202">
                  <a:extLst>
                    <a:ext uri="{9D8B030D-6E8A-4147-A177-3AD203B41FA5}">
                      <a16:colId xmlns:a16="http://schemas.microsoft.com/office/drawing/2014/main" val="2218582792"/>
                    </a:ext>
                  </a:extLst>
                </a:gridCol>
                <a:gridCol w="944202">
                  <a:extLst>
                    <a:ext uri="{9D8B030D-6E8A-4147-A177-3AD203B41FA5}">
                      <a16:colId xmlns:a16="http://schemas.microsoft.com/office/drawing/2014/main" val="128276324"/>
                    </a:ext>
                  </a:extLst>
                </a:gridCol>
                <a:gridCol w="944202">
                  <a:extLst>
                    <a:ext uri="{9D8B030D-6E8A-4147-A177-3AD203B41FA5}">
                      <a16:colId xmlns:a16="http://schemas.microsoft.com/office/drawing/2014/main" val="2765010171"/>
                    </a:ext>
                  </a:extLst>
                </a:gridCol>
              </a:tblGrid>
              <a:tr h="281471">
                <a:tc>
                  <a:txBody>
                    <a:bodyPr/>
                    <a:lstStyle/>
                    <a:p>
                      <a:r>
                        <a:rPr lang="en-US" sz="1400" dirty="0" err="1"/>
                        <a:t>ProductID</a:t>
                      </a:r>
                      <a:endParaRPr lang="en-US" sz="1400" dirty="0"/>
                    </a:p>
                  </a:txBody>
                  <a:tcPr marL="68570" marR="68570" marT="34285" marB="34285">
                    <a:solidFill>
                      <a:schemeClr val="accent6">
                        <a:lumMod val="75000"/>
                      </a:schemeClr>
                    </a:solidFill>
                  </a:tcPr>
                </a:tc>
                <a:tc>
                  <a:txBody>
                    <a:bodyPr/>
                    <a:lstStyle/>
                    <a:p>
                      <a:r>
                        <a:rPr lang="en-US" sz="1400" dirty="0"/>
                        <a:t>Name</a:t>
                      </a:r>
                    </a:p>
                  </a:txBody>
                  <a:tcPr marL="68570" marR="68570" marT="34285" marB="34285">
                    <a:solidFill>
                      <a:schemeClr val="accent6">
                        <a:lumMod val="75000"/>
                      </a:schemeClr>
                    </a:solidFill>
                  </a:tcPr>
                </a:tc>
                <a:tc>
                  <a:txBody>
                    <a:bodyPr/>
                    <a:lstStyle/>
                    <a:p>
                      <a:r>
                        <a:rPr lang="en-US" sz="1400" dirty="0"/>
                        <a:t>Price</a:t>
                      </a:r>
                    </a:p>
                  </a:txBody>
                  <a:tcPr marL="68570" marR="68570" marT="34285" marB="34285">
                    <a:solidFill>
                      <a:schemeClr val="accent6">
                        <a:lumMod val="75000"/>
                      </a:schemeClr>
                    </a:solidFill>
                  </a:tcPr>
                </a:tc>
                <a:tc>
                  <a:txBody>
                    <a:bodyPr/>
                    <a:lstStyle/>
                    <a:p>
                      <a:r>
                        <a:rPr lang="en-US" sz="1400" dirty="0"/>
                        <a:t>Supplier</a:t>
                      </a:r>
                    </a:p>
                  </a:txBody>
                  <a:tcPr marL="68570" marR="68570" marT="34285" marB="34285">
                    <a:solidFill>
                      <a:schemeClr val="accent6">
                        <a:lumMod val="75000"/>
                      </a:schemeClr>
                    </a:solidFill>
                  </a:tcPr>
                </a:tc>
                <a:extLst>
                  <a:ext uri="{0D108BD9-81ED-4DB2-BD59-A6C34878D82A}">
                    <a16:rowId xmlns:a16="http://schemas.microsoft.com/office/drawing/2014/main" val="972223293"/>
                  </a:ext>
                </a:extLst>
              </a:tr>
              <a:tr h="281471">
                <a:tc>
                  <a:txBody>
                    <a:bodyPr/>
                    <a:lstStyle/>
                    <a:p>
                      <a:r>
                        <a:rPr lang="en-US" sz="1400" i="0" dirty="0">
                          <a:solidFill>
                            <a:schemeClr val="tx1"/>
                          </a:solidFill>
                        </a:rPr>
                        <a:t>1</a:t>
                      </a:r>
                    </a:p>
                  </a:txBody>
                  <a:tcPr marL="68570" marR="68570" marT="34285" marB="34285"/>
                </a:tc>
                <a:tc>
                  <a:txBody>
                    <a:bodyPr/>
                    <a:lstStyle/>
                    <a:p>
                      <a:r>
                        <a:rPr lang="en-US" sz="1400" i="0" dirty="0">
                          <a:solidFill>
                            <a:schemeClr val="tx1"/>
                          </a:solidFill>
                        </a:rPr>
                        <a:t>Widget</a:t>
                      </a:r>
                    </a:p>
                  </a:txBody>
                  <a:tcPr marL="68570" marR="68570" marT="34285" marB="34285"/>
                </a:tc>
                <a:tc>
                  <a:txBody>
                    <a:bodyPr/>
                    <a:lstStyle/>
                    <a:p>
                      <a:r>
                        <a:rPr lang="en-US" sz="1400" i="0" dirty="0">
                          <a:solidFill>
                            <a:schemeClr val="tx1"/>
                          </a:solidFill>
                        </a:rPr>
                        <a:t>12.99</a:t>
                      </a:r>
                    </a:p>
                  </a:txBody>
                  <a:tcPr marL="68570" marR="68570" marT="34285" marB="34285"/>
                </a:tc>
                <a:tc>
                  <a:txBody>
                    <a:bodyPr/>
                    <a:lstStyle/>
                    <a:p>
                      <a:r>
                        <a:rPr lang="en-US" sz="1400" i="0" dirty="0">
                          <a:solidFill>
                            <a:schemeClr val="tx1"/>
                          </a:solidFill>
                        </a:rPr>
                        <a:t>1</a:t>
                      </a:r>
                    </a:p>
                  </a:txBody>
                  <a:tcPr marL="68570" marR="68570" marT="34285" marB="34285"/>
                </a:tc>
                <a:extLst>
                  <a:ext uri="{0D108BD9-81ED-4DB2-BD59-A6C34878D82A}">
                    <a16:rowId xmlns:a16="http://schemas.microsoft.com/office/drawing/2014/main" val="421879776"/>
                  </a:ext>
                </a:extLst>
              </a:tr>
              <a:tr h="281471">
                <a:tc>
                  <a:txBody>
                    <a:bodyPr/>
                    <a:lstStyle/>
                    <a:p>
                      <a:r>
                        <a:rPr lang="en-US" sz="1400" i="0" dirty="0">
                          <a:solidFill>
                            <a:schemeClr val="tx1"/>
                          </a:solidFill>
                        </a:rPr>
                        <a:t>2</a:t>
                      </a:r>
                    </a:p>
                  </a:txBody>
                  <a:tcPr marL="68570" marR="68570" marT="34285" marB="34285"/>
                </a:tc>
                <a:tc>
                  <a:txBody>
                    <a:bodyPr/>
                    <a:lstStyle/>
                    <a:p>
                      <a:r>
                        <a:rPr lang="en-US" sz="1400" i="0" dirty="0" err="1">
                          <a:solidFill>
                            <a:schemeClr val="tx1"/>
                          </a:solidFill>
                        </a:rPr>
                        <a:t>Thingybob</a:t>
                      </a:r>
                      <a:endParaRPr lang="en-US" sz="1400" i="0" dirty="0">
                        <a:solidFill>
                          <a:schemeClr val="tx1"/>
                        </a:solidFill>
                      </a:endParaRPr>
                    </a:p>
                  </a:txBody>
                  <a:tcPr marL="68570" marR="68570" marT="34285" marB="34285"/>
                </a:tc>
                <a:tc>
                  <a:txBody>
                    <a:bodyPr/>
                    <a:lstStyle/>
                    <a:p>
                      <a:r>
                        <a:rPr lang="en-US" sz="1400" i="0" dirty="0">
                          <a:solidFill>
                            <a:schemeClr val="tx1"/>
                          </a:solidFill>
                        </a:rPr>
                        <a:t>3.75</a:t>
                      </a:r>
                    </a:p>
                  </a:txBody>
                  <a:tcPr marL="68570" marR="68570" marT="34285" marB="34285"/>
                </a:tc>
                <a:tc>
                  <a:txBody>
                    <a:bodyPr/>
                    <a:lstStyle/>
                    <a:p>
                      <a:r>
                        <a:rPr lang="en-US" sz="1400" i="0" dirty="0">
                          <a:solidFill>
                            <a:schemeClr val="tx1"/>
                          </a:solidFill>
                        </a:rPr>
                        <a:t>2</a:t>
                      </a:r>
                    </a:p>
                  </a:txBody>
                  <a:tcPr marL="68570" marR="68570" marT="34285" marB="34285"/>
                </a:tc>
                <a:extLst>
                  <a:ext uri="{0D108BD9-81ED-4DB2-BD59-A6C34878D82A}">
                    <a16:rowId xmlns:a16="http://schemas.microsoft.com/office/drawing/2014/main" val="2693717018"/>
                  </a:ext>
                </a:extLst>
              </a:tr>
              <a:tr h="281471">
                <a:tc>
                  <a:txBody>
                    <a:bodyPr/>
                    <a:lstStyle/>
                    <a:p>
                      <a:endParaRPr lang="en-US" sz="1400" i="0" dirty="0">
                        <a:solidFill>
                          <a:schemeClr val="tx1"/>
                        </a:solidFill>
                      </a:endParaRPr>
                    </a:p>
                  </a:txBody>
                  <a:tcPr marL="68570" marR="68570" marT="34285" marB="34285"/>
                </a:tc>
                <a:tc>
                  <a:txBody>
                    <a:bodyPr/>
                    <a:lstStyle/>
                    <a:p>
                      <a:endParaRPr lang="en-US" sz="1400" i="0" dirty="0">
                        <a:solidFill>
                          <a:schemeClr val="tx1"/>
                        </a:solidFill>
                      </a:endParaRPr>
                    </a:p>
                  </a:txBody>
                  <a:tcPr marL="68570" marR="68570" marT="34285" marB="34285"/>
                </a:tc>
                <a:tc>
                  <a:txBody>
                    <a:bodyPr/>
                    <a:lstStyle/>
                    <a:p>
                      <a:endParaRPr lang="en-US" sz="1400" i="0" dirty="0">
                        <a:solidFill>
                          <a:schemeClr val="tx1"/>
                        </a:solidFill>
                      </a:endParaRPr>
                    </a:p>
                  </a:txBody>
                  <a:tcPr marL="68570" marR="68570" marT="34285" marB="34285"/>
                </a:tc>
                <a:tc>
                  <a:txBody>
                    <a:bodyPr/>
                    <a:lstStyle/>
                    <a:p>
                      <a:endParaRPr lang="en-US" sz="1400" i="0" dirty="0">
                        <a:solidFill>
                          <a:schemeClr val="tx1"/>
                        </a:solidFill>
                      </a:endParaRPr>
                    </a:p>
                  </a:txBody>
                  <a:tcPr marL="68570" marR="68570" marT="34285" marB="34285"/>
                </a:tc>
                <a:extLst>
                  <a:ext uri="{0D108BD9-81ED-4DB2-BD59-A6C34878D82A}">
                    <a16:rowId xmlns:a16="http://schemas.microsoft.com/office/drawing/2014/main" val="474114192"/>
                  </a:ext>
                </a:extLst>
              </a:tr>
              <a:tr h="281471">
                <a:tc>
                  <a:txBody>
                    <a:bodyPr/>
                    <a:lstStyle/>
                    <a:p>
                      <a:endParaRPr lang="en-US" sz="1400" i="0" dirty="0">
                        <a:solidFill>
                          <a:schemeClr val="tx1"/>
                        </a:solidFill>
                      </a:endParaRPr>
                    </a:p>
                  </a:txBody>
                  <a:tcPr marL="68570" marR="68570" marT="34285" marB="34285"/>
                </a:tc>
                <a:tc>
                  <a:txBody>
                    <a:bodyPr/>
                    <a:lstStyle/>
                    <a:p>
                      <a:endParaRPr lang="en-US" sz="1400" i="0" dirty="0">
                        <a:solidFill>
                          <a:schemeClr val="tx1"/>
                        </a:solidFill>
                      </a:endParaRPr>
                    </a:p>
                  </a:txBody>
                  <a:tcPr marL="68570" marR="68570" marT="34285" marB="34285"/>
                </a:tc>
                <a:tc>
                  <a:txBody>
                    <a:bodyPr/>
                    <a:lstStyle/>
                    <a:p>
                      <a:endParaRPr lang="en-US" sz="1400" i="0" dirty="0">
                        <a:solidFill>
                          <a:schemeClr val="tx1"/>
                        </a:solidFill>
                      </a:endParaRPr>
                    </a:p>
                  </a:txBody>
                  <a:tcPr marL="68570" marR="68570" marT="34285" marB="34285"/>
                </a:tc>
                <a:tc>
                  <a:txBody>
                    <a:bodyPr/>
                    <a:lstStyle/>
                    <a:p>
                      <a:endParaRPr lang="en-US" sz="1400" i="0" dirty="0">
                        <a:solidFill>
                          <a:schemeClr val="tx1"/>
                        </a:solidFill>
                      </a:endParaRPr>
                    </a:p>
                  </a:txBody>
                  <a:tcPr marL="68570" marR="68570" marT="34285" marB="34285"/>
                </a:tc>
                <a:extLst>
                  <a:ext uri="{0D108BD9-81ED-4DB2-BD59-A6C34878D82A}">
                    <a16:rowId xmlns:a16="http://schemas.microsoft.com/office/drawing/2014/main" val="342921304"/>
                  </a:ext>
                </a:extLst>
              </a:tr>
            </a:tbl>
          </a:graphicData>
        </a:graphic>
      </p:graphicFrame>
      <p:sp>
        <p:nvSpPr>
          <p:cNvPr id="19" name="INSERT 3"/>
          <p:cNvSpPr txBox="1"/>
          <p:nvPr/>
        </p:nvSpPr>
        <p:spPr>
          <a:xfrm>
            <a:off x="1378516" y="3306750"/>
            <a:ext cx="4394152" cy="738664"/>
          </a:xfrm>
          <a:prstGeom prst="rect">
            <a:avLst/>
          </a:prstGeom>
          <a:noFill/>
        </p:spPr>
        <p:txBody>
          <a:bodyPr wrap="none" rtlCol="0">
            <a:spAutoFit/>
          </a:bodyPr>
          <a:lstStyle/>
          <a:p>
            <a:pPr defTabSz="685739"/>
            <a:r>
              <a:rPr lang="en-US" sz="2100" kern="0" dirty="0">
                <a:solidFill>
                  <a:sysClr val="windowText" lastClr="000000"/>
                </a:solidFill>
                <a:latin typeface="Courier New" panose="02070309020205020404" pitchFamily="49" charset="0"/>
                <a:cs typeface="Courier New" panose="02070309020205020404" pitchFamily="49" charset="0"/>
              </a:rPr>
              <a:t>INSERT INTO Product (Name)</a:t>
            </a:r>
          </a:p>
          <a:p>
            <a:pPr defTabSz="685739"/>
            <a:r>
              <a:rPr lang="en-US" sz="2100" kern="0" dirty="0">
                <a:solidFill>
                  <a:sysClr val="windowText" lastClr="000000"/>
                </a:solidFill>
                <a:latin typeface="Courier New" panose="02070309020205020404" pitchFamily="49" charset="0"/>
                <a:cs typeface="Courier New" panose="02070309020205020404" pitchFamily="49" charset="0"/>
              </a:rPr>
              <a:t>VALUES (‘</a:t>
            </a:r>
            <a:r>
              <a:rPr lang="en-US" sz="2100" kern="0" dirty="0" err="1">
                <a:solidFill>
                  <a:sysClr val="windowText" lastClr="000000"/>
                </a:solidFill>
                <a:latin typeface="Courier New" panose="02070309020205020404" pitchFamily="49" charset="0"/>
                <a:cs typeface="Courier New" panose="02070309020205020404" pitchFamily="49" charset="0"/>
              </a:rPr>
              <a:t>Knicknack</a:t>
            </a:r>
            <a:r>
              <a:rPr lang="en-US" sz="2100" kern="0" dirty="0">
                <a:solidFill>
                  <a:sysClr val="windowText" lastClr="000000"/>
                </a:solidFill>
                <a:latin typeface="Courier New" panose="02070309020205020404" pitchFamily="49" charset="0"/>
                <a:cs typeface="Courier New" panose="02070309020205020404" pitchFamily="49" charset="0"/>
              </a:rPr>
              <a:t>’);</a:t>
            </a:r>
          </a:p>
        </p:txBody>
      </p:sp>
      <p:graphicFrame>
        <p:nvGraphicFramePr>
          <p:cNvPr id="20" name="Product 3"/>
          <p:cNvGraphicFramePr>
            <a:graphicFrameLocks noGrp="1"/>
          </p:cNvGraphicFramePr>
          <p:nvPr>
            <p:extLst>
              <p:ext uri="{D42A27DB-BD31-4B8C-83A1-F6EECF244321}">
                <p14:modId xmlns:p14="http://schemas.microsoft.com/office/powerpoint/2010/main" val="1500432138"/>
              </p:ext>
            </p:extLst>
          </p:nvPr>
        </p:nvGraphicFramePr>
        <p:xfrm>
          <a:off x="2641445" y="1461771"/>
          <a:ext cx="3776808" cy="1409650"/>
        </p:xfrm>
        <a:graphic>
          <a:graphicData uri="http://schemas.openxmlformats.org/drawingml/2006/table">
            <a:tbl>
              <a:tblPr firstRow="1" bandRow="1">
                <a:tableStyleId>{5C22544A-7EE6-4342-B048-85BDC9FD1C3A}</a:tableStyleId>
              </a:tblPr>
              <a:tblGrid>
                <a:gridCol w="944202">
                  <a:extLst>
                    <a:ext uri="{9D8B030D-6E8A-4147-A177-3AD203B41FA5}">
                      <a16:colId xmlns:a16="http://schemas.microsoft.com/office/drawing/2014/main" val="3618889415"/>
                    </a:ext>
                  </a:extLst>
                </a:gridCol>
                <a:gridCol w="944202">
                  <a:extLst>
                    <a:ext uri="{9D8B030D-6E8A-4147-A177-3AD203B41FA5}">
                      <a16:colId xmlns:a16="http://schemas.microsoft.com/office/drawing/2014/main" val="2218582792"/>
                    </a:ext>
                  </a:extLst>
                </a:gridCol>
                <a:gridCol w="944202">
                  <a:extLst>
                    <a:ext uri="{9D8B030D-6E8A-4147-A177-3AD203B41FA5}">
                      <a16:colId xmlns:a16="http://schemas.microsoft.com/office/drawing/2014/main" val="128276324"/>
                    </a:ext>
                  </a:extLst>
                </a:gridCol>
                <a:gridCol w="944202">
                  <a:extLst>
                    <a:ext uri="{9D8B030D-6E8A-4147-A177-3AD203B41FA5}">
                      <a16:colId xmlns:a16="http://schemas.microsoft.com/office/drawing/2014/main" val="2765010171"/>
                    </a:ext>
                  </a:extLst>
                </a:gridCol>
              </a:tblGrid>
              <a:tr h="281471">
                <a:tc>
                  <a:txBody>
                    <a:bodyPr/>
                    <a:lstStyle/>
                    <a:p>
                      <a:r>
                        <a:rPr lang="en-US" sz="1400" dirty="0" err="1"/>
                        <a:t>ProductID</a:t>
                      </a:r>
                      <a:endParaRPr lang="en-US" sz="1400" dirty="0"/>
                    </a:p>
                  </a:txBody>
                  <a:tcPr marL="68570" marR="68570" marT="34285" marB="34285">
                    <a:solidFill>
                      <a:schemeClr val="accent6">
                        <a:lumMod val="75000"/>
                      </a:schemeClr>
                    </a:solidFill>
                  </a:tcPr>
                </a:tc>
                <a:tc>
                  <a:txBody>
                    <a:bodyPr/>
                    <a:lstStyle/>
                    <a:p>
                      <a:r>
                        <a:rPr lang="en-US" sz="1400" dirty="0"/>
                        <a:t>Name</a:t>
                      </a:r>
                    </a:p>
                  </a:txBody>
                  <a:tcPr marL="68570" marR="68570" marT="34285" marB="34285">
                    <a:solidFill>
                      <a:schemeClr val="accent6">
                        <a:lumMod val="75000"/>
                      </a:schemeClr>
                    </a:solidFill>
                  </a:tcPr>
                </a:tc>
                <a:tc>
                  <a:txBody>
                    <a:bodyPr/>
                    <a:lstStyle/>
                    <a:p>
                      <a:r>
                        <a:rPr lang="en-US" sz="1400" dirty="0"/>
                        <a:t>Price</a:t>
                      </a:r>
                    </a:p>
                  </a:txBody>
                  <a:tcPr marL="68570" marR="68570" marT="34285" marB="34285">
                    <a:solidFill>
                      <a:schemeClr val="accent6">
                        <a:lumMod val="75000"/>
                      </a:schemeClr>
                    </a:solidFill>
                  </a:tcPr>
                </a:tc>
                <a:tc>
                  <a:txBody>
                    <a:bodyPr/>
                    <a:lstStyle/>
                    <a:p>
                      <a:r>
                        <a:rPr lang="en-US" sz="1400" dirty="0"/>
                        <a:t>Supplier</a:t>
                      </a:r>
                    </a:p>
                  </a:txBody>
                  <a:tcPr marL="68570" marR="68570" marT="34285" marB="34285">
                    <a:solidFill>
                      <a:schemeClr val="accent6">
                        <a:lumMod val="75000"/>
                      </a:schemeClr>
                    </a:solidFill>
                  </a:tcPr>
                </a:tc>
                <a:extLst>
                  <a:ext uri="{0D108BD9-81ED-4DB2-BD59-A6C34878D82A}">
                    <a16:rowId xmlns:a16="http://schemas.microsoft.com/office/drawing/2014/main" val="972223293"/>
                  </a:ext>
                </a:extLst>
              </a:tr>
              <a:tr h="281471">
                <a:tc>
                  <a:txBody>
                    <a:bodyPr/>
                    <a:lstStyle/>
                    <a:p>
                      <a:r>
                        <a:rPr lang="en-US" sz="1400" i="0" dirty="0">
                          <a:solidFill>
                            <a:schemeClr val="tx1"/>
                          </a:solidFill>
                        </a:rPr>
                        <a:t>1</a:t>
                      </a:r>
                    </a:p>
                  </a:txBody>
                  <a:tcPr marL="68570" marR="68570" marT="34285" marB="34285"/>
                </a:tc>
                <a:tc>
                  <a:txBody>
                    <a:bodyPr/>
                    <a:lstStyle/>
                    <a:p>
                      <a:r>
                        <a:rPr lang="en-US" sz="1400" i="0" dirty="0">
                          <a:solidFill>
                            <a:schemeClr val="tx1"/>
                          </a:solidFill>
                        </a:rPr>
                        <a:t>Widget</a:t>
                      </a:r>
                    </a:p>
                  </a:txBody>
                  <a:tcPr marL="68570" marR="68570" marT="34285" marB="34285"/>
                </a:tc>
                <a:tc>
                  <a:txBody>
                    <a:bodyPr/>
                    <a:lstStyle/>
                    <a:p>
                      <a:r>
                        <a:rPr lang="en-US" sz="1400" i="0" dirty="0">
                          <a:solidFill>
                            <a:schemeClr val="tx1"/>
                          </a:solidFill>
                        </a:rPr>
                        <a:t>12.99</a:t>
                      </a:r>
                    </a:p>
                  </a:txBody>
                  <a:tcPr marL="68570" marR="68570" marT="34285" marB="34285"/>
                </a:tc>
                <a:tc>
                  <a:txBody>
                    <a:bodyPr/>
                    <a:lstStyle/>
                    <a:p>
                      <a:r>
                        <a:rPr lang="en-US" sz="1400" i="0" dirty="0">
                          <a:solidFill>
                            <a:schemeClr val="tx1"/>
                          </a:solidFill>
                        </a:rPr>
                        <a:t>1</a:t>
                      </a:r>
                    </a:p>
                  </a:txBody>
                  <a:tcPr marL="68570" marR="68570" marT="34285" marB="34285"/>
                </a:tc>
                <a:extLst>
                  <a:ext uri="{0D108BD9-81ED-4DB2-BD59-A6C34878D82A}">
                    <a16:rowId xmlns:a16="http://schemas.microsoft.com/office/drawing/2014/main" val="421879776"/>
                  </a:ext>
                </a:extLst>
              </a:tr>
              <a:tr h="281471">
                <a:tc>
                  <a:txBody>
                    <a:bodyPr/>
                    <a:lstStyle/>
                    <a:p>
                      <a:r>
                        <a:rPr lang="en-US" sz="1400" i="0" dirty="0">
                          <a:solidFill>
                            <a:schemeClr val="tx1"/>
                          </a:solidFill>
                        </a:rPr>
                        <a:t>2</a:t>
                      </a:r>
                    </a:p>
                  </a:txBody>
                  <a:tcPr marL="68570" marR="68570" marT="34285" marB="34285"/>
                </a:tc>
                <a:tc>
                  <a:txBody>
                    <a:bodyPr/>
                    <a:lstStyle/>
                    <a:p>
                      <a:r>
                        <a:rPr lang="en-US" sz="1400" i="0" dirty="0" err="1">
                          <a:solidFill>
                            <a:schemeClr val="tx1"/>
                          </a:solidFill>
                        </a:rPr>
                        <a:t>Thingybob</a:t>
                      </a:r>
                      <a:endParaRPr lang="en-US" sz="1400" i="0" dirty="0">
                        <a:solidFill>
                          <a:schemeClr val="tx1"/>
                        </a:solidFill>
                      </a:endParaRPr>
                    </a:p>
                  </a:txBody>
                  <a:tcPr marL="68570" marR="68570" marT="34285" marB="34285"/>
                </a:tc>
                <a:tc>
                  <a:txBody>
                    <a:bodyPr/>
                    <a:lstStyle/>
                    <a:p>
                      <a:r>
                        <a:rPr lang="en-US" sz="1400" i="0" dirty="0">
                          <a:solidFill>
                            <a:schemeClr val="tx1"/>
                          </a:solidFill>
                        </a:rPr>
                        <a:t>3.75</a:t>
                      </a:r>
                    </a:p>
                  </a:txBody>
                  <a:tcPr marL="68570" marR="68570" marT="34285" marB="34285"/>
                </a:tc>
                <a:tc>
                  <a:txBody>
                    <a:bodyPr/>
                    <a:lstStyle/>
                    <a:p>
                      <a:r>
                        <a:rPr lang="en-US" sz="1400" i="0" dirty="0">
                          <a:solidFill>
                            <a:schemeClr val="tx1"/>
                          </a:solidFill>
                        </a:rPr>
                        <a:t>2</a:t>
                      </a:r>
                    </a:p>
                  </a:txBody>
                  <a:tcPr marL="68570" marR="68570" marT="34285" marB="34285"/>
                </a:tc>
                <a:extLst>
                  <a:ext uri="{0D108BD9-81ED-4DB2-BD59-A6C34878D82A}">
                    <a16:rowId xmlns:a16="http://schemas.microsoft.com/office/drawing/2014/main" val="2693717018"/>
                  </a:ext>
                </a:extLst>
              </a:tr>
              <a:tr h="281471">
                <a:tc>
                  <a:txBody>
                    <a:bodyPr/>
                    <a:lstStyle/>
                    <a:p>
                      <a:r>
                        <a:rPr lang="en-US" sz="1400" i="0" dirty="0">
                          <a:solidFill>
                            <a:schemeClr val="tx1"/>
                          </a:solidFill>
                        </a:rPr>
                        <a:t>3</a:t>
                      </a:r>
                    </a:p>
                  </a:txBody>
                  <a:tcPr marL="68570" marR="68570" marT="34285" marB="34285"/>
                </a:tc>
                <a:tc>
                  <a:txBody>
                    <a:bodyPr/>
                    <a:lstStyle/>
                    <a:p>
                      <a:r>
                        <a:rPr lang="en-US" sz="1400" i="0" dirty="0" err="1">
                          <a:solidFill>
                            <a:schemeClr val="tx1"/>
                          </a:solidFill>
                        </a:rPr>
                        <a:t>Knicknack</a:t>
                      </a:r>
                      <a:endParaRPr lang="en-US" sz="1400" i="0" dirty="0">
                        <a:solidFill>
                          <a:schemeClr val="tx1"/>
                        </a:solidFill>
                      </a:endParaRPr>
                    </a:p>
                  </a:txBody>
                  <a:tcPr marL="68570" marR="68570" marT="34285" marB="34285"/>
                </a:tc>
                <a:tc>
                  <a:txBody>
                    <a:bodyPr/>
                    <a:lstStyle/>
                    <a:p>
                      <a:r>
                        <a:rPr lang="en-US" sz="1400" i="1" dirty="0">
                          <a:solidFill>
                            <a:schemeClr val="tx1">
                              <a:lumMod val="50000"/>
                              <a:lumOff val="50000"/>
                            </a:schemeClr>
                          </a:solidFill>
                        </a:rPr>
                        <a:t>NULL</a:t>
                      </a:r>
                    </a:p>
                  </a:txBody>
                  <a:tcPr marL="68570" marR="68570" marT="34285" marB="34285"/>
                </a:tc>
                <a:tc>
                  <a:txBody>
                    <a:bodyPr/>
                    <a:lstStyle/>
                    <a:p>
                      <a:r>
                        <a:rPr lang="en-US" sz="1400" i="0" dirty="0">
                          <a:solidFill>
                            <a:schemeClr val="tx1"/>
                          </a:solidFill>
                        </a:rPr>
                        <a:t>1</a:t>
                      </a:r>
                    </a:p>
                  </a:txBody>
                  <a:tcPr marL="68570" marR="68570" marT="34285" marB="34285"/>
                </a:tc>
                <a:extLst>
                  <a:ext uri="{0D108BD9-81ED-4DB2-BD59-A6C34878D82A}">
                    <a16:rowId xmlns:a16="http://schemas.microsoft.com/office/drawing/2014/main" val="474114192"/>
                  </a:ext>
                </a:extLst>
              </a:tr>
              <a:tr h="281471">
                <a:tc>
                  <a:txBody>
                    <a:bodyPr/>
                    <a:lstStyle/>
                    <a:p>
                      <a:endParaRPr lang="en-US" sz="1400" i="0" dirty="0">
                        <a:solidFill>
                          <a:schemeClr val="tx1"/>
                        </a:solidFill>
                      </a:endParaRPr>
                    </a:p>
                  </a:txBody>
                  <a:tcPr marL="68570" marR="68570" marT="34285" marB="34285"/>
                </a:tc>
                <a:tc>
                  <a:txBody>
                    <a:bodyPr/>
                    <a:lstStyle/>
                    <a:p>
                      <a:endParaRPr lang="en-US" sz="1400" i="0" dirty="0">
                        <a:solidFill>
                          <a:schemeClr val="tx1"/>
                        </a:solidFill>
                      </a:endParaRPr>
                    </a:p>
                  </a:txBody>
                  <a:tcPr marL="68570" marR="68570" marT="34285" marB="34285"/>
                </a:tc>
                <a:tc>
                  <a:txBody>
                    <a:bodyPr/>
                    <a:lstStyle/>
                    <a:p>
                      <a:endParaRPr lang="en-US" sz="1400" i="0" dirty="0">
                        <a:solidFill>
                          <a:schemeClr val="tx1"/>
                        </a:solidFill>
                      </a:endParaRPr>
                    </a:p>
                  </a:txBody>
                  <a:tcPr marL="68570" marR="68570" marT="34285" marB="34285"/>
                </a:tc>
                <a:tc>
                  <a:txBody>
                    <a:bodyPr/>
                    <a:lstStyle/>
                    <a:p>
                      <a:endParaRPr lang="en-US" sz="1400" i="0" dirty="0">
                        <a:solidFill>
                          <a:schemeClr val="tx1"/>
                        </a:solidFill>
                      </a:endParaRPr>
                    </a:p>
                  </a:txBody>
                  <a:tcPr marL="68570" marR="68570" marT="34285" marB="34285"/>
                </a:tc>
                <a:extLst>
                  <a:ext uri="{0D108BD9-81ED-4DB2-BD59-A6C34878D82A}">
                    <a16:rowId xmlns:a16="http://schemas.microsoft.com/office/drawing/2014/main" val="342921304"/>
                  </a:ext>
                </a:extLst>
              </a:tr>
            </a:tbl>
          </a:graphicData>
        </a:graphic>
      </p:graphicFrame>
      <p:sp>
        <p:nvSpPr>
          <p:cNvPr id="21" name="INSERT 4"/>
          <p:cNvSpPr txBox="1"/>
          <p:nvPr/>
        </p:nvSpPr>
        <p:spPr>
          <a:xfrm>
            <a:off x="1378517" y="3306750"/>
            <a:ext cx="5527475" cy="738664"/>
          </a:xfrm>
          <a:prstGeom prst="rect">
            <a:avLst/>
          </a:prstGeom>
          <a:noFill/>
        </p:spPr>
        <p:txBody>
          <a:bodyPr wrap="none" rtlCol="0">
            <a:spAutoFit/>
          </a:bodyPr>
          <a:lstStyle/>
          <a:p>
            <a:pPr defTabSz="685739"/>
            <a:r>
              <a:rPr lang="en-US" sz="2100" kern="0" dirty="0">
                <a:solidFill>
                  <a:sysClr val="windowText" lastClr="000000"/>
                </a:solidFill>
                <a:latin typeface="Courier New" panose="02070309020205020404" pitchFamily="49" charset="0"/>
                <a:cs typeface="Courier New" panose="02070309020205020404" pitchFamily="49" charset="0"/>
              </a:rPr>
              <a:t>INSERT INTO Product</a:t>
            </a:r>
          </a:p>
          <a:p>
            <a:pPr defTabSz="685739"/>
            <a:r>
              <a:rPr lang="en-US" sz="2100" kern="0" dirty="0">
                <a:solidFill>
                  <a:sysClr val="windowText" lastClr="000000"/>
                </a:solidFill>
                <a:latin typeface="Courier New" panose="02070309020205020404" pitchFamily="49" charset="0"/>
                <a:cs typeface="Courier New" panose="02070309020205020404" pitchFamily="49" charset="0"/>
              </a:rPr>
              <a:t>VALUES (‘</a:t>
            </a:r>
            <a:r>
              <a:rPr lang="en-US" sz="2100" kern="0" dirty="0" err="1">
                <a:solidFill>
                  <a:sysClr val="windowText" lastClr="000000"/>
                </a:solidFill>
                <a:latin typeface="Courier New" panose="02070309020205020404" pitchFamily="49" charset="0"/>
                <a:cs typeface="Courier New" panose="02070309020205020404" pitchFamily="49" charset="0"/>
              </a:rPr>
              <a:t>Wotsit</a:t>
            </a:r>
            <a:r>
              <a:rPr lang="en-US" sz="2100" kern="0" dirty="0">
                <a:solidFill>
                  <a:sysClr val="windowText" lastClr="000000"/>
                </a:solidFill>
                <a:latin typeface="Courier New" panose="02070309020205020404" pitchFamily="49" charset="0"/>
                <a:cs typeface="Courier New" panose="02070309020205020404" pitchFamily="49" charset="0"/>
              </a:rPr>
              <a:t>’, NULL, DEFAULT);</a:t>
            </a:r>
          </a:p>
        </p:txBody>
      </p:sp>
      <p:graphicFrame>
        <p:nvGraphicFramePr>
          <p:cNvPr id="22" name="Product 3"/>
          <p:cNvGraphicFramePr>
            <a:graphicFrameLocks noGrp="1"/>
          </p:cNvGraphicFramePr>
          <p:nvPr>
            <p:extLst>
              <p:ext uri="{D42A27DB-BD31-4B8C-83A1-F6EECF244321}">
                <p14:modId xmlns:p14="http://schemas.microsoft.com/office/powerpoint/2010/main" val="3207918526"/>
              </p:ext>
            </p:extLst>
          </p:nvPr>
        </p:nvGraphicFramePr>
        <p:xfrm>
          <a:off x="2641445" y="1452295"/>
          <a:ext cx="3776808" cy="1409650"/>
        </p:xfrm>
        <a:graphic>
          <a:graphicData uri="http://schemas.openxmlformats.org/drawingml/2006/table">
            <a:tbl>
              <a:tblPr firstRow="1" bandRow="1">
                <a:tableStyleId>{5C22544A-7EE6-4342-B048-85BDC9FD1C3A}</a:tableStyleId>
              </a:tblPr>
              <a:tblGrid>
                <a:gridCol w="944202">
                  <a:extLst>
                    <a:ext uri="{9D8B030D-6E8A-4147-A177-3AD203B41FA5}">
                      <a16:colId xmlns:a16="http://schemas.microsoft.com/office/drawing/2014/main" val="3618889415"/>
                    </a:ext>
                  </a:extLst>
                </a:gridCol>
                <a:gridCol w="944202">
                  <a:extLst>
                    <a:ext uri="{9D8B030D-6E8A-4147-A177-3AD203B41FA5}">
                      <a16:colId xmlns:a16="http://schemas.microsoft.com/office/drawing/2014/main" val="2218582792"/>
                    </a:ext>
                  </a:extLst>
                </a:gridCol>
                <a:gridCol w="944202">
                  <a:extLst>
                    <a:ext uri="{9D8B030D-6E8A-4147-A177-3AD203B41FA5}">
                      <a16:colId xmlns:a16="http://schemas.microsoft.com/office/drawing/2014/main" val="128276324"/>
                    </a:ext>
                  </a:extLst>
                </a:gridCol>
                <a:gridCol w="944202">
                  <a:extLst>
                    <a:ext uri="{9D8B030D-6E8A-4147-A177-3AD203B41FA5}">
                      <a16:colId xmlns:a16="http://schemas.microsoft.com/office/drawing/2014/main" val="2765010171"/>
                    </a:ext>
                  </a:extLst>
                </a:gridCol>
              </a:tblGrid>
              <a:tr h="281471">
                <a:tc>
                  <a:txBody>
                    <a:bodyPr/>
                    <a:lstStyle/>
                    <a:p>
                      <a:r>
                        <a:rPr lang="en-US" sz="1400" dirty="0" err="1"/>
                        <a:t>ProductID</a:t>
                      </a:r>
                      <a:endParaRPr lang="en-US" sz="1400" dirty="0"/>
                    </a:p>
                  </a:txBody>
                  <a:tcPr marL="68570" marR="68570" marT="34285" marB="34285">
                    <a:solidFill>
                      <a:schemeClr val="accent6">
                        <a:lumMod val="75000"/>
                      </a:schemeClr>
                    </a:solidFill>
                  </a:tcPr>
                </a:tc>
                <a:tc>
                  <a:txBody>
                    <a:bodyPr/>
                    <a:lstStyle/>
                    <a:p>
                      <a:r>
                        <a:rPr lang="en-US" sz="1400" dirty="0"/>
                        <a:t>Name</a:t>
                      </a:r>
                    </a:p>
                  </a:txBody>
                  <a:tcPr marL="68570" marR="68570" marT="34285" marB="34285">
                    <a:solidFill>
                      <a:schemeClr val="accent6">
                        <a:lumMod val="75000"/>
                      </a:schemeClr>
                    </a:solidFill>
                  </a:tcPr>
                </a:tc>
                <a:tc>
                  <a:txBody>
                    <a:bodyPr/>
                    <a:lstStyle/>
                    <a:p>
                      <a:r>
                        <a:rPr lang="en-US" sz="1400" dirty="0"/>
                        <a:t>Price</a:t>
                      </a:r>
                    </a:p>
                  </a:txBody>
                  <a:tcPr marL="68570" marR="68570" marT="34285" marB="34285">
                    <a:solidFill>
                      <a:schemeClr val="accent6">
                        <a:lumMod val="75000"/>
                      </a:schemeClr>
                    </a:solidFill>
                  </a:tcPr>
                </a:tc>
                <a:tc>
                  <a:txBody>
                    <a:bodyPr/>
                    <a:lstStyle/>
                    <a:p>
                      <a:r>
                        <a:rPr lang="en-US" sz="1400" dirty="0"/>
                        <a:t>Supplier</a:t>
                      </a:r>
                    </a:p>
                  </a:txBody>
                  <a:tcPr marL="68570" marR="68570" marT="34285" marB="34285">
                    <a:solidFill>
                      <a:schemeClr val="accent6">
                        <a:lumMod val="75000"/>
                      </a:schemeClr>
                    </a:solidFill>
                  </a:tcPr>
                </a:tc>
                <a:extLst>
                  <a:ext uri="{0D108BD9-81ED-4DB2-BD59-A6C34878D82A}">
                    <a16:rowId xmlns:a16="http://schemas.microsoft.com/office/drawing/2014/main" val="972223293"/>
                  </a:ext>
                </a:extLst>
              </a:tr>
              <a:tr h="281471">
                <a:tc>
                  <a:txBody>
                    <a:bodyPr/>
                    <a:lstStyle/>
                    <a:p>
                      <a:r>
                        <a:rPr lang="en-US" sz="1400" i="0" dirty="0">
                          <a:solidFill>
                            <a:schemeClr val="tx1"/>
                          </a:solidFill>
                        </a:rPr>
                        <a:t>1</a:t>
                      </a:r>
                    </a:p>
                  </a:txBody>
                  <a:tcPr marL="68570" marR="68570" marT="34285" marB="34285"/>
                </a:tc>
                <a:tc>
                  <a:txBody>
                    <a:bodyPr/>
                    <a:lstStyle/>
                    <a:p>
                      <a:r>
                        <a:rPr lang="en-US" sz="1400" i="0" dirty="0">
                          <a:solidFill>
                            <a:schemeClr val="tx1"/>
                          </a:solidFill>
                        </a:rPr>
                        <a:t>Widget</a:t>
                      </a:r>
                    </a:p>
                  </a:txBody>
                  <a:tcPr marL="68570" marR="68570" marT="34285" marB="34285"/>
                </a:tc>
                <a:tc>
                  <a:txBody>
                    <a:bodyPr/>
                    <a:lstStyle/>
                    <a:p>
                      <a:r>
                        <a:rPr lang="en-US" sz="1400" i="0" dirty="0">
                          <a:solidFill>
                            <a:schemeClr val="tx1"/>
                          </a:solidFill>
                        </a:rPr>
                        <a:t>12.99</a:t>
                      </a:r>
                    </a:p>
                  </a:txBody>
                  <a:tcPr marL="68570" marR="68570" marT="34285" marB="34285"/>
                </a:tc>
                <a:tc>
                  <a:txBody>
                    <a:bodyPr/>
                    <a:lstStyle/>
                    <a:p>
                      <a:r>
                        <a:rPr lang="en-US" sz="1400" i="0" dirty="0">
                          <a:solidFill>
                            <a:schemeClr val="tx1"/>
                          </a:solidFill>
                        </a:rPr>
                        <a:t>1</a:t>
                      </a:r>
                    </a:p>
                  </a:txBody>
                  <a:tcPr marL="68570" marR="68570" marT="34285" marB="34285"/>
                </a:tc>
                <a:extLst>
                  <a:ext uri="{0D108BD9-81ED-4DB2-BD59-A6C34878D82A}">
                    <a16:rowId xmlns:a16="http://schemas.microsoft.com/office/drawing/2014/main" val="421879776"/>
                  </a:ext>
                </a:extLst>
              </a:tr>
              <a:tr h="281471">
                <a:tc>
                  <a:txBody>
                    <a:bodyPr/>
                    <a:lstStyle/>
                    <a:p>
                      <a:r>
                        <a:rPr lang="en-US" sz="1400" i="0" dirty="0">
                          <a:solidFill>
                            <a:schemeClr val="tx1"/>
                          </a:solidFill>
                        </a:rPr>
                        <a:t>2</a:t>
                      </a:r>
                    </a:p>
                  </a:txBody>
                  <a:tcPr marL="68570" marR="68570" marT="34285" marB="34285"/>
                </a:tc>
                <a:tc>
                  <a:txBody>
                    <a:bodyPr/>
                    <a:lstStyle/>
                    <a:p>
                      <a:r>
                        <a:rPr lang="en-US" sz="1400" i="0" dirty="0" err="1">
                          <a:solidFill>
                            <a:schemeClr val="tx1"/>
                          </a:solidFill>
                        </a:rPr>
                        <a:t>Thingybob</a:t>
                      </a:r>
                      <a:endParaRPr lang="en-US" sz="1400" i="0" dirty="0">
                        <a:solidFill>
                          <a:schemeClr val="tx1"/>
                        </a:solidFill>
                      </a:endParaRPr>
                    </a:p>
                  </a:txBody>
                  <a:tcPr marL="68570" marR="68570" marT="34285" marB="34285"/>
                </a:tc>
                <a:tc>
                  <a:txBody>
                    <a:bodyPr/>
                    <a:lstStyle/>
                    <a:p>
                      <a:r>
                        <a:rPr lang="en-US" sz="1400" i="0" dirty="0">
                          <a:solidFill>
                            <a:schemeClr val="tx1"/>
                          </a:solidFill>
                        </a:rPr>
                        <a:t>3.75</a:t>
                      </a:r>
                    </a:p>
                  </a:txBody>
                  <a:tcPr marL="68570" marR="68570" marT="34285" marB="34285"/>
                </a:tc>
                <a:tc>
                  <a:txBody>
                    <a:bodyPr/>
                    <a:lstStyle/>
                    <a:p>
                      <a:r>
                        <a:rPr lang="en-US" sz="1400" i="0" dirty="0">
                          <a:solidFill>
                            <a:schemeClr val="tx1"/>
                          </a:solidFill>
                        </a:rPr>
                        <a:t>2</a:t>
                      </a:r>
                    </a:p>
                  </a:txBody>
                  <a:tcPr marL="68570" marR="68570" marT="34285" marB="34285"/>
                </a:tc>
                <a:extLst>
                  <a:ext uri="{0D108BD9-81ED-4DB2-BD59-A6C34878D82A}">
                    <a16:rowId xmlns:a16="http://schemas.microsoft.com/office/drawing/2014/main" val="2693717018"/>
                  </a:ext>
                </a:extLst>
              </a:tr>
              <a:tr h="281471">
                <a:tc>
                  <a:txBody>
                    <a:bodyPr/>
                    <a:lstStyle/>
                    <a:p>
                      <a:r>
                        <a:rPr lang="en-US" sz="1400" i="0" dirty="0">
                          <a:solidFill>
                            <a:schemeClr val="tx1"/>
                          </a:solidFill>
                        </a:rPr>
                        <a:t>3</a:t>
                      </a:r>
                    </a:p>
                  </a:txBody>
                  <a:tcPr marL="68570" marR="68570" marT="34285" marB="34285"/>
                </a:tc>
                <a:tc>
                  <a:txBody>
                    <a:bodyPr/>
                    <a:lstStyle/>
                    <a:p>
                      <a:r>
                        <a:rPr lang="en-US" sz="1400" i="0" dirty="0" err="1">
                          <a:solidFill>
                            <a:schemeClr val="tx1"/>
                          </a:solidFill>
                        </a:rPr>
                        <a:t>Knicknack</a:t>
                      </a:r>
                      <a:endParaRPr lang="en-US" sz="1400" i="0" dirty="0">
                        <a:solidFill>
                          <a:schemeClr val="tx1"/>
                        </a:solidFill>
                      </a:endParaRPr>
                    </a:p>
                  </a:txBody>
                  <a:tcPr marL="68570" marR="68570" marT="34285" marB="34285"/>
                </a:tc>
                <a:tc>
                  <a:txBody>
                    <a:bodyPr/>
                    <a:lstStyle/>
                    <a:p>
                      <a:r>
                        <a:rPr lang="en-US" sz="1400" i="1" dirty="0">
                          <a:solidFill>
                            <a:schemeClr val="tx1">
                              <a:lumMod val="50000"/>
                              <a:lumOff val="50000"/>
                            </a:schemeClr>
                          </a:solidFill>
                        </a:rPr>
                        <a:t>NULL</a:t>
                      </a:r>
                    </a:p>
                  </a:txBody>
                  <a:tcPr marL="68570" marR="68570" marT="34285" marB="34285"/>
                </a:tc>
                <a:tc>
                  <a:txBody>
                    <a:bodyPr/>
                    <a:lstStyle/>
                    <a:p>
                      <a:r>
                        <a:rPr lang="en-US" sz="1400" i="0" dirty="0">
                          <a:solidFill>
                            <a:schemeClr val="tx1"/>
                          </a:solidFill>
                        </a:rPr>
                        <a:t>1</a:t>
                      </a:r>
                    </a:p>
                  </a:txBody>
                  <a:tcPr marL="68570" marR="68570" marT="34285" marB="34285"/>
                </a:tc>
                <a:extLst>
                  <a:ext uri="{0D108BD9-81ED-4DB2-BD59-A6C34878D82A}">
                    <a16:rowId xmlns:a16="http://schemas.microsoft.com/office/drawing/2014/main" val="474114192"/>
                  </a:ext>
                </a:extLst>
              </a:tr>
              <a:tr h="281471">
                <a:tc>
                  <a:txBody>
                    <a:bodyPr/>
                    <a:lstStyle/>
                    <a:p>
                      <a:r>
                        <a:rPr lang="en-US" sz="1400" i="0" dirty="0">
                          <a:solidFill>
                            <a:schemeClr val="tx1"/>
                          </a:solidFill>
                        </a:rPr>
                        <a:t>4</a:t>
                      </a:r>
                    </a:p>
                  </a:txBody>
                  <a:tcPr marL="68570" marR="68570" marT="34285" marB="34285"/>
                </a:tc>
                <a:tc>
                  <a:txBody>
                    <a:bodyPr/>
                    <a:lstStyle/>
                    <a:p>
                      <a:r>
                        <a:rPr lang="en-US" sz="1400" i="0" dirty="0" err="1">
                          <a:solidFill>
                            <a:schemeClr val="tx1"/>
                          </a:solidFill>
                        </a:rPr>
                        <a:t>Wotsit</a:t>
                      </a:r>
                      <a:endParaRPr lang="en-US" sz="1400" i="0" dirty="0">
                        <a:solidFill>
                          <a:schemeClr val="tx1"/>
                        </a:solidFill>
                      </a:endParaRPr>
                    </a:p>
                  </a:txBody>
                  <a:tcPr marL="68570" marR="68570" marT="34285" marB="34285"/>
                </a:tc>
                <a:tc>
                  <a:txBody>
                    <a:bodyPr/>
                    <a:lstStyle/>
                    <a:p>
                      <a:r>
                        <a:rPr lang="en-US" sz="1400" i="1" dirty="0">
                          <a:solidFill>
                            <a:schemeClr val="tx1">
                              <a:lumMod val="50000"/>
                              <a:lumOff val="50000"/>
                            </a:schemeClr>
                          </a:solidFill>
                        </a:rPr>
                        <a:t>NULL</a:t>
                      </a:r>
                      <a:endParaRPr lang="en-US" sz="1400" i="0" dirty="0">
                        <a:solidFill>
                          <a:schemeClr val="tx1"/>
                        </a:solidFill>
                      </a:endParaRPr>
                    </a:p>
                  </a:txBody>
                  <a:tcPr marL="68570" marR="68570" marT="34285" marB="34285"/>
                </a:tc>
                <a:tc>
                  <a:txBody>
                    <a:bodyPr/>
                    <a:lstStyle/>
                    <a:p>
                      <a:r>
                        <a:rPr lang="en-US" sz="1400" i="0" dirty="0">
                          <a:solidFill>
                            <a:schemeClr val="tx1"/>
                          </a:solidFill>
                        </a:rPr>
                        <a:t>1</a:t>
                      </a:r>
                    </a:p>
                  </a:txBody>
                  <a:tcPr marL="68570" marR="68570" marT="34285" marB="34285"/>
                </a:tc>
                <a:extLst>
                  <a:ext uri="{0D108BD9-81ED-4DB2-BD59-A6C34878D82A}">
                    <a16:rowId xmlns:a16="http://schemas.microsoft.com/office/drawing/2014/main" val="342921304"/>
                  </a:ext>
                </a:extLst>
              </a:tr>
            </a:tbl>
          </a:graphicData>
        </a:graphic>
      </p:graphicFrame>
      <p:sp>
        <p:nvSpPr>
          <p:cNvPr id="23" name="INSERT 5"/>
          <p:cNvSpPr txBox="1"/>
          <p:nvPr/>
        </p:nvSpPr>
        <p:spPr>
          <a:xfrm>
            <a:off x="1378516" y="3306749"/>
            <a:ext cx="4879862" cy="738664"/>
          </a:xfrm>
          <a:prstGeom prst="rect">
            <a:avLst/>
          </a:prstGeom>
          <a:noFill/>
        </p:spPr>
        <p:txBody>
          <a:bodyPr wrap="none" rtlCol="0">
            <a:spAutoFit/>
          </a:bodyPr>
          <a:lstStyle/>
          <a:p>
            <a:pPr defTabSz="685739"/>
            <a:r>
              <a:rPr lang="en-US" sz="2100" kern="0" dirty="0">
                <a:solidFill>
                  <a:sysClr val="windowText" lastClr="000000"/>
                </a:solidFill>
                <a:latin typeface="Courier New" panose="02070309020205020404" pitchFamily="49" charset="0"/>
                <a:cs typeface="Courier New" panose="02070309020205020404" pitchFamily="49" charset="0"/>
              </a:rPr>
              <a:t>INSERT INTO Product</a:t>
            </a:r>
          </a:p>
          <a:p>
            <a:pPr defTabSz="685739"/>
            <a:r>
              <a:rPr lang="en-US" sz="2100" kern="0" dirty="0">
                <a:solidFill>
                  <a:sysClr val="windowText" lastClr="000000"/>
                </a:solidFill>
                <a:latin typeface="Courier New" panose="02070309020205020404" pitchFamily="49" charset="0"/>
                <a:cs typeface="Courier New" panose="02070309020205020404" pitchFamily="49" charset="0"/>
              </a:rPr>
              <a:t>VALUES (‘Doodah’, ‘Free’, 1);</a:t>
            </a:r>
          </a:p>
        </p:txBody>
      </p:sp>
      <p:sp>
        <p:nvSpPr>
          <p:cNvPr id="3" name="Error"/>
          <p:cNvSpPr txBox="1"/>
          <p:nvPr/>
        </p:nvSpPr>
        <p:spPr>
          <a:xfrm>
            <a:off x="3933272" y="2835590"/>
            <a:ext cx="1249060" cy="369332"/>
          </a:xfrm>
          <a:prstGeom prst="rect">
            <a:avLst/>
          </a:prstGeom>
          <a:noFill/>
        </p:spPr>
        <p:txBody>
          <a:bodyPr wrap="none" rtlCol="0">
            <a:spAutoFit/>
          </a:bodyPr>
          <a:lstStyle/>
          <a:p>
            <a:pPr defTabSz="685739"/>
            <a:r>
              <a:rPr lang="en-US" b="1" kern="0" dirty="0">
                <a:solidFill>
                  <a:srgbClr val="FF0000"/>
                </a:solidFill>
              </a:rPr>
              <a:t>!! ERROR !!</a:t>
            </a:r>
          </a:p>
        </p:txBody>
      </p:sp>
      <p:sp>
        <p:nvSpPr>
          <p:cNvPr id="24" name="INSERT 6"/>
          <p:cNvSpPr txBox="1"/>
          <p:nvPr/>
        </p:nvSpPr>
        <p:spPr>
          <a:xfrm>
            <a:off x="1378516" y="3306749"/>
            <a:ext cx="5041765" cy="738664"/>
          </a:xfrm>
          <a:prstGeom prst="rect">
            <a:avLst/>
          </a:prstGeom>
          <a:noFill/>
        </p:spPr>
        <p:txBody>
          <a:bodyPr wrap="none" rtlCol="0">
            <a:spAutoFit/>
          </a:bodyPr>
          <a:lstStyle/>
          <a:p>
            <a:pPr defTabSz="685739"/>
            <a:r>
              <a:rPr lang="en-US" sz="2100" kern="0" dirty="0">
                <a:solidFill>
                  <a:sysClr val="windowText" lastClr="000000"/>
                </a:solidFill>
                <a:latin typeface="Courier New" panose="02070309020205020404" pitchFamily="49" charset="0"/>
                <a:cs typeface="Courier New" panose="02070309020205020404" pitchFamily="49" charset="0"/>
              </a:rPr>
              <a:t>INSERT INTO Product</a:t>
            </a:r>
          </a:p>
          <a:p>
            <a:pPr defTabSz="685739"/>
            <a:r>
              <a:rPr lang="en-US" sz="2100" kern="0" dirty="0">
                <a:solidFill>
                  <a:sysClr val="windowText" lastClr="000000"/>
                </a:solidFill>
                <a:latin typeface="Courier New" panose="02070309020205020404" pitchFamily="49" charset="0"/>
                <a:cs typeface="Courier New" panose="02070309020205020404" pitchFamily="49" charset="0"/>
              </a:rPr>
              <a:t>VALUES (‘Doodah’, 0.00, NULL);</a:t>
            </a:r>
          </a:p>
        </p:txBody>
      </p:sp>
    </p:spTree>
    <p:extLst>
      <p:ext uri="{BB962C8B-B14F-4D97-AF65-F5344CB8AC3E}">
        <p14:creationId xmlns:p14="http://schemas.microsoft.com/office/powerpoint/2010/main" val="111624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
                                  </p:iterate>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2051"/>
                            </p:stCondLst>
                            <p:childTnLst>
                              <p:par>
                                <p:cTn id="8" presetID="10" presetClass="entr" presetSubtype="0" fill="hold" nodeType="after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iterate type="lt">
                                    <p:tmAbs val="0"/>
                                  </p:iterate>
                                  <p:childTnLst>
                                    <p:set>
                                      <p:cBhvr>
                                        <p:cTn id="14" dur="1" fill="hold">
                                          <p:stCondLst>
                                            <p:cond delay="0"/>
                                          </p:stCondLst>
                                        </p:cTn>
                                        <p:tgtEl>
                                          <p:spTgt spid="2"/>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grpId="0" nodeType="afterEffect">
                                  <p:stCondLst>
                                    <p:cond delay="0"/>
                                  </p:stCondLst>
                                  <p:iterate type="lt">
                                    <p:tmAbs val="50"/>
                                  </p:iterate>
                                  <p:childTnLst>
                                    <p:set>
                                      <p:cBhvr>
                                        <p:cTn id="17" dur="1" fill="hold">
                                          <p:stCondLst>
                                            <p:cond delay="0"/>
                                          </p:stCondLst>
                                        </p:cTn>
                                        <p:tgtEl>
                                          <p:spTgt spid="17"/>
                                        </p:tgtEl>
                                        <p:attrNameLst>
                                          <p:attrName>style.visibility</p:attrName>
                                        </p:attrNameLst>
                                      </p:cBhvr>
                                      <p:to>
                                        <p:strVal val="visible"/>
                                      </p:to>
                                    </p:set>
                                  </p:childTnLst>
                                </p:cTn>
                              </p:par>
                            </p:childTnLst>
                          </p:cTn>
                        </p:par>
                        <p:par>
                          <p:cTn id="18" fill="hold">
                            <p:stCondLst>
                              <p:cond delay="3201"/>
                            </p:stCondLst>
                            <p:childTnLst>
                              <p:par>
                                <p:cTn id="19" presetID="10" presetClass="entr" presetSubtype="0" fill="hold"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iterate type="lt">
                                    <p:tmAbs val="0"/>
                                  </p:iterate>
                                  <p:childTnLst>
                                    <p:set>
                                      <p:cBhvr>
                                        <p:cTn id="25" dur="1" fill="hold">
                                          <p:stCondLst>
                                            <p:cond delay="0"/>
                                          </p:stCondLst>
                                        </p:cTn>
                                        <p:tgtEl>
                                          <p:spTgt spid="17"/>
                                        </p:tgtEl>
                                        <p:attrNameLst>
                                          <p:attrName>style.visibility</p:attrName>
                                        </p:attrNameLst>
                                      </p:cBhvr>
                                      <p:to>
                                        <p:strVal val="hidden"/>
                                      </p:to>
                                    </p:set>
                                  </p:childTnLst>
                                </p:cTn>
                              </p:par>
                            </p:childTnLst>
                          </p:cTn>
                        </p:par>
                        <p:par>
                          <p:cTn id="26" fill="hold">
                            <p:stCondLst>
                              <p:cond delay="0"/>
                            </p:stCondLst>
                            <p:childTnLst>
                              <p:par>
                                <p:cTn id="27" presetID="1" presetClass="entr" presetSubtype="0" fill="hold" grpId="0" nodeType="afterEffect">
                                  <p:stCondLst>
                                    <p:cond delay="0"/>
                                  </p:stCondLst>
                                  <p:iterate type="lt">
                                    <p:tmAbs val="50"/>
                                  </p:iterate>
                                  <p:childTnLst>
                                    <p:set>
                                      <p:cBhvr>
                                        <p:cTn id="28" dur="1" fill="hold">
                                          <p:stCondLst>
                                            <p:cond delay="0"/>
                                          </p:stCondLst>
                                        </p:cTn>
                                        <p:tgtEl>
                                          <p:spTgt spid="19"/>
                                        </p:tgtEl>
                                        <p:attrNameLst>
                                          <p:attrName>style.visibility</p:attrName>
                                        </p:attrNameLst>
                                      </p:cBhvr>
                                      <p:to>
                                        <p:strVal val="visible"/>
                                      </p:to>
                                    </p:set>
                                  </p:childTnLst>
                                </p:cTn>
                              </p:par>
                            </p:childTnLst>
                          </p:cTn>
                        </p:par>
                        <p:par>
                          <p:cTn id="29" fill="hold">
                            <p:stCondLst>
                              <p:cond delay="2101"/>
                            </p:stCondLst>
                            <p:childTnLst>
                              <p:par>
                                <p:cTn id="30" presetID="10" presetClass="entr" presetSubtype="0" fill="hold"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iterate type="lt">
                                    <p:tmAbs val="0"/>
                                  </p:iterate>
                                  <p:childTnLst>
                                    <p:set>
                                      <p:cBhvr>
                                        <p:cTn id="36" dur="1" fill="hold">
                                          <p:stCondLst>
                                            <p:cond delay="0"/>
                                          </p:stCondLst>
                                        </p:cTn>
                                        <p:tgtEl>
                                          <p:spTgt spid="19"/>
                                        </p:tgtEl>
                                        <p:attrNameLst>
                                          <p:attrName>style.visibility</p:attrName>
                                        </p:attrNameLst>
                                      </p:cBhvr>
                                      <p:to>
                                        <p:strVal val="hidden"/>
                                      </p:to>
                                    </p:set>
                                  </p:childTnLst>
                                </p:cTn>
                              </p:par>
                            </p:childTnLst>
                          </p:cTn>
                        </p:par>
                        <p:par>
                          <p:cTn id="37" fill="hold">
                            <p:stCondLst>
                              <p:cond delay="0"/>
                            </p:stCondLst>
                            <p:childTnLst>
                              <p:par>
                                <p:cTn id="38" presetID="1" presetClass="entr" presetSubtype="0" fill="hold" grpId="0" nodeType="afterEffect">
                                  <p:stCondLst>
                                    <p:cond delay="0"/>
                                  </p:stCondLst>
                                  <p:iterate type="lt">
                                    <p:tmAbs val="50"/>
                                  </p:iterate>
                                  <p:childTnLst>
                                    <p:set>
                                      <p:cBhvr>
                                        <p:cTn id="39" dur="1" fill="hold">
                                          <p:stCondLst>
                                            <p:cond delay="0"/>
                                          </p:stCondLst>
                                        </p:cTn>
                                        <p:tgtEl>
                                          <p:spTgt spid="21"/>
                                        </p:tgtEl>
                                        <p:attrNameLst>
                                          <p:attrName>style.visibility</p:attrName>
                                        </p:attrNameLst>
                                      </p:cBhvr>
                                      <p:to>
                                        <p:strVal val="visible"/>
                                      </p:to>
                                    </p:set>
                                  </p:childTnLst>
                                </p:cTn>
                              </p:par>
                            </p:childTnLst>
                          </p:cTn>
                        </p:par>
                        <p:par>
                          <p:cTn id="40" fill="hold">
                            <p:stCondLst>
                              <p:cond delay="2301"/>
                            </p:stCondLst>
                            <p:childTnLst>
                              <p:par>
                                <p:cTn id="41" presetID="10" presetClass="entr" presetSubtype="0" fill="hold"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iterate type="lt">
                                    <p:tmAbs val="0"/>
                                  </p:iterate>
                                  <p:childTnLst>
                                    <p:set>
                                      <p:cBhvr>
                                        <p:cTn id="47" dur="1" fill="hold">
                                          <p:stCondLst>
                                            <p:cond delay="0"/>
                                          </p:stCondLst>
                                        </p:cTn>
                                        <p:tgtEl>
                                          <p:spTgt spid="21"/>
                                        </p:tgtEl>
                                        <p:attrNameLst>
                                          <p:attrName>style.visibility</p:attrName>
                                        </p:attrNameLst>
                                      </p:cBhvr>
                                      <p:to>
                                        <p:strVal val="hidden"/>
                                      </p:to>
                                    </p:set>
                                  </p:childTnLst>
                                </p:cTn>
                              </p:par>
                            </p:childTnLst>
                          </p:cTn>
                        </p:par>
                        <p:par>
                          <p:cTn id="48" fill="hold">
                            <p:stCondLst>
                              <p:cond delay="0"/>
                            </p:stCondLst>
                            <p:childTnLst>
                              <p:par>
                                <p:cTn id="49" presetID="1" presetClass="entr" presetSubtype="0" fill="hold" grpId="0" nodeType="afterEffect">
                                  <p:stCondLst>
                                    <p:cond delay="0"/>
                                  </p:stCondLst>
                                  <p:iterate type="lt">
                                    <p:tmAbs val="50"/>
                                  </p:iterate>
                                  <p:childTnLst>
                                    <p:set>
                                      <p:cBhvr>
                                        <p:cTn id="50" dur="1" fill="hold">
                                          <p:stCondLst>
                                            <p:cond delay="0"/>
                                          </p:stCondLst>
                                        </p:cTn>
                                        <p:tgtEl>
                                          <p:spTgt spid="23"/>
                                        </p:tgtEl>
                                        <p:attrNameLst>
                                          <p:attrName>style.visibility</p:attrName>
                                        </p:attrNameLst>
                                      </p:cBhvr>
                                      <p:to>
                                        <p:strVal val="visible"/>
                                      </p:to>
                                    </p:set>
                                  </p:childTnLst>
                                </p:cTn>
                              </p:par>
                            </p:childTnLst>
                          </p:cTn>
                        </p:par>
                        <p:par>
                          <p:cTn id="51" fill="hold">
                            <p:stCondLst>
                              <p:cond delay="2101"/>
                            </p:stCondLst>
                            <p:childTnLst>
                              <p:par>
                                <p:cTn id="52" presetID="1" presetClass="entr" presetSubtype="0" fill="hold" grpId="0" nodeType="afterEffect">
                                  <p:stCondLst>
                                    <p:cond delay="0"/>
                                  </p:stCondLst>
                                  <p:childTnLst>
                                    <p:set>
                                      <p:cBhvr>
                                        <p:cTn id="53" dur="1" fill="hold">
                                          <p:stCondLst>
                                            <p:cond delay="0"/>
                                          </p:stCondLst>
                                        </p:cTn>
                                        <p:tgtEl>
                                          <p:spTgt spid="3"/>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1" nodeType="clickEffect">
                                  <p:stCondLst>
                                    <p:cond delay="0"/>
                                  </p:stCondLst>
                                  <p:iterate type="lt">
                                    <p:tmAbs val="0"/>
                                  </p:iterate>
                                  <p:childTnLst>
                                    <p:set>
                                      <p:cBhvr>
                                        <p:cTn id="57" dur="1" fill="hold">
                                          <p:stCondLst>
                                            <p:cond delay="0"/>
                                          </p:stCondLst>
                                        </p:cTn>
                                        <p:tgtEl>
                                          <p:spTgt spid="23"/>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3"/>
                                        </p:tgtEl>
                                        <p:attrNameLst>
                                          <p:attrName>style.visibility</p:attrName>
                                        </p:attrNameLst>
                                      </p:cBhvr>
                                      <p:to>
                                        <p:strVal val="hidden"/>
                                      </p:to>
                                    </p:set>
                                  </p:childTnLst>
                                </p:cTn>
                              </p:par>
                            </p:childTnLst>
                          </p:cTn>
                        </p:par>
                        <p:par>
                          <p:cTn id="60" fill="hold">
                            <p:stCondLst>
                              <p:cond delay="0"/>
                            </p:stCondLst>
                            <p:childTnLst>
                              <p:par>
                                <p:cTn id="61" presetID="1" presetClass="entr" presetSubtype="0" fill="hold" grpId="0" nodeType="afterEffect">
                                  <p:stCondLst>
                                    <p:cond delay="0"/>
                                  </p:stCondLst>
                                  <p:iterate type="lt">
                                    <p:tmAbs val="50"/>
                                  </p:iterate>
                                  <p:childTnLst>
                                    <p:set>
                                      <p:cBhvr>
                                        <p:cTn id="62" dur="1" fill="hold">
                                          <p:stCondLst>
                                            <p:cond delay="0"/>
                                          </p:stCondLst>
                                        </p:cTn>
                                        <p:tgtEl>
                                          <p:spTgt spid="24"/>
                                        </p:tgtEl>
                                        <p:attrNameLst>
                                          <p:attrName>style.visibility</p:attrName>
                                        </p:attrNameLst>
                                      </p:cBhvr>
                                      <p:to>
                                        <p:strVal val="visible"/>
                                      </p:to>
                                    </p:set>
                                  </p:childTnLst>
                                </p:cTn>
                              </p:par>
                            </p:childTnLst>
                          </p:cTn>
                        </p:par>
                        <p:par>
                          <p:cTn id="63" fill="hold">
                            <p:stCondLst>
                              <p:cond delay="2151"/>
                            </p:stCondLst>
                            <p:childTnLst>
                              <p:par>
                                <p:cTn id="64" presetID="1" presetClass="entr" presetSubtype="0" fill="hold" grpId="2" nodeType="afterEffect">
                                  <p:stCondLst>
                                    <p:cond delay="0"/>
                                  </p:stCondLst>
                                  <p:childTnLst>
                                    <p:set>
                                      <p:cBhvr>
                                        <p:cTn id="6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7" grpId="0"/>
      <p:bldP spid="17" grpId="1"/>
      <p:bldP spid="19" grpId="0"/>
      <p:bldP spid="19" grpId="1"/>
      <p:bldP spid="21" grpId="0"/>
      <p:bldP spid="21" grpId="1"/>
      <p:bldP spid="23" grpId="0"/>
      <p:bldP spid="23" grpId="1"/>
      <p:bldP spid="3" grpId="0"/>
      <p:bldP spid="3" grpId="1"/>
      <p:bldP spid="3" grpId="2"/>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LECT 1"/>
          <p:cNvSpPr txBox="1"/>
          <p:nvPr/>
        </p:nvSpPr>
        <p:spPr>
          <a:xfrm>
            <a:off x="2568381" y="3007439"/>
            <a:ext cx="3746538" cy="415498"/>
          </a:xfrm>
          <a:prstGeom prst="rect">
            <a:avLst/>
          </a:prstGeom>
          <a:noFill/>
        </p:spPr>
        <p:txBody>
          <a:bodyPr wrap="none" rtlCol="0">
            <a:spAutoFit/>
          </a:bodyPr>
          <a:lstStyle/>
          <a:p>
            <a:pPr defTabSz="685739"/>
            <a:r>
              <a:rPr lang="en-US" sz="2100" kern="0" dirty="0">
                <a:solidFill>
                  <a:sysClr val="windowText" lastClr="000000"/>
                </a:solidFill>
                <a:latin typeface="Courier New" panose="02070309020205020404" pitchFamily="49" charset="0"/>
                <a:cs typeface="Courier New" panose="02070309020205020404" pitchFamily="49" charset="0"/>
              </a:rPr>
              <a:t>SELECT * FROM Product;</a:t>
            </a:r>
          </a:p>
        </p:txBody>
      </p:sp>
      <p:sp>
        <p:nvSpPr>
          <p:cNvPr id="4" name="TableName"/>
          <p:cNvSpPr txBox="1"/>
          <p:nvPr/>
        </p:nvSpPr>
        <p:spPr>
          <a:xfrm>
            <a:off x="2645502" y="1108802"/>
            <a:ext cx="3776806" cy="369332"/>
          </a:xfrm>
          <a:prstGeom prst="rect">
            <a:avLst/>
          </a:prstGeom>
          <a:solidFill>
            <a:schemeClr val="accent6">
              <a:lumMod val="75000"/>
            </a:schemeClr>
          </a:solidFill>
          <a:ln>
            <a:solidFill>
              <a:schemeClr val="bg1"/>
            </a:solidFill>
          </a:ln>
        </p:spPr>
        <p:txBody>
          <a:bodyPr wrap="square" rtlCol="0">
            <a:spAutoFit/>
          </a:bodyPr>
          <a:lstStyle/>
          <a:p>
            <a:pPr algn="ctr" defTabSz="685739"/>
            <a:r>
              <a:rPr lang="en-US" kern="0" dirty="0">
                <a:solidFill>
                  <a:schemeClr val="bg1"/>
                </a:solidFill>
                <a:effectLst>
                  <a:outerShdw blurRad="38100" dist="38100" dir="2700000" algn="tl">
                    <a:srgbClr val="000000">
                      <a:alpha val="43137"/>
                    </a:srgbClr>
                  </a:outerShdw>
                </a:effectLst>
              </a:rPr>
              <a:t>Product</a:t>
            </a:r>
          </a:p>
        </p:txBody>
      </p:sp>
      <p:graphicFrame>
        <p:nvGraphicFramePr>
          <p:cNvPr id="22" name="Table"/>
          <p:cNvGraphicFramePr>
            <a:graphicFrameLocks noGrp="1"/>
          </p:cNvGraphicFramePr>
          <p:nvPr>
            <p:extLst>
              <p:ext uri="{D42A27DB-BD31-4B8C-83A1-F6EECF244321}">
                <p14:modId xmlns:p14="http://schemas.microsoft.com/office/powerpoint/2010/main" val="4290059254"/>
              </p:ext>
            </p:extLst>
          </p:nvPr>
        </p:nvGraphicFramePr>
        <p:xfrm>
          <a:off x="2645501" y="1445138"/>
          <a:ext cx="3776808" cy="1409650"/>
        </p:xfrm>
        <a:graphic>
          <a:graphicData uri="http://schemas.openxmlformats.org/drawingml/2006/table">
            <a:tbl>
              <a:tblPr firstRow="1" bandRow="1">
                <a:tableStyleId>{5C22544A-7EE6-4342-B048-85BDC9FD1C3A}</a:tableStyleId>
              </a:tblPr>
              <a:tblGrid>
                <a:gridCol w="944202">
                  <a:extLst>
                    <a:ext uri="{9D8B030D-6E8A-4147-A177-3AD203B41FA5}">
                      <a16:colId xmlns:a16="http://schemas.microsoft.com/office/drawing/2014/main" val="3618889415"/>
                    </a:ext>
                  </a:extLst>
                </a:gridCol>
                <a:gridCol w="944202">
                  <a:extLst>
                    <a:ext uri="{9D8B030D-6E8A-4147-A177-3AD203B41FA5}">
                      <a16:colId xmlns:a16="http://schemas.microsoft.com/office/drawing/2014/main" val="2218582792"/>
                    </a:ext>
                  </a:extLst>
                </a:gridCol>
                <a:gridCol w="944202">
                  <a:extLst>
                    <a:ext uri="{9D8B030D-6E8A-4147-A177-3AD203B41FA5}">
                      <a16:colId xmlns:a16="http://schemas.microsoft.com/office/drawing/2014/main" val="128276324"/>
                    </a:ext>
                  </a:extLst>
                </a:gridCol>
                <a:gridCol w="944202">
                  <a:extLst>
                    <a:ext uri="{9D8B030D-6E8A-4147-A177-3AD203B41FA5}">
                      <a16:colId xmlns:a16="http://schemas.microsoft.com/office/drawing/2014/main" val="2765010171"/>
                    </a:ext>
                  </a:extLst>
                </a:gridCol>
              </a:tblGrid>
              <a:tr h="281471">
                <a:tc>
                  <a:txBody>
                    <a:bodyPr/>
                    <a:lstStyle/>
                    <a:p>
                      <a:r>
                        <a:rPr lang="en-US" sz="1400" dirty="0" err="1"/>
                        <a:t>ProductID</a:t>
                      </a:r>
                      <a:endParaRPr lang="en-US" sz="1400" dirty="0"/>
                    </a:p>
                  </a:txBody>
                  <a:tcPr marL="68570" marR="68570" marT="34285" marB="34285">
                    <a:solidFill>
                      <a:schemeClr val="accent6">
                        <a:lumMod val="75000"/>
                      </a:schemeClr>
                    </a:solidFill>
                  </a:tcPr>
                </a:tc>
                <a:tc>
                  <a:txBody>
                    <a:bodyPr/>
                    <a:lstStyle/>
                    <a:p>
                      <a:r>
                        <a:rPr lang="en-US" sz="1400" dirty="0"/>
                        <a:t>Name</a:t>
                      </a:r>
                    </a:p>
                  </a:txBody>
                  <a:tcPr marL="68570" marR="68570" marT="34285" marB="34285">
                    <a:solidFill>
                      <a:schemeClr val="accent6">
                        <a:lumMod val="75000"/>
                      </a:schemeClr>
                    </a:solidFill>
                  </a:tcPr>
                </a:tc>
                <a:tc>
                  <a:txBody>
                    <a:bodyPr/>
                    <a:lstStyle/>
                    <a:p>
                      <a:r>
                        <a:rPr lang="en-US" sz="1400" dirty="0"/>
                        <a:t>Price</a:t>
                      </a:r>
                    </a:p>
                  </a:txBody>
                  <a:tcPr marL="68570" marR="68570" marT="34285" marB="34285">
                    <a:solidFill>
                      <a:schemeClr val="accent6">
                        <a:lumMod val="75000"/>
                      </a:schemeClr>
                    </a:solidFill>
                  </a:tcPr>
                </a:tc>
                <a:tc>
                  <a:txBody>
                    <a:bodyPr/>
                    <a:lstStyle/>
                    <a:p>
                      <a:r>
                        <a:rPr lang="en-US" sz="1400" dirty="0"/>
                        <a:t>Supplier</a:t>
                      </a:r>
                    </a:p>
                  </a:txBody>
                  <a:tcPr marL="68570" marR="68570" marT="34285" marB="34285">
                    <a:solidFill>
                      <a:schemeClr val="accent6">
                        <a:lumMod val="75000"/>
                      </a:schemeClr>
                    </a:solidFill>
                  </a:tcPr>
                </a:tc>
                <a:extLst>
                  <a:ext uri="{0D108BD9-81ED-4DB2-BD59-A6C34878D82A}">
                    <a16:rowId xmlns:a16="http://schemas.microsoft.com/office/drawing/2014/main" val="972223293"/>
                  </a:ext>
                </a:extLst>
              </a:tr>
              <a:tr h="281471">
                <a:tc>
                  <a:txBody>
                    <a:bodyPr/>
                    <a:lstStyle/>
                    <a:p>
                      <a:r>
                        <a:rPr lang="en-US" sz="1400" i="0" dirty="0">
                          <a:solidFill>
                            <a:schemeClr val="tx1"/>
                          </a:solidFill>
                        </a:rPr>
                        <a:t>1</a:t>
                      </a:r>
                    </a:p>
                  </a:txBody>
                  <a:tcPr marL="68570" marR="68570" marT="34285" marB="34285"/>
                </a:tc>
                <a:tc>
                  <a:txBody>
                    <a:bodyPr/>
                    <a:lstStyle/>
                    <a:p>
                      <a:r>
                        <a:rPr lang="en-US" sz="1400" i="0" dirty="0">
                          <a:solidFill>
                            <a:schemeClr val="tx1"/>
                          </a:solidFill>
                        </a:rPr>
                        <a:t>Widget</a:t>
                      </a:r>
                    </a:p>
                  </a:txBody>
                  <a:tcPr marL="68570" marR="68570" marT="34285" marB="34285"/>
                </a:tc>
                <a:tc>
                  <a:txBody>
                    <a:bodyPr/>
                    <a:lstStyle/>
                    <a:p>
                      <a:r>
                        <a:rPr lang="en-US" sz="1400" i="0" dirty="0">
                          <a:solidFill>
                            <a:schemeClr val="tx1"/>
                          </a:solidFill>
                        </a:rPr>
                        <a:t>12.99</a:t>
                      </a:r>
                    </a:p>
                  </a:txBody>
                  <a:tcPr marL="68570" marR="68570" marT="34285" marB="34285"/>
                </a:tc>
                <a:tc>
                  <a:txBody>
                    <a:bodyPr/>
                    <a:lstStyle/>
                    <a:p>
                      <a:r>
                        <a:rPr lang="en-US" sz="1400" i="0" dirty="0">
                          <a:solidFill>
                            <a:schemeClr val="tx1"/>
                          </a:solidFill>
                        </a:rPr>
                        <a:t>1</a:t>
                      </a:r>
                    </a:p>
                  </a:txBody>
                  <a:tcPr marL="68570" marR="68570" marT="34285" marB="34285"/>
                </a:tc>
                <a:extLst>
                  <a:ext uri="{0D108BD9-81ED-4DB2-BD59-A6C34878D82A}">
                    <a16:rowId xmlns:a16="http://schemas.microsoft.com/office/drawing/2014/main" val="421879776"/>
                  </a:ext>
                </a:extLst>
              </a:tr>
              <a:tr h="281471">
                <a:tc>
                  <a:txBody>
                    <a:bodyPr/>
                    <a:lstStyle/>
                    <a:p>
                      <a:r>
                        <a:rPr lang="en-US" sz="1400" i="0" dirty="0">
                          <a:solidFill>
                            <a:schemeClr val="tx1"/>
                          </a:solidFill>
                        </a:rPr>
                        <a:t>2</a:t>
                      </a:r>
                    </a:p>
                  </a:txBody>
                  <a:tcPr marL="68570" marR="68570" marT="34285" marB="34285"/>
                </a:tc>
                <a:tc>
                  <a:txBody>
                    <a:bodyPr/>
                    <a:lstStyle/>
                    <a:p>
                      <a:r>
                        <a:rPr lang="en-US" sz="1400" i="0" dirty="0" err="1">
                          <a:solidFill>
                            <a:schemeClr val="tx1"/>
                          </a:solidFill>
                        </a:rPr>
                        <a:t>Thingybob</a:t>
                      </a:r>
                      <a:endParaRPr lang="en-US" sz="1400" i="0" dirty="0">
                        <a:solidFill>
                          <a:schemeClr val="tx1"/>
                        </a:solidFill>
                      </a:endParaRPr>
                    </a:p>
                  </a:txBody>
                  <a:tcPr marL="68570" marR="68570" marT="34285" marB="34285"/>
                </a:tc>
                <a:tc>
                  <a:txBody>
                    <a:bodyPr/>
                    <a:lstStyle/>
                    <a:p>
                      <a:r>
                        <a:rPr lang="en-US" sz="1400" i="0" dirty="0">
                          <a:solidFill>
                            <a:schemeClr val="tx1"/>
                          </a:solidFill>
                        </a:rPr>
                        <a:t>3.75</a:t>
                      </a:r>
                    </a:p>
                  </a:txBody>
                  <a:tcPr marL="68570" marR="68570" marT="34285" marB="34285"/>
                </a:tc>
                <a:tc>
                  <a:txBody>
                    <a:bodyPr/>
                    <a:lstStyle/>
                    <a:p>
                      <a:r>
                        <a:rPr lang="en-US" sz="1400" i="0" dirty="0">
                          <a:solidFill>
                            <a:schemeClr val="tx1"/>
                          </a:solidFill>
                        </a:rPr>
                        <a:t>2</a:t>
                      </a:r>
                    </a:p>
                  </a:txBody>
                  <a:tcPr marL="68570" marR="68570" marT="34285" marB="34285"/>
                </a:tc>
                <a:extLst>
                  <a:ext uri="{0D108BD9-81ED-4DB2-BD59-A6C34878D82A}">
                    <a16:rowId xmlns:a16="http://schemas.microsoft.com/office/drawing/2014/main" val="2693717018"/>
                  </a:ext>
                </a:extLst>
              </a:tr>
              <a:tr h="281471">
                <a:tc>
                  <a:txBody>
                    <a:bodyPr/>
                    <a:lstStyle/>
                    <a:p>
                      <a:r>
                        <a:rPr lang="en-US" sz="1400" i="0" dirty="0">
                          <a:solidFill>
                            <a:schemeClr val="tx1"/>
                          </a:solidFill>
                        </a:rPr>
                        <a:t>3</a:t>
                      </a:r>
                    </a:p>
                  </a:txBody>
                  <a:tcPr marL="68570" marR="68570" marT="34285" marB="34285"/>
                </a:tc>
                <a:tc>
                  <a:txBody>
                    <a:bodyPr/>
                    <a:lstStyle/>
                    <a:p>
                      <a:r>
                        <a:rPr lang="en-US" sz="1400" i="0" dirty="0" err="1">
                          <a:solidFill>
                            <a:schemeClr val="tx1"/>
                          </a:solidFill>
                        </a:rPr>
                        <a:t>Knicknack</a:t>
                      </a:r>
                      <a:endParaRPr lang="en-US" sz="1400" i="0" dirty="0">
                        <a:solidFill>
                          <a:schemeClr val="tx1"/>
                        </a:solidFill>
                      </a:endParaRPr>
                    </a:p>
                  </a:txBody>
                  <a:tcPr marL="68570" marR="68570" marT="34285" marB="34285"/>
                </a:tc>
                <a:tc>
                  <a:txBody>
                    <a:bodyPr/>
                    <a:lstStyle/>
                    <a:p>
                      <a:r>
                        <a:rPr lang="en-US" sz="1400" i="1" dirty="0">
                          <a:solidFill>
                            <a:schemeClr val="tx1">
                              <a:lumMod val="50000"/>
                              <a:lumOff val="50000"/>
                            </a:schemeClr>
                          </a:solidFill>
                        </a:rPr>
                        <a:t>NULL</a:t>
                      </a:r>
                    </a:p>
                  </a:txBody>
                  <a:tcPr marL="68570" marR="68570" marT="34285" marB="34285"/>
                </a:tc>
                <a:tc>
                  <a:txBody>
                    <a:bodyPr/>
                    <a:lstStyle/>
                    <a:p>
                      <a:r>
                        <a:rPr lang="en-US" sz="1400" i="0" dirty="0">
                          <a:solidFill>
                            <a:schemeClr val="tx1"/>
                          </a:solidFill>
                        </a:rPr>
                        <a:t>1</a:t>
                      </a:r>
                    </a:p>
                  </a:txBody>
                  <a:tcPr marL="68570" marR="68570" marT="34285" marB="34285"/>
                </a:tc>
                <a:extLst>
                  <a:ext uri="{0D108BD9-81ED-4DB2-BD59-A6C34878D82A}">
                    <a16:rowId xmlns:a16="http://schemas.microsoft.com/office/drawing/2014/main" val="474114192"/>
                  </a:ext>
                </a:extLst>
              </a:tr>
              <a:tr h="281471">
                <a:tc>
                  <a:txBody>
                    <a:bodyPr/>
                    <a:lstStyle/>
                    <a:p>
                      <a:r>
                        <a:rPr lang="en-US" sz="1400" i="0" dirty="0">
                          <a:solidFill>
                            <a:schemeClr val="tx1"/>
                          </a:solidFill>
                        </a:rPr>
                        <a:t>4</a:t>
                      </a:r>
                    </a:p>
                  </a:txBody>
                  <a:tcPr marL="68570" marR="68570" marT="34285" marB="34285"/>
                </a:tc>
                <a:tc>
                  <a:txBody>
                    <a:bodyPr/>
                    <a:lstStyle/>
                    <a:p>
                      <a:r>
                        <a:rPr lang="en-US" sz="1400" i="0" dirty="0" err="1">
                          <a:solidFill>
                            <a:schemeClr val="tx1"/>
                          </a:solidFill>
                        </a:rPr>
                        <a:t>Wotsit</a:t>
                      </a:r>
                      <a:endParaRPr lang="en-US" sz="1400" i="0" dirty="0">
                        <a:solidFill>
                          <a:schemeClr val="tx1"/>
                        </a:solidFill>
                      </a:endParaRPr>
                    </a:p>
                  </a:txBody>
                  <a:tcPr marL="68570" marR="68570" marT="34285" marB="34285"/>
                </a:tc>
                <a:tc>
                  <a:txBody>
                    <a:bodyPr/>
                    <a:lstStyle/>
                    <a:p>
                      <a:r>
                        <a:rPr lang="en-US" sz="1400" i="1" dirty="0">
                          <a:solidFill>
                            <a:schemeClr val="tx1">
                              <a:lumMod val="50000"/>
                              <a:lumOff val="50000"/>
                            </a:schemeClr>
                          </a:solidFill>
                        </a:rPr>
                        <a:t>NULL</a:t>
                      </a:r>
                      <a:endParaRPr lang="en-US" sz="1400" i="0" dirty="0">
                        <a:solidFill>
                          <a:schemeClr val="tx1"/>
                        </a:solidFill>
                      </a:endParaRPr>
                    </a:p>
                  </a:txBody>
                  <a:tcPr marL="68570" marR="68570" marT="34285" marB="34285"/>
                </a:tc>
                <a:tc>
                  <a:txBody>
                    <a:bodyPr/>
                    <a:lstStyle/>
                    <a:p>
                      <a:r>
                        <a:rPr lang="en-US" sz="1400" i="0" dirty="0">
                          <a:solidFill>
                            <a:schemeClr val="tx1"/>
                          </a:solidFill>
                        </a:rPr>
                        <a:t>1</a:t>
                      </a:r>
                    </a:p>
                  </a:txBody>
                  <a:tcPr marL="68570" marR="68570" marT="34285" marB="34285"/>
                </a:tc>
                <a:extLst>
                  <a:ext uri="{0D108BD9-81ED-4DB2-BD59-A6C34878D82A}">
                    <a16:rowId xmlns:a16="http://schemas.microsoft.com/office/drawing/2014/main" val="342921304"/>
                  </a:ext>
                </a:extLst>
              </a:tr>
            </a:tbl>
          </a:graphicData>
        </a:graphic>
      </p:graphicFrame>
      <p:graphicFrame>
        <p:nvGraphicFramePr>
          <p:cNvPr id="13" name="Results 1"/>
          <p:cNvGraphicFramePr>
            <a:graphicFrameLocks noGrp="1"/>
          </p:cNvGraphicFramePr>
          <p:nvPr>
            <p:extLst>
              <p:ext uri="{D42A27DB-BD31-4B8C-83A1-F6EECF244321}">
                <p14:modId xmlns:p14="http://schemas.microsoft.com/office/powerpoint/2010/main" val="3279779624"/>
              </p:ext>
            </p:extLst>
          </p:nvPr>
        </p:nvGraphicFramePr>
        <p:xfrm>
          <a:off x="2645501" y="4163137"/>
          <a:ext cx="3776808" cy="1409650"/>
        </p:xfrm>
        <a:graphic>
          <a:graphicData uri="http://schemas.openxmlformats.org/drawingml/2006/table">
            <a:tbl>
              <a:tblPr firstRow="1" bandRow="1">
                <a:tableStyleId>{5C22544A-7EE6-4342-B048-85BDC9FD1C3A}</a:tableStyleId>
              </a:tblPr>
              <a:tblGrid>
                <a:gridCol w="944202">
                  <a:extLst>
                    <a:ext uri="{9D8B030D-6E8A-4147-A177-3AD203B41FA5}">
                      <a16:colId xmlns:a16="http://schemas.microsoft.com/office/drawing/2014/main" val="3618889415"/>
                    </a:ext>
                  </a:extLst>
                </a:gridCol>
                <a:gridCol w="944202">
                  <a:extLst>
                    <a:ext uri="{9D8B030D-6E8A-4147-A177-3AD203B41FA5}">
                      <a16:colId xmlns:a16="http://schemas.microsoft.com/office/drawing/2014/main" val="2218582792"/>
                    </a:ext>
                  </a:extLst>
                </a:gridCol>
                <a:gridCol w="944202">
                  <a:extLst>
                    <a:ext uri="{9D8B030D-6E8A-4147-A177-3AD203B41FA5}">
                      <a16:colId xmlns:a16="http://schemas.microsoft.com/office/drawing/2014/main" val="128276324"/>
                    </a:ext>
                  </a:extLst>
                </a:gridCol>
                <a:gridCol w="944202">
                  <a:extLst>
                    <a:ext uri="{9D8B030D-6E8A-4147-A177-3AD203B41FA5}">
                      <a16:colId xmlns:a16="http://schemas.microsoft.com/office/drawing/2014/main" val="2765010171"/>
                    </a:ext>
                  </a:extLst>
                </a:gridCol>
              </a:tblGrid>
              <a:tr h="281471">
                <a:tc>
                  <a:txBody>
                    <a:bodyPr/>
                    <a:lstStyle/>
                    <a:p>
                      <a:r>
                        <a:rPr lang="en-US" sz="1400" dirty="0" err="1"/>
                        <a:t>ProductID</a:t>
                      </a:r>
                      <a:endParaRPr lang="en-US" sz="1400" dirty="0"/>
                    </a:p>
                  </a:txBody>
                  <a:tcPr marL="68570" marR="68570" marT="34285" marB="34285">
                    <a:solidFill>
                      <a:schemeClr val="accent6">
                        <a:lumMod val="75000"/>
                      </a:schemeClr>
                    </a:solidFill>
                  </a:tcPr>
                </a:tc>
                <a:tc>
                  <a:txBody>
                    <a:bodyPr/>
                    <a:lstStyle/>
                    <a:p>
                      <a:r>
                        <a:rPr lang="en-US" sz="1400" dirty="0"/>
                        <a:t>Name</a:t>
                      </a:r>
                    </a:p>
                  </a:txBody>
                  <a:tcPr marL="68570" marR="68570" marT="34285" marB="34285">
                    <a:solidFill>
                      <a:schemeClr val="accent6">
                        <a:lumMod val="75000"/>
                      </a:schemeClr>
                    </a:solidFill>
                  </a:tcPr>
                </a:tc>
                <a:tc>
                  <a:txBody>
                    <a:bodyPr/>
                    <a:lstStyle/>
                    <a:p>
                      <a:r>
                        <a:rPr lang="en-US" sz="1400" dirty="0"/>
                        <a:t>Price</a:t>
                      </a:r>
                    </a:p>
                  </a:txBody>
                  <a:tcPr marL="68570" marR="68570" marT="34285" marB="34285">
                    <a:solidFill>
                      <a:schemeClr val="accent6">
                        <a:lumMod val="75000"/>
                      </a:schemeClr>
                    </a:solidFill>
                  </a:tcPr>
                </a:tc>
                <a:tc>
                  <a:txBody>
                    <a:bodyPr/>
                    <a:lstStyle/>
                    <a:p>
                      <a:r>
                        <a:rPr lang="en-US" sz="1400" dirty="0"/>
                        <a:t>Supplier</a:t>
                      </a:r>
                    </a:p>
                  </a:txBody>
                  <a:tcPr marL="68570" marR="68570" marT="34285" marB="34285">
                    <a:solidFill>
                      <a:schemeClr val="accent6">
                        <a:lumMod val="75000"/>
                      </a:schemeClr>
                    </a:solidFill>
                  </a:tcPr>
                </a:tc>
                <a:extLst>
                  <a:ext uri="{0D108BD9-81ED-4DB2-BD59-A6C34878D82A}">
                    <a16:rowId xmlns:a16="http://schemas.microsoft.com/office/drawing/2014/main" val="972223293"/>
                  </a:ext>
                </a:extLst>
              </a:tr>
              <a:tr h="281471">
                <a:tc>
                  <a:txBody>
                    <a:bodyPr/>
                    <a:lstStyle/>
                    <a:p>
                      <a:r>
                        <a:rPr lang="en-US" sz="1400" i="0" dirty="0">
                          <a:solidFill>
                            <a:schemeClr val="tx1"/>
                          </a:solidFill>
                        </a:rPr>
                        <a:t>1</a:t>
                      </a:r>
                    </a:p>
                  </a:txBody>
                  <a:tcPr marL="68570" marR="68570" marT="34285" marB="34285"/>
                </a:tc>
                <a:tc>
                  <a:txBody>
                    <a:bodyPr/>
                    <a:lstStyle/>
                    <a:p>
                      <a:r>
                        <a:rPr lang="en-US" sz="1400" i="0" dirty="0">
                          <a:solidFill>
                            <a:schemeClr val="tx1"/>
                          </a:solidFill>
                        </a:rPr>
                        <a:t>Widget</a:t>
                      </a:r>
                    </a:p>
                  </a:txBody>
                  <a:tcPr marL="68570" marR="68570" marT="34285" marB="34285"/>
                </a:tc>
                <a:tc>
                  <a:txBody>
                    <a:bodyPr/>
                    <a:lstStyle/>
                    <a:p>
                      <a:r>
                        <a:rPr lang="en-US" sz="1400" i="0" dirty="0">
                          <a:solidFill>
                            <a:schemeClr val="tx1"/>
                          </a:solidFill>
                        </a:rPr>
                        <a:t>12.99</a:t>
                      </a:r>
                    </a:p>
                  </a:txBody>
                  <a:tcPr marL="68570" marR="68570" marT="34285" marB="34285"/>
                </a:tc>
                <a:tc>
                  <a:txBody>
                    <a:bodyPr/>
                    <a:lstStyle/>
                    <a:p>
                      <a:r>
                        <a:rPr lang="en-US" sz="1400" i="0" dirty="0">
                          <a:solidFill>
                            <a:schemeClr val="tx1"/>
                          </a:solidFill>
                        </a:rPr>
                        <a:t>1</a:t>
                      </a:r>
                    </a:p>
                  </a:txBody>
                  <a:tcPr marL="68570" marR="68570" marT="34285" marB="34285"/>
                </a:tc>
                <a:extLst>
                  <a:ext uri="{0D108BD9-81ED-4DB2-BD59-A6C34878D82A}">
                    <a16:rowId xmlns:a16="http://schemas.microsoft.com/office/drawing/2014/main" val="421879776"/>
                  </a:ext>
                </a:extLst>
              </a:tr>
              <a:tr h="281471">
                <a:tc>
                  <a:txBody>
                    <a:bodyPr/>
                    <a:lstStyle/>
                    <a:p>
                      <a:r>
                        <a:rPr lang="en-US" sz="1400" i="0" dirty="0">
                          <a:solidFill>
                            <a:schemeClr val="tx1"/>
                          </a:solidFill>
                        </a:rPr>
                        <a:t>2</a:t>
                      </a:r>
                    </a:p>
                  </a:txBody>
                  <a:tcPr marL="68570" marR="68570" marT="34285" marB="34285"/>
                </a:tc>
                <a:tc>
                  <a:txBody>
                    <a:bodyPr/>
                    <a:lstStyle/>
                    <a:p>
                      <a:r>
                        <a:rPr lang="en-US" sz="1400" i="0" dirty="0" err="1">
                          <a:solidFill>
                            <a:schemeClr val="tx1"/>
                          </a:solidFill>
                        </a:rPr>
                        <a:t>Thingybob</a:t>
                      </a:r>
                      <a:endParaRPr lang="en-US" sz="1400" i="0" dirty="0">
                        <a:solidFill>
                          <a:schemeClr val="tx1"/>
                        </a:solidFill>
                      </a:endParaRPr>
                    </a:p>
                  </a:txBody>
                  <a:tcPr marL="68570" marR="68570" marT="34285" marB="34285"/>
                </a:tc>
                <a:tc>
                  <a:txBody>
                    <a:bodyPr/>
                    <a:lstStyle/>
                    <a:p>
                      <a:r>
                        <a:rPr lang="en-US" sz="1400" i="0" dirty="0">
                          <a:solidFill>
                            <a:schemeClr val="tx1"/>
                          </a:solidFill>
                        </a:rPr>
                        <a:t>3.75</a:t>
                      </a:r>
                    </a:p>
                  </a:txBody>
                  <a:tcPr marL="68570" marR="68570" marT="34285" marB="34285"/>
                </a:tc>
                <a:tc>
                  <a:txBody>
                    <a:bodyPr/>
                    <a:lstStyle/>
                    <a:p>
                      <a:r>
                        <a:rPr lang="en-US" sz="1400" i="0" dirty="0">
                          <a:solidFill>
                            <a:schemeClr val="tx1"/>
                          </a:solidFill>
                        </a:rPr>
                        <a:t>2</a:t>
                      </a:r>
                    </a:p>
                  </a:txBody>
                  <a:tcPr marL="68570" marR="68570" marT="34285" marB="34285"/>
                </a:tc>
                <a:extLst>
                  <a:ext uri="{0D108BD9-81ED-4DB2-BD59-A6C34878D82A}">
                    <a16:rowId xmlns:a16="http://schemas.microsoft.com/office/drawing/2014/main" val="2693717018"/>
                  </a:ext>
                </a:extLst>
              </a:tr>
              <a:tr h="281471">
                <a:tc>
                  <a:txBody>
                    <a:bodyPr/>
                    <a:lstStyle/>
                    <a:p>
                      <a:r>
                        <a:rPr lang="en-US" sz="1400" i="0" dirty="0">
                          <a:solidFill>
                            <a:schemeClr val="tx1"/>
                          </a:solidFill>
                        </a:rPr>
                        <a:t>3</a:t>
                      </a:r>
                    </a:p>
                  </a:txBody>
                  <a:tcPr marL="68570" marR="68570" marT="34285" marB="34285"/>
                </a:tc>
                <a:tc>
                  <a:txBody>
                    <a:bodyPr/>
                    <a:lstStyle/>
                    <a:p>
                      <a:r>
                        <a:rPr lang="en-US" sz="1400" i="0" dirty="0" err="1">
                          <a:solidFill>
                            <a:schemeClr val="tx1"/>
                          </a:solidFill>
                        </a:rPr>
                        <a:t>Knicknack</a:t>
                      </a:r>
                      <a:endParaRPr lang="en-US" sz="1400" i="0" dirty="0">
                        <a:solidFill>
                          <a:schemeClr val="tx1"/>
                        </a:solidFill>
                      </a:endParaRPr>
                    </a:p>
                  </a:txBody>
                  <a:tcPr marL="68570" marR="68570" marT="34285" marB="34285"/>
                </a:tc>
                <a:tc>
                  <a:txBody>
                    <a:bodyPr/>
                    <a:lstStyle/>
                    <a:p>
                      <a:r>
                        <a:rPr lang="en-US" sz="1400" i="1" dirty="0">
                          <a:solidFill>
                            <a:schemeClr val="tx1">
                              <a:lumMod val="50000"/>
                              <a:lumOff val="50000"/>
                            </a:schemeClr>
                          </a:solidFill>
                        </a:rPr>
                        <a:t>NULL</a:t>
                      </a:r>
                    </a:p>
                  </a:txBody>
                  <a:tcPr marL="68570" marR="68570" marT="34285" marB="34285"/>
                </a:tc>
                <a:tc>
                  <a:txBody>
                    <a:bodyPr/>
                    <a:lstStyle/>
                    <a:p>
                      <a:r>
                        <a:rPr lang="en-US" sz="1400" i="0" dirty="0">
                          <a:solidFill>
                            <a:schemeClr val="tx1"/>
                          </a:solidFill>
                        </a:rPr>
                        <a:t>1</a:t>
                      </a:r>
                    </a:p>
                  </a:txBody>
                  <a:tcPr marL="68570" marR="68570" marT="34285" marB="34285"/>
                </a:tc>
                <a:extLst>
                  <a:ext uri="{0D108BD9-81ED-4DB2-BD59-A6C34878D82A}">
                    <a16:rowId xmlns:a16="http://schemas.microsoft.com/office/drawing/2014/main" val="474114192"/>
                  </a:ext>
                </a:extLst>
              </a:tr>
              <a:tr h="281471">
                <a:tc>
                  <a:txBody>
                    <a:bodyPr/>
                    <a:lstStyle/>
                    <a:p>
                      <a:r>
                        <a:rPr lang="en-US" sz="1400" i="0" dirty="0">
                          <a:solidFill>
                            <a:schemeClr val="tx1"/>
                          </a:solidFill>
                        </a:rPr>
                        <a:t>4</a:t>
                      </a:r>
                    </a:p>
                  </a:txBody>
                  <a:tcPr marL="68570" marR="68570" marT="34285" marB="34285"/>
                </a:tc>
                <a:tc>
                  <a:txBody>
                    <a:bodyPr/>
                    <a:lstStyle/>
                    <a:p>
                      <a:r>
                        <a:rPr lang="en-US" sz="1400" i="0" dirty="0" err="1">
                          <a:solidFill>
                            <a:schemeClr val="tx1"/>
                          </a:solidFill>
                        </a:rPr>
                        <a:t>Wotsit</a:t>
                      </a:r>
                      <a:endParaRPr lang="en-US" sz="1400" i="0" dirty="0">
                        <a:solidFill>
                          <a:schemeClr val="tx1"/>
                        </a:solidFill>
                      </a:endParaRPr>
                    </a:p>
                  </a:txBody>
                  <a:tcPr marL="68570" marR="68570" marT="34285" marB="34285"/>
                </a:tc>
                <a:tc>
                  <a:txBody>
                    <a:bodyPr/>
                    <a:lstStyle/>
                    <a:p>
                      <a:r>
                        <a:rPr lang="en-US" sz="1400" i="1" dirty="0">
                          <a:solidFill>
                            <a:schemeClr val="tx1">
                              <a:lumMod val="50000"/>
                              <a:lumOff val="50000"/>
                            </a:schemeClr>
                          </a:solidFill>
                        </a:rPr>
                        <a:t>NULL</a:t>
                      </a:r>
                      <a:endParaRPr lang="en-US" sz="1400" i="0" dirty="0">
                        <a:solidFill>
                          <a:schemeClr val="tx1"/>
                        </a:solidFill>
                      </a:endParaRPr>
                    </a:p>
                  </a:txBody>
                  <a:tcPr marL="68570" marR="68570" marT="34285" marB="34285"/>
                </a:tc>
                <a:tc>
                  <a:txBody>
                    <a:bodyPr/>
                    <a:lstStyle/>
                    <a:p>
                      <a:r>
                        <a:rPr lang="en-US" sz="1400" i="0" dirty="0">
                          <a:solidFill>
                            <a:schemeClr val="tx1"/>
                          </a:solidFill>
                        </a:rPr>
                        <a:t>1</a:t>
                      </a:r>
                    </a:p>
                  </a:txBody>
                  <a:tcPr marL="68570" marR="68570" marT="34285" marB="34285"/>
                </a:tc>
                <a:extLst>
                  <a:ext uri="{0D108BD9-81ED-4DB2-BD59-A6C34878D82A}">
                    <a16:rowId xmlns:a16="http://schemas.microsoft.com/office/drawing/2014/main" val="342921304"/>
                  </a:ext>
                </a:extLst>
              </a:tr>
            </a:tbl>
          </a:graphicData>
        </a:graphic>
      </p:graphicFrame>
      <p:sp>
        <p:nvSpPr>
          <p:cNvPr id="14" name="SELECT 2"/>
          <p:cNvSpPr txBox="1"/>
          <p:nvPr/>
        </p:nvSpPr>
        <p:spPr>
          <a:xfrm>
            <a:off x="2568382" y="3007439"/>
            <a:ext cx="4879862" cy="738664"/>
          </a:xfrm>
          <a:prstGeom prst="rect">
            <a:avLst/>
          </a:prstGeom>
          <a:noFill/>
        </p:spPr>
        <p:txBody>
          <a:bodyPr wrap="none" rtlCol="0">
            <a:spAutoFit/>
          </a:bodyPr>
          <a:lstStyle/>
          <a:p>
            <a:pPr defTabSz="685739"/>
            <a:r>
              <a:rPr lang="en-US" sz="2100" kern="0" dirty="0">
                <a:solidFill>
                  <a:sysClr val="windowText" lastClr="000000"/>
                </a:solidFill>
                <a:latin typeface="Courier New" panose="02070309020205020404" pitchFamily="49" charset="0"/>
                <a:cs typeface="Courier New" panose="02070309020205020404" pitchFamily="49" charset="0"/>
              </a:rPr>
              <a:t>SELECT </a:t>
            </a:r>
            <a:r>
              <a:rPr lang="en-US" sz="2100" kern="0" dirty="0" err="1">
                <a:solidFill>
                  <a:sysClr val="windowText" lastClr="000000"/>
                </a:solidFill>
                <a:latin typeface="Courier New" panose="02070309020205020404" pitchFamily="49" charset="0"/>
                <a:cs typeface="Courier New" panose="02070309020205020404" pitchFamily="49" charset="0"/>
              </a:rPr>
              <a:t>ProductID</a:t>
            </a:r>
            <a:r>
              <a:rPr lang="en-US" sz="2100" kern="0" dirty="0">
                <a:solidFill>
                  <a:sysClr val="windowText" lastClr="000000"/>
                </a:solidFill>
                <a:latin typeface="Courier New" panose="02070309020205020404" pitchFamily="49" charset="0"/>
                <a:cs typeface="Courier New" panose="02070309020205020404" pitchFamily="49" charset="0"/>
              </a:rPr>
              <a:t>, Name, Price</a:t>
            </a:r>
          </a:p>
          <a:p>
            <a:pPr defTabSz="685739"/>
            <a:r>
              <a:rPr lang="en-US" sz="2100" kern="0" dirty="0">
                <a:solidFill>
                  <a:sysClr val="windowText" lastClr="000000"/>
                </a:solidFill>
                <a:latin typeface="Courier New" panose="02070309020205020404" pitchFamily="49" charset="0"/>
                <a:cs typeface="Courier New" panose="02070309020205020404" pitchFamily="49" charset="0"/>
              </a:rPr>
              <a:t>FROM Product;</a:t>
            </a:r>
          </a:p>
        </p:txBody>
      </p:sp>
      <p:graphicFrame>
        <p:nvGraphicFramePr>
          <p:cNvPr id="15" name="Results 2"/>
          <p:cNvGraphicFramePr>
            <a:graphicFrameLocks noGrp="1"/>
          </p:cNvGraphicFramePr>
          <p:nvPr>
            <p:extLst>
              <p:ext uri="{D42A27DB-BD31-4B8C-83A1-F6EECF244321}">
                <p14:modId xmlns:p14="http://schemas.microsoft.com/office/powerpoint/2010/main" val="1402519863"/>
              </p:ext>
            </p:extLst>
          </p:nvPr>
        </p:nvGraphicFramePr>
        <p:xfrm>
          <a:off x="2627784" y="4149080"/>
          <a:ext cx="2832606" cy="1409650"/>
        </p:xfrm>
        <a:graphic>
          <a:graphicData uri="http://schemas.openxmlformats.org/drawingml/2006/table">
            <a:tbl>
              <a:tblPr firstRow="1" bandRow="1">
                <a:tableStyleId>{5C22544A-7EE6-4342-B048-85BDC9FD1C3A}</a:tableStyleId>
              </a:tblPr>
              <a:tblGrid>
                <a:gridCol w="944202">
                  <a:extLst>
                    <a:ext uri="{9D8B030D-6E8A-4147-A177-3AD203B41FA5}">
                      <a16:colId xmlns:a16="http://schemas.microsoft.com/office/drawing/2014/main" val="3618889415"/>
                    </a:ext>
                  </a:extLst>
                </a:gridCol>
                <a:gridCol w="944202">
                  <a:extLst>
                    <a:ext uri="{9D8B030D-6E8A-4147-A177-3AD203B41FA5}">
                      <a16:colId xmlns:a16="http://schemas.microsoft.com/office/drawing/2014/main" val="2218582792"/>
                    </a:ext>
                  </a:extLst>
                </a:gridCol>
                <a:gridCol w="944202">
                  <a:extLst>
                    <a:ext uri="{9D8B030D-6E8A-4147-A177-3AD203B41FA5}">
                      <a16:colId xmlns:a16="http://schemas.microsoft.com/office/drawing/2014/main" val="128276324"/>
                    </a:ext>
                  </a:extLst>
                </a:gridCol>
              </a:tblGrid>
              <a:tr h="281471">
                <a:tc>
                  <a:txBody>
                    <a:bodyPr/>
                    <a:lstStyle/>
                    <a:p>
                      <a:r>
                        <a:rPr lang="en-US" sz="1400" dirty="0" err="1"/>
                        <a:t>ProductID</a:t>
                      </a:r>
                      <a:endParaRPr lang="en-US" sz="1400" dirty="0"/>
                    </a:p>
                  </a:txBody>
                  <a:tcPr marL="68570" marR="68570" marT="34285" marB="34285">
                    <a:solidFill>
                      <a:schemeClr val="accent6">
                        <a:lumMod val="75000"/>
                      </a:schemeClr>
                    </a:solidFill>
                  </a:tcPr>
                </a:tc>
                <a:tc>
                  <a:txBody>
                    <a:bodyPr/>
                    <a:lstStyle/>
                    <a:p>
                      <a:r>
                        <a:rPr lang="en-US" sz="1400" dirty="0"/>
                        <a:t>Name</a:t>
                      </a:r>
                    </a:p>
                  </a:txBody>
                  <a:tcPr marL="68570" marR="68570" marT="34285" marB="34285">
                    <a:solidFill>
                      <a:schemeClr val="accent6">
                        <a:lumMod val="75000"/>
                      </a:schemeClr>
                    </a:solidFill>
                  </a:tcPr>
                </a:tc>
                <a:tc>
                  <a:txBody>
                    <a:bodyPr/>
                    <a:lstStyle/>
                    <a:p>
                      <a:r>
                        <a:rPr lang="en-US" sz="1400" dirty="0"/>
                        <a:t>Price</a:t>
                      </a:r>
                    </a:p>
                  </a:txBody>
                  <a:tcPr marL="68570" marR="68570" marT="34285" marB="34285">
                    <a:solidFill>
                      <a:schemeClr val="accent6">
                        <a:lumMod val="75000"/>
                      </a:schemeClr>
                    </a:solidFill>
                  </a:tcPr>
                </a:tc>
                <a:extLst>
                  <a:ext uri="{0D108BD9-81ED-4DB2-BD59-A6C34878D82A}">
                    <a16:rowId xmlns:a16="http://schemas.microsoft.com/office/drawing/2014/main" val="972223293"/>
                  </a:ext>
                </a:extLst>
              </a:tr>
              <a:tr h="281471">
                <a:tc>
                  <a:txBody>
                    <a:bodyPr/>
                    <a:lstStyle/>
                    <a:p>
                      <a:r>
                        <a:rPr lang="en-US" sz="1400" i="0" dirty="0">
                          <a:solidFill>
                            <a:schemeClr val="tx1"/>
                          </a:solidFill>
                        </a:rPr>
                        <a:t>1</a:t>
                      </a:r>
                    </a:p>
                  </a:txBody>
                  <a:tcPr marL="68570" marR="68570" marT="34285" marB="34285"/>
                </a:tc>
                <a:tc>
                  <a:txBody>
                    <a:bodyPr/>
                    <a:lstStyle/>
                    <a:p>
                      <a:r>
                        <a:rPr lang="en-US" sz="1400" i="0" dirty="0">
                          <a:solidFill>
                            <a:schemeClr val="tx1"/>
                          </a:solidFill>
                        </a:rPr>
                        <a:t>Widget</a:t>
                      </a:r>
                    </a:p>
                  </a:txBody>
                  <a:tcPr marL="68570" marR="68570" marT="34285" marB="34285"/>
                </a:tc>
                <a:tc>
                  <a:txBody>
                    <a:bodyPr/>
                    <a:lstStyle/>
                    <a:p>
                      <a:r>
                        <a:rPr lang="en-US" sz="1400" i="0" dirty="0">
                          <a:solidFill>
                            <a:schemeClr val="tx1"/>
                          </a:solidFill>
                        </a:rPr>
                        <a:t>12.99</a:t>
                      </a:r>
                    </a:p>
                  </a:txBody>
                  <a:tcPr marL="68570" marR="68570" marT="34285" marB="34285"/>
                </a:tc>
                <a:extLst>
                  <a:ext uri="{0D108BD9-81ED-4DB2-BD59-A6C34878D82A}">
                    <a16:rowId xmlns:a16="http://schemas.microsoft.com/office/drawing/2014/main" val="421879776"/>
                  </a:ext>
                </a:extLst>
              </a:tr>
              <a:tr h="281471">
                <a:tc>
                  <a:txBody>
                    <a:bodyPr/>
                    <a:lstStyle/>
                    <a:p>
                      <a:r>
                        <a:rPr lang="en-US" sz="1400" i="0" dirty="0">
                          <a:solidFill>
                            <a:schemeClr val="tx1"/>
                          </a:solidFill>
                        </a:rPr>
                        <a:t>2</a:t>
                      </a:r>
                    </a:p>
                  </a:txBody>
                  <a:tcPr marL="68570" marR="68570" marT="34285" marB="34285"/>
                </a:tc>
                <a:tc>
                  <a:txBody>
                    <a:bodyPr/>
                    <a:lstStyle/>
                    <a:p>
                      <a:r>
                        <a:rPr lang="en-US" sz="1400" i="0" dirty="0" err="1">
                          <a:solidFill>
                            <a:schemeClr val="tx1"/>
                          </a:solidFill>
                        </a:rPr>
                        <a:t>Thingybob</a:t>
                      </a:r>
                      <a:endParaRPr lang="en-US" sz="1400" i="0" dirty="0">
                        <a:solidFill>
                          <a:schemeClr val="tx1"/>
                        </a:solidFill>
                      </a:endParaRPr>
                    </a:p>
                  </a:txBody>
                  <a:tcPr marL="68570" marR="68570" marT="34285" marB="34285"/>
                </a:tc>
                <a:tc>
                  <a:txBody>
                    <a:bodyPr/>
                    <a:lstStyle/>
                    <a:p>
                      <a:r>
                        <a:rPr lang="en-US" sz="1400" i="0" dirty="0">
                          <a:solidFill>
                            <a:schemeClr val="tx1"/>
                          </a:solidFill>
                        </a:rPr>
                        <a:t>3.75</a:t>
                      </a:r>
                    </a:p>
                  </a:txBody>
                  <a:tcPr marL="68570" marR="68570" marT="34285" marB="34285"/>
                </a:tc>
                <a:extLst>
                  <a:ext uri="{0D108BD9-81ED-4DB2-BD59-A6C34878D82A}">
                    <a16:rowId xmlns:a16="http://schemas.microsoft.com/office/drawing/2014/main" val="2693717018"/>
                  </a:ext>
                </a:extLst>
              </a:tr>
              <a:tr h="281471">
                <a:tc>
                  <a:txBody>
                    <a:bodyPr/>
                    <a:lstStyle/>
                    <a:p>
                      <a:r>
                        <a:rPr lang="en-US" sz="1400" i="0" dirty="0">
                          <a:solidFill>
                            <a:schemeClr val="tx1"/>
                          </a:solidFill>
                        </a:rPr>
                        <a:t>3</a:t>
                      </a:r>
                    </a:p>
                  </a:txBody>
                  <a:tcPr marL="68570" marR="68570" marT="34285" marB="34285"/>
                </a:tc>
                <a:tc>
                  <a:txBody>
                    <a:bodyPr/>
                    <a:lstStyle/>
                    <a:p>
                      <a:r>
                        <a:rPr lang="en-US" sz="1400" i="0" dirty="0" err="1">
                          <a:solidFill>
                            <a:schemeClr val="tx1"/>
                          </a:solidFill>
                        </a:rPr>
                        <a:t>Knicknack</a:t>
                      </a:r>
                      <a:endParaRPr lang="en-US" sz="1400" i="0" dirty="0">
                        <a:solidFill>
                          <a:schemeClr val="tx1"/>
                        </a:solidFill>
                      </a:endParaRPr>
                    </a:p>
                  </a:txBody>
                  <a:tcPr marL="68570" marR="68570" marT="34285" marB="34285"/>
                </a:tc>
                <a:tc>
                  <a:txBody>
                    <a:bodyPr/>
                    <a:lstStyle/>
                    <a:p>
                      <a:r>
                        <a:rPr lang="en-US" sz="1400" i="1" dirty="0">
                          <a:solidFill>
                            <a:schemeClr val="tx1">
                              <a:lumMod val="50000"/>
                              <a:lumOff val="50000"/>
                            </a:schemeClr>
                          </a:solidFill>
                        </a:rPr>
                        <a:t>NULL</a:t>
                      </a:r>
                    </a:p>
                  </a:txBody>
                  <a:tcPr marL="68570" marR="68570" marT="34285" marB="34285"/>
                </a:tc>
                <a:extLst>
                  <a:ext uri="{0D108BD9-81ED-4DB2-BD59-A6C34878D82A}">
                    <a16:rowId xmlns:a16="http://schemas.microsoft.com/office/drawing/2014/main" val="474114192"/>
                  </a:ext>
                </a:extLst>
              </a:tr>
              <a:tr h="281471">
                <a:tc>
                  <a:txBody>
                    <a:bodyPr/>
                    <a:lstStyle/>
                    <a:p>
                      <a:r>
                        <a:rPr lang="en-US" sz="1400" i="0" dirty="0">
                          <a:solidFill>
                            <a:schemeClr val="tx1"/>
                          </a:solidFill>
                        </a:rPr>
                        <a:t>4</a:t>
                      </a:r>
                    </a:p>
                  </a:txBody>
                  <a:tcPr marL="68570" marR="68570" marT="34285" marB="34285"/>
                </a:tc>
                <a:tc>
                  <a:txBody>
                    <a:bodyPr/>
                    <a:lstStyle/>
                    <a:p>
                      <a:r>
                        <a:rPr lang="en-US" sz="1400" i="0" dirty="0" err="1">
                          <a:solidFill>
                            <a:schemeClr val="tx1"/>
                          </a:solidFill>
                        </a:rPr>
                        <a:t>Wotsit</a:t>
                      </a:r>
                      <a:endParaRPr lang="en-US" sz="1400" i="0" dirty="0">
                        <a:solidFill>
                          <a:schemeClr val="tx1"/>
                        </a:solidFill>
                      </a:endParaRPr>
                    </a:p>
                  </a:txBody>
                  <a:tcPr marL="68570" marR="68570" marT="34285" marB="34285"/>
                </a:tc>
                <a:tc>
                  <a:txBody>
                    <a:bodyPr/>
                    <a:lstStyle/>
                    <a:p>
                      <a:r>
                        <a:rPr lang="en-US" sz="1400" i="1" dirty="0">
                          <a:solidFill>
                            <a:schemeClr val="tx1">
                              <a:lumMod val="50000"/>
                              <a:lumOff val="50000"/>
                            </a:schemeClr>
                          </a:solidFill>
                        </a:rPr>
                        <a:t>NULL</a:t>
                      </a:r>
                      <a:endParaRPr lang="en-US" sz="1400" i="0" dirty="0">
                        <a:solidFill>
                          <a:schemeClr val="tx1"/>
                        </a:solidFill>
                      </a:endParaRPr>
                    </a:p>
                  </a:txBody>
                  <a:tcPr marL="68570" marR="68570" marT="34285" marB="34285"/>
                </a:tc>
                <a:extLst>
                  <a:ext uri="{0D108BD9-81ED-4DB2-BD59-A6C34878D82A}">
                    <a16:rowId xmlns:a16="http://schemas.microsoft.com/office/drawing/2014/main" val="342921304"/>
                  </a:ext>
                </a:extLst>
              </a:tr>
            </a:tbl>
          </a:graphicData>
        </a:graphic>
      </p:graphicFrame>
      <p:sp>
        <p:nvSpPr>
          <p:cNvPr id="23" name="SELECT 3"/>
          <p:cNvSpPr txBox="1"/>
          <p:nvPr/>
        </p:nvSpPr>
        <p:spPr>
          <a:xfrm>
            <a:off x="2568381" y="3007439"/>
            <a:ext cx="5203669" cy="1061829"/>
          </a:xfrm>
          <a:prstGeom prst="rect">
            <a:avLst/>
          </a:prstGeom>
          <a:noFill/>
        </p:spPr>
        <p:txBody>
          <a:bodyPr wrap="none" rtlCol="0">
            <a:spAutoFit/>
          </a:bodyPr>
          <a:lstStyle/>
          <a:p>
            <a:pPr defTabSz="685739"/>
            <a:r>
              <a:rPr lang="en-US" sz="2100" kern="0" dirty="0">
                <a:solidFill>
                  <a:sysClr val="windowText" lastClr="000000"/>
                </a:solidFill>
                <a:latin typeface="Courier New" panose="02070309020205020404" pitchFamily="49" charset="0"/>
                <a:cs typeface="Courier New" panose="02070309020205020404" pitchFamily="49" charset="0"/>
              </a:rPr>
              <a:t>SELECT Name AS Product,</a:t>
            </a:r>
          </a:p>
          <a:p>
            <a:pPr defTabSz="685739"/>
            <a:r>
              <a:rPr lang="en-US" sz="2100" kern="0" dirty="0">
                <a:solidFill>
                  <a:sysClr val="windowText" lastClr="000000"/>
                </a:solidFill>
                <a:latin typeface="Courier New" panose="02070309020205020404" pitchFamily="49" charset="0"/>
                <a:cs typeface="Courier New" panose="02070309020205020404" pitchFamily="49" charset="0"/>
              </a:rPr>
              <a:t>       Price * 0.9 AS </a:t>
            </a:r>
            <a:r>
              <a:rPr lang="en-US" sz="2100" kern="0" dirty="0" err="1">
                <a:solidFill>
                  <a:sysClr val="windowText" lastClr="000000"/>
                </a:solidFill>
                <a:latin typeface="Courier New" panose="02070309020205020404" pitchFamily="49" charset="0"/>
                <a:cs typeface="Courier New" panose="02070309020205020404" pitchFamily="49" charset="0"/>
              </a:rPr>
              <a:t>SalePrice</a:t>
            </a:r>
            <a:endParaRPr lang="en-US" sz="2100" kern="0" dirty="0">
              <a:solidFill>
                <a:sysClr val="windowText" lastClr="000000"/>
              </a:solidFill>
              <a:latin typeface="Courier New" panose="02070309020205020404" pitchFamily="49" charset="0"/>
              <a:cs typeface="Courier New" panose="02070309020205020404" pitchFamily="49" charset="0"/>
            </a:endParaRPr>
          </a:p>
          <a:p>
            <a:pPr defTabSz="685739"/>
            <a:r>
              <a:rPr lang="en-US" sz="2100" kern="0" dirty="0">
                <a:solidFill>
                  <a:sysClr val="windowText" lastClr="000000"/>
                </a:solidFill>
                <a:latin typeface="Courier New" panose="02070309020205020404" pitchFamily="49" charset="0"/>
                <a:cs typeface="Courier New" panose="02070309020205020404" pitchFamily="49" charset="0"/>
              </a:rPr>
              <a:t>FROM Product;</a:t>
            </a:r>
          </a:p>
        </p:txBody>
      </p:sp>
      <p:graphicFrame>
        <p:nvGraphicFramePr>
          <p:cNvPr id="24" name="Results 3"/>
          <p:cNvGraphicFramePr>
            <a:graphicFrameLocks noGrp="1"/>
          </p:cNvGraphicFramePr>
          <p:nvPr>
            <p:extLst>
              <p:ext uri="{D42A27DB-BD31-4B8C-83A1-F6EECF244321}">
                <p14:modId xmlns:p14="http://schemas.microsoft.com/office/powerpoint/2010/main" val="1473940745"/>
              </p:ext>
            </p:extLst>
          </p:nvPr>
        </p:nvGraphicFramePr>
        <p:xfrm>
          <a:off x="3563888" y="4149080"/>
          <a:ext cx="1888404" cy="1409650"/>
        </p:xfrm>
        <a:graphic>
          <a:graphicData uri="http://schemas.openxmlformats.org/drawingml/2006/table">
            <a:tbl>
              <a:tblPr firstRow="1" bandRow="1">
                <a:tableStyleId>{5C22544A-7EE6-4342-B048-85BDC9FD1C3A}</a:tableStyleId>
              </a:tblPr>
              <a:tblGrid>
                <a:gridCol w="944202">
                  <a:extLst>
                    <a:ext uri="{9D8B030D-6E8A-4147-A177-3AD203B41FA5}">
                      <a16:colId xmlns:a16="http://schemas.microsoft.com/office/drawing/2014/main" val="2218582792"/>
                    </a:ext>
                  </a:extLst>
                </a:gridCol>
                <a:gridCol w="944202">
                  <a:extLst>
                    <a:ext uri="{9D8B030D-6E8A-4147-A177-3AD203B41FA5}">
                      <a16:colId xmlns:a16="http://schemas.microsoft.com/office/drawing/2014/main" val="128276324"/>
                    </a:ext>
                  </a:extLst>
                </a:gridCol>
              </a:tblGrid>
              <a:tr h="281471">
                <a:tc>
                  <a:txBody>
                    <a:bodyPr/>
                    <a:lstStyle/>
                    <a:p>
                      <a:r>
                        <a:rPr lang="en-US" sz="1400" dirty="0"/>
                        <a:t>Product</a:t>
                      </a:r>
                    </a:p>
                  </a:txBody>
                  <a:tcPr marL="68570" marR="68570" marT="34285" marB="34285">
                    <a:solidFill>
                      <a:schemeClr val="accent6">
                        <a:lumMod val="75000"/>
                      </a:schemeClr>
                    </a:solidFill>
                  </a:tcPr>
                </a:tc>
                <a:tc>
                  <a:txBody>
                    <a:bodyPr/>
                    <a:lstStyle/>
                    <a:p>
                      <a:r>
                        <a:rPr lang="en-US" sz="1400" dirty="0" err="1"/>
                        <a:t>SalePrice</a:t>
                      </a:r>
                      <a:endParaRPr lang="en-US" sz="1400" dirty="0"/>
                    </a:p>
                  </a:txBody>
                  <a:tcPr marL="68570" marR="68570" marT="34285" marB="34285">
                    <a:solidFill>
                      <a:schemeClr val="accent6">
                        <a:lumMod val="75000"/>
                      </a:schemeClr>
                    </a:solidFill>
                  </a:tcPr>
                </a:tc>
                <a:extLst>
                  <a:ext uri="{0D108BD9-81ED-4DB2-BD59-A6C34878D82A}">
                    <a16:rowId xmlns:a16="http://schemas.microsoft.com/office/drawing/2014/main" val="972223293"/>
                  </a:ext>
                </a:extLst>
              </a:tr>
              <a:tr h="281471">
                <a:tc>
                  <a:txBody>
                    <a:bodyPr/>
                    <a:lstStyle/>
                    <a:p>
                      <a:r>
                        <a:rPr lang="en-US" sz="1400" i="0" dirty="0">
                          <a:solidFill>
                            <a:schemeClr val="tx1"/>
                          </a:solidFill>
                        </a:rPr>
                        <a:t>Widget</a:t>
                      </a:r>
                    </a:p>
                  </a:txBody>
                  <a:tcPr marL="68570" marR="68570" marT="34285" marB="34285"/>
                </a:tc>
                <a:tc>
                  <a:txBody>
                    <a:bodyPr/>
                    <a:lstStyle/>
                    <a:p>
                      <a:r>
                        <a:rPr lang="en-US" sz="1400" i="0" dirty="0">
                          <a:solidFill>
                            <a:schemeClr val="tx1"/>
                          </a:solidFill>
                        </a:rPr>
                        <a:t>11.691</a:t>
                      </a:r>
                    </a:p>
                  </a:txBody>
                  <a:tcPr marL="68570" marR="68570" marT="34285" marB="34285"/>
                </a:tc>
                <a:extLst>
                  <a:ext uri="{0D108BD9-81ED-4DB2-BD59-A6C34878D82A}">
                    <a16:rowId xmlns:a16="http://schemas.microsoft.com/office/drawing/2014/main" val="421879776"/>
                  </a:ext>
                </a:extLst>
              </a:tr>
              <a:tr h="281471">
                <a:tc>
                  <a:txBody>
                    <a:bodyPr/>
                    <a:lstStyle/>
                    <a:p>
                      <a:r>
                        <a:rPr lang="en-US" sz="1400" i="0" dirty="0" err="1">
                          <a:solidFill>
                            <a:schemeClr val="tx1"/>
                          </a:solidFill>
                        </a:rPr>
                        <a:t>Thingybob</a:t>
                      </a:r>
                      <a:endParaRPr lang="en-US" sz="1400" i="0" dirty="0">
                        <a:solidFill>
                          <a:schemeClr val="tx1"/>
                        </a:solidFill>
                      </a:endParaRPr>
                    </a:p>
                  </a:txBody>
                  <a:tcPr marL="68570" marR="68570" marT="34285" marB="34285"/>
                </a:tc>
                <a:tc>
                  <a:txBody>
                    <a:bodyPr/>
                    <a:lstStyle/>
                    <a:p>
                      <a:r>
                        <a:rPr lang="en-US" sz="1400" i="0" dirty="0">
                          <a:solidFill>
                            <a:schemeClr val="tx1"/>
                          </a:solidFill>
                        </a:rPr>
                        <a:t>3.375</a:t>
                      </a:r>
                    </a:p>
                  </a:txBody>
                  <a:tcPr marL="68570" marR="68570" marT="34285" marB="34285"/>
                </a:tc>
                <a:extLst>
                  <a:ext uri="{0D108BD9-81ED-4DB2-BD59-A6C34878D82A}">
                    <a16:rowId xmlns:a16="http://schemas.microsoft.com/office/drawing/2014/main" val="2693717018"/>
                  </a:ext>
                </a:extLst>
              </a:tr>
              <a:tr h="281471">
                <a:tc>
                  <a:txBody>
                    <a:bodyPr/>
                    <a:lstStyle/>
                    <a:p>
                      <a:r>
                        <a:rPr lang="en-US" sz="1400" i="0" dirty="0" err="1">
                          <a:solidFill>
                            <a:schemeClr val="tx1"/>
                          </a:solidFill>
                        </a:rPr>
                        <a:t>Knicknack</a:t>
                      </a:r>
                      <a:endParaRPr lang="en-US" sz="1400" i="0" dirty="0">
                        <a:solidFill>
                          <a:schemeClr val="tx1"/>
                        </a:solidFill>
                      </a:endParaRPr>
                    </a:p>
                  </a:txBody>
                  <a:tcPr marL="68570" marR="68570" marT="34285" marB="34285"/>
                </a:tc>
                <a:tc>
                  <a:txBody>
                    <a:bodyPr/>
                    <a:lstStyle/>
                    <a:p>
                      <a:r>
                        <a:rPr lang="en-US" sz="1400" i="1" dirty="0">
                          <a:solidFill>
                            <a:schemeClr val="tx1">
                              <a:lumMod val="50000"/>
                              <a:lumOff val="50000"/>
                            </a:schemeClr>
                          </a:solidFill>
                        </a:rPr>
                        <a:t>NULL</a:t>
                      </a:r>
                    </a:p>
                  </a:txBody>
                  <a:tcPr marL="68570" marR="68570" marT="34285" marB="34285"/>
                </a:tc>
                <a:extLst>
                  <a:ext uri="{0D108BD9-81ED-4DB2-BD59-A6C34878D82A}">
                    <a16:rowId xmlns:a16="http://schemas.microsoft.com/office/drawing/2014/main" val="474114192"/>
                  </a:ext>
                </a:extLst>
              </a:tr>
              <a:tr h="281471">
                <a:tc>
                  <a:txBody>
                    <a:bodyPr/>
                    <a:lstStyle/>
                    <a:p>
                      <a:r>
                        <a:rPr lang="en-US" sz="1400" i="0" dirty="0" err="1">
                          <a:solidFill>
                            <a:schemeClr val="tx1"/>
                          </a:solidFill>
                        </a:rPr>
                        <a:t>Wotsit</a:t>
                      </a:r>
                      <a:endParaRPr lang="en-US" sz="1400" i="0" dirty="0">
                        <a:solidFill>
                          <a:schemeClr val="tx1"/>
                        </a:solidFill>
                      </a:endParaRPr>
                    </a:p>
                  </a:txBody>
                  <a:tcPr marL="68570" marR="68570" marT="34285" marB="34285"/>
                </a:tc>
                <a:tc>
                  <a:txBody>
                    <a:bodyPr/>
                    <a:lstStyle/>
                    <a:p>
                      <a:r>
                        <a:rPr lang="en-US" sz="1400" i="1" dirty="0">
                          <a:solidFill>
                            <a:schemeClr val="tx1">
                              <a:lumMod val="50000"/>
                              <a:lumOff val="50000"/>
                            </a:schemeClr>
                          </a:solidFill>
                        </a:rPr>
                        <a:t>NULL</a:t>
                      </a:r>
                      <a:endParaRPr lang="en-US" sz="1400" i="0" dirty="0">
                        <a:solidFill>
                          <a:schemeClr val="tx1"/>
                        </a:solidFill>
                      </a:endParaRPr>
                    </a:p>
                  </a:txBody>
                  <a:tcPr marL="68570" marR="68570" marT="34285" marB="34285"/>
                </a:tc>
                <a:extLst>
                  <a:ext uri="{0D108BD9-81ED-4DB2-BD59-A6C34878D82A}">
                    <a16:rowId xmlns:a16="http://schemas.microsoft.com/office/drawing/2014/main" val="342921304"/>
                  </a:ext>
                </a:extLst>
              </a:tr>
            </a:tbl>
          </a:graphicData>
        </a:graphic>
      </p:graphicFrame>
      <p:sp>
        <p:nvSpPr>
          <p:cNvPr id="25" name="SELECT 4"/>
          <p:cNvSpPr txBox="1"/>
          <p:nvPr/>
        </p:nvSpPr>
        <p:spPr>
          <a:xfrm>
            <a:off x="2568382" y="3006825"/>
            <a:ext cx="3260829" cy="1061829"/>
          </a:xfrm>
          <a:prstGeom prst="rect">
            <a:avLst/>
          </a:prstGeom>
          <a:noFill/>
        </p:spPr>
        <p:txBody>
          <a:bodyPr wrap="none" rtlCol="0">
            <a:spAutoFit/>
          </a:bodyPr>
          <a:lstStyle/>
          <a:p>
            <a:pPr defTabSz="685739"/>
            <a:r>
              <a:rPr lang="en-US" sz="2100" kern="0" dirty="0">
                <a:solidFill>
                  <a:sysClr val="windowText" lastClr="000000"/>
                </a:solidFill>
                <a:latin typeface="Courier New" panose="02070309020205020404" pitchFamily="49" charset="0"/>
                <a:cs typeface="Courier New" panose="02070309020205020404" pitchFamily="49" charset="0"/>
              </a:rPr>
              <a:t>SELECT Name, Price</a:t>
            </a:r>
          </a:p>
          <a:p>
            <a:pPr defTabSz="685739"/>
            <a:r>
              <a:rPr lang="en-US" sz="2100" kern="0" dirty="0">
                <a:solidFill>
                  <a:sysClr val="windowText" lastClr="000000"/>
                </a:solidFill>
                <a:latin typeface="Courier New" panose="02070309020205020404" pitchFamily="49" charset="0"/>
                <a:cs typeface="Courier New" panose="02070309020205020404" pitchFamily="49" charset="0"/>
              </a:rPr>
              <a:t>FROM Product</a:t>
            </a:r>
          </a:p>
          <a:p>
            <a:pPr defTabSz="685739"/>
            <a:r>
              <a:rPr lang="en-US" sz="2100" kern="0" dirty="0">
                <a:solidFill>
                  <a:sysClr val="windowText" lastClr="000000"/>
                </a:solidFill>
                <a:latin typeface="Courier New" panose="02070309020205020404" pitchFamily="49" charset="0"/>
                <a:cs typeface="Courier New" panose="02070309020205020404" pitchFamily="49" charset="0"/>
              </a:rPr>
              <a:t>WHERE Supplier = 2;</a:t>
            </a:r>
          </a:p>
        </p:txBody>
      </p:sp>
      <p:graphicFrame>
        <p:nvGraphicFramePr>
          <p:cNvPr id="26" name="Results 4"/>
          <p:cNvGraphicFramePr>
            <a:graphicFrameLocks noGrp="1"/>
          </p:cNvGraphicFramePr>
          <p:nvPr>
            <p:extLst>
              <p:ext uri="{D42A27DB-BD31-4B8C-83A1-F6EECF244321}">
                <p14:modId xmlns:p14="http://schemas.microsoft.com/office/powerpoint/2010/main" val="45742850"/>
              </p:ext>
            </p:extLst>
          </p:nvPr>
        </p:nvGraphicFramePr>
        <p:xfrm>
          <a:off x="3571723" y="4148466"/>
          <a:ext cx="1888404" cy="563860"/>
        </p:xfrm>
        <a:graphic>
          <a:graphicData uri="http://schemas.openxmlformats.org/drawingml/2006/table">
            <a:tbl>
              <a:tblPr firstRow="1" bandRow="1">
                <a:tableStyleId>{5C22544A-7EE6-4342-B048-85BDC9FD1C3A}</a:tableStyleId>
              </a:tblPr>
              <a:tblGrid>
                <a:gridCol w="944202">
                  <a:extLst>
                    <a:ext uri="{9D8B030D-6E8A-4147-A177-3AD203B41FA5}">
                      <a16:colId xmlns:a16="http://schemas.microsoft.com/office/drawing/2014/main" val="2218582792"/>
                    </a:ext>
                  </a:extLst>
                </a:gridCol>
                <a:gridCol w="944202">
                  <a:extLst>
                    <a:ext uri="{9D8B030D-6E8A-4147-A177-3AD203B41FA5}">
                      <a16:colId xmlns:a16="http://schemas.microsoft.com/office/drawing/2014/main" val="128276324"/>
                    </a:ext>
                  </a:extLst>
                </a:gridCol>
              </a:tblGrid>
              <a:tr h="281471">
                <a:tc>
                  <a:txBody>
                    <a:bodyPr/>
                    <a:lstStyle/>
                    <a:p>
                      <a:r>
                        <a:rPr lang="en-US" sz="1400" dirty="0"/>
                        <a:t>Name</a:t>
                      </a:r>
                    </a:p>
                  </a:txBody>
                  <a:tcPr marL="68570" marR="68570" marT="34285" marB="34285">
                    <a:solidFill>
                      <a:schemeClr val="accent6">
                        <a:lumMod val="75000"/>
                      </a:schemeClr>
                    </a:solidFill>
                  </a:tcPr>
                </a:tc>
                <a:tc>
                  <a:txBody>
                    <a:bodyPr/>
                    <a:lstStyle/>
                    <a:p>
                      <a:r>
                        <a:rPr lang="en-US" sz="1400" dirty="0"/>
                        <a:t>Price</a:t>
                      </a:r>
                    </a:p>
                  </a:txBody>
                  <a:tcPr marL="68570" marR="68570" marT="34285" marB="34285">
                    <a:solidFill>
                      <a:schemeClr val="accent6">
                        <a:lumMod val="75000"/>
                      </a:schemeClr>
                    </a:solidFill>
                  </a:tcPr>
                </a:tc>
                <a:extLst>
                  <a:ext uri="{0D108BD9-81ED-4DB2-BD59-A6C34878D82A}">
                    <a16:rowId xmlns:a16="http://schemas.microsoft.com/office/drawing/2014/main" val="972223293"/>
                  </a:ext>
                </a:extLst>
              </a:tr>
              <a:tr h="281471">
                <a:tc>
                  <a:txBody>
                    <a:bodyPr/>
                    <a:lstStyle/>
                    <a:p>
                      <a:r>
                        <a:rPr lang="en-US" sz="1400" i="0" dirty="0" err="1">
                          <a:solidFill>
                            <a:schemeClr val="tx1"/>
                          </a:solidFill>
                        </a:rPr>
                        <a:t>Thingybob</a:t>
                      </a:r>
                      <a:endParaRPr lang="en-US" sz="1400" i="0" dirty="0">
                        <a:solidFill>
                          <a:schemeClr val="tx1"/>
                        </a:solidFill>
                      </a:endParaRPr>
                    </a:p>
                  </a:txBody>
                  <a:tcPr marL="68570" marR="68570" marT="34285" marB="34285"/>
                </a:tc>
                <a:tc>
                  <a:txBody>
                    <a:bodyPr/>
                    <a:lstStyle/>
                    <a:p>
                      <a:r>
                        <a:rPr lang="en-US" sz="1400" i="0" dirty="0">
                          <a:solidFill>
                            <a:schemeClr val="tx1"/>
                          </a:solidFill>
                        </a:rPr>
                        <a:t>3.75</a:t>
                      </a:r>
                    </a:p>
                  </a:txBody>
                  <a:tcPr marL="68570" marR="68570" marT="34285" marB="34285"/>
                </a:tc>
                <a:extLst>
                  <a:ext uri="{0D108BD9-81ED-4DB2-BD59-A6C34878D82A}">
                    <a16:rowId xmlns:a16="http://schemas.microsoft.com/office/drawing/2014/main" val="2693717018"/>
                  </a:ext>
                </a:extLst>
              </a:tr>
            </a:tbl>
          </a:graphicData>
        </a:graphic>
      </p:graphicFrame>
    </p:spTree>
    <p:extLst>
      <p:ext uri="{BB962C8B-B14F-4D97-AF65-F5344CB8AC3E}">
        <p14:creationId xmlns:p14="http://schemas.microsoft.com/office/powerpoint/2010/main" val="1419747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
                                  </p:iterate>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901"/>
                            </p:stCondLst>
                            <p:childTnLst>
                              <p:par>
                                <p:cTn id="8" presetID="22" presetClass="entr" presetSubtype="1" fill="hold" nodeType="after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up)">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iterate type="lt">
                                    <p:tmAbs val="0"/>
                                  </p:iterate>
                                  <p:childTnLst>
                                    <p:set>
                                      <p:cBhvr>
                                        <p:cTn id="14" dur="1" fill="hold">
                                          <p:stCondLst>
                                            <p:cond delay="0"/>
                                          </p:stCondLst>
                                        </p:cTn>
                                        <p:tgtEl>
                                          <p:spTgt spid="2"/>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3"/>
                                        </p:tgtEl>
                                        <p:attrNameLst>
                                          <p:attrName>style.visibility</p:attrName>
                                        </p:attrNameLst>
                                      </p:cBhvr>
                                      <p:to>
                                        <p:strVal val="hidden"/>
                                      </p:to>
                                    </p:set>
                                  </p:childTnLst>
                                </p:cTn>
                              </p:par>
                            </p:childTnLst>
                          </p:cTn>
                        </p:par>
                        <p:par>
                          <p:cTn id="17" fill="hold">
                            <p:stCondLst>
                              <p:cond delay="0"/>
                            </p:stCondLst>
                            <p:childTnLst>
                              <p:par>
                                <p:cTn id="18" presetID="1" presetClass="entr" presetSubtype="0" fill="hold" grpId="0" nodeType="afterEffect">
                                  <p:stCondLst>
                                    <p:cond delay="0"/>
                                  </p:stCondLst>
                                  <p:iterate type="lt">
                                    <p:tmAbs val="50"/>
                                  </p:iterate>
                                  <p:childTnLst>
                                    <p:set>
                                      <p:cBhvr>
                                        <p:cTn id="19" dur="1" fill="hold">
                                          <p:stCondLst>
                                            <p:cond delay="0"/>
                                          </p:stCondLst>
                                        </p:cTn>
                                        <p:tgtEl>
                                          <p:spTgt spid="14"/>
                                        </p:tgtEl>
                                        <p:attrNameLst>
                                          <p:attrName>style.visibility</p:attrName>
                                        </p:attrNameLst>
                                      </p:cBhvr>
                                      <p:to>
                                        <p:strVal val="visible"/>
                                      </p:to>
                                    </p:set>
                                  </p:childTnLst>
                                </p:cTn>
                              </p:par>
                            </p:childTnLst>
                          </p:cTn>
                        </p:par>
                        <p:par>
                          <p:cTn id="20" fill="hold">
                            <p:stCondLst>
                              <p:cond delay="1851"/>
                            </p:stCondLst>
                            <p:childTnLst>
                              <p:par>
                                <p:cTn id="21" presetID="22" presetClass="entr" presetSubtype="1"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up)">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iterate type="lt">
                                    <p:tmAbs val="0"/>
                                  </p:iterate>
                                  <p:childTnLst>
                                    <p:set>
                                      <p:cBhvr>
                                        <p:cTn id="27" dur="1" fill="hold">
                                          <p:stCondLst>
                                            <p:cond delay="0"/>
                                          </p:stCondLst>
                                        </p:cTn>
                                        <p:tgtEl>
                                          <p:spTgt spid="14"/>
                                        </p:tgtEl>
                                        <p:attrNameLst>
                                          <p:attrName>style.visibility</p:attrName>
                                        </p:attrNameLst>
                                      </p:cBhvr>
                                      <p:to>
                                        <p:strVal val="hidden"/>
                                      </p:to>
                                    </p:set>
                                  </p:childTnLst>
                                </p:cTn>
                              </p:par>
                              <p:par>
                                <p:cTn id="28" presetID="1" presetClass="exit" presetSubtype="0" fill="hold" nodeType="withEffect">
                                  <p:stCondLst>
                                    <p:cond delay="0"/>
                                  </p:stCondLst>
                                  <p:childTnLst>
                                    <p:set>
                                      <p:cBhvr>
                                        <p:cTn id="29" dur="1" fill="hold">
                                          <p:stCondLst>
                                            <p:cond delay="0"/>
                                          </p:stCondLst>
                                        </p:cTn>
                                        <p:tgtEl>
                                          <p:spTgt spid="15"/>
                                        </p:tgtEl>
                                        <p:attrNameLst>
                                          <p:attrName>style.visibility</p:attrName>
                                        </p:attrNameLst>
                                      </p:cBhvr>
                                      <p:to>
                                        <p:strVal val="hidden"/>
                                      </p:to>
                                    </p:set>
                                  </p:childTnLst>
                                </p:cTn>
                              </p:par>
                            </p:childTnLst>
                          </p:cTn>
                        </p:par>
                        <p:par>
                          <p:cTn id="30" fill="hold">
                            <p:stCondLst>
                              <p:cond delay="0"/>
                            </p:stCondLst>
                            <p:childTnLst>
                              <p:par>
                                <p:cTn id="31" presetID="1" presetClass="entr" presetSubtype="0" fill="hold" grpId="0" nodeType="afterEffect">
                                  <p:stCondLst>
                                    <p:cond delay="0"/>
                                  </p:stCondLst>
                                  <p:iterate type="lt">
                                    <p:tmAbs val="50"/>
                                  </p:iterate>
                                  <p:childTnLst>
                                    <p:set>
                                      <p:cBhvr>
                                        <p:cTn id="32" dur="1" fill="hold">
                                          <p:stCondLst>
                                            <p:cond delay="0"/>
                                          </p:stCondLst>
                                        </p:cTn>
                                        <p:tgtEl>
                                          <p:spTgt spid="23"/>
                                        </p:tgtEl>
                                        <p:attrNameLst>
                                          <p:attrName>style.visibility</p:attrName>
                                        </p:attrNameLst>
                                      </p:cBhvr>
                                      <p:to>
                                        <p:strVal val="visible"/>
                                      </p:to>
                                    </p:set>
                                  </p:childTnLst>
                                </p:cTn>
                              </p:par>
                            </p:childTnLst>
                          </p:cTn>
                        </p:par>
                        <p:par>
                          <p:cTn id="33" fill="hold">
                            <p:stCondLst>
                              <p:cond delay="2551"/>
                            </p:stCondLst>
                            <p:childTnLst>
                              <p:par>
                                <p:cTn id="34" presetID="22" presetClass="entr" presetSubtype="1"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up)">
                                      <p:cBhvr>
                                        <p:cTn id="36" dur="500"/>
                                        <p:tgtEl>
                                          <p:spTgt spid="24"/>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iterate type="lt">
                                    <p:tmAbs val="0"/>
                                  </p:iterate>
                                  <p:childTnLst>
                                    <p:set>
                                      <p:cBhvr>
                                        <p:cTn id="40" dur="1" fill="hold">
                                          <p:stCondLst>
                                            <p:cond delay="0"/>
                                          </p:stCondLst>
                                        </p:cTn>
                                        <p:tgtEl>
                                          <p:spTgt spid="23"/>
                                        </p:tgtEl>
                                        <p:attrNameLst>
                                          <p:attrName>style.visibility</p:attrName>
                                        </p:attrNameLst>
                                      </p:cBhvr>
                                      <p:to>
                                        <p:strVal val="hidden"/>
                                      </p:to>
                                    </p:set>
                                  </p:childTnLst>
                                </p:cTn>
                              </p:par>
                            </p:childTnLst>
                          </p:cTn>
                        </p:par>
                        <p:par>
                          <p:cTn id="41" fill="hold">
                            <p:stCondLst>
                              <p:cond delay="0"/>
                            </p:stCondLst>
                            <p:childTnLst>
                              <p:par>
                                <p:cTn id="42" presetID="1" presetClass="entr" presetSubtype="0" fill="hold" grpId="0" nodeType="afterEffect">
                                  <p:stCondLst>
                                    <p:cond delay="0"/>
                                  </p:stCondLst>
                                  <p:iterate type="lt">
                                    <p:tmAbs val="50"/>
                                  </p:iterate>
                                  <p:childTnLst>
                                    <p:set>
                                      <p:cBhvr>
                                        <p:cTn id="43" dur="1" fill="hold">
                                          <p:stCondLst>
                                            <p:cond delay="0"/>
                                          </p:stCondLst>
                                        </p:cTn>
                                        <p:tgtEl>
                                          <p:spTgt spid="25"/>
                                        </p:tgtEl>
                                        <p:attrNameLst>
                                          <p:attrName>style.visibility</p:attrName>
                                        </p:attrNameLst>
                                      </p:cBhvr>
                                      <p:to>
                                        <p:strVal val="visible"/>
                                      </p:to>
                                    </p:set>
                                  </p:childTnLst>
                                </p:cTn>
                              </p:par>
                              <p:par>
                                <p:cTn id="44" presetID="1" presetClass="exit" presetSubtype="0" fill="hold" nodeType="withEffect">
                                  <p:stCondLst>
                                    <p:cond delay="0"/>
                                  </p:stCondLst>
                                  <p:childTnLst>
                                    <p:set>
                                      <p:cBhvr>
                                        <p:cTn id="45" dur="1" fill="hold">
                                          <p:stCondLst>
                                            <p:cond delay="0"/>
                                          </p:stCondLst>
                                        </p:cTn>
                                        <p:tgtEl>
                                          <p:spTgt spid="24"/>
                                        </p:tgtEl>
                                        <p:attrNameLst>
                                          <p:attrName>style.visibility</p:attrName>
                                        </p:attrNameLst>
                                      </p:cBhvr>
                                      <p:to>
                                        <p:strVal val="hidden"/>
                                      </p:to>
                                    </p:set>
                                  </p:childTnLst>
                                </p:cTn>
                              </p:par>
                            </p:childTnLst>
                          </p:cTn>
                        </p:par>
                        <p:par>
                          <p:cTn id="46" fill="hold">
                            <p:stCondLst>
                              <p:cond delay="2101"/>
                            </p:stCondLst>
                            <p:childTnLst>
                              <p:par>
                                <p:cTn id="47" presetID="22" presetClass="entr" presetSubtype="1" fill="hold" nodeType="after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up)">
                                      <p:cBhvr>
                                        <p:cTn id="4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4" grpId="0"/>
      <p:bldP spid="14" grpId="1"/>
      <p:bldP spid="23" grpId="0"/>
      <p:bldP spid="23" grpId="1"/>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53EF1B-DFE7-48FF-913B-C6B06EDCA0B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5" y="260649"/>
            <a:ext cx="720080"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a:extLst>
              <a:ext uri="{FF2B5EF4-FFF2-40B4-BE49-F238E27FC236}">
                <a16:creationId xmlns:a16="http://schemas.microsoft.com/office/drawing/2014/main" id="{1D0DD7C2-CDF6-4232-A1D1-ABCB5D4FC271}"/>
              </a:ext>
            </a:extLst>
          </p:cNvPr>
          <p:cNvCxnSpPr/>
          <p:nvPr/>
        </p:nvCxnSpPr>
        <p:spPr>
          <a:xfrm>
            <a:off x="1691680" y="0"/>
            <a:ext cx="0" cy="980729"/>
          </a:xfrm>
          <a:prstGeom prst="line">
            <a:avLst/>
          </a:prstGeom>
          <a:ln w="28575">
            <a:solidFill>
              <a:srgbClr val="FF5200"/>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D41CB8-C6D2-489E-A32B-1AABE4E221D0}"/>
              </a:ext>
            </a:extLst>
          </p:cNvPr>
          <p:cNvSpPr txBox="1">
            <a:spLocks/>
          </p:cNvSpPr>
          <p:nvPr/>
        </p:nvSpPr>
        <p:spPr>
          <a:xfrm>
            <a:off x="1907704" y="260648"/>
            <a:ext cx="6768743" cy="72008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5200"/>
                </a:solidFill>
                <a:latin typeface="Arial" panose="020B0604020202020204" pitchFamily="34" charset="0"/>
                <a:cs typeface="Arial" panose="020B0604020202020204" pitchFamily="34" charset="0"/>
              </a:rPr>
              <a:t>Getting Started with Tables</a:t>
            </a:r>
            <a:endParaRPr lang="tr-TR" sz="2800" b="1" dirty="0">
              <a:solidFill>
                <a:srgbClr val="FF5200"/>
              </a:solidFill>
              <a:latin typeface="Arial" panose="020B0604020202020204" pitchFamily="34" charset="0"/>
              <a:cs typeface="Arial" panose="020B0604020202020204" pitchFamily="34" charset="0"/>
            </a:endParaRPr>
          </a:p>
        </p:txBody>
      </p:sp>
      <p:pic>
        <p:nvPicPr>
          <p:cNvPr id="7" name="Picture 4">
            <a:extLst>
              <a:ext uri="{FF2B5EF4-FFF2-40B4-BE49-F238E27FC236}">
                <a16:creationId xmlns:a16="http://schemas.microsoft.com/office/drawing/2014/main" id="{B775A1A1-D157-4D67-8922-3C2A32D568F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547" t="36419" r="4774" b="52957"/>
          <a:stretch/>
        </p:blipFill>
        <p:spPr bwMode="auto">
          <a:xfrm>
            <a:off x="-7590" y="6040198"/>
            <a:ext cx="9151590" cy="817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Date Placeholder 8">
            <a:extLst>
              <a:ext uri="{FF2B5EF4-FFF2-40B4-BE49-F238E27FC236}">
                <a16:creationId xmlns:a16="http://schemas.microsoft.com/office/drawing/2014/main" id="{67A22182-D07C-4C5D-85EA-401630160D1C}"/>
              </a:ext>
            </a:extLst>
          </p:cNvPr>
          <p:cNvSpPr txBox="1">
            <a:spLocks/>
          </p:cNvSpPr>
          <p:nvPr/>
        </p:nvSpPr>
        <p:spPr>
          <a:xfrm>
            <a:off x="710208" y="6325988"/>
            <a:ext cx="2133600" cy="246221"/>
          </a:xfrm>
          <a:prstGeom prst="rect">
            <a:avLst/>
          </a:prstGeom>
        </p:spPr>
        <p:txBody>
          <a:bodyPr vert="horz" lIns="91440" tIns="45720" rIns="91440" bIns="45720" rtlCol="0" anchor="ctr">
            <a:spAutoFit/>
          </a:bodyPr>
          <a:lstStyle>
            <a:lvl1pPr marL="0" indent="0" algn="l" defTabSz="914400" rtl="0" eaLnBrk="1" latinLnBrk="0" hangingPunct="1">
              <a:spcBef>
                <a:spcPts val="441"/>
              </a:spcBef>
              <a:buFont typeface="Arial" panose="020B0604020202020204" pitchFamily="34" charset="0"/>
              <a:buNone/>
              <a:defRPr sz="2059" kern="1200" spc="-22" baseline="0">
                <a:solidFill>
                  <a:srgbClr val="0072C6"/>
                </a:solidFill>
                <a:latin typeface="+mj-lt"/>
                <a:ea typeface="+mn-ea"/>
                <a:cs typeface="+mn-cs"/>
              </a:defRPr>
            </a:lvl1pPr>
            <a:lvl2pPr marL="168090" indent="-168090" algn="l" defTabSz="914400" rtl="0" eaLnBrk="1" latinLnBrk="0" hangingPunct="1">
              <a:spcBef>
                <a:spcPts val="441"/>
              </a:spcBef>
              <a:buFont typeface="Arial" charset="0"/>
              <a:buChar char="•"/>
              <a:defRPr sz="1471" kern="1200">
                <a:solidFill>
                  <a:schemeClr val="tx1"/>
                </a:solidFill>
                <a:latin typeface="+mn-lt"/>
                <a:ea typeface="+mn-ea"/>
                <a:cs typeface="+mn-cs"/>
              </a:defRPr>
            </a:lvl2pPr>
            <a:lvl3pPr marL="336179" indent="-168090" algn="l" defTabSz="914400" rtl="0" eaLnBrk="1" latinLnBrk="0" hangingPunct="1">
              <a:spcBef>
                <a:spcPts val="441"/>
              </a:spcBef>
              <a:buFont typeface="Arial" charset="0"/>
              <a:buChar char="•"/>
              <a:defRPr sz="2400" kern="1200">
                <a:solidFill>
                  <a:schemeClr val="tx1"/>
                </a:solidFill>
                <a:latin typeface="+mn-lt"/>
                <a:ea typeface="+mn-ea"/>
                <a:cs typeface="+mn-cs"/>
              </a:defRPr>
            </a:lvl3pPr>
            <a:lvl4pPr marL="504269" indent="-168090" algn="l" defTabSz="914400" rtl="0" eaLnBrk="1" latinLnBrk="0" hangingPunct="1">
              <a:spcBef>
                <a:spcPts val="441"/>
              </a:spcBef>
              <a:buFont typeface="Arial" charset="0"/>
              <a:buChar char="•"/>
              <a:defRPr sz="2000" kern="1200">
                <a:solidFill>
                  <a:schemeClr val="tx1"/>
                </a:solidFill>
                <a:latin typeface="+mn-lt"/>
                <a:ea typeface="+mn-ea"/>
                <a:cs typeface="+mn-cs"/>
              </a:defRPr>
            </a:lvl4pPr>
            <a:lvl5pPr marL="672358" indent="-168090" algn="l" defTabSz="914400" rtl="0" eaLnBrk="1" latinLnBrk="0" hangingPunct="1">
              <a:spcBef>
                <a:spcPts val="441"/>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fld id="{F8CEAB0B-EF5F-47CE-B945-B520406DFE86}" type="datetime1">
              <a:rPr lang="tr-TR" sz="1000" smtClean="0">
                <a:solidFill>
                  <a:schemeClr val="bg1"/>
                </a:solidFill>
                <a:latin typeface="Arial" panose="020B0604020202020204" pitchFamily="34" charset="0"/>
                <a:cs typeface="Arial" panose="020B0604020202020204" pitchFamily="34" charset="0"/>
              </a:rPr>
              <a:pPr/>
              <a:t>13.11.2018</a:t>
            </a:fld>
            <a:r>
              <a:rPr lang="tr-TR" sz="1000" dirty="0">
                <a:solidFill>
                  <a:schemeClr val="bg1"/>
                </a:solidFill>
                <a:latin typeface="Arial" panose="020B0604020202020204" pitchFamily="34" charset="0"/>
                <a:cs typeface="Arial" panose="020B0604020202020204" pitchFamily="34" charset="0"/>
              </a:rPr>
              <a:t> /</a:t>
            </a:r>
            <a:endParaRPr lang="tr-TR" sz="1000" b="1" dirty="0">
              <a:solidFill>
                <a:schemeClr val="bg1"/>
              </a:solidFill>
              <a:latin typeface="Arial" panose="020B0604020202020204" pitchFamily="34" charset="0"/>
              <a:cs typeface="Arial" panose="020B0604020202020204" pitchFamily="34" charset="0"/>
            </a:endParaRPr>
          </a:p>
        </p:txBody>
      </p:sp>
      <p:sp>
        <p:nvSpPr>
          <p:cNvPr id="9" name="Slide Number Placeholder 10">
            <a:extLst>
              <a:ext uri="{FF2B5EF4-FFF2-40B4-BE49-F238E27FC236}">
                <a16:creationId xmlns:a16="http://schemas.microsoft.com/office/drawing/2014/main" id="{DD363D69-9264-4D73-95CD-2222BFE110C9}"/>
              </a:ext>
            </a:extLst>
          </p:cNvPr>
          <p:cNvSpPr txBox="1">
            <a:spLocks/>
          </p:cNvSpPr>
          <p:nvPr/>
        </p:nvSpPr>
        <p:spPr>
          <a:xfrm>
            <a:off x="323528" y="6040198"/>
            <a:ext cx="504056" cy="817802"/>
          </a:xfrm>
          <a:prstGeom prst="rect">
            <a:avLst/>
          </a:prstGeom>
        </p:spPr>
        <p:txBody>
          <a:bodyPr anchor="ct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sz="1000">
                <a:solidFill>
                  <a:schemeClr val="bg1"/>
                </a:solidFill>
                <a:latin typeface="Arial" panose="020B0604020202020204" pitchFamily="34" charset="0"/>
                <a:cs typeface="Arial" panose="020B0604020202020204" pitchFamily="34" charset="0"/>
              </a:rPr>
              <a:t>/ </a:t>
            </a:r>
            <a:fld id="{F3333AC9-9173-4153-B08D-660CAB894A39}" type="slidenum">
              <a:rPr lang="tr-TR" sz="1000" smtClean="0">
                <a:solidFill>
                  <a:schemeClr val="bg1"/>
                </a:solidFill>
                <a:latin typeface="Arial" panose="020B0604020202020204" pitchFamily="34" charset="0"/>
                <a:cs typeface="Arial" panose="020B0604020202020204" pitchFamily="34" charset="0"/>
              </a:rPr>
              <a:pPr/>
              <a:t>17</a:t>
            </a:fld>
            <a:r>
              <a:rPr lang="tr-TR" sz="1000">
                <a:solidFill>
                  <a:schemeClr val="bg1"/>
                </a:solidFill>
                <a:latin typeface="Arial" panose="020B0604020202020204" pitchFamily="34" charset="0"/>
                <a:cs typeface="Arial" panose="020B0604020202020204" pitchFamily="34" charset="0"/>
              </a:rPr>
              <a:t> /</a:t>
            </a:r>
            <a:endParaRPr lang="tr-TR" sz="1000" dirty="0">
              <a:solidFill>
                <a:schemeClr val="bg1"/>
              </a:solidFill>
              <a:latin typeface="Arial" panose="020B0604020202020204" pitchFamily="34" charset="0"/>
              <a:cs typeface="Arial" panose="020B0604020202020204" pitchFamily="34" charset="0"/>
            </a:endParaRPr>
          </a:p>
        </p:txBody>
      </p:sp>
      <p:sp>
        <p:nvSpPr>
          <p:cNvPr id="10" name="Footer Placeholder 1">
            <a:extLst>
              <a:ext uri="{FF2B5EF4-FFF2-40B4-BE49-F238E27FC236}">
                <a16:creationId xmlns:a16="http://schemas.microsoft.com/office/drawing/2014/main" id="{29193B7E-5C97-44AE-B2C9-08D5B881945C}"/>
              </a:ext>
            </a:extLst>
          </p:cNvPr>
          <p:cNvSpPr txBox="1">
            <a:spLocks/>
          </p:cNvSpPr>
          <p:nvPr/>
        </p:nvSpPr>
        <p:spPr>
          <a:xfrm>
            <a:off x="1475656" y="6040198"/>
            <a:ext cx="2391544" cy="817802"/>
          </a:xfrm>
          <a:prstGeom prst="rect">
            <a:avLst/>
          </a:prstGeom>
        </p:spPr>
        <p:txBody>
          <a:bodyPr anchor="ct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sz="1200" dirty="0">
                <a:solidFill>
                  <a:schemeClr val="bg1"/>
                </a:solidFill>
              </a:rPr>
              <a:t>MS SQL </a:t>
            </a:r>
            <a:r>
              <a:rPr lang="tr-TR" sz="1200" dirty="0" err="1">
                <a:solidFill>
                  <a:schemeClr val="bg1"/>
                </a:solidFill>
              </a:rPr>
              <a:t>SQL</a:t>
            </a:r>
            <a:r>
              <a:rPr lang="tr-TR" sz="1200" dirty="0">
                <a:solidFill>
                  <a:schemeClr val="bg1"/>
                </a:solidFill>
              </a:rPr>
              <a:t> </a:t>
            </a:r>
            <a:r>
              <a:rPr lang="tr-TR" sz="1200" dirty="0">
                <a:solidFill>
                  <a:schemeClr val="bg1"/>
                </a:solidFill>
                <a:latin typeface="+mj-lt"/>
              </a:rPr>
              <a:t>Fundamentals</a:t>
            </a:r>
          </a:p>
        </p:txBody>
      </p:sp>
      <p:sp>
        <p:nvSpPr>
          <p:cNvPr id="12" name="Text Placeholder 2">
            <a:extLst>
              <a:ext uri="{FF2B5EF4-FFF2-40B4-BE49-F238E27FC236}">
                <a16:creationId xmlns:a16="http://schemas.microsoft.com/office/drawing/2014/main" id="{8902A467-98BC-4450-AB41-58CFDBA594C4}"/>
              </a:ext>
            </a:extLst>
          </p:cNvPr>
          <p:cNvSpPr>
            <a:spLocks noGrp="1"/>
          </p:cNvSpPr>
          <p:nvPr>
            <p:ph type="body" sz="quarter" idx="10"/>
          </p:nvPr>
        </p:nvSpPr>
        <p:spPr>
          <a:xfrm>
            <a:off x="268288" y="1344613"/>
            <a:ext cx="8605837" cy="2844433"/>
          </a:xfrm>
        </p:spPr>
        <p:txBody>
          <a:bodyPr/>
          <a:lstStyle/>
          <a:p>
            <a:r>
              <a:rPr lang="en-US" sz="2647" dirty="0">
                <a:solidFill>
                  <a:schemeClr val="accent6">
                    <a:lumMod val="75000"/>
                  </a:schemeClr>
                </a:solidFill>
                <a:latin typeface="Arial" panose="020B0604020202020204" pitchFamily="34" charset="0"/>
                <a:cs typeface="Arial" panose="020B0604020202020204" pitchFamily="34" charset="0"/>
              </a:rPr>
              <a:t>Insert data into a table using the INSERT statement</a:t>
            </a:r>
          </a:p>
          <a:p>
            <a:pPr lvl="1"/>
            <a:r>
              <a:rPr lang="en-US" sz="2059" dirty="0">
                <a:solidFill>
                  <a:schemeClr val="bg1">
                    <a:lumMod val="50000"/>
                  </a:schemeClr>
                </a:solidFill>
                <a:latin typeface="Arial" panose="020B0604020202020204" pitchFamily="34" charset="0"/>
                <a:cs typeface="Arial" panose="020B0604020202020204" pitchFamily="34" charset="0"/>
              </a:rPr>
              <a:t>Specify explicit columns where others support defaults or NULLs</a:t>
            </a:r>
          </a:p>
          <a:p>
            <a:r>
              <a:rPr lang="en-US" sz="2647" dirty="0">
                <a:solidFill>
                  <a:schemeClr val="accent6">
                    <a:lumMod val="75000"/>
                  </a:schemeClr>
                </a:solidFill>
                <a:latin typeface="Arial" panose="020B0604020202020204" pitchFamily="34" charset="0"/>
                <a:cs typeface="Arial" panose="020B0604020202020204" pitchFamily="34" charset="0"/>
              </a:rPr>
              <a:t>Select data from a table using the SELECT statement</a:t>
            </a:r>
          </a:p>
          <a:p>
            <a:pPr lvl="1"/>
            <a:r>
              <a:rPr lang="en-US" sz="2059" dirty="0">
                <a:solidFill>
                  <a:schemeClr val="bg1">
                    <a:lumMod val="50000"/>
                  </a:schemeClr>
                </a:solidFill>
                <a:latin typeface="Arial" panose="020B0604020202020204" pitchFamily="34" charset="0"/>
                <a:cs typeface="Arial" panose="020B0604020202020204" pitchFamily="34" charset="0"/>
              </a:rPr>
              <a:t>Specify the columns or expressions you want to return</a:t>
            </a:r>
          </a:p>
          <a:p>
            <a:pPr lvl="1"/>
            <a:r>
              <a:rPr lang="en-US" sz="2059" dirty="0">
                <a:solidFill>
                  <a:schemeClr val="bg1">
                    <a:lumMod val="50000"/>
                  </a:schemeClr>
                </a:solidFill>
                <a:latin typeface="Arial" panose="020B0604020202020204" pitchFamily="34" charset="0"/>
                <a:cs typeface="Arial" panose="020B0604020202020204" pitchFamily="34" charset="0"/>
              </a:rPr>
              <a:t>Use aliases for column names in the result set</a:t>
            </a:r>
          </a:p>
          <a:p>
            <a:pPr lvl="1"/>
            <a:r>
              <a:rPr lang="en-US" sz="2059" dirty="0">
                <a:solidFill>
                  <a:schemeClr val="bg1">
                    <a:lumMod val="50000"/>
                  </a:schemeClr>
                </a:solidFill>
                <a:latin typeface="Arial" panose="020B0604020202020204" pitchFamily="34" charset="0"/>
                <a:cs typeface="Arial" panose="020B0604020202020204" pitchFamily="34" charset="0"/>
              </a:rPr>
              <a:t>Use the WHERE clause to filter rows</a:t>
            </a:r>
          </a:p>
          <a:p>
            <a:pPr marL="0" lvl="1" indent="0">
              <a:buNone/>
            </a:pPr>
            <a:endParaRPr lang="en-US" sz="2353" dirty="0"/>
          </a:p>
        </p:txBody>
      </p:sp>
    </p:spTree>
    <p:extLst>
      <p:ext uri="{BB962C8B-B14F-4D97-AF65-F5344CB8AC3E}">
        <p14:creationId xmlns:p14="http://schemas.microsoft.com/office/powerpoint/2010/main" val="37933123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53EF1B-DFE7-48FF-913B-C6B06EDCA0B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5" y="260649"/>
            <a:ext cx="720080"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a:extLst>
              <a:ext uri="{FF2B5EF4-FFF2-40B4-BE49-F238E27FC236}">
                <a16:creationId xmlns:a16="http://schemas.microsoft.com/office/drawing/2014/main" id="{1D0DD7C2-CDF6-4232-A1D1-ABCB5D4FC271}"/>
              </a:ext>
            </a:extLst>
          </p:cNvPr>
          <p:cNvCxnSpPr/>
          <p:nvPr/>
        </p:nvCxnSpPr>
        <p:spPr>
          <a:xfrm>
            <a:off x="1691680" y="0"/>
            <a:ext cx="0" cy="980729"/>
          </a:xfrm>
          <a:prstGeom prst="line">
            <a:avLst/>
          </a:prstGeom>
          <a:ln w="28575">
            <a:solidFill>
              <a:srgbClr val="FF5200"/>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D41CB8-C6D2-489E-A32B-1AABE4E221D0}"/>
              </a:ext>
            </a:extLst>
          </p:cNvPr>
          <p:cNvSpPr txBox="1">
            <a:spLocks/>
          </p:cNvSpPr>
          <p:nvPr/>
        </p:nvSpPr>
        <p:spPr>
          <a:xfrm>
            <a:off x="1907704" y="260648"/>
            <a:ext cx="6768743" cy="72008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5200"/>
                </a:solidFill>
                <a:latin typeface="Arial" panose="020B0604020202020204" pitchFamily="34" charset="0"/>
                <a:cs typeface="Arial" panose="020B0604020202020204" pitchFamily="34" charset="0"/>
              </a:rPr>
              <a:t>Getting Started with Tables</a:t>
            </a:r>
            <a:endParaRPr lang="tr-TR" sz="2800" b="1" dirty="0">
              <a:solidFill>
                <a:srgbClr val="FF5200"/>
              </a:solidFill>
              <a:latin typeface="Arial" panose="020B0604020202020204" pitchFamily="34" charset="0"/>
              <a:cs typeface="Arial" panose="020B0604020202020204" pitchFamily="34" charset="0"/>
            </a:endParaRPr>
          </a:p>
        </p:txBody>
      </p:sp>
      <p:pic>
        <p:nvPicPr>
          <p:cNvPr id="7" name="Picture 4">
            <a:extLst>
              <a:ext uri="{FF2B5EF4-FFF2-40B4-BE49-F238E27FC236}">
                <a16:creationId xmlns:a16="http://schemas.microsoft.com/office/drawing/2014/main" id="{B775A1A1-D157-4D67-8922-3C2A32D568F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547" t="36419" r="4774" b="52957"/>
          <a:stretch/>
        </p:blipFill>
        <p:spPr bwMode="auto">
          <a:xfrm>
            <a:off x="-7590" y="6040198"/>
            <a:ext cx="9151590" cy="817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Date Placeholder 8">
            <a:extLst>
              <a:ext uri="{FF2B5EF4-FFF2-40B4-BE49-F238E27FC236}">
                <a16:creationId xmlns:a16="http://schemas.microsoft.com/office/drawing/2014/main" id="{67A22182-D07C-4C5D-85EA-401630160D1C}"/>
              </a:ext>
            </a:extLst>
          </p:cNvPr>
          <p:cNvSpPr txBox="1">
            <a:spLocks/>
          </p:cNvSpPr>
          <p:nvPr/>
        </p:nvSpPr>
        <p:spPr>
          <a:xfrm>
            <a:off x="710208" y="6325988"/>
            <a:ext cx="2133600" cy="246221"/>
          </a:xfrm>
          <a:prstGeom prst="rect">
            <a:avLst/>
          </a:prstGeom>
        </p:spPr>
        <p:txBody>
          <a:bodyPr vert="horz" lIns="91440" tIns="45720" rIns="91440" bIns="45720" rtlCol="0" anchor="ctr">
            <a:spAutoFit/>
          </a:bodyPr>
          <a:lstStyle>
            <a:lvl1pPr marL="0" indent="0" algn="l" defTabSz="914400" rtl="0" eaLnBrk="1" latinLnBrk="0" hangingPunct="1">
              <a:spcBef>
                <a:spcPts val="441"/>
              </a:spcBef>
              <a:buFont typeface="Arial" panose="020B0604020202020204" pitchFamily="34" charset="0"/>
              <a:buNone/>
              <a:defRPr sz="2059" kern="1200" spc="-22" baseline="0">
                <a:solidFill>
                  <a:srgbClr val="0072C6"/>
                </a:solidFill>
                <a:latin typeface="+mj-lt"/>
                <a:ea typeface="+mn-ea"/>
                <a:cs typeface="+mn-cs"/>
              </a:defRPr>
            </a:lvl1pPr>
            <a:lvl2pPr marL="168090" indent="-168090" algn="l" defTabSz="914400" rtl="0" eaLnBrk="1" latinLnBrk="0" hangingPunct="1">
              <a:spcBef>
                <a:spcPts val="441"/>
              </a:spcBef>
              <a:buFont typeface="Arial" charset="0"/>
              <a:buChar char="•"/>
              <a:defRPr sz="1471" kern="1200">
                <a:solidFill>
                  <a:schemeClr val="tx1"/>
                </a:solidFill>
                <a:latin typeface="+mn-lt"/>
                <a:ea typeface="+mn-ea"/>
                <a:cs typeface="+mn-cs"/>
              </a:defRPr>
            </a:lvl2pPr>
            <a:lvl3pPr marL="336179" indent="-168090" algn="l" defTabSz="914400" rtl="0" eaLnBrk="1" latinLnBrk="0" hangingPunct="1">
              <a:spcBef>
                <a:spcPts val="441"/>
              </a:spcBef>
              <a:buFont typeface="Arial" charset="0"/>
              <a:buChar char="•"/>
              <a:defRPr sz="2400" kern="1200">
                <a:solidFill>
                  <a:schemeClr val="tx1"/>
                </a:solidFill>
                <a:latin typeface="+mn-lt"/>
                <a:ea typeface="+mn-ea"/>
                <a:cs typeface="+mn-cs"/>
              </a:defRPr>
            </a:lvl3pPr>
            <a:lvl4pPr marL="504269" indent="-168090" algn="l" defTabSz="914400" rtl="0" eaLnBrk="1" latinLnBrk="0" hangingPunct="1">
              <a:spcBef>
                <a:spcPts val="441"/>
              </a:spcBef>
              <a:buFont typeface="Arial" charset="0"/>
              <a:buChar char="•"/>
              <a:defRPr sz="2000" kern="1200">
                <a:solidFill>
                  <a:schemeClr val="tx1"/>
                </a:solidFill>
                <a:latin typeface="+mn-lt"/>
                <a:ea typeface="+mn-ea"/>
                <a:cs typeface="+mn-cs"/>
              </a:defRPr>
            </a:lvl4pPr>
            <a:lvl5pPr marL="672358" indent="-168090" algn="l" defTabSz="914400" rtl="0" eaLnBrk="1" latinLnBrk="0" hangingPunct="1">
              <a:spcBef>
                <a:spcPts val="441"/>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fld id="{F8CEAB0B-EF5F-47CE-B945-B520406DFE86}" type="datetime1">
              <a:rPr lang="tr-TR" sz="1000" smtClean="0">
                <a:solidFill>
                  <a:schemeClr val="bg1"/>
                </a:solidFill>
                <a:latin typeface="Arial" panose="020B0604020202020204" pitchFamily="34" charset="0"/>
                <a:cs typeface="Arial" panose="020B0604020202020204" pitchFamily="34" charset="0"/>
              </a:rPr>
              <a:pPr/>
              <a:t>13.11.2018</a:t>
            </a:fld>
            <a:r>
              <a:rPr lang="tr-TR" sz="1000" dirty="0">
                <a:solidFill>
                  <a:schemeClr val="bg1"/>
                </a:solidFill>
                <a:latin typeface="Arial" panose="020B0604020202020204" pitchFamily="34" charset="0"/>
                <a:cs typeface="Arial" panose="020B0604020202020204" pitchFamily="34" charset="0"/>
              </a:rPr>
              <a:t> /</a:t>
            </a:r>
            <a:endParaRPr lang="tr-TR" sz="1000" b="1" dirty="0">
              <a:solidFill>
                <a:schemeClr val="bg1"/>
              </a:solidFill>
              <a:latin typeface="Arial" panose="020B0604020202020204" pitchFamily="34" charset="0"/>
              <a:cs typeface="Arial" panose="020B0604020202020204" pitchFamily="34" charset="0"/>
            </a:endParaRPr>
          </a:p>
        </p:txBody>
      </p:sp>
      <p:sp>
        <p:nvSpPr>
          <p:cNvPr id="9" name="Slide Number Placeholder 10">
            <a:extLst>
              <a:ext uri="{FF2B5EF4-FFF2-40B4-BE49-F238E27FC236}">
                <a16:creationId xmlns:a16="http://schemas.microsoft.com/office/drawing/2014/main" id="{DD363D69-9264-4D73-95CD-2222BFE110C9}"/>
              </a:ext>
            </a:extLst>
          </p:cNvPr>
          <p:cNvSpPr txBox="1">
            <a:spLocks/>
          </p:cNvSpPr>
          <p:nvPr/>
        </p:nvSpPr>
        <p:spPr>
          <a:xfrm>
            <a:off x="323528" y="6040198"/>
            <a:ext cx="504056" cy="817802"/>
          </a:xfrm>
          <a:prstGeom prst="rect">
            <a:avLst/>
          </a:prstGeom>
        </p:spPr>
        <p:txBody>
          <a:bodyPr anchor="ct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sz="1000">
                <a:solidFill>
                  <a:schemeClr val="bg1"/>
                </a:solidFill>
                <a:latin typeface="Arial" panose="020B0604020202020204" pitchFamily="34" charset="0"/>
                <a:cs typeface="Arial" panose="020B0604020202020204" pitchFamily="34" charset="0"/>
              </a:rPr>
              <a:t>/ </a:t>
            </a:r>
            <a:fld id="{F3333AC9-9173-4153-B08D-660CAB894A39}" type="slidenum">
              <a:rPr lang="tr-TR" sz="1000" smtClean="0">
                <a:solidFill>
                  <a:schemeClr val="bg1"/>
                </a:solidFill>
                <a:latin typeface="Arial" panose="020B0604020202020204" pitchFamily="34" charset="0"/>
                <a:cs typeface="Arial" panose="020B0604020202020204" pitchFamily="34" charset="0"/>
              </a:rPr>
              <a:pPr/>
              <a:t>18</a:t>
            </a:fld>
            <a:r>
              <a:rPr lang="tr-TR" sz="1000">
                <a:solidFill>
                  <a:schemeClr val="bg1"/>
                </a:solidFill>
                <a:latin typeface="Arial" panose="020B0604020202020204" pitchFamily="34" charset="0"/>
                <a:cs typeface="Arial" panose="020B0604020202020204" pitchFamily="34" charset="0"/>
              </a:rPr>
              <a:t> /</a:t>
            </a:r>
            <a:endParaRPr lang="tr-TR" sz="1000" dirty="0">
              <a:solidFill>
                <a:schemeClr val="bg1"/>
              </a:solidFill>
              <a:latin typeface="Arial" panose="020B0604020202020204" pitchFamily="34" charset="0"/>
              <a:cs typeface="Arial" panose="020B0604020202020204" pitchFamily="34" charset="0"/>
            </a:endParaRPr>
          </a:p>
        </p:txBody>
      </p:sp>
      <p:sp>
        <p:nvSpPr>
          <p:cNvPr id="10" name="Footer Placeholder 1">
            <a:extLst>
              <a:ext uri="{FF2B5EF4-FFF2-40B4-BE49-F238E27FC236}">
                <a16:creationId xmlns:a16="http://schemas.microsoft.com/office/drawing/2014/main" id="{29193B7E-5C97-44AE-B2C9-08D5B881945C}"/>
              </a:ext>
            </a:extLst>
          </p:cNvPr>
          <p:cNvSpPr txBox="1">
            <a:spLocks/>
          </p:cNvSpPr>
          <p:nvPr/>
        </p:nvSpPr>
        <p:spPr>
          <a:xfrm>
            <a:off x="1475656" y="6040198"/>
            <a:ext cx="2391544" cy="817802"/>
          </a:xfrm>
          <a:prstGeom prst="rect">
            <a:avLst/>
          </a:prstGeom>
        </p:spPr>
        <p:txBody>
          <a:bodyPr anchor="ct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sz="1200" dirty="0">
                <a:solidFill>
                  <a:schemeClr val="bg1"/>
                </a:solidFill>
              </a:rPr>
              <a:t>MS SQL </a:t>
            </a:r>
            <a:r>
              <a:rPr lang="tr-TR" sz="1200" dirty="0" err="1">
                <a:solidFill>
                  <a:schemeClr val="bg1"/>
                </a:solidFill>
              </a:rPr>
              <a:t>SQL</a:t>
            </a:r>
            <a:r>
              <a:rPr lang="tr-TR" sz="1200" dirty="0">
                <a:solidFill>
                  <a:schemeClr val="bg1"/>
                </a:solidFill>
              </a:rPr>
              <a:t> </a:t>
            </a:r>
            <a:r>
              <a:rPr lang="tr-TR" sz="1200" dirty="0">
                <a:solidFill>
                  <a:schemeClr val="bg1"/>
                </a:solidFill>
                <a:latin typeface="+mj-lt"/>
              </a:rPr>
              <a:t>Fundamentals</a:t>
            </a:r>
          </a:p>
        </p:txBody>
      </p:sp>
      <p:sp>
        <p:nvSpPr>
          <p:cNvPr id="3" name="Text Placeholder 2">
            <a:extLst>
              <a:ext uri="{FF2B5EF4-FFF2-40B4-BE49-F238E27FC236}">
                <a16:creationId xmlns:a16="http://schemas.microsoft.com/office/drawing/2014/main" id="{121635C5-D128-4BC5-A83D-87F7F5D2CE36}"/>
              </a:ext>
            </a:extLst>
          </p:cNvPr>
          <p:cNvSpPr>
            <a:spLocks noGrp="1"/>
          </p:cNvSpPr>
          <p:nvPr>
            <p:ph type="body" sz="quarter" idx="10"/>
          </p:nvPr>
        </p:nvSpPr>
        <p:spPr>
          <a:xfrm>
            <a:off x="268928" y="1344828"/>
            <a:ext cx="8605678" cy="769441"/>
          </a:xfrm>
        </p:spPr>
        <p:txBody>
          <a:bodyPr/>
          <a:lstStyle/>
          <a:p>
            <a:r>
              <a:rPr lang="en-US" sz="4400" dirty="0">
                <a:solidFill>
                  <a:schemeClr val="bg1">
                    <a:lumMod val="50000"/>
                  </a:schemeClr>
                </a:solidFill>
                <a:latin typeface="Arial" panose="020B0604020202020204" pitchFamily="34" charset="0"/>
                <a:cs typeface="Arial" panose="020B0604020202020204" pitchFamily="34" charset="0"/>
              </a:rPr>
              <a:t>Data Types</a:t>
            </a:r>
          </a:p>
        </p:txBody>
      </p:sp>
    </p:spTree>
    <p:extLst>
      <p:ext uri="{BB962C8B-B14F-4D97-AF65-F5344CB8AC3E}">
        <p14:creationId xmlns:p14="http://schemas.microsoft.com/office/powerpoint/2010/main" val="199569361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aracter"/>
          <p:cNvSpPr txBox="1">
            <a:spLocks/>
          </p:cNvSpPr>
          <p:nvPr/>
        </p:nvSpPr>
        <p:spPr>
          <a:xfrm>
            <a:off x="116749" y="1830094"/>
            <a:ext cx="2975577" cy="187916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504">
              <a:spcBef>
                <a:spcPts val="1050"/>
              </a:spcBef>
              <a:buNone/>
            </a:pPr>
            <a:r>
              <a:rPr lang="en-US" sz="2400" b="1" dirty="0"/>
              <a:t>Character Strings</a:t>
            </a:r>
          </a:p>
          <a:p>
            <a:pPr marL="257064" indent="-257064" defTabSz="685504">
              <a:spcBef>
                <a:spcPts val="1050"/>
              </a:spcBef>
            </a:pPr>
            <a:r>
              <a:rPr lang="en-US" sz="2100" dirty="0"/>
              <a:t>Fixed length</a:t>
            </a:r>
          </a:p>
          <a:p>
            <a:pPr marL="257064" indent="-257064" defTabSz="685504">
              <a:spcBef>
                <a:spcPts val="1050"/>
              </a:spcBef>
            </a:pPr>
            <a:r>
              <a:rPr lang="en-US" sz="2100" dirty="0"/>
              <a:t>Variable length</a:t>
            </a:r>
          </a:p>
          <a:p>
            <a:pPr marL="257064" indent="-257064" defTabSz="685504">
              <a:spcBef>
                <a:spcPts val="1050"/>
              </a:spcBef>
            </a:pPr>
            <a:r>
              <a:rPr lang="en-US" sz="2100" dirty="0"/>
              <a:t>Large text</a:t>
            </a:r>
          </a:p>
          <a:p>
            <a:pPr marL="257064" indent="-257064" defTabSz="685504">
              <a:spcBef>
                <a:spcPts val="1050"/>
              </a:spcBef>
            </a:pPr>
            <a:r>
              <a:rPr lang="en-US" sz="2100" dirty="0"/>
              <a:t>Unicode</a:t>
            </a:r>
          </a:p>
          <a:p>
            <a:pPr marL="556974" lvl="1" indent="-214219" defTabSz="685504">
              <a:spcBef>
                <a:spcPts val="225"/>
              </a:spcBef>
              <a:spcAft>
                <a:spcPts val="225"/>
              </a:spcAft>
            </a:pPr>
            <a:endParaRPr lang="en-US" sz="2100" dirty="0"/>
          </a:p>
        </p:txBody>
      </p:sp>
      <p:graphicFrame>
        <p:nvGraphicFramePr>
          <p:cNvPr id="9" name="Phone"/>
          <p:cNvGraphicFramePr>
            <a:graphicFrameLocks noGrp="1"/>
          </p:cNvGraphicFramePr>
          <p:nvPr>
            <p:extLst>
              <p:ext uri="{D42A27DB-BD31-4B8C-83A1-F6EECF244321}">
                <p14:modId xmlns:p14="http://schemas.microsoft.com/office/powerpoint/2010/main" val="3305255959"/>
              </p:ext>
            </p:extLst>
          </p:nvPr>
        </p:nvGraphicFramePr>
        <p:xfrm>
          <a:off x="2640842" y="1830094"/>
          <a:ext cx="1409214" cy="1531570"/>
        </p:xfrm>
        <a:graphic>
          <a:graphicData uri="http://schemas.openxmlformats.org/drawingml/2006/table">
            <a:tbl>
              <a:tblPr firstRow="1" bandRow="1">
                <a:tableStyleId>{5C22544A-7EE6-4342-B048-85BDC9FD1C3A}</a:tableStyleId>
              </a:tblPr>
              <a:tblGrid>
                <a:gridCol w="1409214">
                  <a:extLst>
                    <a:ext uri="{9D8B030D-6E8A-4147-A177-3AD203B41FA5}">
                      <a16:colId xmlns:a16="http://schemas.microsoft.com/office/drawing/2014/main" val="3618889415"/>
                    </a:ext>
                  </a:extLst>
                </a:gridCol>
              </a:tblGrid>
              <a:tr h="342852">
                <a:tc>
                  <a:txBody>
                    <a:bodyPr/>
                    <a:lstStyle/>
                    <a:p>
                      <a:r>
                        <a:rPr lang="en-US" sz="1800" dirty="0"/>
                        <a:t>Phone</a:t>
                      </a:r>
                    </a:p>
                  </a:txBody>
                  <a:tcPr marL="68570" marR="68570" marT="34285" marB="34285">
                    <a:solidFill>
                      <a:schemeClr val="accent6">
                        <a:lumMod val="75000"/>
                      </a:schemeClr>
                    </a:solidFill>
                  </a:tcPr>
                </a:tc>
                <a:extLst>
                  <a:ext uri="{0D108BD9-81ED-4DB2-BD59-A6C34878D82A}">
                    <a16:rowId xmlns:a16="http://schemas.microsoft.com/office/drawing/2014/main" val="972223293"/>
                  </a:ext>
                </a:extLst>
              </a:tr>
              <a:tr h="297138">
                <a:tc>
                  <a:txBody>
                    <a:bodyPr/>
                    <a:lstStyle/>
                    <a:p>
                      <a:r>
                        <a:rPr lang="en-US" sz="1500" i="0" dirty="0">
                          <a:solidFill>
                            <a:schemeClr val="tx1"/>
                          </a:solidFill>
                        </a:rPr>
                        <a:t>555-12345</a:t>
                      </a:r>
                    </a:p>
                  </a:txBody>
                  <a:tcPr marL="68570" marR="68570" marT="34285" marB="34285"/>
                </a:tc>
                <a:extLst>
                  <a:ext uri="{0D108BD9-81ED-4DB2-BD59-A6C34878D82A}">
                    <a16:rowId xmlns:a16="http://schemas.microsoft.com/office/drawing/2014/main" val="421879776"/>
                  </a:ext>
                </a:extLst>
              </a:tr>
              <a:tr h="297138">
                <a:tc>
                  <a:txBody>
                    <a:bodyPr/>
                    <a:lstStyle/>
                    <a:p>
                      <a:r>
                        <a:rPr lang="en-US" sz="1500" i="0" dirty="0">
                          <a:solidFill>
                            <a:schemeClr val="tx1"/>
                          </a:solidFill>
                        </a:rPr>
                        <a:t>555-54321</a:t>
                      </a:r>
                    </a:p>
                  </a:txBody>
                  <a:tcPr marL="68570" marR="68570" marT="34285" marB="34285"/>
                </a:tc>
                <a:extLst>
                  <a:ext uri="{0D108BD9-81ED-4DB2-BD59-A6C34878D82A}">
                    <a16:rowId xmlns:a16="http://schemas.microsoft.com/office/drawing/2014/main" val="2693717018"/>
                  </a:ext>
                </a:extLst>
              </a:tr>
              <a:tr h="297138">
                <a:tc>
                  <a:txBody>
                    <a:bodyPr/>
                    <a:lstStyle/>
                    <a:p>
                      <a:r>
                        <a:rPr lang="en-US" sz="1500" i="0" dirty="0">
                          <a:solidFill>
                            <a:schemeClr val="tx1"/>
                          </a:solidFill>
                        </a:rPr>
                        <a:t>555-11111</a:t>
                      </a:r>
                    </a:p>
                  </a:txBody>
                  <a:tcPr marL="68570" marR="68570" marT="34285" marB="34285"/>
                </a:tc>
                <a:extLst>
                  <a:ext uri="{0D108BD9-81ED-4DB2-BD59-A6C34878D82A}">
                    <a16:rowId xmlns:a16="http://schemas.microsoft.com/office/drawing/2014/main" val="474114192"/>
                  </a:ext>
                </a:extLst>
              </a:tr>
              <a:tr h="297138">
                <a:tc>
                  <a:txBody>
                    <a:bodyPr/>
                    <a:lstStyle/>
                    <a:p>
                      <a:r>
                        <a:rPr lang="en-US" sz="1500" i="0" dirty="0">
                          <a:solidFill>
                            <a:schemeClr val="tx1"/>
                          </a:solidFill>
                        </a:rPr>
                        <a:t>555-55555</a:t>
                      </a:r>
                    </a:p>
                  </a:txBody>
                  <a:tcPr marL="68570" marR="68570" marT="34285" marB="34285"/>
                </a:tc>
                <a:extLst>
                  <a:ext uri="{0D108BD9-81ED-4DB2-BD59-A6C34878D82A}">
                    <a16:rowId xmlns:a16="http://schemas.microsoft.com/office/drawing/2014/main" val="342921304"/>
                  </a:ext>
                </a:extLst>
              </a:tr>
            </a:tbl>
          </a:graphicData>
        </a:graphic>
      </p:graphicFrame>
      <p:graphicFrame>
        <p:nvGraphicFramePr>
          <p:cNvPr id="10" name="Email"/>
          <p:cNvGraphicFramePr>
            <a:graphicFrameLocks noGrp="1"/>
          </p:cNvGraphicFramePr>
          <p:nvPr>
            <p:extLst>
              <p:ext uri="{D42A27DB-BD31-4B8C-83A1-F6EECF244321}">
                <p14:modId xmlns:p14="http://schemas.microsoft.com/office/powerpoint/2010/main" val="2636787045"/>
              </p:ext>
            </p:extLst>
          </p:nvPr>
        </p:nvGraphicFramePr>
        <p:xfrm>
          <a:off x="4050056" y="1830094"/>
          <a:ext cx="1860699" cy="1531570"/>
        </p:xfrm>
        <a:graphic>
          <a:graphicData uri="http://schemas.openxmlformats.org/drawingml/2006/table">
            <a:tbl>
              <a:tblPr firstRow="1" bandRow="1">
                <a:tableStyleId>{5C22544A-7EE6-4342-B048-85BDC9FD1C3A}</a:tableStyleId>
              </a:tblPr>
              <a:tblGrid>
                <a:gridCol w="1860699">
                  <a:extLst>
                    <a:ext uri="{9D8B030D-6E8A-4147-A177-3AD203B41FA5}">
                      <a16:colId xmlns:a16="http://schemas.microsoft.com/office/drawing/2014/main" val="3618889415"/>
                    </a:ext>
                  </a:extLst>
                </a:gridCol>
              </a:tblGrid>
              <a:tr h="342852">
                <a:tc>
                  <a:txBody>
                    <a:bodyPr/>
                    <a:lstStyle/>
                    <a:p>
                      <a:r>
                        <a:rPr lang="en-US" sz="1800" dirty="0"/>
                        <a:t>Email</a:t>
                      </a:r>
                    </a:p>
                  </a:txBody>
                  <a:tcPr marL="68570" marR="68570" marT="34285" marB="34285">
                    <a:solidFill>
                      <a:schemeClr val="accent6">
                        <a:lumMod val="75000"/>
                      </a:schemeClr>
                    </a:solidFill>
                  </a:tcPr>
                </a:tc>
                <a:extLst>
                  <a:ext uri="{0D108BD9-81ED-4DB2-BD59-A6C34878D82A}">
                    <a16:rowId xmlns:a16="http://schemas.microsoft.com/office/drawing/2014/main" val="972223293"/>
                  </a:ext>
                </a:extLst>
              </a:tr>
              <a:tr h="297138">
                <a:tc>
                  <a:txBody>
                    <a:bodyPr/>
                    <a:lstStyle/>
                    <a:p>
                      <a:r>
                        <a:rPr lang="en-US" sz="1500" i="0" dirty="0">
                          <a:solidFill>
                            <a:schemeClr val="tx1"/>
                          </a:solidFill>
                        </a:rPr>
                        <a:t>joe@contoso.com</a:t>
                      </a:r>
                    </a:p>
                  </a:txBody>
                  <a:tcPr marL="68570" marR="68570" marT="34285" marB="34285"/>
                </a:tc>
                <a:extLst>
                  <a:ext uri="{0D108BD9-81ED-4DB2-BD59-A6C34878D82A}">
                    <a16:rowId xmlns:a16="http://schemas.microsoft.com/office/drawing/2014/main" val="421879776"/>
                  </a:ext>
                </a:extLst>
              </a:tr>
              <a:tr h="297138">
                <a:tc>
                  <a:txBody>
                    <a:bodyPr/>
                    <a:lstStyle/>
                    <a:p>
                      <a:r>
                        <a:rPr lang="en-US" sz="1500" i="0" dirty="0">
                          <a:solidFill>
                            <a:schemeClr val="tx1"/>
                          </a:solidFill>
                        </a:rPr>
                        <a:t>mary@adatum.org</a:t>
                      </a:r>
                    </a:p>
                  </a:txBody>
                  <a:tcPr marL="68570" marR="68570" marT="34285" marB="34285"/>
                </a:tc>
                <a:extLst>
                  <a:ext uri="{0D108BD9-81ED-4DB2-BD59-A6C34878D82A}">
                    <a16:rowId xmlns:a16="http://schemas.microsoft.com/office/drawing/2014/main" val="2693717018"/>
                  </a:ext>
                </a:extLst>
              </a:tr>
              <a:tr h="297138">
                <a:tc>
                  <a:txBody>
                    <a:bodyPr/>
                    <a:lstStyle/>
                    <a:p>
                      <a:r>
                        <a:rPr lang="en-US" sz="1500" i="0" dirty="0">
                          <a:solidFill>
                            <a:schemeClr val="tx1"/>
                          </a:solidFill>
                        </a:rPr>
                        <a:t>u1@northwind.com</a:t>
                      </a:r>
                    </a:p>
                  </a:txBody>
                  <a:tcPr marL="68570" marR="68570" marT="34285" marB="34285"/>
                </a:tc>
                <a:extLst>
                  <a:ext uri="{0D108BD9-81ED-4DB2-BD59-A6C34878D82A}">
                    <a16:rowId xmlns:a16="http://schemas.microsoft.com/office/drawing/2014/main" val="474114192"/>
                  </a:ext>
                </a:extLst>
              </a:tr>
              <a:tr h="297138">
                <a:tc>
                  <a:txBody>
                    <a:bodyPr/>
                    <a:lstStyle/>
                    <a:p>
                      <a:r>
                        <a:rPr lang="en-US" sz="1500" i="0" dirty="0">
                          <a:solidFill>
                            <a:schemeClr val="tx1"/>
                          </a:solidFill>
                        </a:rPr>
                        <a:t>bill5@litwareinc.com</a:t>
                      </a:r>
                    </a:p>
                  </a:txBody>
                  <a:tcPr marL="68570" marR="68570" marT="34285" marB="34285"/>
                </a:tc>
                <a:extLst>
                  <a:ext uri="{0D108BD9-81ED-4DB2-BD59-A6C34878D82A}">
                    <a16:rowId xmlns:a16="http://schemas.microsoft.com/office/drawing/2014/main" val="342921304"/>
                  </a:ext>
                </a:extLst>
              </a:tr>
            </a:tbl>
          </a:graphicData>
        </a:graphic>
      </p:graphicFrame>
      <p:graphicFrame>
        <p:nvGraphicFramePr>
          <p:cNvPr id="11" name="Transcript"/>
          <p:cNvGraphicFramePr>
            <a:graphicFrameLocks noGrp="1"/>
          </p:cNvGraphicFramePr>
          <p:nvPr>
            <p:extLst>
              <p:ext uri="{D42A27DB-BD31-4B8C-83A1-F6EECF244321}">
                <p14:modId xmlns:p14="http://schemas.microsoft.com/office/powerpoint/2010/main" val="1941456694"/>
              </p:ext>
            </p:extLst>
          </p:nvPr>
        </p:nvGraphicFramePr>
        <p:xfrm>
          <a:off x="5910756" y="1830094"/>
          <a:ext cx="1409214" cy="1531570"/>
        </p:xfrm>
        <a:graphic>
          <a:graphicData uri="http://schemas.openxmlformats.org/drawingml/2006/table">
            <a:tbl>
              <a:tblPr firstRow="1" bandRow="1">
                <a:tableStyleId>{5C22544A-7EE6-4342-B048-85BDC9FD1C3A}</a:tableStyleId>
              </a:tblPr>
              <a:tblGrid>
                <a:gridCol w="1409214">
                  <a:extLst>
                    <a:ext uri="{9D8B030D-6E8A-4147-A177-3AD203B41FA5}">
                      <a16:colId xmlns:a16="http://schemas.microsoft.com/office/drawing/2014/main" val="3618889415"/>
                    </a:ext>
                  </a:extLst>
                </a:gridCol>
              </a:tblGrid>
              <a:tr h="342852">
                <a:tc>
                  <a:txBody>
                    <a:bodyPr/>
                    <a:lstStyle/>
                    <a:p>
                      <a:r>
                        <a:rPr lang="en-US" sz="1800" dirty="0"/>
                        <a:t>Transcript</a:t>
                      </a:r>
                    </a:p>
                  </a:txBody>
                  <a:tcPr marL="68570" marR="68570" marT="34285" marB="34285">
                    <a:solidFill>
                      <a:schemeClr val="accent6">
                        <a:lumMod val="75000"/>
                      </a:schemeClr>
                    </a:solidFill>
                  </a:tcPr>
                </a:tc>
                <a:extLst>
                  <a:ext uri="{0D108BD9-81ED-4DB2-BD59-A6C34878D82A}">
                    <a16:rowId xmlns:a16="http://schemas.microsoft.com/office/drawing/2014/main" val="972223293"/>
                  </a:ext>
                </a:extLst>
              </a:tr>
              <a:tr h="297138">
                <a:tc>
                  <a:txBody>
                    <a:bodyPr/>
                    <a:lstStyle/>
                    <a:p>
                      <a:r>
                        <a:rPr lang="en-US" sz="1500" i="0" dirty="0">
                          <a:solidFill>
                            <a:schemeClr val="tx1"/>
                          </a:solidFill>
                        </a:rPr>
                        <a:t>{…}</a:t>
                      </a:r>
                    </a:p>
                  </a:txBody>
                  <a:tcPr marL="68570" marR="68570" marT="34285" marB="34285"/>
                </a:tc>
                <a:extLst>
                  <a:ext uri="{0D108BD9-81ED-4DB2-BD59-A6C34878D82A}">
                    <a16:rowId xmlns:a16="http://schemas.microsoft.com/office/drawing/2014/main" val="421879776"/>
                  </a:ext>
                </a:extLst>
              </a:tr>
              <a:tr h="29713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1500" i="0" dirty="0">
                          <a:solidFill>
                            <a:schemeClr val="tx1"/>
                          </a:solidFill>
                        </a:rPr>
                        <a:t>{…}</a:t>
                      </a:r>
                    </a:p>
                  </a:txBody>
                  <a:tcPr marL="68570" marR="68570" marT="34285" marB="34285"/>
                </a:tc>
                <a:extLst>
                  <a:ext uri="{0D108BD9-81ED-4DB2-BD59-A6C34878D82A}">
                    <a16:rowId xmlns:a16="http://schemas.microsoft.com/office/drawing/2014/main" val="2693717018"/>
                  </a:ext>
                </a:extLst>
              </a:tr>
              <a:tr h="29713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1500" i="0" dirty="0">
                          <a:solidFill>
                            <a:schemeClr val="tx1"/>
                          </a:solidFill>
                        </a:rPr>
                        <a:t>{…}</a:t>
                      </a:r>
                    </a:p>
                  </a:txBody>
                  <a:tcPr marL="68570" marR="68570" marT="34285" marB="34285"/>
                </a:tc>
                <a:extLst>
                  <a:ext uri="{0D108BD9-81ED-4DB2-BD59-A6C34878D82A}">
                    <a16:rowId xmlns:a16="http://schemas.microsoft.com/office/drawing/2014/main" val="474114192"/>
                  </a:ext>
                </a:extLst>
              </a:tr>
              <a:tr h="29713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1500" i="0" dirty="0">
                          <a:solidFill>
                            <a:schemeClr val="tx1"/>
                          </a:solidFill>
                        </a:rPr>
                        <a:t>{…}</a:t>
                      </a:r>
                    </a:p>
                  </a:txBody>
                  <a:tcPr marL="68570" marR="68570" marT="34285" marB="34285"/>
                </a:tc>
                <a:extLst>
                  <a:ext uri="{0D108BD9-81ED-4DB2-BD59-A6C34878D82A}">
                    <a16:rowId xmlns:a16="http://schemas.microsoft.com/office/drawing/2014/main" val="342921304"/>
                  </a:ext>
                </a:extLst>
              </a:tr>
            </a:tbl>
          </a:graphicData>
        </a:graphic>
      </p:graphicFrame>
      <p:grpSp>
        <p:nvGrpSpPr>
          <p:cNvPr id="32" name="Docs"/>
          <p:cNvGrpSpPr/>
          <p:nvPr/>
        </p:nvGrpSpPr>
        <p:grpSpPr>
          <a:xfrm>
            <a:off x="5850241" y="3725629"/>
            <a:ext cx="1469728" cy="1494722"/>
            <a:chOff x="7768723" y="4637231"/>
            <a:chExt cx="1959915" cy="1993245"/>
          </a:xfrm>
        </p:grpSpPr>
        <p:grpSp>
          <p:nvGrpSpPr>
            <p:cNvPr id="16" name="Group 15"/>
            <p:cNvGrpSpPr/>
            <p:nvPr/>
          </p:nvGrpSpPr>
          <p:grpSpPr>
            <a:xfrm>
              <a:off x="8524508" y="4637231"/>
              <a:ext cx="1204130" cy="1601218"/>
              <a:chOff x="8459435" y="4556713"/>
              <a:chExt cx="1204130" cy="1601218"/>
            </a:xfrm>
          </p:grpSpPr>
          <p:grpSp>
            <p:nvGrpSpPr>
              <p:cNvPr id="12" name="Group 20"/>
              <p:cNvGrpSpPr>
                <a:grpSpLocks noChangeAspect="1"/>
              </p:cNvGrpSpPr>
              <p:nvPr/>
            </p:nvGrpSpPr>
            <p:grpSpPr bwMode="auto">
              <a:xfrm>
                <a:off x="8459435" y="4556713"/>
                <a:ext cx="1204130" cy="1592303"/>
                <a:chOff x="3915" y="2947"/>
                <a:chExt cx="456" cy="603"/>
              </a:xfrm>
              <a:solidFill>
                <a:schemeClr val="accent4">
                  <a:lumMod val="20000"/>
                  <a:lumOff val="80000"/>
                </a:schemeClr>
              </a:solidFill>
            </p:grpSpPr>
            <p:sp>
              <p:nvSpPr>
                <p:cNvPr id="13"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14"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grpSp>
          <p:sp>
            <p:nvSpPr>
              <p:cNvPr id="15" name="TextBox 14"/>
              <p:cNvSpPr txBox="1"/>
              <p:nvPr/>
            </p:nvSpPr>
            <p:spPr>
              <a:xfrm>
                <a:off x="8572702" y="4849695"/>
                <a:ext cx="1090863" cy="1308236"/>
              </a:xfrm>
              <a:prstGeom prst="rect">
                <a:avLst/>
              </a:prstGeom>
              <a:noFill/>
            </p:spPr>
            <p:txBody>
              <a:bodyPr wrap="square" rtlCol="0">
                <a:spAutoFit/>
              </a:bodyPr>
              <a:lstStyle/>
              <a:p>
                <a:pPr defTabSz="685739"/>
                <a:r>
                  <a:rPr lang="en-US" sz="825" kern="0" dirty="0">
                    <a:solidFill>
                      <a:sysClr val="windowText" lastClr="000000"/>
                    </a:solidFill>
                  </a:rPr>
                  <a:t>Lorem ipsum dolor sit </a:t>
                </a:r>
                <a:r>
                  <a:rPr lang="en-US" sz="825" kern="0" dirty="0" err="1">
                    <a:solidFill>
                      <a:sysClr val="windowText" lastClr="000000"/>
                    </a:solidFill>
                  </a:rPr>
                  <a:t>amet</a:t>
                </a:r>
                <a:r>
                  <a:rPr lang="en-US" sz="825" kern="0" dirty="0">
                    <a:solidFill>
                      <a:sysClr val="windowText" lastClr="000000"/>
                    </a:solidFill>
                  </a:rPr>
                  <a:t>, </a:t>
                </a:r>
                <a:r>
                  <a:rPr lang="en-US" sz="825" kern="0" dirty="0" err="1">
                    <a:solidFill>
                      <a:sysClr val="windowText" lastClr="000000"/>
                    </a:solidFill>
                  </a:rPr>
                  <a:t>consectetuer</a:t>
                </a:r>
                <a:r>
                  <a:rPr lang="en-US" sz="825" kern="0" dirty="0">
                    <a:solidFill>
                      <a:sysClr val="windowText" lastClr="000000"/>
                    </a:solidFill>
                  </a:rPr>
                  <a:t> </a:t>
                </a:r>
                <a:r>
                  <a:rPr lang="en-US" sz="825" kern="0" dirty="0" err="1">
                    <a:solidFill>
                      <a:sysClr val="windowText" lastClr="000000"/>
                    </a:solidFill>
                  </a:rPr>
                  <a:t>adipiscing</a:t>
                </a:r>
                <a:r>
                  <a:rPr lang="en-US" sz="825" kern="0" dirty="0">
                    <a:solidFill>
                      <a:sysClr val="windowText" lastClr="000000"/>
                    </a:solidFill>
                  </a:rPr>
                  <a:t> </a:t>
                </a:r>
                <a:r>
                  <a:rPr lang="en-US" sz="825" kern="0" dirty="0" err="1">
                    <a:solidFill>
                      <a:sysClr val="windowText" lastClr="000000"/>
                    </a:solidFill>
                  </a:rPr>
                  <a:t>elit</a:t>
                </a:r>
                <a:r>
                  <a:rPr lang="en-US" sz="825" kern="0" dirty="0">
                    <a:solidFill>
                      <a:sysClr val="windowText" lastClr="000000"/>
                    </a:solidFill>
                  </a:rPr>
                  <a:t>. Maecenas </a:t>
                </a:r>
                <a:r>
                  <a:rPr lang="en-US" sz="825" kern="0" dirty="0" err="1">
                    <a:solidFill>
                      <a:sysClr val="windowText" lastClr="000000"/>
                    </a:solidFill>
                  </a:rPr>
                  <a:t>porttitor</a:t>
                </a:r>
                <a:r>
                  <a:rPr lang="en-US" sz="825" kern="0" dirty="0">
                    <a:solidFill>
                      <a:sysClr val="windowText" lastClr="000000"/>
                    </a:solidFill>
                  </a:rPr>
                  <a:t> </a:t>
                </a:r>
                <a:r>
                  <a:rPr lang="en-US" sz="825" kern="0" dirty="0" err="1">
                    <a:solidFill>
                      <a:sysClr val="windowText" lastClr="000000"/>
                    </a:solidFill>
                  </a:rPr>
                  <a:t>congue</a:t>
                </a:r>
                <a:r>
                  <a:rPr lang="en-US" sz="825" kern="0" dirty="0">
                    <a:solidFill>
                      <a:sysClr val="windowText" lastClr="000000"/>
                    </a:solidFill>
                  </a:rPr>
                  <a:t> </a:t>
                </a:r>
                <a:r>
                  <a:rPr lang="en-US" sz="825" kern="0" dirty="0" err="1">
                    <a:solidFill>
                      <a:sysClr val="windowText" lastClr="000000"/>
                    </a:solidFill>
                  </a:rPr>
                  <a:t>massa</a:t>
                </a:r>
                <a:r>
                  <a:rPr lang="en-US" sz="825" kern="0" dirty="0">
                    <a:solidFill>
                      <a:sysClr val="windowText" lastClr="000000"/>
                    </a:solidFill>
                  </a:rPr>
                  <a:t>. </a:t>
                </a:r>
              </a:p>
            </p:txBody>
          </p:sp>
        </p:grpSp>
        <p:grpSp>
          <p:nvGrpSpPr>
            <p:cNvPr id="17" name="Group 16"/>
            <p:cNvGrpSpPr/>
            <p:nvPr/>
          </p:nvGrpSpPr>
          <p:grpSpPr>
            <a:xfrm>
              <a:off x="8282795" y="4769115"/>
              <a:ext cx="1204130" cy="1601218"/>
              <a:chOff x="8459435" y="4556713"/>
              <a:chExt cx="1204130" cy="1601218"/>
            </a:xfrm>
          </p:grpSpPr>
          <p:grpSp>
            <p:nvGrpSpPr>
              <p:cNvPr id="18" name="Group 20"/>
              <p:cNvGrpSpPr>
                <a:grpSpLocks noChangeAspect="1"/>
              </p:cNvGrpSpPr>
              <p:nvPr/>
            </p:nvGrpSpPr>
            <p:grpSpPr bwMode="auto">
              <a:xfrm>
                <a:off x="8459435" y="4556713"/>
                <a:ext cx="1204130" cy="1592303"/>
                <a:chOff x="3915" y="2947"/>
                <a:chExt cx="456" cy="603"/>
              </a:xfrm>
              <a:solidFill>
                <a:schemeClr val="accent4">
                  <a:lumMod val="20000"/>
                  <a:lumOff val="80000"/>
                </a:schemeClr>
              </a:solidFill>
            </p:grpSpPr>
            <p:sp>
              <p:nvSpPr>
                <p:cNvPr id="20"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21"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grpSp>
          <p:sp>
            <p:nvSpPr>
              <p:cNvPr id="19" name="TextBox 18"/>
              <p:cNvSpPr txBox="1"/>
              <p:nvPr/>
            </p:nvSpPr>
            <p:spPr>
              <a:xfrm>
                <a:off x="8572702" y="4849695"/>
                <a:ext cx="1090863" cy="1308236"/>
              </a:xfrm>
              <a:prstGeom prst="rect">
                <a:avLst/>
              </a:prstGeom>
              <a:noFill/>
            </p:spPr>
            <p:txBody>
              <a:bodyPr wrap="square" rtlCol="0">
                <a:spAutoFit/>
              </a:bodyPr>
              <a:lstStyle/>
              <a:p>
                <a:pPr defTabSz="685739"/>
                <a:r>
                  <a:rPr lang="en-US" sz="825" kern="0" dirty="0">
                    <a:solidFill>
                      <a:sysClr val="windowText" lastClr="000000"/>
                    </a:solidFill>
                  </a:rPr>
                  <a:t>Lorem ipsum dolor sit </a:t>
                </a:r>
                <a:r>
                  <a:rPr lang="en-US" sz="825" kern="0" dirty="0" err="1">
                    <a:solidFill>
                      <a:sysClr val="windowText" lastClr="000000"/>
                    </a:solidFill>
                  </a:rPr>
                  <a:t>amet</a:t>
                </a:r>
                <a:r>
                  <a:rPr lang="en-US" sz="825" kern="0" dirty="0">
                    <a:solidFill>
                      <a:sysClr val="windowText" lastClr="000000"/>
                    </a:solidFill>
                  </a:rPr>
                  <a:t>, </a:t>
                </a:r>
                <a:r>
                  <a:rPr lang="en-US" sz="825" kern="0" dirty="0" err="1">
                    <a:solidFill>
                      <a:sysClr val="windowText" lastClr="000000"/>
                    </a:solidFill>
                  </a:rPr>
                  <a:t>consectetuer</a:t>
                </a:r>
                <a:r>
                  <a:rPr lang="en-US" sz="825" kern="0" dirty="0">
                    <a:solidFill>
                      <a:sysClr val="windowText" lastClr="000000"/>
                    </a:solidFill>
                  </a:rPr>
                  <a:t> </a:t>
                </a:r>
                <a:r>
                  <a:rPr lang="en-US" sz="825" kern="0" dirty="0" err="1">
                    <a:solidFill>
                      <a:sysClr val="windowText" lastClr="000000"/>
                    </a:solidFill>
                  </a:rPr>
                  <a:t>adipiscing</a:t>
                </a:r>
                <a:r>
                  <a:rPr lang="en-US" sz="825" kern="0" dirty="0">
                    <a:solidFill>
                      <a:sysClr val="windowText" lastClr="000000"/>
                    </a:solidFill>
                  </a:rPr>
                  <a:t> </a:t>
                </a:r>
                <a:r>
                  <a:rPr lang="en-US" sz="825" kern="0" dirty="0" err="1">
                    <a:solidFill>
                      <a:sysClr val="windowText" lastClr="000000"/>
                    </a:solidFill>
                  </a:rPr>
                  <a:t>elit</a:t>
                </a:r>
                <a:r>
                  <a:rPr lang="en-US" sz="825" kern="0" dirty="0">
                    <a:solidFill>
                      <a:sysClr val="windowText" lastClr="000000"/>
                    </a:solidFill>
                  </a:rPr>
                  <a:t>. Maecenas </a:t>
                </a:r>
                <a:r>
                  <a:rPr lang="en-US" sz="825" kern="0" dirty="0" err="1">
                    <a:solidFill>
                      <a:sysClr val="windowText" lastClr="000000"/>
                    </a:solidFill>
                  </a:rPr>
                  <a:t>porttitor</a:t>
                </a:r>
                <a:r>
                  <a:rPr lang="en-US" sz="825" kern="0" dirty="0">
                    <a:solidFill>
                      <a:sysClr val="windowText" lastClr="000000"/>
                    </a:solidFill>
                  </a:rPr>
                  <a:t> </a:t>
                </a:r>
                <a:r>
                  <a:rPr lang="en-US" sz="825" kern="0" dirty="0" err="1">
                    <a:solidFill>
                      <a:sysClr val="windowText" lastClr="000000"/>
                    </a:solidFill>
                  </a:rPr>
                  <a:t>congue</a:t>
                </a:r>
                <a:r>
                  <a:rPr lang="en-US" sz="825" kern="0" dirty="0">
                    <a:solidFill>
                      <a:sysClr val="windowText" lastClr="000000"/>
                    </a:solidFill>
                  </a:rPr>
                  <a:t> </a:t>
                </a:r>
                <a:r>
                  <a:rPr lang="en-US" sz="825" kern="0" dirty="0" err="1">
                    <a:solidFill>
                      <a:sysClr val="windowText" lastClr="000000"/>
                    </a:solidFill>
                  </a:rPr>
                  <a:t>massa</a:t>
                </a:r>
                <a:r>
                  <a:rPr lang="en-US" sz="825" kern="0" dirty="0">
                    <a:solidFill>
                      <a:sysClr val="windowText" lastClr="000000"/>
                    </a:solidFill>
                  </a:rPr>
                  <a:t>. </a:t>
                </a:r>
              </a:p>
            </p:txBody>
          </p:sp>
        </p:grpSp>
        <p:grpSp>
          <p:nvGrpSpPr>
            <p:cNvPr id="22" name="Group 21"/>
            <p:cNvGrpSpPr/>
            <p:nvPr/>
          </p:nvGrpSpPr>
          <p:grpSpPr>
            <a:xfrm>
              <a:off x="8015809" y="4915839"/>
              <a:ext cx="1204130" cy="1601218"/>
              <a:chOff x="8459435" y="4556713"/>
              <a:chExt cx="1204130" cy="1601218"/>
            </a:xfrm>
          </p:grpSpPr>
          <p:grpSp>
            <p:nvGrpSpPr>
              <p:cNvPr id="23" name="Group 20"/>
              <p:cNvGrpSpPr>
                <a:grpSpLocks noChangeAspect="1"/>
              </p:cNvGrpSpPr>
              <p:nvPr/>
            </p:nvGrpSpPr>
            <p:grpSpPr bwMode="auto">
              <a:xfrm>
                <a:off x="8459435" y="4556713"/>
                <a:ext cx="1204130" cy="1592303"/>
                <a:chOff x="3915" y="2947"/>
                <a:chExt cx="456" cy="603"/>
              </a:xfrm>
              <a:solidFill>
                <a:schemeClr val="accent4">
                  <a:lumMod val="20000"/>
                  <a:lumOff val="80000"/>
                </a:schemeClr>
              </a:solidFill>
            </p:grpSpPr>
            <p:sp>
              <p:nvSpPr>
                <p:cNvPr id="25"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26"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grpSp>
          <p:sp>
            <p:nvSpPr>
              <p:cNvPr id="24" name="TextBox 23"/>
              <p:cNvSpPr txBox="1"/>
              <p:nvPr/>
            </p:nvSpPr>
            <p:spPr>
              <a:xfrm>
                <a:off x="8572702" y="4849695"/>
                <a:ext cx="1090863" cy="1308236"/>
              </a:xfrm>
              <a:prstGeom prst="rect">
                <a:avLst/>
              </a:prstGeom>
              <a:noFill/>
            </p:spPr>
            <p:txBody>
              <a:bodyPr wrap="square" rtlCol="0">
                <a:spAutoFit/>
              </a:bodyPr>
              <a:lstStyle/>
              <a:p>
                <a:pPr defTabSz="685739"/>
                <a:r>
                  <a:rPr lang="en-US" sz="825" kern="0" dirty="0">
                    <a:solidFill>
                      <a:sysClr val="windowText" lastClr="000000"/>
                    </a:solidFill>
                  </a:rPr>
                  <a:t>Lorem ipsum dolor sit </a:t>
                </a:r>
                <a:r>
                  <a:rPr lang="en-US" sz="825" kern="0" dirty="0" err="1">
                    <a:solidFill>
                      <a:sysClr val="windowText" lastClr="000000"/>
                    </a:solidFill>
                  </a:rPr>
                  <a:t>amet</a:t>
                </a:r>
                <a:r>
                  <a:rPr lang="en-US" sz="825" kern="0" dirty="0">
                    <a:solidFill>
                      <a:sysClr val="windowText" lastClr="000000"/>
                    </a:solidFill>
                  </a:rPr>
                  <a:t>, </a:t>
                </a:r>
                <a:r>
                  <a:rPr lang="en-US" sz="825" kern="0" dirty="0" err="1">
                    <a:solidFill>
                      <a:sysClr val="windowText" lastClr="000000"/>
                    </a:solidFill>
                  </a:rPr>
                  <a:t>consectetuer</a:t>
                </a:r>
                <a:r>
                  <a:rPr lang="en-US" sz="825" kern="0" dirty="0">
                    <a:solidFill>
                      <a:sysClr val="windowText" lastClr="000000"/>
                    </a:solidFill>
                  </a:rPr>
                  <a:t> </a:t>
                </a:r>
                <a:r>
                  <a:rPr lang="en-US" sz="825" kern="0" dirty="0" err="1">
                    <a:solidFill>
                      <a:sysClr val="windowText" lastClr="000000"/>
                    </a:solidFill>
                  </a:rPr>
                  <a:t>adipiscing</a:t>
                </a:r>
                <a:r>
                  <a:rPr lang="en-US" sz="825" kern="0" dirty="0">
                    <a:solidFill>
                      <a:sysClr val="windowText" lastClr="000000"/>
                    </a:solidFill>
                  </a:rPr>
                  <a:t> </a:t>
                </a:r>
                <a:r>
                  <a:rPr lang="en-US" sz="825" kern="0" dirty="0" err="1">
                    <a:solidFill>
                      <a:sysClr val="windowText" lastClr="000000"/>
                    </a:solidFill>
                  </a:rPr>
                  <a:t>elit</a:t>
                </a:r>
                <a:r>
                  <a:rPr lang="en-US" sz="825" kern="0" dirty="0">
                    <a:solidFill>
                      <a:sysClr val="windowText" lastClr="000000"/>
                    </a:solidFill>
                  </a:rPr>
                  <a:t>. Maecenas </a:t>
                </a:r>
                <a:r>
                  <a:rPr lang="en-US" sz="825" kern="0" dirty="0" err="1">
                    <a:solidFill>
                      <a:sysClr val="windowText" lastClr="000000"/>
                    </a:solidFill>
                  </a:rPr>
                  <a:t>porttitor</a:t>
                </a:r>
                <a:r>
                  <a:rPr lang="en-US" sz="825" kern="0" dirty="0">
                    <a:solidFill>
                      <a:sysClr val="windowText" lastClr="000000"/>
                    </a:solidFill>
                  </a:rPr>
                  <a:t> </a:t>
                </a:r>
                <a:r>
                  <a:rPr lang="en-US" sz="825" kern="0" dirty="0" err="1">
                    <a:solidFill>
                      <a:sysClr val="windowText" lastClr="000000"/>
                    </a:solidFill>
                  </a:rPr>
                  <a:t>congue</a:t>
                </a:r>
                <a:r>
                  <a:rPr lang="en-US" sz="825" kern="0" dirty="0">
                    <a:solidFill>
                      <a:sysClr val="windowText" lastClr="000000"/>
                    </a:solidFill>
                  </a:rPr>
                  <a:t> </a:t>
                </a:r>
                <a:r>
                  <a:rPr lang="en-US" sz="825" kern="0" dirty="0" err="1">
                    <a:solidFill>
                      <a:sysClr val="windowText" lastClr="000000"/>
                    </a:solidFill>
                  </a:rPr>
                  <a:t>massa</a:t>
                </a:r>
                <a:r>
                  <a:rPr lang="en-US" sz="825" kern="0" dirty="0">
                    <a:solidFill>
                      <a:sysClr val="windowText" lastClr="000000"/>
                    </a:solidFill>
                  </a:rPr>
                  <a:t>. </a:t>
                </a:r>
              </a:p>
            </p:txBody>
          </p:sp>
        </p:grpSp>
        <p:grpSp>
          <p:nvGrpSpPr>
            <p:cNvPr id="27" name="Group 26"/>
            <p:cNvGrpSpPr/>
            <p:nvPr/>
          </p:nvGrpSpPr>
          <p:grpSpPr>
            <a:xfrm>
              <a:off x="7768723" y="5029258"/>
              <a:ext cx="1204130" cy="1601218"/>
              <a:chOff x="8459435" y="4556713"/>
              <a:chExt cx="1204130" cy="1601218"/>
            </a:xfrm>
          </p:grpSpPr>
          <p:grpSp>
            <p:nvGrpSpPr>
              <p:cNvPr id="28" name="Group 20"/>
              <p:cNvGrpSpPr>
                <a:grpSpLocks noChangeAspect="1"/>
              </p:cNvGrpSpPr>
              <p:nvPr/>
            </p:nvGrpSpPr>
            <p:grpSpPr bwMode="auto">
              <a:xfrm>
                <a:off x="8459435" y="4556713"/>
                <a:ext cx="1204130" cy="1592303"/>
                <a:chOff x="3915" y="2947"/>
                <a:chExt cx="456" cy="603"/>
              </a:xfrm>
              <a:solidFill>
                <a:schemeClr val="accent4">
                  <a:lumMod val="20000"/>
                  <a:lumOff val="80000"/>
                </a:schemeClr>
              </a:solidFill>
            </p:grpSpPr>
            <p:sp>
              <p:nvSpPr>
                <p:cNvPr id="30"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31"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grpSp>
          <p:sp>
            <p:nvSpPr>
              <p:cNvPr id="29" name="TextBox 28"/>
              <p:cNvSpPr txBox="1"/>
              <p:nvPr/>
            </p:nvSpPr>
            <p:spPr>
              <a:xfrm>
                <a:off x="8572702" y="4849695"/>
                <a:ext cx="1090863" cy="1308236"/>
              </a:xfrm>
              <a:prstGeom prst="rect">
                <a:avLst/>
              </a:prstGeom>
              <a:noFill/>
            </p:spPr>
            <p:txBody>
              <a:bodyPr wrap="square" rtlCol="0">
                <a:spAutoFit/>
              </a:bodyPr>
              <a:lstStyle/>
              <a:p>
                <a:pPr defTabSz="685739"/>
                <a:r>
                  <a:rPr lang="en-US" sz="825" kern="0" dirty="0">
                    <a:solidFill>
                      <a:sysClr val="windowText" lastClr="000000"/>
                    </a:solidFill>
                  </a:rPr>
                  <a:t>Lorem ipsum dolor sit </a:t>
                </a:r>
                <a:r>
                  <a:rPr lang="en-US" sz="825" kern="0" dirty="0" err="1">
                    <a:solidFill>
                      <a:sysClr val="windowText" lastClr="000000"/>
                    </a:solidFill>
                  </a:rPr>
                  <a:t>amet</a:t>
                </a:r>
                <a:r>
                  <a:rPr lang="en-US" sz="825" kern="0" dirty="0">
                    <a:solidFill>
                      <a:sysClr val="windowText" lastClr="000000"/>
                    </a:solidFill>
                  </a:rPr>
                  <a:t>, </a:t>
                </a:r>
                <a:r>
                  <a:rPr lang="en-US" sz="825" kern="0" dirty="0" err="1">
                    <a:solidFill>
                      <a:sysClr val="windowText" lastClr="000000"/>
                    </a:solidFill>
                  </a:rPr>
                  <a:t>consectetuer</a:t>
                </a:r>
                <a:r>
                  <a:rPr lang="en-US" sz="825" kern="0" dirty="0">
                    <a:solidFill>
                      <a:sysClr val="windowText" lastClr="000000"/>
                    </a:solidFill>
                  </a:rPr>
                  <a:t> </a:t>
                </a:r>
                <a:r>
                  <a:rPr lang="en-US" sz="825" kern="0" dirty="0" err="1">
                    <a:solidFill>
                      <a:sysClr val="windowText" lastClr="000000"/>
                    </a:solidFill>
                  </a:rPr>
                  <a:t>adipiscing</a:t>
                </a:r>
                <a:r>
                  <a:rPr lang="en-US" sz="825" kern="0" dirty="0">
                    <a:solidFill>
                      <a:sysClr val="windowText" lastClr="000000"/>
                    </a:solidFill>
                  </a:rPr>
                  <a:t> </a:t>
                </a:r>
                <a:r>
                  <a:rPr lang="en-US" sz="825" kern="0" dirty="0" err="1">
                    <a:solidFill>
                      <a:sysClr val="windowText" lastClr="000000"/>
                    </a:solidFill>
                  </a:rPr>
                  <a:t>elit</a:t>
                </a:r>
                <a:r>
                  <a:rPr lang="en-US" sz="825" kern="0" dirty="0">
                    <a:solidFill>
                      <a:sysClr val="windowText" lastClr="000000"/>
                    </a:solidFill>
                  </a:rPr>
                  <a:t>. Maecenas </a:t>
                </a:r>
                <a:r>
                  <a:rPr lang="en-US" sz="825" kern="0" dirty="0" err="1">
                    <a:solidFill>
                      <a:sysClr val="windowText" lastClr="000000"/>
                    </a:solidFill>
                  </a:rPr>
                  <a:t>porttitor</a:t>
                </a:r>
                <a:r>
                  <a:rPr lang="en-US" sz="825" kern="0" dirty="0">
                    <a:solidFill>
                      <a:sysClr val="windowText" lastClr="000000"/>
                    </a:solidFill>
                  </a:rPr>
                  <a:t> </a:t>
                </a:r>
                <a:r>
                  <a:rPr lang="en-US" sz="825" kern="0" dirty="0" err="1">
                    <a:solidFill>
                      <a:sysClr val="windowText" lastClr="000000"/>
                    </a:solidFill>
                  </a:rPr>
                  <a:t>congue</a:t>
                </a:r>
                <a:r>
                  <a:rPr lang="en-US" sz="825" kern="0" dirty="0">
                    <a:solidFill>
                      <a:sysClr val="windowText" lastClr="000000"/>
                    </a:solidFill>
                  </a:rPr>
                  <a:t> </a:t>
                </a:r>
                <a:r>
                  <a:rPr lang="en-US" sz="825" kern="0" dirty="0" err="1">
                    <a:solidFill>
                      <a:sysClr val="windowText" lastClr="000000"/>
                    </a:solidFill>
                  </a:rPr>
                  <a:t>massa</a:t>
                </a:r>
                <a:r>
                  <a:rPr lang="en-US" sz="825" kern="0" dirty="0">
                    <a:solidFill>
                      <a:sysClr val="windowText" lastClr="000000"/>
                    </a:solidFill>
                  </a:rPr>
                  <a:t>. </a:t>
                </a:r>
              </a:p>
            </p:txBody>
          </p:sp>
        </p:grpSp>
      </p:grpSp>
      <p:sp>
        <p:nvSpPr>
          <p:cNvPr id="35" name="Arrow"/>
          <p:cNvSpPr/>
          <p:nvPr/>
        </p:nvSpPr>
        <p:spPr>
          <a:xfrm>
            <a:off x="6344194" y="2349320"/>
            <a:ext cx="385499" cy="14391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9"/>
            <a:endParaRPr lang="en-US" sz="1350" kern="0">
              <a:solidFill>
                <a:sysClr val="windowText" lastClr="000000"/>
              </a:solidFill>
            </a:endParaRPr>
          </a:p>
        </p:txBody>
      </p:sp>
      <p:graphicFrame>
        <p:nvGraphicFramePr>
          <p:cNvPr id="36" name="Name"/>
          <p:cNvGraphicFramePr>
            <a:graphicFrameLocks noGrp="1"/>
          </p:cNvGraphicFramePr>
          <p:nvPr>
            <p:extLst>
              <p:ext uri="{D42A27DB-BD31-4B8C-83A1-F6EECF244321}">
                <p14:modId xmlns:p14="http://schemas.microsoft.com/office/powerpoint/2010/main" val="1412587309"/>
              </p:ext>
            </p:extLst>
          </p:nvPr>
        </p:nvGraphicFramePr>
        <p:xfrm>
          <a:off x="7319970" y="1830094"/>
          <a:ext cx="1409214" cy="1531570"/>
        </p:xfrm>
        <a:graphic>
          <a:graphicData uri="http://schemas.openxmlformats.org/drawingml/2006/table">
            <a:tbl>
              <a:tblPr firstRow="1" bandRow="1">
                <a:tableStyleId>{5C22544A-7EE6-4342-B048-85BDC9FD1C3A}</a:tableStyleId>
              </a:tblPr>
              <a:tblGrid>
                <a:gridCol w="1409214">
                  <a:extLst>
                    <a:ext uri="{9D8B030D-6E8A-4147-A177-3AD203B41FA5}">
                      <a16:colId xmlns:a16="http://schemas.microsoft.com/office/drawing/2014/main" val="3618889415"/>
                    </a:ext>
                  </a:extLst>
                </a:gridCol>
              </a:tblGrid>
              <a:tr h="342852">
                <a:tc>
                  <a:txBody>
                    <a:bodyPr/>
                    <a:lstStyle/>
                    <a:p>
                      <a:r>
                        <a:rPr lang="en-US" sz="1800" dirty="0" err="1"/>
                        <a:t>LastName</a:t>
                      </a:r>
                      <a:endParaRPr lang="en-US" sz="1800" dirty="0"/>
                    </a:p>
                  </a:txBody>
                  <a:tcPr marL="68570" marR="68570" marT="34285" marB="34285">
                    <a:solidFill>
                      <a:schemeClr val="accent6">
                        <a:lumMod val="75000"/>
                      </a:schemeClr>
                    </a:solidFill>
                  </a:tcPr>
                </a:tc>
                <a:extLst>
                  <a:ext uri="{0D108BD9-81ED-4DB2-BD59-A6C34878D82A}">
                    <a16:rowId xmlns:a16="http://schemas.microsoft.com/office/drawing/2014/main" val="972223293"/>
                  </a:ext>
                </a:extLst>
              </a:tr>
              <a:tr h="297138">
                <a:tc>
                  <a:txBody>
                    <a:bodyPr/>
                    <a:lstStyle/>
                    <a:p>
                      <a:r>
                        <a:rPr lang="en-US" sz="1500" i="0" dirty="0">
                          <a:solidFill>
                            <a:schemeClr val="tx1"/>
                          </a:solidFill>
                        </a:rPr>
                        <a:t>Smith</a:t>
                      </a:r>
                    </a:p>
                  </a:txBody>
                  <a:tcPr marL="68570" marR="68570" marT="34285" marB="34285"/>
                </a:tc>
                <a:extLst>
                  <a:ext uri="{0D108BD9-81ED-4DB2-BD59-A6C34878D82A}">
                    <a16:rowId xmlns:a16="http://schemas.microsoft.com/office/drawing/2014/main" val="421879776"/>
                  </a:ext>
                </a:extLst>
              </a:tr>
              <a:tr h="297138">
                <a:tc>
                  <a:txBody>
                    <a:bodyPr/>
                    <a:lstStyle/>
                    <a:p>
                      <a:r>
                        <a:rPr lang="en-US" sz="1500" i="0" dirty="0" err="1">
                          <a:solidFill>
                            <a:schemeClr val="tx1"/>
                          </a:solidFill>
                        </a:rPr>
                        <a:t>Ásbjörnsson</a:t>
                      </a:r>
                      <a:endParaRPr lang="en-US" sz="1500" i="0" dirty="0">
                        <a:solidFill>
                          <a:schemeClr val="tx1"/>
                        </a:solidFill>
                      </a:endParaRPr>
                    </a:p>
                  </a:txBody>
                  <a:tcPr marL="68570" marR="68570" marT="34285" marB="34285"/>
                </a:tc>
                <a:extLst>
                  <a:ext uri="{0D108BD9-81ED-4DB2-BD59-A6C34878D82A}">
                    <a16:rowId xmlns:a16="http://schemas.microsoft.com/office/drawing/2014/main" val="2693717018"/>
                  </a:ext>
                </a:extLst>
              </a:tr>
              <a:tr h="297138">
                <a:tc>
                  <a:txBody>
                    <a:bodyPr/>
                    <a:lstStyle/>
                    <a:p>
                      <a:r>
                        <a:rPr lang="ja-JP" altLang="en-US" sz="1500" i="0" dirty="0">
                          <a:solidFill>
                            <a:schemeClr val="tx1"/>
                          </a:solidFill>
                        </a:rPr>
                        <a:t>愛佳</a:t>
                      </a:r>
                      <a:endParaRPr lang="en-US" sz="1500" i="0" dirty="0">
                        <a:solidFill>
                          <a:schemeClr val="tx1"/>
                        </a:solidFill>
                      </a:endParaRPr>
                    </a:p>
                  </a:txBody>
                  <a:tcPr marL="68570" marR="68570" marT="34285" marB="34285"/>
                </a:tc>
                <a:extLst>
                  <a:ext uri="{0D108BD9-81ED-4DB2-BD59-A6C34878D82A}">
                    <a16:rowId xmlns:a16="http://schemas.microsoft.com/office/drawing/2014/main" val="474114192"/>
                  </a:ext>
                </a:extLst>
              </a:tr>
              <a:tr h="297138">
                <a:tc>
                  <a:txBody>
                    <a:bodyPr/>
                    <a:lstStyle/>
                    <a:p>
                      <a:r>
                        <a:rPr lang="ar-AE" sz="1500" i="0" dirty="0">
                          <a:solidFill>
                            <a:schemeClr val="tx1"/>
                          </a:solidFill>
                        </a:rPr>
                        <a:t>عبد الحميد</a:t>
                      </a:r>
                      <a:endParaRPr lang="en-US" sz="1500" i="0" dirty="0">
                        <a:solidFill>
                          <a:schemeClr val="tx1"/>
                        </a:solidFill>
                      </a:endParaRPr>
                    </a:p>
                  </a:txBody>
                  <a:tcPr marL="68570" marR="68570" marT="34285" marB="34285"/>
                </a:tc>
                <a:extLst>
                  <a:ext uri="{0D108BD9-81ED-4DB2-BD59-A6C34878D82A}">
                    <a16:rowId xmlns:a16="http://schemas.microsoft.com/office/drawing/2014/main" val="342921304"/>
                  </a:ext>
                </a:extLst>
              </a:tr>
            </a:tbl>
          </a:graphicData>
        </a:graphic>
      </p:graphicFrame>
    </p:spTree>
    <p:extLst>
      <p:ext uri="{BB962C8B-B14F-4D97-AF65-F5344CB8AC3E}">
        <p14:creationId xmlns:p14="http://schemas.microsoft.com/office/powerpoint/2010/main" val="278624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fade">
                                      <p:cBhvr>
                                        <p:cTn id="30" dur="500"/>
                                        <p:tgtEl>
                                          <p:spTgt spid="4">
                                            <p:txEl>
                                              <p:pRg st="3" end="3"/>
                                            </p:txEl>
                                          </p:spTgt>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par>
                          <p:cTn id="35" fill="hold">
                            <p:stCondLst>
                              <p:cond delay="1000"/>
                            </p:stCondLst>
                            <p:childTnLst>
                              <p:par>
                                <p:cTn id="36" presetID="22" presetClass="entr" presetSubtype="1" fill="hold" grpId="0" nodeType="after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wipe(up)">
                                      <p:cBhvr>
                                        <p:cTn id="38" dur="500"/>
                                        <p:tgtEl>
                                          <p:spTgt spid="35"/>
                                        </p:tgtEl>
                                      </p:cBhvr>
                                    </p:animEffect>
                                  </p:childTnLst>
                                </p:cTn>
                              </p:par>
                            </p:childTnLst>
                          </p:cTn>
                        </p:par>
                        <p:par>
                          <p:cTn id="39" fill="hold">
                            <p:stCondLst>
                              <p:cond delay="1500"/>
                            </p:stCondLst>
                            <p:childTnLst>
                              <p:par>
                                <p:cTn id="40" presetID="1" presetClass="entr" presetSubtype="0" fill="hold" nodeType="afterEffect">
                                  <p:stCondLst>
                                    <p:cond delay="0"/>
                                  </p:stCondLst>
                                  <p:childTnLst>
                                    <p:set>
                                      <p:cBhvr>
                                        <p:cTn id="41" dur="1" fill="hold">
                                          <p:stCondLst>
                                            <p:cond delay="0"/>
                                          </p:stCondLst>
                                        </p:cTn>
                                        <p:tgtEl>
                                          <p:spTgt spid="3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
                                            <p:txEl>
                                              <p:pRg st="4" end="4"/>
                                            </p:txEl>
                                          </p:spTgt>
                                        </p:tgtEl>
                                        <p:attrNameLst>
                                          <p:attrName>style.visibility</p:attrName>
                                        </p:attrNameLst>
                                      </p:cBhvr>
                                      <p:to>
                                        <p:strVal val="visible"/>
                                      </p:to>
                                    </p:set>
                                    <p:animEffect transition="in" filter="fade">
                                      <p:cBhvr>
                                        <p:cTn id="46" dur="500"/>
                                        <p:tgtEl>
                                          <p:spTgt spid="4">
                                            <p:txEl>
                                              <p:pRg st="4" end="4"/>
                                            </p:txEl>
                                          </p:spTgt>
                                        </p:tgtEl>
                                      </p:cBhvr>
                                    </p:animEffec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fade">
                                      <p:cBhvr>
                                        <p:cTn id="5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2"/>
      <p:bldP spid="3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7544" y="1412776"/>
            <a:ext cx="8136904" cy="4226024"/>
          </a:xfrm>
        </p:spPr>
        <p:txBody>
          <a:bodyPr/>
          <a:lstStyle/>
          <a:p>
            <a:pPr algn="l"/>
            <a:r>
              <a:rPr lang="tr-TR" sz="2600" dirty="0">
                <a:latin typeface="Arial" panose="020B0604020202020204" pitchFamily="34" charset="0"/>
                <a:cs typeface="Arial" panose="020B0604020202020204" pitchFamily="34" charset="0"/>
              </a:rPr>
              <a:t>	</a:t>
            </a:r>
            <a:endParaRPr lang="tr-TR" dirty="0">
              <a:latin typeface="Arial" panose="020B0604020202020204" pitchFamily="34" charset="0"/>
              <a:cs typeface="Arial" panose="020B0604020202020204" pitchFamily="34" charset="0"/>
            </a:endParaRPr>
          </a:p>
        </p:txBody>
      </p:sp>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6547" t="36419" r="4774" b="52957"/>
          <a:stretch/>
        </p:blipFill>
        <p:spPr bwMode="auto">
          <a:xfrm>
            <a:off x="-7590" y="6040198"/>
            <a:ext cx="9151590" cy="817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Date Placeholder 8"/>
          <p:cNvSpPr>
            <a:spLocks noGrp="1"/>
          </p:cNvSpPr>
          <p:nvPr>
            <p:ph type="dt" sz="half" idx="10"/>
          </p:nvPr>
        </p:nvSpPr>
        <p:spPr>
          <a:xfrm>
            <a:off x="683567" y="6040198"/>
            <a:ext cx="3884637" cy="817802"/>
          </a:xfrm>
        </p:spPr>
        <p:txBody>
          <a:bodyPr/>
          <a:lstStyle/>
          <a:p>
            <a:fld id="{067947EA-BA4E-4BB2-915C-4B012694A71B}" type="datetime1">
              <a:rPr lang="tr-TR" sz="1000" b="1" smtClean="0">
                <a:solidFill>
                  <a:schemeClr val="bg1"/>
                </a:solidFill>
                <a:latin typeface="Arial" panose="020B0604020202020204" pitchFamily="34" charset="0"/>
                <a:cs typeface="Arial" panose="020B0604020202020204" pitchFamily="34" charset="0"/>
              </a:rPr>
              <a:t>13.11.2018</a:t>
            </a:fld>
            <a:r>
              <a:rPr lang="tr-TR" sz="1000" b="1">
                <a:solidFill>
                  <a:schemeClr val="bg1"/>
                </a:solidFill>
                <a:latin typeface="Arial" panose="020B0604020202020204" pitchFamily="34" charset="0"/>
                <a:cs typeface="Arial" panose="020B0604020202020204" pitchFamily="34" charset="0"/>
              </a:rPr>
              <a:t> </a:t>
            </a:r>
            <a:r>
              <a:rPr lang="tr-TR" sz="1000" b="1" dirty="0">
                <a:solidFill>
                  <a:schemeClr val="bg1"/>
                </a:solidFill>
                <a:latin typeface="Arial" panose="020B0604020202020204" pitchFamily="34" charset="0"/>
                <a:cs typeface="Arial" panose="020B0604020202020204" pitchFamily="34" charset="0"/>
              </a:rPr>
              <a:t>/</a:t>
            </a:r>
          </a:p>
        </p:txBody>
      </p:sp>
      <p:sp>
        <p:nvSpPr>
          <p:cNvPr id="11" name="Slide Number Placeholder 10"/>
          <p:cNvSpPr>
            <a:spLocks noGrp="1"/>
          </p:cNvSpPr>
          <p:nvPr>
            <p:ph type="sldNum" sz="quarter" idx="12"/>
          </p:nvPr>
        </p:nvSpPr>
        <p:spPr>
          <a:xfrm>
            <a:off x="336847" y="6040198"/>
            <a:ext cx="598748" cy="817802"/>
          </a:xfrm>
        </p:spPr>
        <p:txBody>
          <a:bodyPr/>
          <a:lstStyle/>
          <a:p>
            <a:pPr algn="l"/>
            <a:r>
              <a:rPr lang="tr-TR" sz="1000" b="1" dirty="0">
                <a:solidFill>
                  <a:schemeClr val="bg1"/>
                </a:solidFill>
                <a:latin typeface="Arial" panose="020B0604020202020204" pitchFamily="34" charset="0"/>
                <a:cs typeface="Arial" panose="020B0604020202020204" pitchFamily="34" charset="0"/>
              </a:rPr>
              <a:t>/ </a:t>
            </a:r>
            <a:fld id="{F3333AC9-9173-4153-B08D-660CAB894A39}" type="slidenum">
              <a:rPr lang="tr-TR" sz="1000" b="1" smtClean="0">
                <a:solidFill>
                  <a:schemeClr val="bg1"/>
                </a:solidFill>
                <a:latin typeface="Arial" panose="020B0604020202020204" pitchFamily="34" charset="0"/>
                <a:cs typeface="Arial" panose="020B0604020202020204" pitchFamily="34" charset="0"/>
              </a:rPr>
              <a:pPr algn="l"/>
              <a:t>2</a:t>
            </a:fld>
            <a:r>
              <a:rPr lang="tr-TR" sz="1000" b="1" dirty="0">
                <a:solidFill>
                  <a:schemeClr val="bg1"/>
                </a:solidFill>
                <a:latin typeface="Arial" panose="020B0604020202020204" pitchFamily="34" charset="0"/>
                <a:cs typeface="Arial" panose="020B0604020202020204" pitchFamily="34" charset="0"/>
              </a:rPr>
              <a:t> /</a:t>
            </a:r>
          </a:p>
        </p:txBody>
      </p:sp>
      <p:pic>
        <p:nvPicPr>
          <p:cNvPr id="1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545" y="260649"/>
            <a:ext cx="720080"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6" name="Straight Connector 15"/>
          <p:cNvCxnSpPr/>
          <p:nvPr/>
        </p:nvCxnSpPr>
        <p:spPr>
          <a:xfrm>
            <a:off x="1691680" y="0"/>
            <a:ext cx="0" cy="980729"/>
          </a:xfrm>
          <a:prstGeom prst="line">
            <a:avLst/>
          </a:prstGeom>
          <a:ln w="28575">
            <a:solidFill>
              <a:srgbClr val="FF5200"/>
            </a:solidFill>
          </a:ln>
        </p:spPr>
        <p:style>
          <a:lnRef idx="1">
            <a:schemeClr val="accent1"/>
          </a:lnRef>
          <a:fillRef idx="0">
            <a:schemeClr val="accent1"/>
          </a:fillRef>
          <a:effectRef idx="0">
            <a:schemeClr val="accent1"/>
          </a:effectRef>
          <a:fontRef idx="minor">
            <a:schemeClr val="tx1"/>
          </a:fontRef>
        </p:style>
      </p:cxnSp>
      <p:sp>
        <p:nvSpPr>
          <p:cNvPr id="17" name="Title 1"/>
          <p:cNvSpPr txBox="1">
            <a:spLocks/>
          </p:cNvSpPr>
          <p:nvPr/>
        </p:nvSpPr>
        <p:spPr>
          <a:xfrm>
            <a:off x="1907704" y="260648"/>
            <a:ext cx="7772400" cy="72008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5200"/>
                </a:solidFill>
                <a:latin typeface="Arial" panose="020B0604020202020204" pitchFamily="34" charset="0"/>
                <a:cs typeface="Arial" panose="020B0604020202020204" pitchFamily="34" charset="0"/>
              </a:rPr>
              <a:t>Agenda</a:t>
            </a:r>
            <a:endParaRPr lang="tr-TR" sz="2800" b="1" dirty="0">
              <a:solidFill>
                <a:srgbClr val="FF5200"/>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CAE43DFF-2B78-44F2-9A7D-530D4324CB27}"/>
              </a:ext>
            </a:extLst>
          </p:cNvPr>
          <p:cNvSpPr/>
          <p:nvPr/>
        </p:nvSpPr>
        <p:spPr bwMode="auto">
          <a:xfrm>
            <a:off x="683568" y="2286000"/>
            <a:ext cx="731520" cy="731520"/>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1</a:t>
            </a:r>
          </a:p>
        </p:txBody>
      </p:sp>
      <p:sp>
        <p:nvSpPr>
          <p:cNvPr id="27" name="Rectangle 26">
            <a:extLst>
              <a:ext uri="{FF2B5EF4-FFF2-40B4-BE49-F238E27FC236}">
                <a16:creationId xmlns:a16="http://schemas.microsoft.com/office/drawing/2014/main" id="{FF113863-617F-4DA7-89E4-1B14843C4365}"/>
              </a:ext>
            </a:extLst>
          </p:cNvPr>
          <p:cNvSpPr/>
          <p:nvPr/>
        </p:nvSpPr>
        <p:spPr bwMode="auto">
          <a:xfrm>
            <a:off x="683568" y="3063240"/>
            <a:ext cx="731520" cy="731520"/>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latin typeface="Arial" panose="020B0604020202020204" pitchFamily="34" charset="0"/>
                <a:cs typeface="Arial" panose="020B0604020202020204" pitchFamily="34" charset="0"/>
              </a:rPr>
              <a:t>2</a:t>
            </a:r>
          </a:p>
        </p:txBody>
      </p:sp>
      <p:sp>
        <p:nvSpPr>
          <p:cNvPr id="28" name="Rectangle 27">
            <a:extLst>
              <a:ext uri="{FF2B5EF4-FFF2-40B4-BE49-F238E27FC236}">
                <a16:creationId xmlns:a16="http://schemas.microsoft.com/office/drawing/2014/main" id="{7157A7F3-D402-4492-874C-C686EDB03F90}"/>
              </a:ext>
            </a:extLst>
          </p:cNvPr>
          <p:cNvSpPr/>
          <p:nvPr/>
        </p:nvSpPr>
        <p:spPr bwMode="auto">
          <a:xfrm>
            <a:off x="683568" y="3840480"/>
            <a:ext cx="731520" cy="731520"/>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latin typeface="Arial" panose="020B0604020202020204" pitchFamily="34" charset="0"/>
                <a:cs typeface="Arial" panose="020B0604020202020204" pitchFamily="34" charset="0"/>
              </a:rPr>
              <a:t>3</a:t>
            </a:r>
          </a:p>
        </p:txBody>
      </p:sp>
      <p:sp>
        <p:nvSpPr>
          <p:cNvPr id="29" name="Rectangle 28">
            <a:extLst>
              <a:ext uri="{FF2B5EF4-FFF2-40B4-BE49-F238E27FC236}">
                <a16:creationId xmlns:a16="http://schemas.microsoft.com/office/drawing/2014/main" id="{E4C1E177-1028-46EE-9C39-DB7C5396060C}"/>
              </a:ext>
            </a:extLst>
          </p:cNvPr>
          <p:cNvSpPr/>
          <p:nvPr/>
        </p:nvSpPr>
        <p:spPr bwMode="auto">
          <a:xfrm>
            <a:off x="5004048" y="2286000"/>
            <a:ext cx="731520" cy="731520"/>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latin typeface="Arial" panose="020B0604020202020204" pitchFamily="34" charset="0"/>
                <a:cs typeface="Arial" panose="020B0604020202020204" pitchFamily="34" charset="0"/>
              </a:rPr>
              <a:t>4</a:t>
            </a:r>
          </a:p>
        </p:txBody>
      </p:sp>
      <p:sp>
        <p:nvSpPr>
          <p:cNvPr id="30" name="Rectangle 29">
            <a:extLst>
              <a:ext uri="{FF2B5EF4-FFF2-40B4-BE49-F238E27FC236}">
                <a16:creationId xmlns:a16="http://schemas.microsoft.com/office/drawing/2014/main" id="{712FA9CB-BE56-4E94-9722-637D8B619D32}"/>
              </a:ext>
            </a:extLst>
          </p:cNvPr>
          <p:cNvSpPr/>
          <p:nvPr/>
        </p:nvSpPr>
        <p:spPr bwMode="auto">
          <a:xfrm>
            <a:off x="5004048" y="3063240"/>
            <a:ext cx="731520" cy="731520"/>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latin typeface="Arial" panose="020B0604020202020204" pitchFamily="34" charset="0"/>
                <a:cs typeface="Arial" panose="020B0604020202020204" pitchFamily="34" charset="0"/>
              </a:rPr>
              <a:t>5</a:t>
            </a:r>
          </a:p>
        </p:txBody>
      </p:sp>
      <p:sp>
        <p:nvSpPr>
          <p:cNvPr id="31" name="Rectangle 30">
            <a:extLst>
              <a:ext uri="{FF2B5EF4-FFF2-40B4-BE49-F238E27FC236}">
                <a16:creationId xmlns:a16="http://schemas.microsoft.com/office/drawing/2014/main" id="{3EEA851C-01A5-403E-AB6A-C811D17C44E3}"/>
              </a:ext>
            </a:extLst>
          </p:cNvPr>
          <p:cNvSpPr/>
          <p:nvPr/>
        </p:nvSpPr>
        <p:spPr bwMode="auto">
          <a:xfrm>
            <a:off x="5004048" y="3840480"/>
            <a:ext cx="731520" cy="731520"/>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latin typeface="Arial" panose="020B0604020202020204" pitchFamily="34" charset="0"/>
                <a:cs typeface="Arial" panose="020B0604020202020204" pitchFamily="34" charset="0"/>
              </a:rPr>
              <a:t>6</a:t>
            </a:r>
          </a:p>
        </p:txBody>
      </p:sp>
      <p:sp>
        <p:nvSpPr>
          <p:cNvPr id="32" name="Rectangle 31">
            <a:extLst>
              <a:ext uri="{FF2B5EF4-FFF2-40B4-BE49-F238E27FC236}">
                <a16:creationId xmlns:a16="http://schemas.microsoft.com/office/drawing/2014/main" id="{E09CC0BE-95F1-4247-ABDD-F46C533149DB}"/>
              </a:ext>
            </a:extLst>
          </p:cNvPr>
          <p:cNvSpPr/>
          <p:nvPr/>
        </p:nvSpPr>
        <p:spPr bwMode="auto">
          <a:xfrm>
            <a:off x="1415087" y="2286000"/>
            <a:ext cx="2736305"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274320" tIns="91440" rIns="274320" bIns="9144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defTabSz="932472" fontAlgn="base">
              <a:lnSpc>
                <a:spcPct val="90000"/>
              </a:lnSpc>
              <a:spcBef>
                <a:spcPct val="0"/>
              </a:spcBef>
              <a:spcAft>
                <a:spcPct val="0"/>
              </a:spcAft>
            </a:pPr>
            <a:r>
              <a:rPr lang="en-US" sz="1600" b="1" dirty="0">
                <a:solidFill>
                  <a:schemeClr val="bg1">
                    <a:lumMod val="50000"/>
                  </a:schemeClr>
                </a:solidFill>
                <a:latin typeface="Arial" panose="020B0604020202020204" pitchFamily="34" charset="0"/>
                <a:ea typeface="Segoe UI" pitchFamily="34" charset="0"/>
                <a:cs typeface="Arial" panose="020B0604020202020204" pitchFamily="34" charset="0"/>
              </a:rPr>
              <a:t>Introduction to Databases</a:t>
            </a:r>
          </a:p>
        </p:txBody>
      </p:sp>
      <p:sp>
        <p:nvSpPr>
          <p:cNvPr id="33" name="Rectangle 32">
            <a:extLst>
              <a:ext uri="{FF2B5EF4-FFF2-40B4-BE49-F238E27FC236}">
                <a16:creationId xmlns:a16="http://schemas.microsoft.com/office/drawing/2014/main" id="{B8A3FC03-676D-4D90-8B07-65C13D6397F3}"/>
              </a:ext>
            </a:extLst>
          </p:cNvPr>
          <p:cNvSpPr/>
          <p:nvPr/>
        </p:nvSpPr>
        <p:spPr bwMode="auto">
          <a:xfrm>
            <a:off x="1403647" y="3063240"/>
            <a:ext cx="2736305"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274320" tIns="91440" rIns="274320" bIns="9144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defTabSz="932472" fontAlgn="base">
              <a:lnSpc>
                <a:spcPct val="90000"/>
              </a:lnSpc>
              <a:spcBef>
                <a:spcPct val="0"/>
              </a:spcBef>
              <a:spcAft>
                <a:spcPct val="0"/>
              </a:spcAft>
            </a:pPr>
            <a:r>
              <a:rPr lang="en-US" sz="1600" b="1" dirty="0">
                <a:solidFill>
                  <a:schemeClr val="bg1">
                    <a:lumMod val="50000"/>
                  </a:schemeClr>
                </a:solidFill>
                <a:latin typeface="Arial" panose="020B0604020202020204" pitchFamily="34" charset="0"/>
                <a:ea typeface="Segoe UI" pitchFamily="34" charset="0"/>
                <a:cs typeface="Arial" panose="020B0604020202020204" pitchFamily="34" charset="0"/>
              </a:rPr>
              <a:t>Getting Started with Tables</a:t>
            </a:r>
          </a:p>
        </p:txBody>
      </p:sp>
      <p:sp>
        <p:nvSpPr>
          <p:cNvPr id="34" name="Rectangle 33">
            <a:extLst>
              <a:ext uri="{FF2B5EF4-FFF2-40B4-BE49-F238E27FC236}">
                <a16:creationId xmlns:a16="http://schemas.microsoft.com/office/drawing/2014/main" id="{B71E4C3A-C14F-4414-A604-48DC63465C3F}"/>
              </a:ext>
            </a:extLst>
          </p:cNvPr>
          <p:cNvSpPr/>
          <p:nvPr/>
        </p:nvSpPr>
        <p:spPr bwMode="auto">
          <a:xfrm>
            <a:off x="1415087" y="3840480"/>
            <a:ext cx="2736305"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274320" tIns="91440" rIns="274320" bIns="9144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defTabSz="932472" fontAlgn="base">
              <a:lnSpc>
                <a:spcPct val="90000"/>
              </a:lnSpc>
              <a:spcBef>
                <a:spcPct val="0"/>
              </a:spcBef>
              <a:spcAft>
                <a:spcPct val="0"/>
              </a:spcAft>
            </a:pPr>
            <a:r>
              <a:rPr lang="en-GB" sz="1600" b="1" dirty="0">
                <a:solidFill>
                  <a:schemeClr val="bg1">
                    <a:lumMod val="50000"/>
                  </a:schemeClr>
                </a:solidFill>
                <a:latin typeface="Arial" panose="020B0604020202020204" pitchFamily="34" charset="0"/>
                <a:cs typeface="Arial" panose="020B0604020202020204" pitchFamily="34" charset="0"/>
              </a:rPr>
              <a:t>Commands, Operators and Statement Elements</a:t>
            </a:r>
            <a:endParaRPr lang="en-US" sz="1600" b="1" dirty="0">
              <a:solidFill>
                <a:schemeClr val="bg1">
                  <a:lumMod val="50000"/>
                </a:schemeClr>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BCC5F55E-FA50-4C3F-B7FB-A50AD93D70CC}"/>
              </a:ext>
            </a:extLst>
          </p:cNvPr>
          <p:cNvSpPr/>
          <p:nvPr/>
        </p:nvSpPr>
        <p:spPr bwMode="auto">
          <a:xfrm>
            <a:off x="5735568" y="2286000"/>
            <a:ext cx="286888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274320" tIns="91440" rIns="274320" bIns="9144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defTabSz="932472" fontAlgn="base">
              <a:lnSpc>
                <a:spcPct val="90000"/>
              </a:lnSpc>
              <a:spcBef>
                <a:spcPct val="0"/>
              </a:spcBef>
              <a:spcAft>
                <a:spcPct val="0"/>
              </a:spcAft>
            </a:pPr>
            <a:r>
              <a:rPr lang="en-US" sz="1600" b="1" dirty="0">
                <a:solidFill>
                  <a:schemeClr val="bg1">
                    <a:lumMod val="50000"/>
                  </a:schemeClr>
                </a:solidFill>
                <a:latin typeface="Arial" panose="020B0604020202020204" pitchFamily="34" charset="0"/>
                <a:ea typeface="Segoe UI" pitchFamily="34" charset="0"/>
                <a:cs typeface="Arial" panose="020B0604020202020204" pitchFamily="34" charset="0"/>
              </a:rPr>
              <a:t>The Select Statement, Conversions, NULL</a:t>
            </a:r>
          </a:p>
        </p:txBody>
      </p:sp>
      <p:sp>
        <p:nvSpPr>
          <p:cNvPr id="36" name="Rectangle 35">
            <a:extLst>
              <a:ext uri="{FF2B5EF4-FFF2-40B4-BE49-F238E27FC236}">
                <a16:creationId xmlns:a16="http://schemas.microsoft.com/office/drawing/2014/main" id="{54432EB6-D021-4635-84A4-E23E4FE5BF15}"/>
              </a:ext>
            </a:extLst>
          </p:cNvPr>
          <p:cNvSpPr/>
          <p:nvPr/>
        </p:nvSpPr>
        <p:spPr bwMode="auto">
          <a:xfrm>
            <a:off x="5735568" y="3063240"/>
            <a:ext cx="286888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274320" tIns="91440" rIns="274320" bIns="9144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defTabSz="932472" fontAlgn="base">
              <a:lnSpc>
                <a:spcPct val="90000"/>
              </a:lnSpc>
              <a:spcBef>
                <a:spcPct val="0"/>
              </a:spcBef>
              <a:spcAft>
                <a:spcPct val="0"/>
              </a:spcAft>
            </a:pPr>
            <a:r>
              <a:rPr lang="en-US" sz="1600" b="1" dirty="0">
                <a:solidFill>
                  <a:schemeClr val="bg1">
                    <a:lumMod val="50000"/>
                  </a:schemeClr>
                </a:solidFill>
                <a:latin typeface="Arial" panose="020B0604020202020204" pitchFamily="34" charset="0"/>
                <a:ea typeface="Segoe UI" pitchFamily="34" charset="0"/>
                <a:cs typeface="Arial" panose="020B0604020202020204" pitchFamily="34" charset="0"/>
              </a:rPr>
              <a:t>Querying Tables with SELECT</a:t>
            </a:r>
          </a:p>
        </p:txBody>
      </p:sp>
      <p:sp>
        <p:nvSpPr>
          <p:cNvPr id="37" name="Rectangle 36">
            <a:extLst>
              <a:ext uri="{FF2B5EF4-FFF2-40B4-BE49-F238E27FC236}">
                <a16:creationId xmlns:a16="http://schemas.microsoft.com/office/drawing/2014/main" id="{F205A103-72F1-4124-A122-B99492436677}"/>
              </a:ext>
            </a:extLst>
          </p:cNvPr>
          <p:cNvSpPr/>
          <p:nvPr/>
        </p:nvSpPr>
        <p:spPr bwMode="auto">
          <a:xfrm>
            <a:off x="5735568" y="3840480"/>
            <a:ext cx="286888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274320" tIns="91440" rIns="274320" bIns="9144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defTabSz="932472" fontAlgn="base">
              <a:lnSpc>
                <a:spcPct val="90000"/>
              </a:lnSpc>
              <a:spcBef>
                <a:spcPct val="0"/>
              </a:spcBef>
              <a:spcAft>
                <a:spcPct val="0"/>
              </a:spcAft>
            </a:pPr>
            <a:r>
              <a:rPr lang="en-US" sz="1600" b="1" dirty="0">
                <a:solidFill>
                  <a:schemeClr val="bg1">
                    <a:lumMod val="50000"/>
                  </a:schemeClr>
                </a:solidFill>
                <a:latin typeface="Arial" panose="020B0604020202020204" pitchFamily="34" charset="0"/>
                <a:ea typeface="Segoe UI" pitchFamily="34" charset="0"/>
                <a:cs typeface="Arial" panose="020B0604020202020204" pitchFamily="34" charset="0"/>
              </a:rPr>
              <a:t>Functions</a:t>
            </a:r>
          </a:p>
        </p:txBody>
      </p:sp>
      <p:sp>
        <p:nvSpPr>
          <p:cNvPr id="2" name="Footer Placeholder 1">
            <a:extLst>
              <a:ext uri="{FF2B5EF4-FFF2-40B4-BE49-F238E27FC236}">
                <a16:creationId xmlns:a16="http://schemas.microsoft.com/office/drawing/2014/main" id="{DAC08181-D178-4049-BDDD-1B2077BFB67B}"/>
              </a:ext>
            </a:extLst>
          </p:cNvPr>
          <p:cNvSpPr>
            <a:spLocks noGrp="1"/>
          </p:cNvSpPr>
          <p:nvPr>
            <p:ph type="ftr" sz="quarter" idx="11"/>
          </p:nvPr>
        </p:nvSpPr>
        <p:spPr>
          <a:xfrm>
            <a:off x="1475656" y="6266536"/>
            <a:ext cx="3312367" cy="365125"/>
          </a:xfrm>
        </p:spPr>
        <p:txBody>
          <a:bodyPr/>
          <a:lstStyle/>
          <a:p>
            <a:pPr algn="l"/>
            <a:r>
              <a:rPr lang="tr-TR" sz="1100" b="1">
                <a:solidFill>
                  <a:schemeClr val="bg1"/>
                </a:solidFill>
                <a:latin typeface="Arial" panose="020B0604020202020204" pitchFamily="34" charset="0"/>
                <a:cs typeface="Arial" panose="020B0604020202020204" pitchFamily="34" charset="0"/>
              </a:rPr>
              <a:t>MS SQL SQL Fundamentals</a:t>
            </a:r>
            <a:endParaRPr lang="tr-TR" sz="11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6544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umbers"/>
          <p:cNvSpPr txBox="1">
            <a:spLocks/>
          </p:cNvSpPr>
          <p:nvPr/>
        </p:nvSpPr>
        <p:spPr>
          <a:xfrm>
            <a:off x="291183" y="1831156"/>
            <a:ext cx="2975577" cy="198361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504">
              <a:spcBef>
                <a:spcPts val="1050"/>
              </a:spcBef>
              <a:buNone/>
            </a:pPr>
            <a:r>
              <a:rPr lang="en-US" sz="2400" b="1" dirty="0"/>
              <a:t>Numbers</a:t>
            </a:r>
          </a:p>
          <a:p>
            <a:pPr marL="257064" indent="-257064" defTabSz="685504">
              <a:spcBef>
                <a:spcPts val="1050"/>
              </a:spcBef>
            </a:pPr>
            <a:r>
              <a:rPr lang="en-US" sz="2100" dirty="0"/>
              <a:t>Integers</a:t>
            </a:r>
          </a:p>
          <a:p>
            <a:pPr marL="257064" indent="-257064" defTabSz="685504">
              <a:spcBef>
                <a:spcPts val="1050"/>
              </a:spcBef>
            </a:pPr>
            <a:r>
              <a:rPr lang="en-US" sz="2100" dirty="0"/>
              <a:t>Exact decimals</a:t>
            </a:r>
          </a:p>
          <a:p>
            <a:pPr marL="257064" indent="-257064" defTabSz="685504">
              <a:spcBef>
                <a:spcPts val="1050"/>
              </a:spcBef>
            </a:pPr>
            <a:r>
              <a:rPr lang="en-US" sz="2100" dirty="0"/>
              <a:t>Approximate decimals</a:t>
            </a:r>
          </a:p>
          <a:p>
            <a:pPr marL="556974" lvl="1" indent="-214219" defTabSz="685504">
              <a:spcBef>
                <a:spcPts val="225"/>
              </a:spcBef>
              <a:spcAft>
                <a:spcPts val="225"/>
              </a:spcAft>
            </a:pPr>
            <a:endParaRPr lang="en-US" sz="2100" dirty="0"/>
          </a:p>
        </p:txBody>
      </p:sp>
      <p:graphicFrame>
        <p:nvGraphicFramePr>
          <p:cNvPr id="8" name="Units"/>
          <p:cNvGraphicFramePr>
            <a:graphicFrameLocks noGrp="1"/>
          </p:cNvGraphicFramePr>
          <p:nvPr>
            <p:extLst>
              <p:ext uri="{D42A27DB-BD31-4B8C-83A1-F6EECF244321}">
                <p14:modId xmlns:p14="http://schemas.microsoft.com/office/powerpoint/2010/main" val="1933188170"/>
              </p:ext>
            </p:extLst>
          </p:nvPr>
        </p:nvGraphicFramePr>
        <p:xfrm>
          <a:off x="3266760" y="1831156"/>
          <a:ext cx="1409214" cy="1531570"/>
        </p:xfrm>
        <a:graphic>
          <a:graphicData uri="http://schemas.openxmlformats.org/drawingml/2006/table">
            <a:tbl>
              <a:tblPr firstRow="1" bandRow="1">
                <a:tableStyleId>{5C22544A-7EE6-4342-B048-85BDC9FD1C3A}</a:tableStyleId>
              </a:tblPr>
              <a:tblGrid>
                <a:gridCol w="1409214">
                  <a:extLst>
                    <a:ext uri="{9D8B030D-6E8A-4147-A177-3AD203B41FA5}">
                      <a16:colId xmlns:a16="http://schemas.microsoft.com/office/drawing/2014/main" val="3618889415"/>
                    </a:ext>
                  </a:extLst>
                </a:gridCol>
              </a:tblGrid>
              <a:tr h="342852">
                <a:tc>
                  <a:txBody>
                    <a:bodyPr/>
                    <a:lstStyle/>
                    <a:p>
                      <a:r>
                        <a:rPr lang="en-US" sz="1800" dirty="0" err="1"/>
                        <a:t>UnitsInStock</a:t>
                      </a:r>
                      <a:endParaRPr lang="en-US" sz="1800" dirty="0"/>
                    </a:p>
                  </a:txBody>
                  <a:tcPr marL="68570" marR="68570" marT="34285" marB="34285">
                    <a:solidFill>
                      <a:schemeClr val="accent6">
                        <a:lumMod val="75000"/>
                      </a:schemeClr>
                    </a:solidFill>
                  </a:tcPr>
                </a:tc>
                <a:extLst>
                  <a:ext uri="{0D108BD9-81ED-4DB2-BD59-A6C34878D82A}">
                    <a16:rowId xmlns:a16="http://schemas.microsoft.com/office/drawing/2014/main" val="972223293"/>
                  </a:ext>
                </a:extLst>
              </a:tr>
              <a:tr h="297138">
                <a:tc>
                  <a:txBody>
                    <a:bodyPr/>
                    <a:lstStyle/>
                    <a:p>
                      <a:r>
                        <a:rPr lang="en-US" sz="1500" i="0" dirty="0">
                          <a:solidFill>
                            <a:schemeClr val="tx1"/>
                          </a:solidFill>
                        </a:rPr>
                        <a:t>198</a:t>
                      </a:r>
                    </a:p>
                  </a:txBody>
                  <a:tcPr marL="68570" marR="68570" marT="34285" marB="34285"/>
                </a:tc>
                <a:extLst>
                  <a:ext uri="{0D108BD9-81ED-4DB2-BD59-A6C34878D82A}">
                    <a16:rowId xmlns:a16="http://schemas.microsoft.com/office/drawing/2014/main" val="421879776"/>
                  </a:ext>
                </a:extLst>
              </a:tr>
              <a:tr h="297138">
                <a:tc>
                  <a:txBody>
                    <a:bodyPr/>
                    <a:lstStyle/>
                    <a:p>
                      <a:r>
                        <a:rPr lang="en-US" sz="1500" i="0" dirty="0">
                          <a:solidFill>
                            <a:schemeClr val="tx1"/>
                          </a:solidFill>
                        </a:rPr>
                        <a:t>12</a:t>
                      </a:r>
                    </a:p>
                  </a:txBody>
                  <a:tcPr marL="68570" marR="68570" marT="34285" marB="34285"/>
                </a:tc>
                <a:extLst>
                  <a:ext uri="{0D108BD9-81ED-4DB2-BD59-A6C34878D82A}">
                    <a16:rowId xmlns:a16="http://schemas.microsoft.com/office/drawing/2014/main" val="2693717018"/>
                  </a:ext>
                </a:extLst>
              </a:tr>
              <a:tr h="297138">
                <a:tc>
                  <a:txBody>
                    <a:bodyPr/>
                    <a:lstStyle/>
                    <a:p>
                      <a:r>
                        <a:rPr lang="en-US" sz="1500" i="0" dirty="0">
                          <a:solidFill>
                            <a:schemeClr val="tx1"/>
                          </a:solidFill>
                        </a:rPr>
                        <a:t>67</a:t>
                      </a:r>
                    </a:p>
                  </a:txBody>
                  <a:tcPr marL="68570" marR="68570" marT="34285" marB="34285"/>
                </a:tc>
                <a:extLst>
                  <a:ext uri="{0D108BD9-81ED-4DB2-BD59-A6C34878D82A}">
                    <a16:rowId xmlns:a16="http://schemas.microsoft.com/office/drawing/2014/main" val="474114192"/>
                  </a:ext>
                </a:extLst>
              </a:tr>
              <a:tr h="297138">
                <a:tc>
                  <a:txBody>
                    <a:bodyPr/>
                    <a:lstStyle/>
                    <a:p>
                      <a:r>
                        <a:rPr lang="en-US" sz="1500" i="0" dirty="0">
                          <a:solidFill>
                            <a:schemeClr val="tx1"/>
                          </a:solidFill>
                        </a:rPr>
                        <a:t>103</a:t>
                      </a:r>
                    </a:p>
                  </a:txBody>
                  <a:tcPr marL="68570" marR="68570" marT="34285" marB="34285"/>
                </a:tc>
                <a:extLst>
                  <a:ext uri="{0D108BD9-81ED-4DB2-BD59-A6C34878D82A}">
                    <a16:rowId xmlns:a16="http://schemas.microsoft.com/office/drawing/2014/main" val="342921304"/>
                  </a:ext>
                </a:extLst>
              </a:tr>
            </a:tbl>
          </a:graphicData>
        </a:graphic>
      </p:graphicFrame>
      <p:graphicFrame>
        <p:nvGraphicFramePr>
          <p:cNvPr id="9" name="Cost"/>
          <p:cNvGraphicFramePr>
            <a:graphicFrameLocks noGrp="1"/>
          </p:cNvGraphicFramePr>
          <p:nvPr>
            <p:extLst>
              <p:ext uri="{D42A27DB-BD31-4B8C-83A1-F6EECF244321}">
                <p14:modId xmlns:p14="http://schemas.microsoft.com/office/powerpoint/2010/main" val="1624782406"/>
              </p:ext>
            </p:extLst>
          </p:nvPr>
        </p:nvGraphicFramePr>
        <p:xfrm>
          <a:off x="4675974" y="1831156"/>
          <a:ext cx="1860699" cy="1531570"/>
        </p:xfrm>
        <a:graphic>
          <a:graphicData uri="http://schemas.openxmlformats.org/drawingml/2006/table">
            <a:tbl>
              <a:tblPr firstRow="1" bandRow="1">
                <a:tableStyleId>{5C22544A-7EE6-4342-B048-85BDC9FD1C3A}</a:tableStyleId>
              </a:tblPr>
              <a:tblGrid>
                <a:gridCol w="1860699">
                  <a:extLst>
                    <a:ext uri="{9D8B030D-6E8A-4147-A177-3AD203B41FA5}">
                      <a16:colId xmlns:a16="http://schemas.microsoft.com/office/drawing/2014/main" val="3618889415"/>
                    </a:ext>
                  </a:extLst>
                </a:gridCol>
              </a:tblGrid>
              <a:tr h="342852">
                <a:tc>
                  <a:txBody>
                    <a:bodyPr/>
                    <a:lstStyle/>
                    <a:p>
                      <a:r>
                        <a:rPr lang="en-US" sz="1800" dirty="0"/>
                        <a:t>Cost</a:t>
                      </a:r>
                    </a:p>
                  </a:txBody>
                  <a:tcPr marL="68570" marR="68570" marT="34285" marB="34285">
                    <a:solidFill>
                      <a:schemeClr val="accent6">
                        <a:lumMod val="75000"/>
                      </a:schemeClr>
                    </a:solidFill>
                  </a:tcPr>
                </a:tc>
                <a:extLst>
                  <a:ext uri="{0D108BD9-81ED-4DB2-BD59-A6C34878D82A}">
                    <a16:rowId xmlns:a16="http://schemas.microsoft.com/office/drawing/2014/main" val="972223293"/>
                  </a:ext>
                </a:extLst>
              </a:tr>
              <a:tr h="297138">
                <a:tc>
                  <a:txBody>
                    <a:bodyPr/>
                    <a:lstStyle/>
                    <a:p>
                      <a:r>
                        <a:rPr lang="en-US" sz="1500" i="0" dirty="0">
                          <a:solidFill>
                            <a:schemeClr val="tx1"/>
                          </a:solidFill>
                        </a:rPr>
                        <a:t>129.2701</a:t>
                      </a:r>
                    </a:p>
                  </a:txBody>
                  <a:tcPr marL="68570" marR="68570" marT="34285" marB="34285"/>
                </a:tc>
                <a:extLst>
                  <a:ext uri="{0D108BD9-81ED-4DB2-BD59-A6C34878D82A}">
                    <a16:rowId xmlns:a16="http://schemas.microsoft.com/office/drawing/2014/main" val="421879776"/>
                  </a:ext>
                </a:extLst>
              </a:tr>
              <a:tr h="297138">
                <a:tc>
                  <a:txBody>
                    <a:bodyPr/>
                    <a:lstStyle/>
                    <a:p>
                      <a:r>
                        <a:rPr lang="en-US" sz="1500" i="0" dirty="0">
                          <a:solidFill>
                            <a:schemeClr val="tx1"/>
                          </a:solidFill>
                        </a:rPr>
                        <a:t>109.8923</a:t>
                      </a:r>
                    </a:p>
                  </a:txBody>
                  <a:tcPr marL="68570" marR="68570" marT="34285" marB="34285"/>
                </a:tc>
                <a:extLst>
                  <a:ext uri="{0D108BD9-81ED-4DB2-BD59-A6C34878D82A}">
                    <a16:rowId xmlns:a16="http://schemas.microsoft.com/office/drawing/2014/main" val="2693717018"/>
                  </a:ext>
                </a:extLst>
              </a:tr>
              <a:tr h="297138">
                <a:tc>
                  <a:txBody>
                    <a:bodyPr/>
                    <a:lstStyle/>
                    <a:p>
                      <a:r>
                        <a:rPr lang="en-US" sz="1500" i="0" dirty="0">
                          <a:solidFill>
                            <a:schemeClr val="tx1"/>
                          </a:solidFill>
                        </a:rPr>
                        <a:t>27.6555</a:t>
                      </a:r>
                    </a:p>
                  </a:txBody>
                  <a:tcPr marL="68570" marR="68570" marT="34285" marB="34285"/>
                </a:tc>
                <a:extLst>
                  <a:ext uri="{0D108BD9-81ED-4DB2-BD59-A6C34878D82A}">
                    <a16:rowId xmlns:a16="http://schemas.microsoft.com/office/drawing/2014/main" val="474114192"/>
                  </a:ext>
                </a:extLst>
              </a:tr>
              <a:tr h="297138">
                <a:tc>
                  <a:txBody>
                    <a:bodyPr/>
                    <a:lstStyle/>
                    <a:p>
                      <a:r>
                        <a:rPr lang="en-US" sz="1500" i="0" dirty="0">
                          <a:solidFill>
                            <a:schemeClr val="tx1"/>
                          </a:solidFill>
                        </a:rPr>
                        <a:t>4.7600</a:t>
                      </a:r>
                    </a:p>
                  </a:txBody>
                  <a:tcPr marL="68570" marR="68570" marT="34285" marB="34285"/>
                </a:tc>
                <a:extLst>
                  <a:ext uri="{0D108BD9-81ED-4DB2-BD59-A6C34878D82A}">
                    <a16:rowId xmlns:a16="http://schemas.microsoft.com/office/drawing/2014/main" val="342921304"/>
                  </a:ext>
                </a:extLst>
              </a:tr>
            </a:tbl>
          </a:graphicData>
        </a:graphic>
      </p:graphicFrame>
      <p:graphicFrame>
        <p:nvGraphicFramePr>
          <p:cNvPr id="10" name="Market"/>
          <p:cNvGraphicFramePr>
            <a:graphicFrameLocks noGrp="1"/>
          </p:cNvGraphicFramePr>
          <p:nvPr>
            <p:extLst>
              <p:ext uri="{D42A27DB-BD31-4B8C-83A1-F6EECF244321}">
                <p14:modId xmlns:p14="http://schemas.microsoft.com/office/powerpoint/2010/main" val="2061100856"/>
              </p:ext>
            </p:extLst>
          </p:nvPr>
        </p:nvGraphicFramePr>
        <p:xfrm>
          <a:off x="6536674" y="1831156"/>
          <a:ext cx="1823350" cy="1531570"/>
        </p:xfrm>
        <a:graphic>
          <a:graphicData uri="http://schemas.openxmlformats.org/drawingml/2006/table">
            <a:tbl>
              <a:tblPr firstRow="1" bandRow="1">
                <a:tableStyleId>{5C22544A-7EE6-4342-B048-85BDC9FD1C3A}</a:tableStyleId>
              </a:tblPr>
              <a:tblGrid>
                <a:gridCol w="1823350">
                  <a:extLst>
                    <a:ext uri="{9D8B030D-6E8A-4147-A177-3AD203B41FA5}">
                      <a16:colId xmlns:a16="http://schemas.microsoft.com/office/drawing/2014/main" val="3618889415"/>
                    </a:ext>
                  </a:extLst>
                </a:gridCol>
              </a:tblGrid>
              <a:tr h="342852">
                <a:tc>
                  <a:txBody>
                    <a:bodyPr/>
                    <a:lstStyle/>
                    <a:p>
                      <a:r>
                        <a:rPr lang="en-US" sz="1800" dirty="0" err="1"/>
                        <a:t>MarketInMillions</a:t>
                      </a:r>
                      <a:endParaRPr lang="en-US" sz="1800" dirty="0"/>
                    </a:p>
                  </a:txBody>
                  <a:tcPr marL="68570" marR="68570" marT="34285" marB="34285">
                    <a:solidFill>
                      <a:schemeClr val="accent6">
                        <a:lumMod val="75000"/>
                      </a:schemeClr>
                    </a:solidFill>
                  </a:tcPr>
                </a:tc>
                <a:extLst>
                  <a:ext uri="{0D108BD9-81ED-4DB2-BD59-A6C34878D82A}">
                    <a16:rowId xmlns:a16="http://schemas.microsoft.com/office/drawing/2014/main" val="972223293"/>
                  </a:ext>
                </a:extLst>
              </a:tr>
              <a:tr h="297138">
                <a:tc>
                  <a:txBody>
                    <a:bodyPr/>
                    <a:lstStyle/>
                    <a:p>
                      <a:r>
                        <a:rPr lang="en-US" sz="1500" i="0" dirty="0">
                          <a:solidFill>
                            <a:schemeClr val="tx1"/>
                          </a:solidFill>
                        </a:rPr>
                        <a:t>23.5</a:t>
                      </a:r>
                    </a:p>
                  </a:txBody>
                  <a:tcPr marL="68570" marR="68570" marT="34285" marB="34285"/>
                </a:tc>
                <a:extLst>
                  <a:ext uri="{0D108BD9-81ED-4DB2-BD59-A6C34878D82A}">
                    <a16:rowId xmlns:a16="http://schemas.microsoft.com/office/drawing/2014/main" val="421879776"/>
                  </a:ext>
                </a:extLst>
              </a:tr>
              <a:tr h="29713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1500" i="0" dirty="0">
                          <a:solidFill>
                            <a:schemeClr val="tx1"/>
                          </a:solidFill>
                        </a:rPr>
                        <a:t>12.1</a:t>
                      </a:r>
                    </a:p>
                  </a:txBody>
                  <a:tcPr marL="68570" marR="68570" marT="34285" marB="34285"/>
                </a:tc>
                <a:extLst>
                  <a:ext uri="{0D108BD9-81ED-4DB2-BD59-A6C34878D82A}">
                    <a16:rowId xmlns:a16="http://schemas.microsoft.com/office/drawing/2014/main" val="2693717018"/>
                  </a:ext>
                </a:extLst>
              </a:tr>
              <a:tr h="29713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1500" i="0" dirty="0">
                          <a:solidFill>
                            <a:schemeClr val="tx1"/>
                          </a:solidFill>
                        </a:rPr>
                        <a:t>5.2</a:t>
                      </a:r>
                    </a:p>
                  </a:txBody>
                  <a:tcPr marL="68570" marR="68570" marT="34285" marB="34285"/>
                </a:tc>
                <a:extLst>
                  <a:ext uri="{0D108BD9-81ED-4DB2-BD59-A6C34878D82A}">
                    <a16:rowId xmlns:a16="http://schemas.microsoft.com/office/drawing/2014/main" val="474114192"/>
                  </a:ext>
                </a:extLst>
              </a:tr>
              <a:tr h="29713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1500" i="0" dirty="0">
                          <a:solidFill>
                            <a:schemeClr val="tx1"/>
                          </a:solidFill>
                        </a:rPr>
                        <a:t>69.3</a:t>
                      </a:r>
                    </a:p>
                  </a:txBody>
                  <a:tcPr marL="68570" marR="68570" marT="34285" marB="34285"/>
                </a:tc>
                <a:extLst>
                  <a:ext uri="{0D108BD9-81ED-4DB2-BD59-A6C34878D82A}">
                    <a16:rowId xmlns:a16="http://schemas.microsoft.com/office/drawing/2014/main" val="342921304"/>
                  </a:ext>
                </a:extLst>
              </a:tr>
            </a:tbl>
          </a:graphicData>
        </a:graphic>
      </p:graphicFrame>
    </p:spTree>
    <p:extLst>
      <p:ext uri="{BB962C8B-B14F-4D97-AF65-F5344CB8AC3E}">
        <p14:creationId xmlns:p14="http://schemas.microsoft.com/office/powerpoint/2010/main" val="129721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500"/>
                                        <p:tgtEl>
                                          <p:spTgt spid="6">
                                            <p:txEl>
                                              <p:pRg st="2" end="2"/>
                                            </p:txEl>
                                          </p:spTgt>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Effect transition="in" filter="fade">
                                      <p:cBhvr>
                                        <p:cTn id="30" dur="500"/>
                                        <p:tgtEl>
                                          <p:spTgt spid="6">
                                            <p:txEl>
                                              <p:pRg st="3" end="3"/>
                                            </p:txEl>
                                          </p:spTgt>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mporal"/>
          <p:cNvSpPr txBox="1">
            <a:spLocks/>
          </p:cNvSpPr>
          <p:nvPr/>
        </p:nvSpPr>
        <p:spPr>
          <a:xfrm>
            <a:off x="265306" y="1854153"/>
            <a:ext cx="2975577" cy="195460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504">
              <a:spcBef>
                <a:spcPts val="1050"/>
              </a:spcBef>
              <a:buNone/>
            </a:pPr>
            <a:r>
              <a:rPr lang="en-US" sz="2400" b="1" dirty="0"/>
              <a:t>Temporal Values</a:t>
            </a:r>
          </a:p>
          <a:p>
            <a:pPr marL="257064" indent="-257064" defTabSz="685504">
              <a:spcBef>
                <a:spcPts val="1050"/>
              </a:spcBef>
            </a:pPr>
            <a:r>
              <a:rPr lang="en-US" sz="2100" dirty="0"/>
              <a:t>Dates</a:t>
            </a:r>
          </a:p>
          <a:p>
            <a:pPr marL="257064" indent="-257064" defTabSz="685504">
              <a:spcBef>
                <a:spcPts val="1050"/>
              </a:spcBef>
            </a:pPr>
            <a:r>
              <a:rPr lang="en-US" sz="2100" dirty="0"/>
              <a:t>Times</a:t>
            </a:r>
          </a:p>
          <a:p>
            <a:pPr marL="257064" indent="-257064" defTabSz="685504">
              <a:spcBef>
                <a:spcPts val="1050"/>
              </a:spcBef>
            </a:pPr>
            <a:r>
              <a:rPr lang="en-US" sz="2100" dirty="0"/>
              <a:t>Date and Time</a:t>
            </a:r>
          </a:p>
          <a:p>
            <a:pPr marL="257064" indent="-257064" defTabSz="685504">
              <a:spcBef>
                <a:spcPts val="1050"/>
              </a:spcBef>
            </a:pPr>
            <a:r>
              <a:rPr lang="en-US" sz="2100" dirty="0"/>
              <a:t>Offsets</a:t>
            </a:r>
          </a:p>
          <a:p>
            <a:pPr marL="556974" lvl="1" indent="-214219" defTabSz="685504">
              <a:spcBef>
                <a:spcPts val="225"/>
              </a:spcBef>
              <a:spcAft>
                <a:spcPts val="225"/>
              </a:spcAft>
            </a:pPr>
            <a:endParaRPr lang="en-US" sz="2100" dirty="0"/>
          </a:p>
        </p:txBody>
      </p:sp>
      <p:graphicFrame>
        <p:nvGraphicFramePr>
          <p:cNvPr id="8" name="BirthDate"/>
          <p:cNvGraphicFramePr>
            <a:graphicFrameLocks noGrp="1"/>
          </p:cNvGraphicFramePr>
          <p:nvPr>
            <p:extLst>
              <p:ext uri="{D42A27DB-BD31-4B8C-83A1-F6EECF244321}">
                <p14:modId xmlns:p14="http://schemas.microsoft.com/office/powerpoint/2010/main" val="1850880459"/>
              </p:ext>
            </p:extLst>
          </p:nvPr>
        </p:nvGraphicFramePr>
        <p:xfrm>
          <a:off x="2676931" y="1854153"/>
          <a:ext cx="1173277" cy="1531570"/>
        </p:xfrm>
        <a:graphic>
          <a:graphicData uri="http://schemas.openxmlformats.org/drawingml/2006/table">
            <a:tbl>
              <a:tblPr firstRow="1" bandRow="1">
                <a:tableStyleId>{5C22544A-7EE6-4342-B048-85BDC9FD1C3A}</a:tableStyleId>
              </a:tblPr>
              <a:tblGrid>
                <a:gridCol w="1173277">
                  <a:extLst>
                    <a:ext uri="{9D8B030D-6E8A-4147-A177-3AD203B41FA5}">
                      <a16:colId xmlns:a16="http://schemas.microsoft.com/office/drawing/2014/main" val="3618889415"/>
                    </a:ext>
                  </a:extLst>
                </a:gridCol>
              </a:tblGrid>
              <a:tr h="342852">
                <a:tc>
                  <a:txBody>
                    <a:bodyPr/>
                    <a:lstStyle/>
                    <a:p>
                      <a:r>
                        <a:rPr lang="en-US" sz="1800" dirty="0" err="1"/>
                        <a:t>BirthDate</a:t>
                      </a:r>
                      <a:endParaRPr lang="en-US" sz="1800" dirty="0"/>
                    </a:p>
                  </a:txBody>
                  <a:tcPr marL="68570" marR="68570" marT="34285" marB="34285">
                    <a:solidFill>
                      <a:schemeClr val="accent6">
                        <a:lumMod val="75000"/>
                      </a:schemeClr>
                    </a:solidFill>
                  </a:tcPr>
                </a:tc>
                <a:extLst>
                  <a:ext uri="{0D108BD9-81ED-4DB2-BD59-A6C34878D82A}">
                    <a16:rowId xmlns:a16="http://schemas.microsoft.com/office/drawing/2014/main" val="972223293"/>
                  </a:ext>
                </a:extLst>
              </a:tr>
              <a:tr h="297138">
                <a:tc>
                  <a:txBody>
                    <a:bodyPr/>
                    <a:lstStyle/>
                    <a:p>
                      <a:r>
                        <a:rPr lang="en-US" sz="1500" i="0" dirty="0">
                          <a:solidFill>
                            <a:schemeClr val="tx1"/>
                          </a:solidFill>
                        </a:rPr>
                        <a:t>1971-03-07</a:t>
                      </a:r>
                    </a:p>
                  </a:txBody>
                  <a:tcPr marL="68570" marR="68570" marT="34285" marB="34285"/>
                </a:tc>
                <a:extLst>
                  <a:ext uri="{0D108BD9-81ED-4DB2-BD59-A6C34878D82A}">
                    <a16:rowId xmlns:a16="http://schemas.microsoft.com/office/drawing/2014/main" val="421879776"/>
                  </a:ext>
                </a:extLst>
              </a:tr>
              <a:tr h="297138">
                <a:tc>
                  <a:txBody>
                    <a:bodyPr/>
                    <a:lstStyle/>
                    <a:p>
                      <a:r>
                        <a:rPr lang="en-US" sz="1500" i="0" dirty="0">
                          <a:solidFill>
                            <a:schemeClr val="tx1"/>
                          </a:solidFill>
                        </a:rPr>
                        <a:t>1987-12-18</a:t>
                      </a:r>
                    </a:p>
                  </a:txBody>
                  <a:tcPr marL="68570" marR="68570" marT="34285" marB="34285"/>
                </a:tc>
                <a:extLst>
                  <a:ext uri="{0D108BD9-81ED-4DB2-BD59-A6C34878D82A}">
                    <a16:rowId xmlns:a16="http://schemas.microsoft.com/office/drawing/2014/main" val="2693717018"/>
                  </a:ext>
                </a:extLst>
              </a:tr>
              <a:tr h="297138">
                <a:tc>
                  <a:txBody>
                    <a:bodyPr/>
                    <a:lstStyle/>
                    <a:p>
                      <a:r>
                        <a:rPr lang="en-US" sz="1500" i="0" dirty="0">
                          <a:solidFill>
                            <a:schemeClr val="tx1"/>
                          </a:solidFill>
                        </a:rPr>
                        <a:t>1967-07-22</a:t>
                      </a:r>
                    </a:p>
                  </a:txBody>
                  <a:tcPr marL="68570" marR="68570" marT="34285" marB="34285"/>
                </a:tc>
                <a:extLst>
                  <a:ext uri="{0D108BD9-81ED-4DB2-BD59-A6C34878D82A}">
                    <a16:rowId xmlns:a16="http://schemas.microsoft.com/office/drawing/2014/main" val="474114192"/>
                  </a:ext>
                </a:extLst>
              </a:tr>
              <a:tr h="297138">
                <a:tc>
                  <a:txBody>
                    <a:bodyPr/>
                    <a:lstStyle/>
                    <a:p>
                      <a:r>
                        <a:rPr lang="en-US" sz="1500" i="0" dirty="0">
                          <a:solidFill>
                            <a:schemeClr val="tx1"/>
                          </a:solidFill>
                        </a:rPr>
                        <a:t>2005-03-17</a:t>
                      </a:r>
                    </a:p>
                  </a:txBody>
                  <a:tcPr marL="68570" marR="68570" marT="34285" marB="34285"/>
                </a:tc>
                <a:extLst>
                  <a:ext uri="{0D108BD9-81ED-4DB2-BD59-A6C34878D82A}">
                    <a16:rowId xmlns:a16="http://schemas.microsoft.com/office/drawing/2014/main" val="342921304"/>
                  </a:ext>
                </a:extLst>
              </a:tr>
            </a:tbl>
          </a:graphicData>
        </a:graphic>
      </p:graphicFrame>
      <p:graphicFrame>
        <p:nvGraphicFramePr>
          <p:cNvPr id="9" name="ShiftStart"/>
          <p:cNvGraphicFramePr>
            <a:graphicFrameLocks noGrp="1"/>
          </p:cNvGraphicFramePr>
          <p:nvPr>
            <p:extLst>
              <p:ext uri="{D42A27DB-BD31-4B8C-83A1-F6EECF244321}">
                <p14:modId xmlns:p14="http://schemas.microsoft.com/office/powerpoint/2010/main" val="1759893859"/>
              </p:ext>
            </p:extLst>
          </p:nvPr>
        </p:nvGraphicFramePr>
        <p:xfrm>
          <a:off x="3857581" y="1854153"/>
          <a:ext cx="1091483" cy="1543432"/>
        </p:xfrm>
        <a:graphic>
          <a:graphicData uri="http://schemas.openxmlformats.org/drawingml/2006/table">
            <a:tbl>
              <a:tblPr firstRow="1" bandRow="1">
                <a:tableStyleId>{5C22544A-7EE6-4342-B048-85BDC9FD1C3A}</a:tableStyleId>
              </a:tblPr>
              <a:tblGrid>
                <a:gridCol w="1091483">
                  <a:extLst>
                    <a:ext uri="{9D8B030D-6E8A-4147-A177-3AD203B41FA5}">
                      <a16:colId xmlns:a16="http://schemas.microsoft.com/office/drawing/2014/main" val="3618889415"/>
                    </a:ext>
                  </a:extLst>
                </a:gridCol>
              </a:tblGrid>
              <a:tr h="345544">
                <a:tc>
                  <a:txBody>
                    <a:bodyPr/>
                    <a:lstStyle/>
                    <a:p>
                      <a:r>
                        <a:rPr lang="en-US" sz="1800" dirty="0" err="1"/>
                        <a:t>ShiftStart</a:t>
                      </a:r>
                      <a:endParaRPr lang="en-US" sz="1800" dirty="0"/>
                    </a:p>
                  </a:txBody>
                  <a:tcPr marL="68570" marR="68570" marT="34285" marB="34285">
                    <a:solidFill>
                      <a:schemeClr val="accent6">
                        <a:lumMod val="75000"/>
                      </a:schemeClr>
                    </a:solidFill>
                  </a:tcPr>
                </a:tc>
                <a:extLst>
                  <a:ext uri="{0D108BD9-81ED-4DB2-BD59-A6C34878D82A}">
                    <a16:rowId xmlns:a16="http://schemas.microsoft.com/office/drawing/2014/main" val="972223293"/>
                  </a:ext>
                </a:extLst>
              </a:tr>
              <a:tr h="299472">
                <a:tc>
                  <a:txBody>
                    <a:bodyPr/>
                    <a:lstStyle/>
                    <a:p>
                      <a:r>
                        <a:rPr lang="en-US" sz="1500" i="0" dirty="0">
                          <a:solidFill>
                            <a:schemeClr val="tx1"/>
                          </a:solidFill>
                        </a:rPr>
                        <a:t>09:00</a:t>
                      </a:r>
                    </a:p>
                  </a:txBody>
                  <a:tcPr marL="68570" marR="68570" marT="34285" marB="34285"/>
                </a:tc>
                <a:extLst>
                  <a:ext uri="{0D108BD9-81ED-4DB2-BD59-A6C34878D82A}">
                    <a16:rowId xmlns:a16="http://schemas.microsoft.com/office/drawing/2014/main" val="421879776"/>
                  </a:ext>
                </a:extLst>
              </a:tr>
              <a:tr h="299472">
                <a:tc>
                  <a:txBody>
                    <a:bodyPr/>
                    <a:lstStyle/>
                    <a:p>
                      <a:r>
                        <a:rPr lang="en-US" sz="1500" i="0">
                          <a:solidFill>
                            <a:schemeClr val="tx1"/>
                          </a:solidFill>
                        </a:rPr>
                        <a:t>10:30</a:t>
                      </a:r>
                      <a:endParaRPr lang="en-US" sz="1500" i="0" dirty="0">
                        <a:solidFill>
                          <a:schemeClr val="tx1"/>
                        </a:solidFill>
                      </a:endParaRPr>
                    </a:p>
                  </a:txBody>
                  <a:tcPr marL="68570" marR="68570" marT="34285" marB="34285"/>
                </a:tc>
                <a:extLst>
                  <a:ext uri="{0D108BD9-81ED-4DB2-BD59-A6C34878D82A}">
                    <a16:rowId xmlns:a16="http://schemas.microsoft.com/office/drawing/2014/main" val="2693717018"/>
                  </a:ext>
                </a:extLst>
              </a:tr>
              <a:tr h="299472">
                <a:tc>
                  <a:txBody>
                    <a:bodyPr/>
                    <a:lstStyle/>
                    <a:p>
                      <a:r>
                        <a:rPr lang="en-US" sz="1500" i="0">
                          <a:solidFill>
                            <a:schemeClr val="tx1"/>
                          </a:solidFill>
                        </a:rPr>
                        <a:t>11:15</a:t>
                      </a:r>
                      <a:endParaRPr lang="en-US" sz="1500" i="0" dirty="0">
                        <a:solidFill>
                          <a:schemeClr val="tx1"/>
                        </a:solidFill>
                      </a:endParaRPr>
                    </a:p>
                  </a:txBody>
                  <a:tcPr marL="68570" marR="68570" marT="34285" marB="34285"/>
                </a:tc>
                <a:extLst>
                  <a:ext uri="{0D108BD9-81ED-4DB2-BD59-A6C34878D82A}">
                    <a16:rowId xmlns:a16="http://schemas.microsoft.com/office/drawing/2014/main" val="474114192"/>
                  </a:ext>
                </a:extLst>
              </a:tr>
              <a:tr h="299472">
                <a:tc>
                  <a:txBody>
                    <a:bodyPr/>
                    <a:lstStyle/>
                    <a:p>
                      <a:r>
                        <a:rPr lang="en-US" sz="1500" i="0" dirty="0">
                          <a:solidFill>
                            <a:schemeClr val="tx1"/>
                          </a:solidFill>
                        </a:rPr>
                        <a:t>12:05</a:t>
                      </a:r>
                    </a:p>
                  </a:txBody>
                  <a:tcPr marL="68570" marR="68570" marT="34285" marB="34285"/>
                </a:tc>
                <a:extLst>
                  <a:ext uri="{0D108BD9-81ED-4DB2-BD59-A6C34878D82A}">
                    <a16:rowId xmlns:a16="http://schemas.microsoft.com/office/drawing/2014/main" val="342921304"/>
                  </a:ext>
                </a:extLst>
              </a:tr>
            </a:tbl>
          </a:graphicData>
        </a:graphic>
      </p:graphicFrame>
      <p:graphicFrame>
        <p:nvGraphicFramePr>
          <p:cNvPr id="10" name="OrderDate"/>
          <p:cNvGraphicFramePr>
            <a:graphicFrameLocks noGrp="1"/>
          </p:cNvGraphicFramePr>
          <p:nvPr>
            <p:extLst>
              <p:ext uri="{D42A27DB-BD31-4B8C-83A1-F6EECF244321}">
                <p14:modId xmlns:p14="http://schemas.microsoft.com/office/powerpoint/2010/main" val="2808501049"/>
              </p:ext>
            </p:extLst>
          </p:nvPr>
        </p:nvGraphicFramePr>
        <p:xfrm>
          <a:off x="4949063" y="1854153"/>
          <a:ext cx="1795082" cy="1531570"/>
        </p:xfrm>
        <a:graphic>
          <a:graphicData uri="http://schemas.openxmlformats.org/drawingml/2006/table">
            <a:tbl>
              <a:tblPr firstRow="1" bandRow="1">
                <a:tableStyleId>{5C22544A-7EE6-4342-B048-85BDC9FD1C3A}</a:tableStyleId>
              </a:tblPr>
              <a:tblGrid>
                <a:gridCol w="1795082">
                  <a:extLst>
                    <a:ext uri="{9D8B030D-6E8A-4147-A177-3AD203B41FA5}">
                      <a16:colId xmlns:a16="http://schemas.microsoft.com/office/drawing/2014/main" val="3618889415"/>
                    </a:ext>
                  </a:extLst>
                </a:gridCol>
              </a:tblGrid>
              <a:tr h="342852">
                <a:tc>
                  <a:txBody>
                    <a:bodyPr/>
                    <a:lstStyle/>
                    <a:p>
                      <a:r>
                        <a:rPr lang="en-US" sz="1800" dirty="0" err="1"/>
                        <a:t>OrderDate</a:t>
                      </a:r>
                      <a:endParaRPr lang="en-US" sz="1800" dirty="0"/>
                    </a:p>
                  </a:txBody>
                  <a:tcPr marL="68570" marR="68570" marT="34285" marB="34285">
                    <a:solidFill>
                      <a:schemeClr val="accent6">
                        <a:lumMod val="75000"/>
                      </a:schemeClr>
                    </a:solidFill>
                  </a:tcPr>
                </a:tc>
                <a:extLst>
                  <a:ext uri="{0D108BD9-81ED-4DB2-BD59-A6C34878D82A}">
                    <a16:rowId xmlns:a16="http://schemas.microsoft.com/office/drawing/2014/main" val="972223293"/>
                  </a:ext>
                </a:extLst>
              </a:tr>
              <a:tr h="297138">
                <a:tc>
                  <a:txBody>
                    <a:bodyPr/>
                    <a:lstStyle/>
                    <a:p>
                      <a:r>
                        <a:rPr lang="en-US" sz="1500" i="0" dirty="0">
                          <a:solidFill>
                            <a:schemeClr val="tx1"/>
                          </a:solidFill>
                        </a:rPr>
                        <a:t>2016-04-01</a:t>
                      </a:r>
                      <a:r>
                        <a:rPr lang="en-US" sz="1500" i="0" baseline="0" dirty="0">
                          <a:solidFill>
                            <a:schemeClr val="tx1"/>
                          </a:solidFill>
                        </a:rPr>
                        <a:t> </a:t>
                      </a:r>
                      <a:r>
                        <a:rPr lang="en-US" sz="1500" i="0" dirty="0">
                          <a:solidFill>
                            <a:schemeClr val="tx1"/>
                          </a:solidFill>
                        </a:rPr>
                        <a:t>09:17:00</a:t>
                      </a:r>
                    </a:p>
                  </a:txBody>
                  <a:tcPr marL="68570" marR="68570" marT="34285" marB="34285"/>
                </a:tc>
                <a:extLst>
                  <a:ext uri="{0D108BD9-81ED-4DB2-BD59-A6C34878D82A}">
                    <a16:rowId xmlns:a16="http://schemas.microsoft.com/office/drawing/2014/main" val="421879776"/>
                  </a:ext>
                </a:extLst>
              </a:tr>
              <a:tr h="29713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1500" i="0">
                          <a:solidFill>
                            <a:schemeClr val="tx1"/>
                          </a:solidFill>
                        </a:rPr>
                        <a:t>2016-04-01</a:t>
                      </a:r>
                      <a:r>
                        <a:rPr lang="en-US" sz="1500" i="0" baseline="0">
                          <a:solidFill>
                            <a:schemeClr val="tx1"/>
                          </a:solidFill>
                        </a:rPr>
                        <a:t> </a:t>
                      </a:r>
                      <a:r>
                        <a:rPr lang="en-US" sz="1500" i="0">
                          <a:solidFill>
                            <a:schemeClr val="tx1"/>
                          </a:solidFill>
                        </a:rPr>
                        <a:t>09:19:00</a:t>
                      </a:r>
                      <a:endParaRPr lang="en-US" sz="1500" i="0" dirty="0">
                        <a:solidFill>
                          <a:schemeClr val="tx1"/>
                        </a:solidFill>
                      </a:endParaRPr>
                    </a:p>
                  </a:txBody>
                  <a:tcPr marL="68570" marR="68570" marT="34285" marB="34285"/>
                </a:tc>
                <a:extLst>
                  <a:ext uri="{0D108BD9-81ED-4DB2-BD59-A6C34878D82A}">
                    <a16:rowId xmlns:a16="http://schemas.microsoft.com/office/drawing/2014/main" val="2693717018"/>
                  </a:ext>
                </a:extLst>
              </a:tr>
              <a:tr h="29713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1500" i="0">
                          <a:solidFill>
                            <a:schemeClr val="tx1"/>
                          </a:solidFill>
                        </a:rPr>
                        <a:t>2016-04-01</a:t>
                      </a:r>
                      <a:r>
                        <a:rPr lang="en-US" sz="1500" i="0" baseline="0">
                          <a:solidFill>
                            <a:schemeClr val="tx1"/>
                          </a:solidFill>
                        </a:rPr>
                        <a:t> 10:01</a:t>
                      </a:r>
                      <a:r>
                        <a:rPr lang="en-US" sz="1500" i="0">
                          <a:solidFill>
                            <a:schemeClr val="tx1"/>
                          </a:solidFill>
                        </a:rPr>
                        <a:t>:35</a:t>
                      </a:r>
                      <a:endParaRPr lang="en-US" sz="1500" i="0" dirty="0">
                        <a:solidFill>
                          <a:schemeClr val="tx1"/>
                        </a:solidFill>
                      </a:endParaRPr>
                    </a:p>
                  </a:txBody>
                  <a:tcPr marL="68570" marR="68570" marT="34285" marB="34285"/>
                </a:tc>
                <a:extLst>
                  <a:ext uri="{0D108BD9-81ED-4DB2-BD59-A6C34878D82A}">
                    <a16:rowId xmlns:a16="http://schemas.microsoft.com/office/drawing/2014/main" val="474114192"/>
                  </a:ext>
                </a:extLst>
              </a:tr>
              <a:tr h="29713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1500" i="0" dirty="0">
                          <a:solidFill>
                            <a:schemeClr val="tx1"/>
                          </a:solidFill>
                        </a:rPr>
                        <a:t>2016-04-01</a:t>
                      </a:r>
                      <a:r>
                        <a:rPr lang="en-US" sz="1500" i="0" baseline="0" dirty="0">
                          <a:solidFill>
                            <a:schemeClr val="tx1"/>
                          </a:solidFill>
                        </a:rPr>
                        <a:t> 10:32:23</a:t>
                      </a:r>
                      <a:endParaRPr lang="en-US" sz="1500" i="0" dirty="0">
                        <a:solidFill>
                          <a:schemeClr val="tx1"/>
                        </a:solidFill>
                      </a:endParaRPr>
                    </a:p>
                  </a:txBody>
                  <a:tcPr marL="68570" marR="68570" marT="34285" marB="34285"/>
                </a:tc>
                <a:extLst>
                  <a:ext uri="{0D108BD9-81ED-4DB2-BD59-A6C34878D82A}">
                    <a16:rowId xmlns:a16="http://schemas.microsoft.com/office/drawing/2014/main" val="342921304"/>
                  </a:ext>
                </a:extLst>
              </a:tr>
            </a:tbl>
          </a:graphicData>
        </a:graphic>
      </p:graphicFrame>
      <p:graphicFrame>
        <p:nvGraphicFramePr>
          <p:cNvPr id="11" name="MeetingTime"/>
          <p:cNvGraphicFramePr>
            <a:graphicFrameLocks noGrp="1"/>
          </p:cNvGraphicFramePr>
          <p:nvPr>
            <p:extLst>
              <p:ext uri="{D42A27DB-BD31-4B8C-83A1-F6EECF244321}">
                <p14:modId xmlns:p14="http://schemas.microsoft.com/office/powerpoint/2010/main" val="3816037121"/>
              </p:ext>
            </p:extLst>
          </p:nvPr>
        </p:nvGraphicFramePr>
        <p:xfrm>
          <a:off x="6744145" y="1854153"/>
          <a:ext cx="2026283" cy="1531570"/>
        </p:xfrm>
        <a:graphic>
          <a:graphicData uri="http://schemas.openxmlformats.org/drawingml/2006/table">
            <a:tbl>
              <a:tblPr firstRow="1" bandRow="1">
                <a:tableStyleId>{5C22544A-7EE6-4342-B048-85BDC9FD1C3A}</a:tableStyleId>
              </a:tblPr>
              <a:tblGrid>
                <a:gridCol w="2026283">
                  <a:extLst>
                    <a:ext uri="{9D8B030D-6E8A-4147-A177-3AD203B41FA5}">
                      <a16:colId xmlns:a16="http://schemas.microsoft.com/office/drawing/2014/main" val="3618889415"/>
                    </a:ext>
                  </a:extLst>
                </a:gridCol>
              </a:tblGrid>
              <a:tr h="342852">
                <a:tc>
                  <a:txBody>
                    <a:bodyPr/>
                    <a:lstStyle/>
                    <a:p>
                      <a:r>
                        <a:rPr lang="en-US" sz="1800" dirty="0" err="1"/>
                        <a:t>MeetingTime</a:t>
                      </a:r>
                      <a:endParaRPr lang="en-US" sz="1800" dirty="0"/>
                    </a:p>
                  </a:txBody>
                  <a:tcPr marL="68570" marR="68570" marT="34285" marB="34285">
                    <a:solidFill>
                      <a:schemeClr val="accent6">
                        <a:lumMod val="75000"/>
                      </a:schemeClr>
                    </a:solidFill>
                  </a:tcPr>
                </a:tc>
                <a:extLst>
                  <a:ext uri="{0D108BD9-81ED-4DB2-BD59-A6C34878D82A}">
                    <a16:rowId xmlns:a16="http://schemas.microsoft.com/office/drawing/2014/main" val="972223293"/>
                  </a:ext>
                </a:extLst>
              </a:tr>
              <a:tr h="29713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1500" i="0" dirty="0">
                          <a:solidFill>
                            <a:schemeClr val="tx1"/>
                          </a:solidFill>
                        </a:rPr>
                        <a:t>2016-04-01</a:t>
                      </a:r>
                      <a:r>
                        <a:rPr lang="en-US" sz="1500" i="0" baseline="0" dirty="0">
                          <a:solidFill>
                            <a:schemeClr val="tx1"/>
                          </a:solidFill>
                        </a:rPr>
                        <a:t> </a:t>
                      </a:r>
                      <a:r>
                        <a:rPr lang="en-US" sz="1500" i="0" dirty="0">
                          <a:solidFill>
                            <a:schemeClr val="tx1"/>
                          </a:solidFill>
                        </a:rPr>
                        <a:t>09:00</a:t>
                      </a:r>
                      <a:r>
                        <a:rPr lang="en-US" sz="1500" i="0" baseline="0" dirty="0">
                          <a:solidFill>
                            <a:schemeClr val="tx1"/>
                          </a:solidFill>
                        </a:rPr>
                        <a:t> +8:00</a:t>
                      </a:r>
                      <a:endParaRPr lang="en-US" sz="1500" i="0" dirty="0">
                        <a:solidFill>
                          <a:schemeClr val="tx1"/>
                        </a:solidFill>
                      </a:endParaRPr>
                    </a:p>
                  </a:txBody>
                  <a:tcPr marL="68570" marR="68570" marT="34285" marB="34285"/>
                </a:tc>
                <a:extLst>
                  <a:ext uri="{0D108BD9-81ED-4DB2-BD59-A6C34878D82A}">
                    <a16:rowId xmlns:a16="http://schemas.microsoft.com/office/drawing/2014/main" val="421879776"/>
                  </a:ext>
                </a:extLst>
              </a:tr>
              <a:tr h="29713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1500" i="0" dirty="0">
                          <a:solidFill>
                            <a:schemeClr val="tx1"/>
                          </a:solidFill>
                        </a:rPr>
                        <a:t>2016-04-01</a:t>
                      </a:r>
                      <a:r>
                        <a:rPr lang="en-US" sz="1500" i="0" baseline="0" dirty="0">
                          <a:solidFill>
                            <a:schemeClr val="tx1"/>
                          </a:solidFill>
                        </a:rPr>
                        <a:t> </a:t>
                      </a:r>
                      <a:r>
                        <a:rPr lang="en-US" sz="1500" i="0" dirty="0">
                          <a:solidFill>
                            <a:schemeClr val="tx1"/>
                          </a:solidFill>
                        </a:rPr>
                        <a:t>09:00</a:t>
                      </a:r>
                      <a:r>
                        <a:rPr lang="en-US" sz="1500" i="0" baseline="0" dirty="0">
                          <a:solidFill>
                            <a:schemeClr val="tx1"/>
                          </a:solidFill>
                        </a:rPr>
                        <a:t> +100</a:t>
                      </a:r>
                      <a:endParaRPr lang="en-US" sz="1500" i="0" dirty="0">
                        <a:solidFill>
                          <a:schemeClr val="tx1"/>
                        </a:solidFill>
                      </a:endParaRPr>
                    </a:p>
                  </a:txBody>
                  <a:tcPr marL="68570" marR="68570" marT="34285" marB="34285"/>
                </a:tc>
                <a:extLst>
                  <a:ext uri="{0D108BD9-81ED-4DB2-BD59-A6C34878D82A}">
                    <a16:rowId xmlns:a16="http://schemas.microsoft.com/office/drawing/2014/main" val="2693717018"/>
                  </a:ext>
                </a:extLst>
              </a:tr>
              <a:tr h="29713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1500" i="0" dirty="0">
                          <a:solidFill>
                            <a:schemeClr val="tx1"/>
                          </a:solidFill>
                        </a:rPr>
                        <a:t>2016-04-01</a:t>
                      </a:r>
                      <a:r>
                        <a:rPr lang="en-US" sz="1500" i="0" baseline="0" dirty="0">
                          <a:solidFill>
                            <a:schemeClr val="tx1"/>
                          </a:solidFill>
                        </a:rPr>
                        <a:t> </a:t>
                      </a:r>
                      <a:r>
                        <a:rPr lang="en-US" sz="1500" i="0" dirty="0">
                          <a:solidFill>
                            <a:schemeClr val="tx1"/>
                          </a:solidFill>
                        </a:rPr>
                        <a:t>09:00</a:t>
                      </a:r>
                      <a:r>
                        <a:rPr lang="en-US" sz="1500" i="0" baseline="0" dirty="0">
                          <a:solidFill>
                            <a:schemeClr val="tx1"/>
                          </a:solidFill>
                        </a:rPr>
                        <a:t> +6:00</a:t>
                      </a:r>
                      <a:endParaRPr lang="en-US" sz="1500" i="0" dirty="0">
                        <a:solidFill>
                          <a:schemeClr val="tx1"/>
                        </a:solidFill>
                      </a:endParaRPr>
                    </a:p>
                  </a:txBody>
                  <a:tcPr marL="68570" marR="68570" marT="34285" marB="34285"/>
                </a:tc>
                <a:extLst>
                  <a:ext uri="{0D108BD9-81ED-4DB2-BD59-A6C34878D82A}">
                    <a16:rowId xmlns:a16="http://schemas.microsoft.com/office/drawing/2014/main" val="474114192"/>
                  </a:ext>
                </a:extLst>
              </a:tr>
              <a:tr h="29713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1500" i="0" dirty="0">
                          <a:solidFill>
                            <a:schemeClr val="tx1"/>
                          </a:solidFill>
                        </a:rPr>
                        <a:t>2016-04-01</a:t>
                      </a:r>
                      <a:r>
                        <a:rPr lang="en-US" sz="1500" i="0" baseline="0" dirty="0">
                          <a:solidFill>
                            <a:schemeClr val="tx1"/>
                          </a:solidFill>
                        </a:rPr>
                        <a:t> </a:t>
                      </a:r>
                      <a:r>
                        <a:rPr lang="en-US" sz="1500" i="0" dirty="0">
                          <a:solidFill>
                            <a:schemeClr val="tx1"/>
                          </a:solidFill>
                        </a:rPr>
                        <a:t>09:00</a:t>
                      </a:r>
                      <a:r>
                        <a:rPr lang="en-US" sz="1500" i="0" baseline="0" dirty="0">
                          <a:solidFill>
                            <a:schemeClr val="tx1"/>
                          </a:solidFill>
                        </a:rPr>
                        <a:t> +3:00</a:t>
                      </a:r>
                      <a:endParaRPr lang="en-US" sz="1500" i="0" dirty="0">
                        <a:solidFill>
                          <a:schemeClr val="tx1"/>
                        </a:solidFill>
                      </a:endParaRPr>
                    </a:p>
                  </a:txBody>
                  <a:tcPr marL="68570" marR="68570" marT="34285" marB="34285"/>
                </a:tc>
                <a:extLst>
                  <a:ext uri="{0D108BD9-81ED-4DB2-BD59-A6C34878D82A}">
                    <a16:rowId xmlns:a16="http://schemas.microsoft.com/office/drawing/2014/main" val="342921304"/>
                  </a:ext>
                </a:extLst>
              </a:tr>
            </a:tbl>
          </a:graphicData>
        </a:graphic>
      </p:graphicFrame>
    </p:spTree>
    <p:extLst>
      <p:ext uri="{BB962C8B-B14F-4D97-AF65-F5344CB8AC3E}">
        <p14:creationId xmlns:p14="http://schemas.microsoft.com/office/powerpoint/2010/main" val="232962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500"/>
                                        <p:tgtEl>
                                          <p:spTgt spid="5">
                                            <p:txEl>
                                              <p:pRg st="2" end="2"/>
                                            </p:txEl>
                                          </p:spTgt>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animEffect transition="in" filter="fade">
                                      <p:cBhvr>
                                        <p:cTn id="30" dur="500"/>
                                        <p:tgtEl>
                                          <p:spTgt spid="5">
                                            <p:txEl>
                                              <p:pRg st="3" end="3"/>
                                            </p:txEl>
                                          </p:spTgt>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animEffect transition="in" filter="fade">
                                      <p:cBhvr>
                                        <p:cTn id="39" dur="500"/>
                                        <p:tgtEl>
                                          <p:spTgt spid="5">
                                            <p:txEl>
                                              <p:pRg st="4" end="4"/>
                                            </p:txEl>
                                          </p:spTgt>
                                        </p:tgtEl>
                                      </p:cBhvr>
                                    </p:animEffec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2"/>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pecialist"/>
          <p:cNvSpPr txBox="1">
            <a:spLocks/>
          </p:cNvSpPr>
          <p:nvPr/>
        </p:nvSpPr>
        <p:spPr>
          <a:xfrm>
            <a:off x="341683" y="1820005"/>
            <a:ext cx="2975577" cy="390970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504">
              <a:spcBef>
                <a:spcPts val="1050"/>
              </a:spcBef>
              <a:buNone/>
            </a:pPr>
            <a:r>
              <a:rPr lang="en-US" sz="2400" b="1" dirty="0"/>
              <a:t>Others</a:t>
            </a:r>
          </a:p>
          <a:p>
            <a:pPr marL="257064" indent="-257064" defTabSz="685504">
              <a:spcBef>
                <a:spcPts val="1050"/>
              </a:spcBef>
            </a:pPr>
            <a:r>
              <a:rPr lang="en-US" sz="2100" dirty="0"/>
              <a:t>Bit (True/False)</a:t>
            </a:r>
          </a:p>
          <a:p>
            <a:pPr marL="257064" indent="-257064" defTabSz="685504">
              <a:spcBef>
                <a:spcPts val="1050"/>
              </a:spcBef>
            </a:pPr>
            <a:r>
              <a:rPr lang="en-US" sz="2100" dirty="0"/>
              <a:t>Binary</a:t>
            </a:r>
          </a:p>
          <a:p>
            <a:pPr marL="257064" indent="-257064" defTabSz="685504">
              <a:spcBef>
                <a:spcPts val="1050"/>
              </a:spcBef>
            </a:pPr>
            <a:r>
              <a:rPr lang="en-US" sz="2100" dirty="0"/>
              <a:t>Unique Identifier</a:t>
            </a:r>
          </a:p>
          <a:p>
            <a:pPr marL="257064" indent="-257064" defTabSz="685504">
              <a:spcBef>
                <a:spcPts val="1050"/>
              </a:spcBef>
            </a:pPr>
            <a:r>
              <a:rPr lang="en-US" sz="2100" dirty="0"/>
              <a:t>XML</a:t>
            </a:r>
          </a:p>
          <a:p>
            <a:pPr marL="257064" indent="-257064" defTabSz="685504">
              <a:spcBef>
                <a:spcPts val="1050"/>
              </a:spcBef>
            </a:pPr>
            <a:r>
              <a:rPr lang="en-US" sz="2100" dirty="0"/>
              <a:t>Spatial</a:t>
            </a:r>
          </a:p>
          <a:p>
            <a:pPr marL="257064" indent="-257064" defTabSz="685504">
              <a:spcBef>
                <a:spcPts val="1050"/>
              </a:spcBef>
            </a:pPr>
            <a:r>
              <a:rPr lang="en-US" sz="2100" dirty="0"/>
              <a:t>Timestamp</a:t>
            </a:r>
          </a:p>
          <a:p>
            <a:pPr marL="556974" lvl="1" indent="-214219" defTabSz="685504">
              <a:spcBef>
                <a:spcPts val="225"/>
              </a:spcBef>
              <a:spcAft>
                <a:spcPts val="225"/>
              </a:spcAft>
            </a:pPr>
            <a:endParaRPr lang="en-US" sz="2100" dirty="0"/>
          </a:p>
        </p:txBody>
      </p:sp>
      <p:graphicFrame>
        <p:nvGraphicFramePr>
          <p:cNvPr id="8" name="InStock"/>
          <p:cNvGraphicFramePr>
            <a:graphicFrameLocks noGrp="1"/>
          </p:cNvGraphicFramePr>
          <p:nvPr>
            <p:extLst>
              <p:ext uri="{D42A27DB-BD31-4B8C-83A1-F6EECF244321}">
                <p14:modId xmlns:p14="http://schemas.microsoft.com/office/powerpoint/2010/main" val="2431445715"/>
              </p:ext>
            </p:extLst>
          </p:nvPr>
        </p:nvGraphicFramePr>
        <p:xfrm>
          <a:off x="2676932" y="1854153"/>
          <a:ext cx="848470" cy="1531570"/>
        </p:xfrm>
        <a:graphic>
          <a:graphicData uri="http://schemas.openxmlformats.org/drawingml/2006/table">
            <a:tbl>
              <a:tblPr firstRow="1" bandRow="1">
                <a:tableStyleId>{5C22544A-7EE6-4342-B048-85BDC9FD1C3A}</a:tableStyleId>
              </a:tblPr>
              <a:tblGrid>
                <a:gridCol w="848470">
                  <a:extLst>
                    <a:ext uri="{9D8B030D-6E8A-4147-A177-3AD203B41FA5}">
                      <a16:colId xmlns:a16="http://schemas.microsoft.com/office/drawing/2014/main" val="3618889415"/>
                    </a:ext>
                  </a:extLst>
                </a:gridCol>
              </a:tblGrid>
              <a:tr h="342852">
                <a:tc>
                  <a:txBody>
                    <a:bodyPr/>
                    <a:lstStyle/>
                    <a:p>
                      <a:r>
                        <a:rPr lang="en-US" sz="1800" dirty="0" err="1"/>
                        <a:t>InStock</a:t>
                      </a:r>
                      <a:endParaRPr lang="en-US" sz="1800" dirty="0"/>
                    </a:p>
                  </a:txBody>
                  <a:tcPr marL="68570" marR="68570" marT="34285" marB="34285">
                    <a:solidFill>
                      <a:schemeClr val="accent6">
                        <a:lumMod val="75000"/>
                      </a:schemeClr>
                    </a:solidFill>
                  </a:tcPr>
                </a:tc>
                <a:extLst>
                  <a:ext uri="{0D108BD9-81ED-4DB2-BD59-A6C34878D82A}">
                    <a16:rowId xmlns:a16="http://schemas.microsoft.com/office/drawing/2014/main" val="972223293"/>
                  </a:ext>
                </a:extLst>
              </a:tr>
              <a:tr h="297138">
                <a:tc>
                  <a:txBody>
                    <a:bodyPr/>
                    <a:lstStyle/>
                    <a:p>
                      <a:r>
                        <a:rPr lang="en-US" sz="1500" i="0" dirty="0">
                          <a:solidFill>
                            <a:schemeClr val="tx1"/>
                          </a:solidFill>
                        </a:rPr>
                        <a:t>1</a:t>
                      </a:r>
                    </a:p>
                  </a:txBody>
                  <a:tcPr marL="68570" marR="68570" marT="34285" marB="34285"/>
                </a:tc>
                <a:extLst>
                  <a:ext uri="{0D108BD9-81ED-4DB2-BD59-A6C34878D82A}">
                    <a16:rowId xmlns:a16="http://schemas.microsoft.com/office/drawing/2014/main" val="421879776"/>
                  </a:ext>
                </a:extLst>
              </a:tr>
              <a:tr h="297138">
                <a:tc>
                  <a:txBody>
                    <a:bodyPr/>
                    <a:lstStyle/>
                    <a:p>
                      <a:r>
                        <a:rPr lang="en-US" sz="1500" i="0" dirty="0">
                          <a:solidFill>
                            <a:schemeClr val="tx1"/>
                          </a:solidFill>
                        </a:rPr>
                        <a:t>0</a:t>
                      </a:r>
                    </a:p>
                  </a:txBody>
                  <a:tcPr marL="68570" marR="68570" marT="34285" marB="34285"/>
                </a:tc>
                <a:extLst>
                  <a:ext uri="{0D108BD9-81ED-4DB2-BD59-A6C34878D82A}">
                    <a16:rowId xmlns:a16="http://schemas.microsoft.com/office/drawing/2014/main" val="2693717018"/>
                  </a:ext>
                </a:extLst>
              </a:tr>
              <a:tr h="297138">
                <a:tc>
                  <a:txBody>
                    <a:bodyPr/>
                    <a:lstStyle/>
                    <a:p>
                      <a:r>
                        <a:rPr lang="en-US" sz="1500" i="0" dirty="0">
                          <a:solidFill>
                            <a:schemeClr val="tx1"/>
                          </a:solidFill>
                        </a:rPr>
                        <a:t>1</a:t>
                      </a:r>
                    </a:p>
                  </a:txBody>
                  <a:tcPr marL="68570" marR="68570" marT="34285" marB="34285"/>
                </a:tc>
                <a:extLst>
                  <a:ext uri="{0D108BD9-81ED-4DB2-BD59-A6C34878D82A}">
                    <a16:rowId xmlns:a16="http://schemas.microsoft.com/office/drawing/2014/main" val="474114192"/>
                  </a:ext>
                </a:extLst>
              </a:tr>
              <a:tr h="297138">
                <a:tc>
                  <a:txBody>
                    <a:bodyPr/>
                    <a:lstStyle/>
                    <a:p>
                      <a:r>
                        <a:rPr lang="en-US" sz="1500" i="0" dirty="0">
                          <a:solidFill>
                            <a:schemeClr val="tx1"/>
                          </a:solidFill>
                        </a:rPr>
                        <a:t>1</a:t>
                      </a:r>
                    </a:p>
                  </a:txBody>
                  <a:tcPr marL="68570" marR="68570" marT="34285" marB="34285"/>
                </a:tc>
                <a:extLst>
                  <a:ext uri="{0D108BD9-81ED-4DB2-BD59-A6C34878D82A}">
                    <a16:rowId xmlns:a16="http://schemas.microsoft.com/office/drawing/2014/main" val="342921304"/>
                  </a:ext>
                </a:extLst>
              </a:tr>
            </a:tbl>
          </a:graphicData>
        </a:graphic>
      </p:graphicFrame>
      <p:graphicFrame>
        <p:nvGraphicFramePr>
          <p:cNvPr id="9" name="Photo"/>
          <p:cNvGraphicFramePr>
            <a:graphicFrameLocks noGrp="1"/>
          </p:cNvGraphicFramePr>
          <p:nvPr>
            <p:extLst>
              <p:ext uri="{D42A27DB-BD31-4B8C-83A1-F6EECF244321}">
                <p14:modId xmlns:p14="http://schemas.microsoft.com/office/powerpoint/2010/main" val="2610620541"/>
              </p:ext>
            </p:extLst>
          </p:nvPr>
        </p:nvGraphicFramePr>
        <p:xfrm>
          <a:off x="3525402" y="1854153"/>
          <a:ext cx="883340" cy="1543432"/>
        </p:xfrm>
        <a:graphic>
          <a:graphicData uri="http://schemas.openxmlformats.org/drawingml/2006/table">
            <a:tbl>
              <a:tblPr firstRow="1" bandRow="1">
                <a:tableStyleId>{5C22544A-7EE6-4342-B048-85BDC9FD1C3A}</a:tableStyleId>
              </a:tblPr>
              <a:tblGrid>
                <a:gridCol w="883340">
                  <a:extLst>
                    <a:ext uri="{9D8B030D-6E8A-4147-A177-3AD203B41FA5}">
                      <a16:colId xmlns:a16="http://schemas.microsoft.com/office/drawing/2014/main" val="3618889415"/>
                    </a:ext>
                  </a:extLst>
                </a:gridCol>
              </a:tblGrid>
              <a:tr h="345544">
                <a:tc>
                  <a:txBody>
                    <a:bodyPr/>
                    <a:lstStyle/>
                    <a:p>
                      <a:r>
                        <a:rPr lang="en-US" sz="1800" dirty="0"/>
                        <a:t>Photo</a:t>
                      </a:r>
                    </a:p>
                  </a:txBody>
                  <a:tcPr marL="68570" marR="68570" marT="34285" marB="34285">
                    <a:solidFill>
                      <a:schemeClr val="accent6">
                        <a:lumMod val="75000"/>
                      </a:schemeClr>
                    </a:solidFill>
                  </a:tcPr>
                </a:tc>
                <a:extLst>
                  <a:ext uri="{0D108BD9-81ED-4DB2-BD59-A6C34878D82A}">
                    <a16:rowId xmlns:a16="http://schemas.microsoft.com/office/drawing/2014/main" val="972223293"/>
                  </a:ext>
                </a:extLst>
              </a:tr>
              <a:tr h="299472">
                <a:tc>
                  <a:txBody>
                    <a:bodyPr/>
                    <a:lstStyle/>
                    <a:p>
                      <a:r>
                        <a:rPr lang="en-US" sz="1500" i="0" dirty="0">
                          <a:solidFill>
                            <a:schemeClr val="tx1"/>
                          </a:solidFill>
                        </a:rPr>
                        <a:t>110101..</a:t>
                      </a:r>
                    </a:p>
                  </a:txBody>
                  <a:tcPr marL="68570" marR="68570" marT="34285" marB="34285"/>
                </a:tc>
                <a:extLst>
                  <a:ext uri="{0D108BD9-81ED-4DB2-BD59-A6C34878D82A}">
                    <a16:rowId xmlns:a16="http://schemas.microsoft.com/office/drawing/2014/main" val="421879776"/>
                  </a:ext>
                </a:extLst>
              </a:tr>
              <a:tr h="299472">
                <a:tc>
                  <a:txBody>
                    <a:bodyPr/>
                    <a:lstStyle/>
                    <a:p>
                      <a:r>
                        <a:rPr lang="en-US" sz="1500" i="0" dirty="0">
                          <a:solidFill>
                            <a:schemeClr val="tx1"/>
                          </a:solidFill>
                        </a:rPr>
                        <a:t>111011..</a:t>
                      </a:r>
                    </a:p>
                  </a:txBody>
                  <a:tcPr marL="68570" marR="68570" marT="34285" marB="34285"/>
                </a:tc>
                <a:extLst>
                  <a:ext uri="{0D108BD9-81ED-4DB2-BD59-A6C34878D82A}">
                    <a16:rowId xmlns:a16="http://schemas.microsoft.com/office/drawing/2014/main" val="2693717018"/>
                  </a:ext>
                </a:extLst>
              </a:tr>
              <a:tr h="299472">
                <a:tc>
                  <a:txBody>
                    <a:bodyPr/>
                    <a:lstStyle/>
                    <a:p>
                      <a:r>
                        <a:rPr lang="en-US" sz="1500" i="0" dirty="0">
                          <a:solidFill>
                            <a:schemeClr val="tx1"/>
                          </a:solidFill>
                        </a:rPr>
                        <a:t>001010..</a:t>
                      </a:r>
                    </a:p>
                  </a:txBody>
                  <a:tcPr marL="68570" marR="68570" marT="34285" marB="34285"/>
                </a:tc>
                <a:extLst>
                  <a:ext uri="{0D108BD9-81ED-4DB2-BD59-A6C34878D82A}">
                    <a16:rowId xmlns:a16="http://schemas.microsoft.com/office/drawing/2014/main" val="474114192"/>
                  </a:ext>
                </a:extLst>
              </a:tr>
              <a:tr h="299472">
                <a:tc>
                  <a:txBody>
                    <a:bodyPr/>
                    <a:lstStyle/>
                    <a:p>
                      <a:r>
                        <a:rPr lang="en-US" sz="1500" i="0" dirty="0">
                          <a:solidFill>
                            <a:schemeClr val="tx1"/>
                          </a:solidFill>
                        </a:rPr>
                        <a:t>111110..</a:t>
                      </a:r>
                    </a:p>
                  </a:txBody>
                  <a:tcPr marL="68570" marR="68570" marT="34285" marB="34285"/>
                </a:tc>
                <a:extLst>
                  <a:ext uri="{0D108BD9-81ED-4DB2-BD59-A6C34878D82A}">
                    <a16:rowId xmlns:a16="http://schemas.microsoft.com/office/drawing/2014/main" val="342921304"/>
                  </a:ext>
                </a:extLst>
              </a:tr>
            </a:tbl>
          </a:graphicData>
        </a:graphic>
      </p:graphicFrame>
      <p:graphicFrame>
        <p:nvGraphicFramePr>
          <p:cNvPr id="10" name="StockID"/>
          <p:cNvGraphicFramePr>
            <a:graphicFrameLocks noGrp="1"/>
          </p:cNvGraphicFramePr>
          <p:nvPr>
            <p:extLst>
              <p:ext uri="{D42A27DB-BD31-4B8C-83A1-F6EECF244321}">
                <p14:modId xmlns:p14="http://schemas.microsoft.com/office/powerpoint/2010/main" val="1715708775"/>
              </p:ext>
            </p:extLst>
          </p:nvPr>
        </p:nvGraphicFramePr>
        <p:xfrm>
          <a:off x="4408742" y="1854153"/>
          <a:ext cx="1422833" cy="1531570"/>
        </p:xfrm>
        <a:graphic>
          <a:graphicData uri="http://schemas.openxmlformats.org/drawingml/2006/table">
            <a:tbl>
              <a:tblPr firstRow="1" bandRow="1">
                <a:tableStyleId>{5C22544A-7EE6-4342-B048-85BDC9FD1C3A}</a:tableStyleId>
              </a:tblPr>
              <a:tblGrid>
                <a:gridCol w="1422833">
                  <a:extLst>
                    <a:ext uri="{9D8B030D-6E8A-4147-A177-3AD203B41FA5}">
                      <a16:colId xmlns:a16="http://schemas.microsoft.com/office/drawing/2014/main" val="3618889415"/>
                    </a:ext>
                  </a:extLst>
                </a:gridCol>
              </a:tblGrid>
              <a:tr h="342852">
                <a:tc>
                  <a:txBody>
                    <a:bodyPr/>
                    <a:lstStyle/>
                    <a:p>
                      <a:r>
                        <a:rPr lang="en-US" sz="1800" dirty="0" err="1"/>
                        <a:t>StockID</a:t>
                      </a:r>
                      <a:endParaRPr lang="en-US" sz="1800" dirty="0"/>
                    </a:p>
                  </a:txBody>
                  <a:tcPr marL="68570" marR="68570" marT="34285" marB="34285">
                    <a:solidFill>
                      <a:schemeClr val="accent6">
                        <a:lumMod val="75000"/>
                      </a:schemeClr>
                    </a:solidFill>
                  </a:tcPr>
                </a:tc>
                <a:extLst>
                  <a:ext uri="{0D108BD9-81ED-4DB2-BD59-A6C34878D82A}">
                    <a16:rowId xmlns:a16="http://schemas.microsoft.com/office/drawing/2014/main" val="972223293"/>
                  </a:ext>
                </a:extLst>
              </a:tr>
              <a:tr h="297138">
                <a:tc>
                  <a:txBody>
                    <a:bodyPr/>
                    <a:lstStyle/>
                    <a:p>
                      <a:r>
                        <a:rPr lang="en-US" sz="1500" i="0" dirty="0">
                          <a:solidFill>
                            <a:schemeClr val="tx1"/>
                          </a:solidFill>
                        </a:rPr>
                        <a:t>12F51A28-12B..</a:t>
                      </a:r>
                    </a:p>
                  </a:txBody>
                  <a:tcPr marL="68570" marR="68570" marT="34285" marB="34285"/>
                </a:tc>
                <a:extLst>
                  <a:ext uri="{0D108BD9-81ED-4DB2-BD59-A6C34878D82A}">
                    <a16:rowId xmlns:a16="http://schemas.microsoft.com/office/drawing/2014/main" val="421879776"/>
                  </a:ext>
                </a:extLst>
              </a:tr>
              <a:tr h="29713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1500" i="0" dirty="0">
                          <a:solidFill>
                            <a:schemeClr val="tx1"/>
                          </a:solidFill>
                        </a:rPr>
                        <a:t>32BC762E-569..</a:t>
                      </a:r>
                    </a:p>
                  </a:txBody>
                  <a:tcPr marL="68570" marR="68570" marT="34285" marB="34285"/>
                </a:tc>
                <a:extLst>
                  <a:ext uri="{0D108BD9-81ED-4DB2-BD59-A6C34878D82A}">
                    <a16:rowId xmlns:a16="http://schemas.microsoft.com/office/drawing/2014/main" val="2693717018"/>
                  </a:ext>
                </a:extLst>
              </a:tr>
              <a:tr h="29713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1500" i="0" dirty="0">
                          <a:solidFill>
                            <a:schemeClr val="tx1"/>
                          </a:solidFill>
                        </a:rPr>
                        <a:t>734736BD-125..</a:t>
                      </a:r>
                    </a:p>
                  </a:txBody>
                  <a:tcPr marL="68570" marR="68570" marT="34285" marB="34285"/>
                </a:tc>
                <a:extLst>
                  <a:ext uri="{0D108BD9-81ED-4DB2-BD59-A6C34878D82A}">
                    <a16:rowId xmlns:a16="http://schemas.microsoft.com/office/drawing/2014/main" val="474114192"/>
                  </a:ext>
                </a:extLst>
              </a:tr>
              <a:tr h="29713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1500" i="0" dirty="0">
                          <a:solidFill>
                            <a:schemeClr val="tx1"/>
                          </a:solidFill>
                        </a:rPr>
                        <a:t>329DE521-BC4..</a:t>
                      </a:r>
                    </a:p>
                  </a:txBody>
                  <a:tcPr marL="68570" marR="68570" marT="34285" marB="34285"/>
                </a:tc>
                <a:extLst>
                  <a:ext uri="{0D108BD9-81ED-4DB2-BD59-A6C34878D82A}">
                    <a16:rowId xmlns:a16="http://schemas.microsoft.com/office/drawing/2014/main" val="342921304"/>
                  </a:ext>
                </a:extLst>
              </a:tr>
            </a:tbl>
          </a:graphicData>
        </a:graphic>
      </p:graphicFrame>
      <p:graphicFrame>
        <p:nvGraphicFramePr>
          <p:cNvPr id="11" name="Spec"/>
          <p:cNvGraphicFramePr>
            <a:graphicFrameLocks noGrp="1"/>
          </p:cNvGraphicFramePr>
          <p:nvPr>
            <p:extLst>
              <p:ext uri="{D42A27DB-BD31-4B8C-83A1-F6EECF244321}">
                <p14:modId xmlns:p14="http://schemas.microsoft.com/office/powerpoint/2010/main" val="2343739714"/>
              </p:ext>
            </p:extLst>
          </p:nvPr>
        </p:nvGraphicFramePr>
        <p:xfrm>
          <a:off x="5831576" y="1854153"/>
          <a:ext cx="1246408" cy="1531570"/>
        </p:xfrm>
        <a:graphic>
          <a:graphicData uri="http://schemas.openxmlformats.org/drawingml/2006/table">
            <a:tbl>
              <a:tblPr firstRow="1" bandRow="1">
                <a:tableStyleId>{5C22544A-7EE6-4342-B048-85BDC9FD1C3A}</a:tableStyleId>
              </a:tblPr>
              <a:tblGrid>
                <a:gridCol w="1246408">
                  <a:extLst>
                    <a:ext uri="{9D8B030D-6E8A-4147-A177-3AD203B41FA5}">
                      <a16:colId xmlns:a16="http://schemas.microsoft.com/office/drawing/2014/main" val="3618889415"/>
                    </a:ext>
                  </a:extLst>
                </a:gridCol>
              </a:tblGrid>
              <a:tr h="342852">
                <a:tc>
                  <a:txBody>
                    <a:bodyPr/>
                    <a:lstStyle/>
                    <a:p>
                      <a:r>
                        <a:rPr lang="en-US" sz="1800" dirty="0"/>
                        <a:t>Spec</a:t>
                      </a:r>
                    </a:p>
                  </a:txBody>
                  <a:tcPr marL="68570" marR="68570" marT="34285" marB="34285">
                    <a:solidFill>
                      <a:schemeClr val="accent6">
                        <a:lumMod val="75000"/>
                      </a:schemeClr>
                    </a:solidFill>
                  </a:tcPr>
                </a:tc>
                <a:extLst>
                  <a:ext uri="{0D108BD9-81ED-4DB2-BD59-A6C34878D82A}">
                    <a16:rowId xmlns:a16="http://schemas.microsoft.com/office/drawing/2014/main" val="972223293"/>
                  </a:ext>
                </a:extLst>
              </a:tr>
              <a:tr h="29713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1500" i="0" dirty="0">
                          <a:solidFill>
                            <a:schemeClr val="tx1"/>
                          </a:solidFill>
                        </a:rPr>
                        <a:t>&lt;</a:t>
                      </a:r>
                      <a:r>
                        <a:rPr lang="en-US" sz="1500" i="0" dirty="0" err="1">
                          <a:solidFill>
                            <a:schemeClr val="tx1"/>
                          </a:solidFill>
                        </a:rPr>
                        <a:t>prd</a:t>
                      </a:r>
                      <a:r>
                        <a:rPr lang="en-US" sz="1500" i="0" dirty="0">
                          <a:solidFill>
                            <a:schemeClr val="tx1"/>
                          </a:solidFill>
                        </a:rPr>
                        <a:t> id=“1”/&gt;</a:t>
                      </a:r>
                    </a:p>
                  </a:txBody>
                  <a:tcPr marL="68570" marR="68570" marT="34285" marB="34285"/>
                </a:tc>
                <a:extLst>
                  <a:ext uri="{0D108BD9-81ED-4DB2-BD59-A6C34878D82A}">
                    <a16:rowId xmlns:a16="http://schemas.microsoft.com/office/drawing/2014/main" val="421879776"/>
                  </a:ext>
                </a:extLst>
              </a:tr>
              <a:tr h="29713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1500" i="0" dirty="0">
                          <a:solidFill>
                            <a:schemeClr val="tx1"/>
                          </a:solidFill>
                        </a:rPr>
                        <a:t>&lt;</a:t>
                      </a:r>
                      <a:r>
                        <a:rPr lang="en-US" sz="1500" i="0" dirty="0" err="1">
                          <a:solidFill>
                            <a:schemeClr val="tx1"/>
                          </a:solidFill>
                        </a:rPr>
                        <a:t>prd</a:t>
                      </a:r>
                      <a:r>
                        <a:rPr lang="en-US" sz="1500" i="0" dirty="0">
                          <a:solidFill>
                            <a:schemeClr val="tx1"/>
                          </a:solidFill>
                        </a:rPr>
                        <a:t> id=“3”/&gt;</a:t>
                      </a:r>
                    </a:p>
                  </a:txBody>
                  <a:tcPr marL="68570" marR="68570" marT="34285" marB="34285"/>
                </a:tc>
                <a:extLst>
                  <a:ext uri="{0D108BD9-81ED-4DB2-BD59-A6C34878D82A}">
                    <a16:rowId xmlns:a16="http://schemas.microsoft.com/office/drawing/2014/main" val="2693717018"/>
                  </a:ext>
                </a:extLst>
              </a:tr>
              <a:tr h="29713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1500" i="0" dirty="0">
                          <a:solidFill>
                            <a:schemeClr val="tx1"/>
                          </a:solidFill>
                        </a:rPr>
                        <a:t>&lt;</a:t>
                      </a:r>
                      <a:r>
                        <a:rPr lang="en-US" sz="1500" i="0" dirty="0" err="1">
                          <a:solidFill>
                            <a:schemeClr val="tx1"/>
                          </a:solidFill>
                        </a:rPr>
                        <a:t>prd</a:t>
                      </a:r>
                      <a:r>
                        <a:rPr lang="en-US" sz="1500" i="0" dirty="0">
                          <a:solidFill>
                            <a:schemeClr val="tx1"/>
                          </a:solidFill>
                        </a:rPr>
                        <a:t> id=“4”&gt;</a:t>
                      </a:r>
                    </a:p>
                  </a:txBody>
                  <a:tcPr marL="68570" marR="68570" marT="34285" marB="34285"/>
                </a:tc>
                <a:extLst>
                  <a:ext uri="{0D108BD9-81ED-4DB2-BD59-A6C34878D82A}">
                    <a16:rowId xmlns:a16="http://schemas.microsoft.com/office/drawing/2014/main" val="474114192"/>
                  </a:ext>
                </a:extLst>
              </a:tr>
              <a:tr h="29713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1500" i="0" dirty="0">
                          <a:solidFill>
                            <a:schemeClr val="tx1"/>
                          </a:solidFill>
                        </a:rPr>
                        <a:t>&lt;</a:t>
                      </a:r>
                      <a:r>
                        <a:rPr lang="en-US" sz="1500" i="0" dirty="0" err="1">
                          <a:solidFill>
                            <a:schemeClr val="tx1"/>
                          </a:solidFill>
                        </a:rPr>
                        <a:t>prd</a:t>
                      </a:r>
                      <a:r>
                        <a:rPr lang="en-US" sz="1500" i="0" dirty="0">
                          <a:solidFill>
                            <a:schemeClr val="tx1"/>
                          </a:solidFill>
                        </a:rPr>
                        <a:t> id=“2”/&gt;</a:t>
                      </a:r>
                    </a:p>
                  </a:txBody>
                  <a:tcPr marL="68570" marR="68570" marT="34285" marB="34285"/>
                </a:tc>
                <a:extLst>
                  <a:ext uri="{0D108BD9-81ED-4DB2-BD59-A6C34878D82A}">
                    <a16:rowId xmlns:a16="http://schemas.microsoft.com/office/drawing/2014/main" val="342921304"/>
                  </a:ext>
                </a:extLst>
              </a:tr>
            </a:tbl>
          </a:graphicData>
        </a:graphic>
      </p:graphicFrame>
      <p:graphicFrame>
        <p:nvGraphicFramePr>
          <p:cNvPr id="12" name="Location"/>
          <p:cNvGraphicFramePr>
            <a:graphicFrameLocks noGrp="1"/>
          </p:cNvGraphicFramePr>
          <p:nvPr>
            <p:extLst>
              <p:ext uri="{D42A27DB-BD31-4B8C-83A1-F6EECF244321}">
                <p14:modId xmlns:p14="http://schemas.microsoft.com/office/powerpoint/2010/main" val="132448035"/>
              </p:ext>
            </p:extLst>
          </p:nvPr>
        </p:nvGraphicFramePr>
        <p:xfrm>
          <a:off x="7077983" y="1854153"/>
          <a:ext cx="1152600" cy="1531570"/>
        </p:xfrm>
        <a:graphic>
          <a:graphicData uri="http://schemas.openxmlformats.org/drawingml/2006/table">
            <a:tbl>
              <a:tblPr firstRow="1" bandRow="1">
                <a:tableStyleId>{5C22544A-7EE6-4342-B048-85BDC9FD1C3A}</a:tableStyleId>
              </a:tblPr>
              <a:tblGrid>
                <a:gridCol w="1152600">
                  <a:extLst>
                    <a:ext uri="{9D8B030D-6E8A-4147-A177-3AD203B41FA5}">
                      <a16:colId xmlns:a16="http://schemas.microsoft.com/office/drawing/2014/main" val="3618889415"/>
                    </a:ext>
                  </a:extLst>
                </a:gridCol>
              </a:tblGrid>
              <a:tr h="342852">
                <a:tc>
                  <a:txBody>
                    <a:bodyPr/>
                    <a:lstStyle/>
                    <a:p>
                      <a:r>
                        <a:rPr lang="en-US" sz="1800" dirty="0"/>
                        <a:t>Location</a:t>
                      </a:r>
                    </a:p>
                  </a:txBody>
                  <a:tcPr marL="68570" marR="68570" marT="34285" marB="34285">
                    <a:solidFill>
                      <a:schemeClr val="accent6">
                        <a:lumMod val="75000"/>
                      </a:schemeClr>
                    </a:solidFill>
                  </a:tcPr>
                </a:tc>
                <a:extLst>
                  <a:ext uri="{0D108BD9-81ED-4DB2-BD59-A6C34878D82A}">
                    <a16:rowId xmlns:a16="http://schemas.microsoft.com/office/drawing/2014/main" val="972223293"/>
                  </a:ext>
                </a:extLst>
              </a:tr>
              <a:tr h="29713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1500" i="0" dirty="0">
                          <a:solidFill>
                            <a:schemeClr val="tx1"/>
                          </a:solidFill>
                        </a:rPr>
                        <a:t>55.95,-3.188</a:t>
                      </a:r>
                    </a:p>
                  </a:txBody>
                  <a:tcPr marL="68570" marR="68570" marT="34285" marB="34285"/>
                </a:tc>
                <a:extLst>
                  <a:ext uri="{0D108BD9-81ED-4DB2-BD59-A6C34878D82A}">
                    <a16:rowId xmlns:a16="http://schemas.microsoft.com/office/drawing/2014/main" val="421879776"/>
                  </a:ext>
                </a:extLst>
              </a:tr>
              <a:tr h="29713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1500" i="0" dirty="0">
                          <a:solidFill>
                            <a:schemeClr val="tx1"/>
                          </a:solidFill>
                        </a:rPr>
                        <a:t>47.59,-122.3</a:t>
                      </a:r>
                    </a:p>
                  </a:txBody>
                  <a:tcPr marL="68570" marR="68570" marT="34285" marB="34285"/>
                </a:tc>
                <a:extLst>
                  <a:ext uri="{0D108BD9-81ED-4DB2-BD59-A6C34878D82A}">
                    <a16:rowId xmlns:a16="http://schemas.microsoft.com/office/drawing/2014/main" val="2693717018"/>
                  </a:ext>
                </a:extLst>
              </a:tr>
              <a:tr h="29713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1500" i="0" dirty="0">
                          <a:solidFill>
                            <a:schemeClr val="tx1"/>
                          </a:solidFill>
                        </a:rPr>
                        <a:t>51.51,-0.102</a:t>
                      </a:r>
                    </a:p>
                  </a:txBody>
                  <a:tcPr marL="68570" marR="68570" marT="34285" marB="34285"/>
                </a:tc>
                <a:extLst>
                  <a:ext uri="{0D108BD9-81ED-4DB2-BD59-A6C34878D82A}">
                    <a16:rowId xmlns:a16="http://schemas.microsoft.com/office/drawing/2014/main" val="474114192"/>
                  </a:ext>
                </a:extLst>
              </a:tr>
              <a:tr h="29713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1500" i="0" dirty="0">
                          <a:solidFill>
                            <a:schemeClr val="tx1"/>
                          </a:solidFill>
                        </a:rPr>
                        <a:t>-33.86,151.2</a:t>
                      </a:r>
                    </a:p>
                  </a:txBody>
                  <a:tcPr marL="68570" marR="68570" marT="34285" marB="34285"/>
                </a:tc>
                <a:extLst>
                  <a:ext uri="{0D108BD9-81ED-4DB2-BD59-A6C34878D82A}">
                    <a16:rowId xmlns:a16="http://schemas.microsoft.com/office/drawing/2014/main" val="342921304"/>
                  </a:ext>
                </a:extLst>
              </a:tr>
            </a:tbl>
          </a:graphicData>
        </a:graphic>
      </p:graphicFrame>
      <p:graphicFrame>
        <p:nvGraphicFramePr>
          <p:cNvPr id="13" name="Log"/>
          <p:cNvGraphicFramePr>
            <a:graphicFrameLocks noGrp="1"/>
          </p:cNvGraphicFramePr>
          <p:nvPr>
            <p:extLst>
              <p:ext uri="{D42A27DB-BD31-4B8C-83A1-F6EECF244321}">
                <p14:modId xmlns:p14="http://schemas.microsoft.com/office/powerpoint/2010/main" val="555750690"/>
              </p:ext>
            </p:extLst>
          </p:nvPr>
        </p:nvGraphicFramePr>
        <p:xfrm>
          <a:off x="8230584" y="1854153"/>
          <a:ext cx="854986" cy="1531570"/>
        </p:xfrm>
        <a:graphic>
          <a:graphicData uri="http://schemas.openxmlformats.org/drawingml/2006/table">
            <a:tbl>
              <a:tblPr firstRow="1" bandRow="1">
                <a:tableStyleId>{5C22544A-7EE6-4342-B048-85BDC9FD1C3A}</a:tableStyleId>
              </a:tblPr>
              <a:tblGrid>
                <a:gridCol w="854986">
                  <a:extLst>
                    <a:ext uri="{9D8B030D-6E8A-4147-A177-3AD203B41FA5}">
                      <a16:colId xmlns:a16="http://schemas.microsoft.com/office/drawing/2014/main" val="3618889415"/>
                    </a:ext>
                  </a:extLst>
                </a:gridCol>
              </a:tblGrid>
              <a:tr h="342852">
                <a:tc>
                  <a:txBody>
                    <a:bodyPr/>
                    <a:lstStyle/>
                    <a:p>
                      <a:r>
                        <a:rPr lang="en-US" sz="1800" dirty="0"/>
                        <a:t>Log</a:t>
                      </a:r>
                    </a:p>
                  </a:txBody>
                  <a:tcPr marL="68570" marR="68570" marT="34285" marB="34285">
                    <a:solidFill>
                      <a:schemeClr val="accent6">
                        <a:lumMod val="75000"/>
                      </a:schemeClr>
                    </a:solidFill>
                  </a:tcPr>
                </a:tc>
                <a:extLst>
                  <a:ext uri="{0D108BD9-81ED-4DB2-BD59-A6C34878D82A}">
                    <a16:rowId xmlns:a16="http://schemas.microsoft.com/office/drawing/2014/main" val="972223293"/>
                  </a:ext>
                </a:extLst>
              </a:tr>
              <a:tr h="29713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1500" i="0" dirty="0">
                          <a:solidFill>
                            <a:schemeClr val="tx1"/>
                          </a:solidFill>
                        </a:rPr>
                        <a:t>1460077</a:t>
                      </a:r>
                    </a:p>
                  </a:txBody>
                  <a:tcPr marL="68570" marR="68570" marT="34285" marB="34285"/>
                </a:tc>
                <a:extLst>
                  <a:ext uri="{0D108BD9-81ED-4DB2-BD59-A6C34878D82A}">
                    <a16:rowId xmlns:a16="http://schemas.microsoft.com/office/drawing/2014/main" val="421879776"/>
                  </a:ext>
                </a:extLst>
              </a:tr>
              <a:tr h="29713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1500" i="0" dirty="0">
                          <a:solidFill>
                            <a:schemeClr val="tx1"/>
                          </a:solidFill>
                        </a:rPr>
                        <a:t>1460198</a:t>
                      </a:r>
                    </a:p>
                  </a:txBody>
                  <a:tcPr marL="68570" marR="68570" marT="34285" marB="34285"/>
                </a:tc>
                <a:extLst>
                  <a:ext uri="{0D108BD9-81ED-4DB2-BD59-A6C34878D82A}">
                    <a16:rowId xmlns:a16="http://schemas.microsoft.com/office/drawing/2014/main" val="2693717018"/>
                  </a:ext>
                </a:extLst>
              </a:tr>
              <a:tr h="29713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1500" i="0" dirty="0">
                          <a:solidFill>
                            <a:schemeClr val="tx1"/>
                          </a:solidFill>
                        </a:rPr>
                        <a:t>1476352</a:t>
                      </a:r>
                    </a:p>
                  </a:txBody>
                  <a:tcPr marL="68570" marR="68570" marT="34285" marB="34285"/>
                </a:tc>
                <a:extLst>
                  <a:ext uri="{0D108BD9-81ED-4DB2-BD59-A6C34878D82A}">
                    <a16:rowId xmlns:a16="http://schemas.microsoft.com/office/drawing/2014/main" val="474114192"/>
                  </a:ext>
                </a:extLst>
              </a:tr>
              <a:tr h="297138">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1500" i="0" dirty="0">
                          <a:solidFill>
                            <a:schemeClr val="tx1"/>
                          </a:solidFill>
                        </a:rPr>
                        <a:t>1479734</a:t>
                      </a:r>
                    </a:p>
                  </a:txBody>
                  <a:tcPr marL="68570" marR="68570" marT="34285" marB="34285"/>
                </a:tc>
                <a:extLst>
                  <a:ext uri="{0D108BD9-81ED-4DB2-BD59-A6C34878D82A}">
                    <a16:rowId xmlns:a16="http://schemas.microsoft.com/office/drawing/2014/main" val="342921304"/>
                  </a:ext>
                </a:extLst>
              </a:tr>
            </a:tbl>
          </a:graphicData>
        </a:graphic>
      </p:graphicFrame>
    </p:spTree>
    <p:extLst>
      <p:ext uri="{BB962C8B-B14F-4D97-AF65-F5344CB8AC3E}">
        <p14:creationId xmlns:p14="http://schemas.microsoft.com/office/powerpoint/2010/main" val="1109621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500"/>
                                        <p:tgtEl>
                                          <p:spTgt spid="7">
                                            <p:txEl>
                                              <p:pRg st="2" end="2"/>
                                            </p:txEl>
                                          </p:spTgt>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Effect transition="in" filter="fade">
                                      <p:cBhvr>
                                        <p:cTn id="30" dur="500"/>
                                        <p:tgtEl>
                                          <p:spTgt spid="7">
                                            <p:txEl>
                                              <p:pRg st="3" end="3"/>
                                            </p:txEl>
                                          </p:spTgt>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animEffect transition="in" filter="fade">
                                      <p:cBhvr>
                                        <p:cTn id="39" dur="500"/>
                                        <p:tgtEl>
                                          <p:spTgt spid="7">
                                            <p:txEl>
                                              <p:pRg st="4" end="4"/>
                                            </p:txEl>
                                          </p:spTgt>
                                        </p:tgtEl>
                                      </p:cBhvr>
                                    </p:animEffec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7">
                                            <p:txEl>
                                              <p:pRg st="5" end="5"/>
                                            </p:txEl>
                                          </p:spTgt>
                                        </p:tgtEl>
                                        <p:attrNameLst>
                                          <p:attrName>style.visibility</p:attrName>
                                        </p:attrNameLst>
                                      </p:cBhvr>
                                      <p:to>
                                        <p:strVal val="visible"/>
                                      </p:to>
                                    </p:set>
                                    <p:animEffect transition="in" filter="fade">
                                      <p:cBhvr>
                                        <p:cTn id="48" dur="500"/>
                                        <p:tgtEl>
                                          <p:spTgt spid="7">
                                            <p:txEl>
                                              <p:pRg st="5" end="5"/>
                                            </p:txEl>
                                          </p:spTgt>
                                        </p:tgtEl>
                                      </p:cBhvr>
                                    </p:animEffec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
                                            <p:txEl>
                                              <p:pRg st="6" end="6"/>
                                            </p:txEl>
                                          </p:spTgt>
                                        </p:tgtEl>
                                        <p:attrNameLst>
                                          <p:attrName>style.visibility</p:attrName>
                                        </p:attrNameLst>
                                      </p:cBhvr>
                                      <p:to>
                                        <p:strVal val="visible"/>
                                      </p:to>
                                    </p:set>
                                    <p:animEffect transition="in" filter="fade">
                                      <p:cBhvr>
                                        <p:cTn id="57" dur="500"/>
                                        <p:tgtEl>
                                          <p:spTgt spid="7">
                                            <p:txEl>
                                              <p:pRg st="6" end="6"/>
                                            </p:txEl>
                                          </p:spTgt>
                                        </p:tgtEl>
                                      </p:cBhvr>
                                    </p:animEffec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bldLvl="2"/>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53EF1B-DFE7-48FF-913B-C6B06EDCA0B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5" y="260649"/>
            <a:ext cx="720080"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a:extLst>
              <a:ext uri="{FF2B5EF4-FFF2-40B4-BE49-F238E27FC236}">
                <a16:creationId xmlns:a16="http://schemas.microsoft.com/office/drawing/2014/main" id="{1D0DD7C2-CDF6-4232-A1D1-ABCB5D4FC271}"/>
              </a:ext>
            </a:extLst>
          </p:cNvPr>
          <p:cNvCxnSpPr/>
          <p:nvPr/>
        </p:nvCxnSpPr>
        <p:spPr>
          <a:xfrm>
            <a:off x="1691680" y="0"/>
            <a:ext cx="0" cy="980729"/>
          </a:xfrm>
          <a:prstGeom prst="line">
            <a:avLst/>
          </a:prstGeom>
          <a:ln w="28575">
            <a:solidFill>
              <a:srgbClr val="FF5200"/>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D41CB8-C6D2-489E-A32B-1AABE4E221D0}"/>
              </a:ext>
            </a:extLst>
          </p:cNvPr>
          <p:cNvSpPr txBox="1">
            <a:spLocks/>
          </p:cNvSpPr>
          <p:nvPr/>
        </p:nvSpPr>
        <p:spPr>
          <a:xfrm>
            <a:off x="1907704" y="260648"/>
            <a:ext cx="6768743" cy="72008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5200"/>
                </a:solidFill>
                <a:latin typeface="Arial" panose="020B0604020202020204" pitchFamily="34" charset="0"/>
                <a:cs typeface="Arial" panose="020B0604020202020204" pitchFamily="34" charset="0"/>
              </a:rPr>
              <a:t>Getting Started with Tables</a:t>
            </a:r>
            <a:endParaRPr lang="tr-TR" sz="2800" b="1" dirty="0">
              <a:solidFill>
                <a:srgbClr val="FF5200"/>
              </a:solidFill>
              <a:latin typeface="Arial" panose="020B0604020202020204" pitchFamily="34" charset="0"/>
              <a:cs typeface="Arial" panose="020B0604020202020204" pitchFamily="34" charset="0"/>
            </a:endParaRPr>
          </a:p>
        </p:txBody>
      </p:sp>
      <p:pic>
        <p:nvPicPr>
          <p:cNvPr id="7" name="Picture 4">
            <a:extLst>
              <a:ext uri="{FF2B5EF4-FFF2-40B4-BE49-F238E27FC236}">
                <a16:creationId xmlns:a16="http://schemas.microsoft.com/office/drawing/2014/main" id="{B775A1A1-D157-4D67-8922-3C2A32D568F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547" t="36419" r="4774" b="52957"/>
          <a:stretch/>
        </p:blipFill>
        <p:spPr bwMode="auto">
          <a:xfrm>
            <a:off x="-7590" y="6040198"/>
            <a:ext cx="9151590" cy="817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Date Placeholder 8">
            <a:extLst>
              <a:ext uri="{FF2B5EF4-FFF2-40B4-BE49-F238E27FC236}">
                <a16:creationId xmlns:a16="http://schemas.microsoft.com/office/drawing/2014/main" id="{67A22182-D07C-4C5D-85EA-401630160D1C}"/>
              </a:ext>
            </a:extLst>
          </p:cNvPr>
          <p:cNvSpPr txBox="1">
            <a:spLocks/>
          </p:cNvSpPr>
          <p:nvPr/>
        </p:nvSpPr>
        <p:spPr>
          <a:xfrm>
            <a:off x="710208" y="6325988"/>
            <a:ext cx="2133600" cy="246221"/>
          </a:xfrm>
          <a:prstGeom prst="rect">
            <a:avLst/>
          </a:prstGeom>
        </p:spPr>
        <p:txBody>
          <a:bodyPr vert="horz" lIns="91440" tIns="45720" rIns="91440" bIns="45720" rtlCol="0" anchor="ctr">
            <a:spAutoFit/>
          </a:bodyPr>
          <a:lstStyle>
            <a:lvl1pPr marL="0" indent="0" algn="l" defTabSz="914400" rtl="0" eaLnBrk="1" latinLnBrk="0" hangingPunct="1">
              <a:spcBef>
                <a:spcPts val="441"/>
              </a:spcBef>
              <a:buFont typeface="Arial" panose="020B0604020202020204" pitchFamily="34" charset="0"/>
              <a:buNone/>
              <a:defRPr sz="2059" kern="1200" spc="-22" baseline="0">
                <a:solidFill>
                  <a:srgbClr val="0072C6"/>
                </a:solidFill>
                <a:latin typeface="+mj-lt"/>
                <a:ea typeface="+mn-ea"/>
                <a:cs typeface="+mn-cs"/>
              </a:defRPr>
            </a:lvl1pPr>
            <a:lvl2pPr marL="168090" indent="-168090" algn="l" defTabSz="914400" rtl="0" eaLnBrk="1" latinLnBrk="0" hangingPunct="1">
              <a:spcBef>
                <a:spcPts val="441"/>
              </a:spcBef>
              <a:buFont typeface="Arial" charset="0"/>
              <a:buChar char="•"/>
              <a:defRPr sz="1471" kern="1200">
                <a:solidFill>
                  <a:schemeClr val="tx1"/>
                </a:solidFill>
                <a:latin typeface="+mn-lt"/>
                <a:ea typeface="+mn-ea"/>
                <a:cs typeface="+mn-cs"/>
              </a:defRPr>
            </a:lvl2pPr>
            <a:lvl3pPr marL="336179" indent="-168090" algn="l" defTabSz="914400" rtl="0" eaLnBrk="1" latinLnBrk="0" hangingPunct="1">
              <a:spcBef>
                <a:spcPts val="441"/>
              </a:spcBef>
              <a:buFont typeface="Arial" charset="0"/>
              <a:buChar char="•"/>
              <a:defRPr sz="2400" kern="1200">
                <a:solidFill>
                  <a:schemeClr val="tx1"/>
                </a:solidFill>
                <a:latin typeface="+mn-lt"/>
                <a:ea typeface="+mn-ea"/>
                <a:cs typeface="+mn-cs"/>
              </a:defRPr>
            </a:lvl3pPr>
            <a:lvl4pPr marL="504269" indent="-168090" algn="l" defTabSz="914400" rtl="0" eaLnBrk="1" latinLnBrk="0" hangingPunct="1">
              <a:spcBef>
                <a:spcPts val="441"/>
              </a:spcBef>
              <a:buFont typeface="Arial" charset="0"/>
              <a:buChar char="•"/>
              <a:defRPr sz="2000" kern="1200">
                <a:solidFill>
                  <a:schemeClr val="tx1"/>
                </a:solidFill>
                <a:latin typeface="+mn-lt"/>
                <a:ea typeface="+mn-ea"/>
                <a:cs typeface="+mn-cs"/>
              </a:defRPr>
            </a:lvl4pPr>
            <a:lvl5pPr marL="672358" indent="-168090" algn="l" defTabSz="914400" rtl="0" eaLnBrk="1" latinLnBrk="0" hangingPunct="1">
              <a:spcBef>
                <a:spcPts val="441"/>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fld id="{F8CEAB0B-EF5F-47CE-B945-B520406DFE86}" type="datetime1">
              <a:rPr lang="tr-TR" sz="1000" smtClean="0">
                <a:solidFill>
                  <a:schemeClr val="bg1"/>
                </a:solidFill>
                <a:latin typeface="Arial" panose="020B0604020202020204" pitchFamily="34" charset="0"/>
                <a:cs typeface="Arial" panose="020B0604020202020204" pitchFamily="34" charset="0"/>
              </a:rPr>
              <a:pPr/>
              <a:t>13.11.2018</a:t>
            </a:fld>
            <a:r>
              <a:rPr lang="tr-TR" sz="1000" dirty="0">
                <a:solidFill>
                  <a:schemeClr val="bg1"/>
                </a:solidFill>
                <a:latin typeface="Arial" panose="020B0604020202020204" pitchFamily="34" charset="0"/>
                <a:cs typeface="Arial" panose="020B0604020202020204" pitchFamily="34" charset="0"/>
              </a:rPr>
              <a:t> /</a:t>
            </a:r>
            <a:endParaRPr lang="tr-TR" sz="1000" b="1" dirty="0">
              <a:solidFill>
                <a:schemeClr val="bg1"/>
              </a:solidFill>
              <a:latin typeface="Arial" panose="020B0604020202020204" pitchFamily="34" charset="0"/>
              <a:cs typeface="Arial" panose="020B0604020202020204" pitchFamily="34" charset="0"/>
            </a:endParaRPr>
          </a:p>
        </p:txBody>
      </p:sp>
      <p:sp>
        <p:nvSpPr>
          <p:cNvPr id="9" name="Slide Number Placeholder 10">
            <a:extLst>
              <a:ext uri="{FF2B5EF4-FFF2-40B4-BE49-F238E27FC236}">
                <a16:creationId xmlns:a16="http://schemas.microsoft.com/office/drawing/2014/main" id="{DD363D69-9264-4D73-95CD-2222BFE110C9}"/>
              </a:ext>
            </a:extLst>
          </p:cNvPr>
          <p:cNvSpPr txBox="1">
            <a:spLocks/>
          </p:cNvSpPr>
          <p:nvPr/>
        </p:nvSpPr>
        <p:spPr>
          <a:xfrm>
            <a:off x="323528" y="6040198"/>
            <a:ext cx="504056" cy="817802"/>
          </a:xfrm>
          <a:prstGeom prst="rect">
            <a:avLst/>
          </a:prstGeom>
        </p:spPr>
        <p:txBody>
          <a:bodyPr anchor="ct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sz="1000">
                <a:solidFill>
                  <a:schemeClr val="bg1"/>
                </a:solidFill>
                <a:latin typeface="Arial" panose="020B0604020202020204" pitchFamily="34" charset="0"/>
                <a:cs typeface="Arial" panose="020B0604020202020204" pitchFamily="34" charset="0"/>
              </a:rPr>
              <a:t>/ </a:t>
            </a:r>
            <a:fld id="{F3333AC9-9173-4153-B08D-660CAB894A39}" type="slidenum">
              <a:rPr lang="tr-TR" sz="1000" smtClean="0">
                <a:solidFill>
                  <a:schemeClr val="bg1"/>
                </a:solidFill>
                <a:latin typeface="Arial" panose="020B0604020202020204" pitchFamily="34" charset="0"/>
                <a:cs typeface="Arial" panose="020B0604020202020204" pitchFamily="34" charset="0"/>
              </a:rPr>
              <a:pPr/>
              <a:t>23</a:t>
            </a:fld>
            <a:r>
              <a:rPr lang="tr-TR" sz="1000">
                <a:solidFill>
                  <a:schemeClr val="bg1"/>
                </a:solidFill>
                <a:latin typeface="Arial" panose="020B0604020202020204" pitchFamily="34" charset="0"/>
                <a:cs typeface="Arial" panose="020B0604020202020204" pitchFamily="34" charset="0"/>
              </a:rPr>
              <a:t> /</a:t>
            </a:r>
            <a:endParaRPr lang="tr-TR" sz="1000" dirty="0">
              <a:solidFill>
                <a:schemeClr val="bg1"/>
              </a:solidFill>
              <a:latin typeface="Arial" panose="020B0604020202020204" pitchFamily="34" charset="0"/>
              <a:cs typeface="Arial" panose="020B0604020202020204" pitchFamily="34" charset="0"/>
            </a:endParaRPr>
          </a:p>
        </p:txBody>
      </p:sp>
      <p:sp>
        <p:nvSpPr>
          <p:cNvPr id="10" name="Footer Placeholder 1">
            <a:extLst>
              <a:ext uri="{FF2B5EF4-FFF2-40B4-BE49-F238E27FC236}">
                <a16:creationId xmlns:a16="http://schemas.microsoft.com/office/drawing/2014/main" id="{29193B7E-5C97-44AE-B2C9-08D5B881945C}"/>
              </a:ext>
            </a:extLst>
          </p:cNvPr>
          <p:cNvSpPr txBox="1">
            <a:spLocks/>
          </p:cNvSpPr>
          <p:nvPr/>
        </p:nvSpPr>
        <p:spPr>
          <a:xfrm>
            <a:off x="1475656" y="6040198"/>
            <a:ext cx="2391544" cy="817802"/>
          </a:xfrm>
          <a:prstGeom prst="rect">
            <a:avLst/>
          </a:prstGeom>
        </p:spPr>
        <p:txBody>
          <a:bodyPr anchor="ct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sz="1200" dirty="0">
                <a:solidFill>
                  <a:schemeClr val="bg1"/>
                </a:solidFill>
              </a:rPr>
              <a:t>MS SQL </a:t>
            </a:r>
            <a:r>
              <a:rPr lang="tr-TR" sz="1200" dirty="0" err="1">
                <a:solidFill>
                  <a:schemeClr val="bg1"/>
                </a:solidFill>
              </a:rPr>
              <a:t>SQL</a:t>
            </a:r>
            <a:r>
              <a:rPr lang="tr-TR" sz="1200" dirty="0">
                <a:solidFill>
                  <a:schemeClr val="bg1"/>
                </a:solidFill>
              </a:rPr>
              <a:t> </a:t>
            </a:r>
            <a:r>
              <a:rPr lang="tr-TR" sz="1200" dirty="0">
                <a:solidFill>
                  <a:schemeClr val="bg1"/>
                </a:solidFill>
                <a:latin typeface="+mj-lt"/>
              </a:rPr>
              <a:t>Fundamentals</a:t>
            </a:r>
          </a:p>
        </p:txBody>
      </p:sp>
      <p:sp>
        <p:nvSpPr>
          <p:cNvPr id="13" name="Text Placeholder 2">
            <a:extLst>
              <a:ext uri="{FF2B5EF4-FFF2-40B4-BE49-F238E27FC236}">
                <a16:creationId xmlns:a16="http://schemas.microsoft.com/office/drawing/2014/main" id="{EF363261-E6E6-4E13-A118-B33F78E59D3D}"/>
              </a:ext>
            </a:extLst>
          </p:cNvPr>
          <p:cNvSpPr>
            <a:spLocks noGrp="1"/>
          </p:cNvSpPr>
          <p:nvPr>
            <p:ph type="body" sz="quarter" idx="10"/>
          </p:nvPr>
        </p:nvSpPr>
        <p:spPr>
          <a:xfrm>
            <a:off x="268288" y="1344613"/>
            <a:ext cx="8605837" cy="3879524"/>
          </a:xfrm>
        </p:spPr>
        <p:txBody>
          <a:bodyPr/>
          <a:lstStyle/>
          <a:p>
            <a:r>
              <a:rPr lang="en-US" sz="2647" dirty="0">
                <a:solidFill>
                  <a:schemeClr val="accent6">
                    <a:lumMod val="75000"/>
                  </a:schemeClr>
                </a:solidFill>
                <a:latin typeface="Arial" panose="020B0604020202020204" pitchFamily="34" charset="0"/>
                <a:cs typeface="Arial" panose="020B0604020202020204" pitchFamily="34" charset="0"/>
              </a:rPr>
              <a:t>Choose the most appropriate data type and size for each column</a:t>
            </a:r>
          </a:p>
          <a:p>
            <a:pPr lvl="1"/>
            <a:r>
              <a:rPr lang="en-US" sz="2059" dirty="0">
                <a:solidFill>
                  <a:schemeClr val="bg1">
                    <a:lumMod val="50000"/>
                  </a:schemeClr>
                </a:solidFill>
                <a:latin typeface="Arial" panose="020B0604020202020204" pitchFamily="34" charset="0"/>
                <a:cs typeface="Arial" panose="020B0604020202020204" pitchFamily="34" charset="0"/>
              </a:rPr>
              <a:t>SQL Server provides data types for strings, numbers, dates, and others</a:t>
            </a:r>
          </a:p>
          <a:p>
            <a:pPr lvl="1"/>
            <a:r>
              <a:rPr lang="en-US" sz="2059" dirty="0">
                <a:solidFill>
                  <a:schemeClr val="bg1">
                    <a:lumMod val="50000"/>
                  </a:schemeClr>
                </a:solidFill>
                <a:latin typeface="Arial" panose="020B0604020202020204" pitchFamily="34" charset="0"/>
                <a:cs typeface="Arial" panose="020B0604020202020204" pitchFamily="34" charset="0"/>
              </a:rPr>
              <a:t>Specify an appropriate size that will support all data without wasted space</a:t>
            </a:r>
          </a:p>
          <a:p>
            <a:r>
              <a:rPr lang="en-US" sz="2647" dirty="0">
                <a:solidFill>
                  <a:schemeClr val="accent6">
                    <a:lumMod val="75000"/>
                  </a:schemeClr>
                </a:solidFill>
                <a:latin typeface="Arial" panose="020B0604020202020204" pitchFamily="34" charset="0"/>
                <a:cs typeface="Arial" panose="020B0604020202020204" pitchFamily="34" charset="0"/>
              </a:rPr>
              <a:t>Some data types can be implicitly converted, others must be explicitly converted</a:t>
            </a:r>
          </a:p>
          <a:p>
            <a:pPr lvl="1"/>
            <a:r>
              <a:rPr lang="en-US" sz="2059" dirty="0">
                <a:solidFill>
                  <a:schemeClr val="bg1">
                    <a:lumMod val="50000"/>
                  </a:schemeClr>
                </a:solidFill>
                <a:latin typeface="Arial" panose="020B0604020202020204" pitchFamily="34" charset="0"/>
                <a:cs typeface="Arial" panose="020B0604020202020204" pitchFamily="34" charset="0"/>
              </a:rPr>
              <a:t>SQL Server provides functions to perform data conversion</a:t>
            </a:r>
          </a:p>
          <a:p>
            <a:pPr lvl="1"/>
            <a:endParaRPr lang="en-US" sz="2059" dirty="0"/>
          </a:p>
        </p:txBody>
      </p:sp>
    </p:spTree>
    <p:extLst>
      <p:ext uri="{BB962C8B-B14F-4D97-AF65-F5344CB8AC3E}">
        <p14:creationId xmlns:p14="http://schemas.microsoft.com/office/powerpoint/2010/main" val="12742748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53EF1B-DFE7-48FF-913B-C6B06EDCA0B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5" y="260649"/>
            <a:ext cx="720080"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a:extLst>
              <a:ext uri="{FF2B5EF4-FFF2-40B4-BE49-F238E27FC236}">
                <a16:creationId xmlns:a16="http://schemas.microsoft.com/office/drawing/2014/main" id="{1D0DD7C2-CDF6-4232-A1D1-ABCB5D4FC271}"/>
              </a:ext>
            </a:extLst>
          </p:cNvPr>
          <p:cNvCxnSpPr/>
          <p:nvPr/>
        </p:nvCxnSpPr>
        <p:spPr>
          <a:xfrm>
            <a:off x="1691680" y="0"/>
            <a:ext cx="0" cy="980729"/>
          </a:xfrm>
          <a:prstGeom prst="line">
            <a:avLst/>
          </a:prstGeom>
          <a:ln w="28575">
            <a:solidFill>
              <a:srgbClr val="FF5200"/>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D41CB8-C6D2-489E-A32B-1AABE4E221D0}"/>
              </a:ext>
            </a:extLst>
          </p:cNvPr>
          <p:cNvSpPr txBox="1">
            <a:spLocks/>
          </p:cNvSpPr>
          <p:nvPr/>
        </p:nvSpPr>
        <p:spPr>
          <a:xfrm>
            <a:off x="1907704" y="260648"/>
            <a:ext cx="6768743" cy="72008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5200"/>
                </a:solidFill>
                <a:latin typeface="Arial" panose="020B0604020202020204" pitchFamily="34" charset="0"/>
                <a:cs typeface="Arial" panose="020B0604020202020204" pitchFamily="34" charset="0"/>
              </a:rPr>
              <a:t>Getting Started with Tables</a:t>
            </a:r>
            <a:endParaRPr lang="tr-TR" sz="2800" b="1" dirty="0">
              <a:solidFill>
                <a:srgbClr val="FF5200"/>
              </a:solidFill>
              <a:latin typeface="Arial" panose="020B0604020202020204" pitchFamily="34" charset="0"/>
              <a:cs typeface="Arial" panose="020B0604020202020204" pitchFamily="34" charset="0"/>
            </a:endParaRPr>
          </a:p>
        </p:txBody>
      </p:sp>
      <p:pic>
        <p:nvPicPr>
          <p:cNvPr id="7" name="Picture 4">
            <a:extLst>
              <a:ext uri="{FF2B5EF4-FFF2-40B4-BE49-F238E27FC236}">
                <a16:creationId xmlns:a16="http://schemas.microsoft.com/office/drawing/2014/main" id="{B775A1A1-D157-4D67-8922-3C2A32D568F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547" t="36419" r="4774" b="52957"/>
          <a:stretch/>
        </p:blipFill>
        <p:spPr bwMode="auto">
          <a:xfrm>
            <a:off x="-7590" y="6040198"/>
            <a:ext cx="9151590" cy="817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Date Placeholder 8">
            <a:extLst>
              <a:ext uri="{FF2B5EF4-FFF2-40B4-BE49-F238E27FC236}">
                <a16:creationId xmlns:a16="http://schemas.microsoft.com/office/drawing/2014/main" id="{67A22182-D07C-4C5D-85EA-401630160D1C}"/>
              </a:ext>
            </a:extLst>
          </p:cNvPr>
          <p:cNvSpPr txBox="1">
            <a:spLocks/>
          </p:cNvSpPr>
          <p:nvPr/>
        </p:nvSpPr>
        <p:spPr>
          <a:xfrm>
            <a:off x="710208" y="6325988"/>
            <a:ext cx="2133600" cy="246221"/>
          </a:xfrm>
          <a:prstGeom prst="rect">
            <a:avLst/>
          </a:prstGeom>
        </p:spPr>
        <p:txBody>
          <a:bodyPr vert="horz" lIns="91440" tIns="45720" rIns="91440" bIns="45720" rtlCol="0" anchor="ctr">
            <a:spAutoFit/>
          </a:bodyPr>
          <a:lstStyle>
            <a:lvl1pPr marL="0" indent="0" algn="l" defTabSz="914400" rtl="0" eaLnBrk="1" latinLnBrk="0" hangingPunct="1">
              <a:spcBef>
                <a:spcPts val="441"/>
              </a:spcBef>
              <a:buFont typeface="Arial" panose="020B0604020202020204" pitchFamily="34" charset="0"/>
              <a:buNone/>
              <a:defRPr sz="2059" kern="1200" spc="-22" baseline="0">
                <a:solidFill>
                  <a:srgbClr val="0072C6"/>
                </a:solidFill>
                <a:latin typeface="+mj-lt"/>
                <a:ea typeface="+mn-ea"/>
                <a:cs typeface="+mn-cs"/>
              </a:defRPr>
            </a:lvl1pPr>
            <a:lvl2pPr marL="168090" indent="-168090" algn="l" defTabSz="914400" rtl="0" eaLnBrk="1" latinLnBrk="0" hangingPunct="1">
              <a:spcBef>
                <a:spcPts val="441"/>
              </a:spcBef>
              <a:buFont typeface="Arial" charset="0"/>
              <a:buChar char="•"/>
              <a:defRPr sz="1471" kern="1200">
                <a:solidFill>
                  <a:schemeClr val="tx1"/>
                </a:solidFill>
                <a:latin typeface="+mn-lt"/>
                <a:ea typeface="+mn-ea"/>
                <a:cs typeface="+mn-cs"/>
              </a:defRPr>
            </a:lvl2pPr>
            <a:lvl3pPr marL="336179" indent="-168090" algn="l" defTabSz="914400" rtl="0" eaLnBrk="1" latinLnBrk="0" hangingPunct="1">
              <a:spcBef>
                <a:spcPts val="441"/>
              </a:spcBef>
              <a:buFont typeface="Arial" charset="0"/>
              <a:buChar char="•"/>
              <a:defRPr sz="2400" kern="1200">
                <a:solidFill>
                  <a:schemeClr val="tx1"/>
                </a:solidFill>
                <a:latin typeface="+mn-lt"/>
                <a:ea typeface="+mn-ea"/>
                <a:cs typeface="+mn-cs"/>
              </a:defRPr>
            </a:lvl3pPr>
            <a:lvl4pPr marL="504269" indent="-168090" algn="l" defTabSz="914400" rtl="0" eaLnBrk="1" latinLnBrk="0" hangingPunct="1">
              <a:spcBef>
                <a:spcPts val="441"/>
              </a:spcBef>
              <a:buFont typeface="Arial" charset="0"/>
              <a:buChar char="•"/>
              <a:defRPr sz="2000" kern="1200">
                <a:solidFill>
                  <a:schemeClr val="tx1"/>
                </a:solidFill>
                <a:latin typeface="+mn-lt"/>
                <a:ea typeface="+mn-ea"/>
                <a:cs typeface="+mn-cs"/>
              </a:defRPr>
            </a:lvl4pPr>
            <a:lvl5pPr marL="672358" indent="-168090" algn="l" defTabSz="914400" rtl="0" eaLnBrk="1" latinLnBrk="0" hangingPunct="1">
              <a:spcBef>
                <a:spcPts val="441"/>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fld id="{F8CEAB0B-EF5F-47CE-B945-B520406DFE86}" type="datetime1">
              <a:rPr lang="tr-TR" sz="1000" smtClean="0">
                <a:solidFill>
                  <a:schemeClr val="bg1"/>
                </a:solidFill>
                <a:latin typeface="Arial" panose="020B0604020202020204" pitchFamily="34" charset="0"/>
                <a:cs typeface="Arial" panose="020B0604020202020204" pitchFamily="34" charset="0"/>
              </a:rPr>
              <a:pPr/>
              <a:t>13.11.2018</a:t>
            </a:fld>
            <a:r>
              <a:rPr lang="tr-TR" sz="1000" dirty="0">
                <a:solidFill>
                  <a:schemeClr val="bg1"/>
                </a:solidFill>
                <a:latin typeface="Arial" panose="020B0604020202020204" pitchFamily="34" charset="0"/>
                <a:cs typeface="Arial" panose="020B0604020202020204" pitchFamily="34" charset="0"/>
              </a:rPr>
              <a:t> /</a:t>
            </a:r>
            <a:endParaRPr lang="tr-TR" sz="1000" b="1" dirty="0">
              <a:solidFill>
                <a:schemeClr val="bg1"/>
              </a:solidFill>
              <a:latin typeface="Arial" panose="020B0604020202020204" pitchFamily="34" charset="0"/>
              <a:cs typeface="Arial" panose="020B0604020202020204" pitchFamily="34" charset="0"/>
            </a:endParaRPr>
          </a:p>
        </p:txBody>
      </p:sp>
      <p:sp>
        <p:nvSpPr>
          <p:cNvPr id="9" name="Slide Number Placeholder 10">
            <a:extLst>
              <a:ext uri="{FF2B5EF4-FFF2-40B4-BE49-F238E27FC236}">
                <a16:creationId xmlns:a16="http://schemas.microsoft.com/office/drawing/2014/main" id="{DD363D69-9264-4D73-95CD-2222BFE110C9}"/>
              </a:ext>
            </a:extLst>
          </p:cNvPr>
          <p:cNvSpPr txBox="1">
            <a:spLocks/>
          </p:cNvSpPr>
          <p:nvPr/>
        </p:nvSpPr>
        <p:spPr>
          <a:xfrm>
            <a:off x="323528" y="6040198"/>
            <a:ext cx="504056" cy="817802"/>
          </a:xfrm>
          <a:prstGeom prst="rect">
            <a:avLst/>
          </a:prstGeom>
        </p:spPr>
        <p:txBody>
          <a:bodyPr anchor="ct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sz="1000">
                <a:solidFill>
                  <a:schemeClr val="bg1"/>
                </a:solidFill>
                <a:latin typeface="Arial" panose="020B0604020202020204" pitchFamily="34" charset="0"/>
                <a:cs typeface="Arial" panose="020B0604020202020204" pitchFamily="34" charset="0"/>
              </a:rPr>
              <a:t>/ </a:t>
            </a:r>
            <a:fld id="{F3333AC9-9173-4153-B08D-660CAB894A39}" type="slidenum">
              <a:rPr lang="tr-TR" sz="1000" smtClean="0">
                <a:solidFill>
                  <a:schemeClr val="bg1"/>
                </a:solidFill>
                <a:latin typeface="Arial" panose="020B0604020202020204" pitchFamily="34" charset="0"/>
                <a:cs typeface="Arial" panose="020B0604020202020204" pitchFamily="34" charset="0"/>
              </a:rPr>
              <a:pPr/>
              <a:t>24</a:t>
            </a:fld>
            <a:r>
              <a:rPr lang="tr-TR" sz="1000">
                <a:solidFill>
                  <a:schemeClr val="bg1"/>
                </a:solidFill>
                <a:latin typeface="Arial" panose="020B0604020202020204" pitchFamily="34" charset="0"/>
                <a:cs typeface="Arial" panose="020B0604020202020204" pitchFamily="34" charset="0"/>
              </a:rPr>
              <a:t> /</a:t>
            </a:r>
            <a:endParaRPr lang="tr-TR" sz="1000" dirty="0">
              <a:solidFill>
                <a:schemeClr val="bg1"/>
              </a:solidFill>
              <a:latin typeface="Arial" panose="020B0604020202020204" pitchFamily="34" charset="0"/>
              <a:cs typeface="Arial" panose="020B0604020202020204" pitchFamily="34" charset="0"/>
            </a:endParaRPr>
          </a:p>
        </p:txBody>
      </p:sp>
      <p:sp>
        <p:nvSpPr>
          <p:cNvPr id="10" name="Footer Placeholder 1">
            <a:extLst>
              <a:ext uri="{FF2B5EF4-FFF2-40B4-BE49-F238E27FC236}">
                <a16:creationId xmlns:a16="http://schemas.microsoft.com/office/drawing/2014/main" id="{29193B7E-5C97-44AE-B2C9-08D5B881945C}"/>
              </a:ext>
            </a:extLst>
          </p:cNvPr>
          <p:cNvSpPr txBox="1">
            <a:spLocks/>
          </p:cNvSpPr>
          <p:nvPr/>
        </p:nvSpPr>
        <p:spPr>
          <a:xfrm>
            <a:off x="1475656" y="6040198"/>
            <a:ext cx="2391544" cy="817802"/>
          </a:xfrm>
          <a:prstGeom prst="rect">
            <a:avLst/>
          </a:prstGeom>
        </p:spPr>
        <p:txBody>
          <a:bodyPr anchor="ct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sz="1200" dirty="0">
                <a:solidFill>
                  <a:schemeClr val="bg1"/>
                </a:solidFill>
              </a:rPr>
              <a:t>MS SQL </a:t>
            </a:r>
            <a:r>
              <a:rPr lang="tr-TR" sz="1200" dirty="0" err="1">
                <a:solidFill>
                  <a:schemeClr val="bg1"/>
                </a:solidFill>
              </a:rPr>
              <a:t>SQL</a:t>
            </a:r>
            <a:r>
              <a:rPr lang="tr-TR" sz="1200" dirty="0">
                <a:solidFill>
                  <a:schemeClr val="bg1"/>
                </a:solidFill>
              </a:rPr>
              <a:t> </a:t>
            </a:r>
            <a:r>
              <a:rPr lang="tr-TR" sz="1200" dirty="0">
                <a:solidFill>
                  <a:schemeClr val="bg1"/>
                </a:solidFill>
                <a:latin typeface="+mj-lt"/>
              </a:rPr>
              <a:t>Fundamentals</a:t>
            </a:r>
          </a:p>
        </p:txBody>
      </p:sp>
      <p:sp>
        <p:nvSpPr>
          <p:cNvPr id="3" name="Text Placeholder 2">
            <a:extLst>
              <a:ext uri="{FF2B5EF4-FFF2-40B4-BE49-F238E27FC236}">
                <a16:creationId xmlns:a16="http://schemas.microsoft.com/office/drawing/2014/main" id="{121635C5-D128-4BC5-A83D-87F7F5D2CE36}"/>
              </a:ext>
            </a:extLst>
          </p:cNvPr>
          <p:cNvSpPr>
            <a:spLocks noGrp="1"/>
          </p:cNvSpPr>
          <p:nvPr>
            <p:ph type="body" sz="quarter" idx="10"/>
          </p:nvPr>
        </p:nvSpPr>
        <p:spPr>
          <a:xfrm>
            <a:off x="268928" y="1344828"/>
            <a:ext cx="8605678" cy="2585323"/>
          </a:xfrm>
        </p:spPr>
        <p:txBody>
          <a:bodyPr/>
          <a:lstStyle/>
          <a:p>
            <a:r>
              <a:rPr lang="en-US" sz="4400" dirty="0">
                <a:solidFill>
                  <a:schemeClr val="bg1">
                    <a:lumMod val="50000"/>
                  </a:schemeClr>
                </a:solidFill>
                <a:latin typeface="Arial" panose="020B0604020202020204" pitchFamily="34" charset="0"/>
                <a:cs typeface="Arial" panose="020B0604020202020204" pitchFamily="34" charset="0"/>
              </a:rPr>
              <a:t>Referential Integrity</a:t>
            </a:r>
          </a:p>
          <a:p>
            <a:endParaRPr lang="en-US" sz="4400" dirty="0">
              <a:solidFill>
                <a:schemeClr val="bg1">
                  <a:lumMod val="50000"/>
                </a:schemeClr>
              </a:solidFill>
              <a:latin typeface="Arial" panose="020B0604020202020204" pitchFamily="34" charset="0"/>
              <a:cs typeface="Arial" panose="020B0604020202020204" pitchFamily="34" charset="0"/>
            </a:endParaRPr>
          </a:p>
          <a:p>
            <a:endParaRPr lang="en-US" sz="4400" dirty="0">
              <a:solidFill>
                <a:schemeClr val="bg1">
                  <a:lumMod val="50000"/>
                </a:schemeClr>
              </a:solidFill>
              <a:latin typeface="Arial" panose="020B0604020202020204" pitchFamily="34" charset="0"/>
              <a:cs typeface="Arial" panose="020B0604020202020204" pitchFamily="34" charset="0"/>
            </a:endParaRPr>
          </a:p>
          <a:p>
            <a:r>
              <a:rPr lang="en-US" sz="2000" dirty="0">
                <a:solidFill>
                  <a:schemeClr val="bg1">
                    <a:lumMod val="50000"/>
                  </a:schemeClr>
                </a:solidFill>
                <a:latin typeface="Arial" panose="020B0604020202020204" pitchFamily="34" charset="0"/>
                <a:cs typeface="Arial" panose="020B0604020202020204" pitchFamily="34" charset="0"/>
              </a:rPr>
              <a:t>Creating a </a:t>
            </a:r>
            <a:r>
              <a:rPr lang="en-US" sz="2000" dirty="0" err="1">
                <a:solidFill>
                  <a:schemeClr val="bg1">
                    <a:lumMod val="50000"/>
                  </a:schemeClr>
                </a:solidFill>
                <a:latin typeface="Arial" panose="020B0604020202020204" pitchFamily="34" charset="0"/>
                <a:cs typeface="Arial" panose="020B0604020202020204" pitchFamily="34" charset="0"/>
              </a:rPr>
              <a:t>Foreing</a:t>
            </a:r>
            <a:r>
              <a:rPr lang="en-US" sz="2000" dirty="0">
                <a:solidFill>
                  <a:schemeClr val="bg1">
                    <a:lumMod val="50000"/>
                  </a:schemeClr>
                </a:solidFill>
                <a:latin typeface="Arial" panose="020B0604020202020204" pitchFamily="34" charset="0"/>
                <a:cs typeface="Arial" panose="020B0604020202020204" pitchFamily="34" charset="0"/>
              </a:rPr>
              <a:t> key constraint</a:t>
            </a:r>
          </a:p>
        </p:txBody>
      </p:sp>
    </p:spTree>
    <p:extLst>
      <p:ext uri="{BB962C8B-B14F-4D97-AF65-F5344CB8AC3E}">
        <p14:creationId xmlns:p14="http://schemas.microsoft.com/office/powerpoint/2010/main" val="392548593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duct"/>
          <p:cNvSpPr txBox="1"/>
          <p:nvPr/>
        </p:nvSpPr>
        <p:spPr>
          <a:xfrm>
            <a:off x="456065" y="1457669"/>
            <a:ext cx="3776806" cy="369332"/>
          </a:xfrm>
          <a:prstGeom prst="rect">
            <a:avLst/>
          </a:prstGeom>
          <a:solidFill>
            <a:schemeClr val="accent6">
              <a:lumMod val="75000"/>
            </a:schemeClr>
          </a:solidFill>
          <a:ln>
            <a:solidFill>
              <a:schemeClr val="bg1"/>
            </a:solidFill>
          </a:ln>
        </p:spPr>
        <p:txBody>
          <a:bodyPr wrap="square" rtlCol="0">
            <a:spAutoFit/>
          </a:bodyPr>
          <a:lstStyle/>
          <a:p>
            <a:pPr algn="ctr" defTabSz="685739"/>
            <a:r>
              <a:rPr lang="en-US" kern="0" dirty="0">
                <a:solidFill>
                  <a:schemeClr val="bg1"/>
                </a:solidFill>
                <a:effectLst>
                  <a:outerShdw blurRad="38100" dist="38100" dir="2700000" algn="tl">
                    <a:srgbClr val="000000">
                      <a:alpha val="43137"/>
                    </a:srgbClr>
                  </a:outerShdw>
                </a:effectLst>
              </a:rPr>
              <a:t>Product</a:t>
            </a:r>
          </a:p>
        </p:txBody>
      </p:sp>
      <p:graphicFrame>
        <p:nvGraphicFramePr>
          <p:cNvPr id="5" name="ProductTable"/>
          <p:cNvGraphicFramePr>
            <a:graphicFrameLocks noGrp="1"/>
          </p:cNvGraphicFramePr>
          <p:nvPr>
            <p:extLst>
              <p:ext uri="{D42A27DB-BD31-4B8C-83A1-F6EECF244321}">
                <p14:modId xmlns:p14="http://schemas.microsoft.com/office/powerpoint/2010/main" val="2705678467"/>
              </p:ext>
            </p:extLst>
          </p:nvPr>
        </p:nvGraphicFramePr>
        <p:xfrm>
          <a:off x="456065" y="1794004"/>
          <a:ext cx="3776808" cy="1409650"/>
        </p:xfrm>
        <a:graphic>
          <a:graphicData uri="http://schemas.openxmlformats.org/drawingml/2006/table">
            <a:tbl>
              <a:tblPr firstRow="1" bandRow="1">
                <a:tableStyleId>{5C22544A-7EE6-4342-B048-85BDC9FD1C3A}</a:tableStyleId>
              </a:tblPr>
              <a:tblGrid>
                <a:gridCol w="944202">
                  <a:extLst>
                    <a:ext uri="{9D8B030D-6E8A-4147-A177-3AD203B41FA5}">
                      <a16:colId xmlns:a16="http://schemas.microsoft.com/office/drawing/2014/main" val="3618889415"/>
                    </a:ext>
                  </a:extLst>
                </a:gridCol>
                <a:gridCol w="944202">
                  <a:extLst>
                    <a:ext uri="{9D8B030D-6E8A-4147-A177-3AD203B41FA5}">
                      <a16:colId xmlns:a16="http://schemas.microsoft.com/office/drawing/2014/main" val="2218582792"/>
                    </a:ext>
                  </a:extLst>
                </a:gridCol>
                <a:gridCol w="944202">
                  <a:extLst>
                    <a:ext uri="{9D8B030D-6E8A-4147-A177-3AD203B41FA5}">
                      <a16:colId xmlns:a16="http://schemas.microsoft.com/office/drawing/2014/main" val="128276324"/>
                    </a:ext>
                  </a:extLst>
                </a:gridCol>
                <a:gridCol w="944202">
                  <a:extLst>
                    <a:ext uri="{9D8B030D-6E8A-4147-A177-3AD203B41FA5}">
                      <a16:colId xmlns:a16="http://schemas.microsoft.com/office/drawing/2014/main" val="2765010171"/>
                    </a:ext>
                  </a:extLst>
                </a:gridCol>
              </a:tblGrid>
              <a:tr h="281471">
                <a:tc>
                  <a:txBody>
                    <a:bodyPr/>
                    <a:lstStyle/>
                    <a:p>
                      <a:r>
                        <a:rPr lang="en-US" sz="1400" dirty="0" err="1"/>
                        <a:t>ProductID</a:t>
                      </a:r>
                      <a:endParaRPr lang="en-US" sz="1400" dirty="0"/>
                    </a:p>
                  </a:txBody>
                  <a:tcPr marL="68570" marR="68570" marT="34285" marB="34285">
                    <a:solidFill>
                      <a:schemeClr val="accent6">
                        <a:lumMod val="75000"/>
                      </a:schemeClr>
                    </a:solidFill>
                  </a:tcPr>
                </a:tc>
                <a:tc>
                  <a:txBody>
                    <a:bodyPr/>
                    <a:lstStyle/>
                    <a:p>
                      <a:r>
                        <a:rPr lang="en-US" sz="1400" dirty="0"/>
                        <a:t>Name</a:t>
                      </a:r>
                    </a:p>
                  </a:txBody>
                  <a:tcPr marL="68570" marR="68570" marT="34285" marB="34285">
                    <a:solidFill>
                      <a:schemeClr val="accent6">
                        <a:lumMod val="75000"/>
                      </a:schemeClr>
                    </a:solidFill>
                  </a:tcPr>
                </a:tc>
                <a:tc>
                  <a:txBody>
                    <a:bodyPr/>
                    <a:lstStyle/>
                    <a:p>
                      <a:r>
                        <a:rPr lang="en-US" sz="1400" dirty="0"/>
                        <a:t>Price</a:t>
                      </a:r>
                    </a:p>
                  </a:txBody>
                  <a:tcPr marL="68570" marR="68570" marT="34285" marB="34285">
                    <a:solidFill>
                      <a:schemeClr val="accent6">
                        <a:lumMod val="75000"/>
                      </a:schemeClr>
                    </a:solidFill>
                  </a:tcPr>
                </a:tc>
                <a:tc>
                  <a:txBody>
                    <a:bodyPr/>
                    <a:lstStyle/>
                    <a:p>
                      <a:r>
                        <a:rPr lang="en-US" sz="1400" dirty="0"/>
                        <a:t>Supplier</a:t>
                      </a:r>
                    </a:p>
                  </a:txBody>
                  <a:tcPr marL="68570" marR="68570" marT="34285" marB="34285">
                    <a:solidFill>
                      <a:schemeClr val="accent6">
                        <a:lumMod val="75000"/>
                      </a:schemeClr>
                    </a:solidFill>
                  </a:tcPr>
                </a:tc>
                <a:extLst>
                  <a:ext uri="{0D108BD9-81ED-4DB2-BD59-A6C34878D82A}">
                    <a16:rowId xmlns:a16="http://schemas.microsoft.com/office/drawing/2014/main" val="972223293"/>
                  </a:ext>
                </a:extLst>
              </a:tr>
              <a:tr h="281471">
                <a:tc>
                  <a:txBody>
                    <a:bodyPr/>
                    <a:lstStyle/>
                    <a:p>
                      <a:r>
                        <a:rPr lang="en-US" sz="1400" i="0" dirty="0">
                          <a:solidFill>
                            <a:schemeClr val="tx1"/>
                          </a:solidFill>
                        </a:rPr>
                        <a:t>1</a:t>
                      </a:r>
                    </a:p>
                  </a:txBody>
                  <a:tcPr marL="68570" marR="68570" marT="34285" marB="34285"/>
                </a:tc>
                <a:tc>
                  <a:txBody>
                    <a:bodyPr/>
                    <a:lstStyle/>
                    <a:p>
                      <a:r>
                        <a:rPr lang="en-US" sz="1400" i="0" dirty="0">
                          <a:solidFill>
                            <a:schemeClr val="tx1"/>
                          </a:solidFill>
                        </a:rPr>
                        <a:t>Widget</a:t>
                      </a:r>
                    </a:p>
                  </a:txBody>
                  <a:tcPr marL="68570" marR="68570" marT="34285" marB="34285"/>
                </a:tc>
                <a:tc>
                  <a:txBody>
                    <a:bodyPr/>
                    <a:lstStyle/>
                    <a:p>
                      <a:r>
                        <a:rPr lang="en-US" sz="1400" i="0" dirty="0">
                          <a:solidFill>
                            <a:schemeClr val="tx1"/>
                          </a:solidFill>
                        </a:rPr>
                        <a:t>12.99</a:t>
                      </a:r>
                    </a:p>
                  </a:txBody>
                  <a:tcPr marL="68570" marR="68570" marT="34285" marB="34285"/>
                </a:tc>
                <a:tc>
                  <a:txBody>
                    <a:bodyPr/>
                    <a:lstStyle/>
                    <a:p>
                      <a:r>
                        <a:rPr lang="en-US" sz="1400" i="0" dirty="0">
                          <a:solidFill>
                            <a:schemeClr val="tx1"/>
                          </a:solidFill>
                        </a:rPr>
                        <a:t>1</a:t>
                      </a:r>
                    </a:p>
                  </a:txBody>
                  <a:tcPr marL="68570" marR="68570" marT="34285" marB="34285"/>
                </a:tc>
                <a:extLst>
                  <a:ext uri="{0D108BD9-81ED-4DB2-BD59-A6C34878D82A}">
                    <a16:rowId xmlns:a16="http://schemas.microsoft.com/office/drawing/2014/main" val="421879776"/>
                  </a:ext>
                </a:extLst>
              </a:tr>
              <a:tr h="281471">
                <a:tc>
                  <a:txBody>
                    <a:bodyPr/>
                    <a:lstStyle/>
                    <a:p>
                      <a:r>
                        <a:rPr lang="en-US" sz="1400" i="0" dirty="0">
                          <a:solidFill>
                            <a:schemeClr val="tx1"/>
                          </a:solidFill>
                        </a:rPr>
                        <a:t>2</a:t>
                      </a:r>
                    </a:p>
                  </a:txBody>
                  <a:tcPr marL="68570" marR="68570" marT="34285" marB="34285"/>
                </a:tc>
                <a:tc>
                  <a:txBody>
                    <a:bodyPr/>
                    <a:lstStyle/>
                    <a:p>
                      <a:r>
                        <a:rPr lang="en-US" sz="1400" i="0" dirty="0" err="1">
                          <a:solidFill>
                            <a:schemeClr val="tx1"/>
                          </a:solidFill>
                        </a:rPr>
                        <a:t>Thingybob</a:t>
                      </a:r>
                      <a:endParaRPr lang="en-US" sz="1400" i="0" dirty="0">
                        <a:solidFill>
                          <a:schemeClr val="tx1"/>
                        </a:solidFill>
                      </a:endParaRPr>
                    </a:p>
                  </a:txBody>
                  <a:tcPr marL="68570" marR="68570" marT="34285" marB="34285"/>
                </a:tc>
                <a:tc>
                  <a:txBody>
                    <a:bodyPr/>
                    <a:lstStyle/>
                    <a:p>
                      <a:r>
                        <a:rPr lang="en-US" sz="1400" i="0" dirty="0">
                          <a:solidFill>
                            <a:schemeClr val="tx1"/>
                          </a:solidFill>
                        </a:rPr>
                        <a:t>3.75</a:t>
                      </a:r>
                    </a:p>
                  </a:txBody>
                  <a:tcPr marL="68570" marR="68570" marT="34285" marB="34285"/>
                </a:tc>
                <a:tc>
                  <a:txBody>
                    <a:bodyPr/>
                    <a:lstStyle/>
                    <a:p>
                      <a:r>
                        <a:rPr lang="en-US" sz="1400" i="0" dirty="0">
                          <a:solidFill>
                            <a:schemeClr val="tx1"/>
                          </a:solidFill>
                        </a:rPr>
                        <a:t>2</a:t>
                      </a:r>
                    </a:p>
                  </a:txBody>
                  <a:tcPr marL="68570" marR="68570" marT="34285" marB="34285"/>
                </a:tc>
                <a:extLst>
                  <a:ext uri="{0D108BD9-81ED-4DB2-BD59-A6C34878D82A}">
                    <a16:rowId xmlns:a16="http://schemas.microsoft.com/office/drawing/2014/main" val="2693717018"/>
                  </a:ext>
                </a:extLst>
              </a:tr>
              <a:tr h="281471">
                <a:tc>
                  <a:txBody>
                    <a:bodyPr/>
                    <a:lstStyle/>
                    <a:p>
                      <a:r>
                        <a:rPr lang="en-US" sz="1400" i="0" dirty="0">
                          <a:solidFill>
                            <a:schemeClr val="tx1"/>
                          </a:solidFill>
                        </a:rPr>
                        <a:t>3</a:t>
                      </a:r>
                    </a:p>
                  </a:txBody>
                  <a:tcPr marL="68570" marR="68570" marT="34285" marB="34285"/>
                </a:tc>
                <a:tc>
                  <a:txBody>
                    <a:bodyPr/>
                    <a:lstStyle/>
                    <a:p>
                      <a:r>
                        <a:rPr lang="en-US" sz="1400" i="0" dirty="0" err="1">
                          <a:solidFill>
                            <a:schemeClr val="tx1"/>
                          </a:solidFill>
                        </a:rPr>
                        <a:t>Knicknack</a:t>
                      </a:r>
                      <a:endParaRPr lang="en-US" sz="1400" i="0" dirty="0">
                        <a:solidFill>
                          <a:schemeClr val="tx1"/>
                        </a:solidFill>
                      </a:endParaRPr>
                    </a:p>
                  </a:txBody>
                  <a:tcPr marL="68570" marR="68570" marT="34285" marB="34285"/>
                </a:tc>
                <a:tc>
                  <a:txBody>
                    <a:bodyPr/>
                    <a:lstStyle/>
                    <a:p>
                      <a:r>
                        <a:rPr lang="en-US" sz="1400" i="1" dirty="0">
                          <a:solidFill>
                            <a:schemeClr val="tx1">
                              <a:lumMod val="50000"/>
                              <a:lumOff val="50000"/>
                            </a:schemeClr>
                          </a:solidFill>
                        </a:rPr>
                        <a:t>NULL</a:t>
                      </a:r>
                    </a:p>
                  </a:txBody>
                  <a:tcPr marL="68570" marR="68570" marT="34285" marB="34285"/>
                </a:tc>
                <a:tc>
                  <a:txBody>
                    <a:bodyPr/>
                    <a:lstStyle/>
                    <a:p>
                      <a:r>
                        <a:rPr lang="en-US" sz="1400" i="0" dirty="0">
                          <a:solidFill>
                            <a:schemeClr val="tx1"/>
                          </a:solidFill>
                        </a:rPr>
                        <a:t>1</a:t>
                      </a:r>
                    </a:p>
                  </a:txBody>
                  <a:tcPr marL="68570" marR="68570" marT="34285" marB="34285"/>
                </a:tc>
                <a:extLst>
                  <a:ext uri="{0D108BD9-81ED-4DB2-BD59-A6C34878D82A}">
                    <a16:rowId xmlns:a16="http://schemas.microsoft.com/office/drawing/2014/main" val="474114192"/>
                  </a:ext>
                </a:extLst>
              </a:tr>
              <a:tr h="281471">
                <a:tc>
                  <a:txBody>
                    <a:bodyPr/>
                    <a:lstStyle/>
                    <a:p>
                      <a:r>
                        <a:rPr lang="en-US" sz="1400" i="0" dirty="0">
                          <a:solidFill>
                            <a:schemeClr val="tx1"/>
                          </a:solidFill>
                        </a:rPr>
                        <a:t>4</a:t>
                      </a:r>
                    </a:p>
                  </a:txBody>
                  <a:tcPr marL="68570" marR="68570" marT="34285" marB="34285"/>
                </a:tc>
                <a:tc>
                  <a:txBody>
                    <a:bodyPr/>
                    <a:lstStyle/>
                    <a:p>
                      <a:r>
                        <a:rPr lang="en-US" sz="1400" i="0" dirty="0" err="1">
                          <a:solidFill>
                            <a:schemeClr val="tx1"/>
                          </a:solidFill>
                        </a:rPr>
                        <a:t>Wotsit</a:t>
                      </a:r>
                      <a:endParaRPr lang="en-US" sz="1400" i="0" dirty="0">
                        <a:solidFill>
                          <a:schemeClr val="tx1"/>
                        </a:solidFill>
                      </a:endParaRPr>
                    </a:p>
                  </a:txBody>
                  <a:tcPr marL="68570" marR="68570" marT="34285" marB="34285"/>
                </a:tc>
                <a:tc>
                  <a:txBody>
                    <a:bodyPr/>
                    <a:lstStyle/>
                    <a:p>
                      <a:r>
                        <a:rPr lang="en-US" sz="1400" i="1" dirty="0">
                          <a:solidFill>
                            <a:schemeClr val="tx1">
                              <a:lumMod val="50000"/>
                              <a:lumOff val="50000"/>
                            </a:schemeClr>
                          </a:solidFill>
                        </a:rPr>
                        <a:t>NULL</a:t>
                      </a:r>
                      <a:endParaRPr lang="en-US" sz="1400" i="0" dirty="0">
                        <a:solidFill>
                          <a:schemeClr val="tx1"/>
                        </a:solidFill>
                      </a:endParaRPr>
                    </a:p>
                  </a:txBody>
                  <a:tcPr marL="68570" marR="68570" marT="34285" marB="34285"/>
                </a:tc>
                <a:tc>
                  <a:txBody>
                    <a:bodyPr/>
                    <a:lstStyle/>
                    <a:p>
                      <a:r>
                        <a:rPr lang="en-US" sz="1400" i="0" dirty="0">
                          <a:solidFill>
                            <a:schemeClr val="tx1"/>
                          </a:solidFill>
                        </a:rPr>
                        <a:t>1</a:t>
                      </a:r>
                    </a:p>
                  </a:txBody>
                  <a:tcPr marL="68570" marR="68570" marT="34285" marB="34285"/>
                </a:tc>
                <a:extLst>
                  <a:ext uri="{0D108BD9-81ED-4DB2-BD59-A6C34878D82A}">
                    <a16:rowId xmlns:a16="http://schemas.microsoft.com/office/drawing/2014/main" val="342921304"/>
                  </a:ext>
                </a:extLst>
              </a:tr>
            </a:tbl>
          </a:graphicData>
        </a:graphic>
      </p:graphicFrame>
      <p:sp>
        <p:nvSpPr>
          <p:cNvPr id="6" name="CREATE TABLE Supplier"/>
          <p:cNvSpPr txBox="1"/>
          <p:nvPr/>
        </p:nvSpPr>
        <p:spPr>
          <a:xfrm>
            <a:off x="145530" y="3617033"/>
            <a:ext cx="5365571" cy="1384995"/>
          </a:xfrm>
          <a:prstGeom prst="rect">
            <a:avLst/>
          </a:prstGeom>
          <a:noFill/>
        </p:spPr>
        <p:txBody>
          <a:bodyPr wrap="none" rtlCol="0">
            <a:spAutoFit/>
          </a:bodyPr>
          <a:lstStyle/>
          <a:p>
            <a:pPr defTabSz="685739"/>
            <a:r>
              <a:rPr lang="en-US" sz="2100" kern="0" dirty="0">
                <a:solidFill>
                  <a:sysClr val="windowText" lastClr="000000"/>
                </a:solidFill>
                <a:latin typeface="Courier New" panose="02070309020205020404" pitchFamily="49" charset="0"/>
                <a:cs typeface="Courier New" panose="02070309020205020404" pitchFamily="49" charset="0"/>
              </a:rPr>
              <a:t>CREATE TABLE Supplier</a:t>
            </a:r>
          </a:p>
          <a:p>
            <a:pPr defTabSz="685739"/>
            <a:r>
              <a:rPr lang="en-US" sz="2100" kern="0" dirty="0">
                <a:solidFill>
                  <a:sysClr val="windowText" lastClr="000000"/>
                </a:solidFill>
                <a:latin typeface="Courier New" panose="02070309020205020404" pitchFamily="49" charset="0"/>
                <a:cs typeface="Courier New" panose="02070309020205020404" pitchFamily="49" charset="0"/>
              </a:rPr>
              <a:t>(</a:t>
            </a:r>
            <a:r>
              <a:rPr lang="en-US" sz="2100" kern="0" dirty="0" err="1">
                <a:solidFill>
                  <a:sysClr val="windowText" lastClr="000000"/>
                </a:solidFill>
                <a:latin typeface="Courier New" panose="02070309020205020404" pitchFamily="49" charset="0"/>
                <a:cs typeface="Courier New" panose="02070309020205020404" pitchFamily="49" charset="0"/>
              </a:rPr>
              <a:t>SupplierID</a:t>
            </a:r>
            <a:r>
              <a:rPr lang="en-US" sz="2100" kern="0" dirty="0">
                <a:solidFill>
                  <a:sysClr val="windowText" lastClr="000000"/>
                </a:solidFill>
                <a:latin typeface="Courier New" panose="02070309020205020404" pitchFamily="49" charset="0"/>
                <a:cs typeface="Courier New" panose="02070309020205020404" pitchFamily="49" charset="0"/>
              </a:rPr>
              <a:t> INTEGER PRIMARY KEY,</a:t>
            </a:r>
          </a:p>
          <a:p>
            <a:pPr defTabSz="685739"/>
            <a:r>
              <a:rPr lang="en-US" sz="2100" kern="0" dirty="0">
                <a:solidFill>
                  <a:sysClr val="windowText" lastClr="000000"/>
                </a:solidFill>
                <a:latin typeface="Courier New" panose="02070309020205020404" pitchFamily="49" charset="0"/>
                <a:cs typeface="Courier New" panose="02070309020205020404" pitchFamily="49" charset="0"/>
              </a:rPr>
              <a:t> Name VARCHAR(20) NOT NULL,</a:t>
            </a:r>
          </a:p>
          <a:p>
            <a:pPr defTabSz="685739"/>
            <a:r>
              <a:rPr lang="en-US" sz="2100" kern="0" dirty="0">
                <a:solidFill>
                  <a:sysClr val="windowText" lastClr="000000"/>
                </a:solidFill>
                <a:latin typeface="Courier New" panose="02070309020205020404" pitchFamily="49" charset="0"/>
                <a:cs typeface="Courier New" panose="02070309020205020404" pitchFamily="49" charset="0"/>
              </a:rPr>
              <a:t> Phone CHAR(9) NULL);</a:t>
            </a:r>
          </a:p>
        </p:txBody>
      </p:sp>
      <p:sp>
        <p:nvSpPr>
          <p:cNvPr id="7" name="Supplier"/>
          <p:cNvSpPr txBox="1"/>
          <p:nvPr/>
        </p:nvSpPr>
        <p:spPr>
          <a:xfrm>
            <a:off x="4961252" y="1457669"/>
            <a:ext cx="2832605" cy="369332"/>
          </a:xfrm>
          <a:prstGeom prst="rect">
            <a:avLst/>
          </a:prstGeom>
          <a:solidFill>
            <a:schemeClr val="accent6">
              <a:lumMod val="75000"/>
            </a:schemeClr>
          </a:solidFill>
          <a:ln>
            <a:solidFill>
              <a:schemeClr val="bg1"/>
            </a:solidFill>
          </a:ln>
        </p:spPr>
        <p:txBody>
          <a:bodyPr wrap="square" rtlCol="0">
            <a:spAutoFit/>
          </a:bodyPr>
          <a:lstStyle/>
          <a:p>
            <a:pPr algn="ctr" defTabSz="685739"/>
            <a:r>
              <a:rPr lang="en-US" kern="0" dirty="0">
                <a:solidFill>
                  <a:schemeClr val="bg1"/>
                </a:solidFill>
                <a:effectLst>
                  <a:outerShdw blurRad="38100" dist="38100" dir="2700000" algn="tl">
                    <a:srgbClr val="000000">
                      <a:alpha val="43137"/>
                    </a:srgbClr>
                  </a:outerShdw>
                </a:effectLst>
              </a:rPr>
              <a:t>Supplier</a:t>
            </a:r>
          </a:p>
        </p:txBody>
      </p:sp>
      <p:graphicFrame>
        <p:nvGraphicFramePr>
          <p:cNvPr id="8" name="SupplierTable"/>
          <p:cNvGraphicFramePr>
            <a:graphicFrameLocks noGrp="1"/>
          </p:cNvGraphicFramePr>
          <p:nvPr>
            <p:extLst>
              <p:ext uri="{D42A27DB-BD31-4B8C-83A1-F6EECF244321}">
                <p14:modId xmlns:p14="http://schemas.microsoft.com/office/powerpoint/2010/main" val="793292883"/>
              </p:ext>
            </p:extLst>
          </p:nvPr>
        </p:nvGraphicFramePr>
        <p:xfrm>
          <a:off x="4961252" y="1794004"/>
          <a:ext cx="2832606" cy="1409650"/>
        </p:xfrm>
        <a:graphic>
          <a:graphicData uri="http://schemas.openxmlformats.org/drawingml/2006/table">
            <a:tbl>
              <a:tblPr firstRow="1" bandRow="1">
                <a:tableStyleId>{5C22544A-7EE6-4342-B048-85BDC9FD1C3A}</a:tableStyleId>
              </a:tblPr>
              <a:tblGrid>
                <a:gridCol w="944202">
                  <a:extLst>
                    <a:ext uri="{9D8B030D-6E8A-4147-A177-3AD203B41FA5}">
                      <a16:colId xmlns:a16="http://schemas.microsoft.com/office/drawing/2014/main" val="3618889415"/>
                    </a:ext>
                  </a:extLst>
                </a:gridCol>
                <a:gridCol w="944202">
                  <a:extLst>
                    <a:ext uri="{9D8B030D-6E8A-4147-A177-3AD203B41FA5}">
                      <a16:colId xmlns:a16="http://schemas.microsoft.com/office/drawing/2014/main" val="2218582792"/>
                    </a:ext>
                  </a:extLst>
                </a:gridCol>
                <a:gridCol w="944202">
                  <a:extLst>
                    <a:ext uri="{9D8B030D-6E8A-4147-A177-3AD203B41FA5}">
                      <a16:colId xmlns:a16="http://schemas.microsoft.com/office/drawing/2014/main" val="128276324"/>
                    </a:ext>
                  </a:extLst>
                </a:gridCol>
              </a:tblGrid>
              <a:tr h="281471">
                <a:tc>
                  <a:txBody>
                    <a:bodyPr/>
                    <a:lstStyle/>
                    <a:p>
                      <a:r>
                        <a:rPr lang="en-US" sz="1400" dirty="0" err="1"/>
                        <a:t>SupplierID</a:t>
                      </a:r>
                      <a:endParaRPr lang="en-US" sz="1400" dirty="0"/>
                    </a:p>
                  </a:txBody>
                  <a:tcPr marL="68570" marR="68570" marT="34285" marB="34285">
                    <a:solidFill>
                      <a:schemeClr val="accent6">
                        <a:lumMod val="75000"/>
                      </a:schemeClr>
                    </a:solidFill>
                  </a:tcPr>
                </a:tc>
                <a:tc>
                  <a:txBody>
                    <a:bodyPr/>
                    <a:lstStyle/>
                    <a:p>
                      <a:r>
                        <a:rPr lang="en-US" sz="1400" dirty="0"/>
                        <a:t>Name</a:t>
                      </a:r>
                    </a:p>
                  </a:txBody>
                  <a:tcPr marL="68570" marR="68570" marT="34285" marB="34285">
                    <a:solidFill>
                      <a:schemeClr val="accent6">
                        <a:lumMod val="75000"/>
                      </a:schemeClr>
                    </a:solidFill>
                  </a:tcPr>
                </a:tc>
                <a:tc>
                  <a:txBody>
                    <a:bodyPr/>
                    <a:lstStyle/>
                    <a:p>
                      <a:r>
                        <a:rPr lang="en-US" sz="1400" dirty="0"/>
                        <a:t>Phone</a:t>
                      </a:r>
                    </a:p>
                  </a:txBody>
                  <a:tcPr marL="68570" marR="68570" marT="34285" marB="34285">
                    <a:solidFill>
                      <a:schemeClr val="accent6">
                        <a:lumMod val="75000"/>
                      </a:schemeClr>
                    </a:solidFill>
                  </a:tcPr>
                </a:tc>
                <a:extLst>
                  <a:ext uri="{0D108BD9-81ED-4DB2-BD59-A6C34878D82A}">
                    <a16:rowId xmlns:a16="http://schemas.microsoft.com/office/drawing/2014/main" val="972223293"/>
                  </a:ext>
                </a:extLst>
              </a:tr>
              <a:tr h="281471">
                <a:tc>
                  <a:txBody>
                    <a:bodyPr/>
                    <a:lstStyle/>
                    <a:p>
                      <a:endParaRPr lang="en-US" sz="1400" i="0" dirty="0">
                        <a:solidFill>
                          <a:schemeClr val="tx1"/>
                        </a:solidFill>
                      </a:endParaRPr>
                    </a:p>
                  </a:txBody>
                  <a:tcPr marL="68570" marR="68570" marT="34285" marB="34285"/>
                </a:tc>
                <a:tc>
                  <a:txBody>
                    <a:bodyPr/>
                    <a:lstStyle/>
                    <a:p>
                      <a:endParaRPr lang="en-US" sz="1400" i="0" dirty="0">
                        <a:solidFill>
                          <a:schemeClr val="tx1"/>
                        </a:solidFill>
                      </a:endParaRPr>
                    </a:p>
                  </a:txBody>
                  <a:tcPr marL="68570" marR="68570" marT="34285" marB="34285"/>
                </a:tc>
                <a:tc>
                  <a:txBody>
                    <a:bodyPr/>
                    <a:lstStyle/>
                    <a:p>
                      <a:endParaRPr lang="en-US" sz="1400" i="0" dirty="0">
                        <a:solidFill>
                          <a:schemeClr val="tx1"/>
                        </a:solidFill>
                      </a:endParaRPr>
                    </a:p>
                  </a:txBody>
                  <a:tcPr marL="68570" marR="68570" marT="34285" marB="34285"/>
                </a:tc>
                <a:extLst>
                  <a:ext uri="{0D108BD9-81ED-4DB2-BD59-A6C34878D82A}">
                    <a16:rowId xmlns:a16="http://schemas.microsoft.com/office/drawing/2014/main" val="421879776"/>
                  </a:ext>
                </a:extLst>
              </a:tr>
              <a:tr h="281471">
                <a:tc>
                  <a:txBody>
                    <a:bodyPr/>
                    <a:lstStyle/>
                    <a:p>
                      <a:endParaRPr lang="en-US" sz="1400" i="0" dirty="0">
                        <a:solidFill>
                          <a:schemeClr val="tx1"/>
                        </a:solidFill>
                      </a:endParaRPr>
                    </a:p>
                  </a:txBody>
                  <a:tcPr marL="68570" marR="68570" marT="34285" marB="34285"/>
                </a:tc>
                <a:tc>
                  <a:txBody>
                    <a:bodyPr/>
                    <a:lstStyle/>
                    <a:p>
                      <a:endParaRPr lang="en-US" sz="1400" i="0" dirty="0">
                        <a:solidFill>
                          <a:schemeClr val="tx1"/>
                        </a:solidFill>
                      </a:endParaRPr>
                    </a:p>
                  </a:txBody>
                  <a:tcPr marL="68570" marR="68570" marT="34285" marB="34285"/>
                </a:tc>
                <a:tc>
                  <a:txBody>
                    <a:bodyPr/>
                    <a:lstStyle/>
                    <a:p>
                      <a:endParaRPr lang="en-US" sz="1400" i="0" dirty="0">
                        <a:solidFill>
                          <a:schemeClr val="tx1"/>
                        </a:solidFill>
                      </a:endParaRPr>
                    </a:p>
                  </a:txBody>
                  <a:tcPr marL="68570" marR="68570" marT="34285" marB="34285"/>
                </a:tc>
                <a:extLst>
                  <a:ext uri="{0D108BD9-81ED-4DB2-BD59-A6C34878D82A}">
                    <a16:rowId xmlns:a16="http://schemas.microsoft.com/office/drawing/2014/main" val="2693717018"/>
                  </a:ext>
                </a:extLst>
              </a:tr>
              <a:tr h="281471">
                <a:tc>
                  <a:txBody>
                    <a:bodyPr/>
                    <a:lstStyle/>
                    <a:p>
                      <a:endParaRPr lang="en-US" sz="1400" i="0" dirty="0">
                        <a:solidFill>
                          <a:schemeClr val="tx1"/>
                        </a:solidFill>
                      </a:endParaRPr>
                    </a:p>
                  </a:txBody>
                  <a:tcPr marL="68570" marR="68570" marT="34285" marB="34285"/>
                </a:tc>
                <a:tc>
                  <a:txBody>
                    <a:bodyPr/>
                    <a:lstStyle/>
                    <a:p>
                      <a:endParaRPr lang="en-US" sz="1400" i="0" dirty="0">
                        <a:solidFill>
                          <a:schemeClr val="tx1"/>
                        </a:solidFill>
                      </a:endParaRPr>
                    </a:p>
                  </a:txBody>
                  <a:tcPr marL="68570" marR="68570" marT="34285" marB="34285"/>
                </a:tc>
                <a:tc>
                  <a:txBody>
                    <a:bodyPr/>
                    <a:lstStyle/>
                    <a:p>
                      <a:endParaRPr lang="en-US" sz="1400" i="1" dirty="0">
                        <a:solidFill>
                          <a:schemeClr val="tx1">
                            <a:lumMod val="50000"/>
                            <a:lumOff val="50000"/>
                          </a:schemeClr>
                        </a:solidFill>
                      </a:endParaRPr>
                    </a:p>
                  </a:txBody>
                  <a:tcPr marL="68570" marR="68570" marT="34285" marB="34285"/>
                </a:tc>
                <a:extLst>
                  <a:ext uri="{0D108BD9-81ED-4DB2-BD59-A6C34878D82A}">
                    <a16:rowId xmlns:a16="http://schemas.microsoft.com/office/drawing/2014/main" val="474114192"/>
                  </a:ext>
                </a:extLst>
              </a:tr>
              <a:tr h="281471">
                <a:tc>
                  <a:txBody>
                    <a:bodyPr/>
                    <a:lstStyle/>
                    <a:p>
                      <a:endParaRPr lang="en-US" sz="1400" i="0" dirty="0">
                        <a:solidFill>
                          <a:schemeClr val="tx1"/>
                        </a:solidFill>
                      </a:endParaRPr>
                    </a:p>
                  </a:txBody>
                  <a:tcPr marL="68570" marR="68570" marT="34285" marB="34285"/>
                </a:tc>
                <a:tc>
                  <a:txBody>
                    <a:bodyPr/>
                    <a:lstStyle/>
                    <a:p>
                      <a:endParaRPr lang="en-US" sz="1400" i="0" dirty="0">
                        <a:solidFill>
                          <a:schemeClr val="tx1"/>
                        </a:solidFill>
                      </a:endParaRPr>
                    </a:p>
                  </a:txBody>
                  <a:tcPr marL="68570" marR="68570" marT="34285" marB="34285"/>
                </a:tc>
                <a:tc>
                  <a:txBody>
                    <a:bodyPr/>
                    <a:lstStyle/>
                    <a:p>
                      <a:endParaRPr lang="en-US" sz="1400" i="0" dirty="0">
                        <a:solidFill>
                          <a:schemeClr val="tx1"/>
                        </a:solidFill>
                      </a:endParaRPr>
                    </a:p>
                  </a:txBody>
                  <a:tcPr marL="68570" marR="68570" marT="34285" marB="34285"/>
                </a:tc>
                <a:extLst>
                  <a:ext uri="{0D108BD9-81ED-4DB2-BD59-A6C34878D82A}">
                    <a16:rowId xmlns:a16="http://schemas.microsoft.com/office/drawing/2014/main" val="342921304"/>
                  </a:ext>
                </a:extLst>
              </a:tr>
            </a:tbl>
          </a:graphicData>
        </a:graphic>
      </p:graphicFrame>
      <p:graphicFrame>
        <p:nvGraphicFramePr>
          <p:cNvPr id="10" name="Supplier 1"/>
          <p:cNvGraphicFramePr>
            <a:graphicFrameLocks noGrp="1"/>
          </p:cNvGraphicFramePr>
          <p:nvPr>
            <p:extLst>
              <p:ext uri="{D42A27DB-BD31-4B8C-83A1-F6EECF244321}">
                <p14:modId xmlns:p14="http://schemas.microsoft.com/office/powerpoint/2010/main" val="1803698682"/>
              </p:ext>
            </p:extLst>
          </p:nvPr>
        </p:nvGraphicFramePr>
        <p:xfrm>
          <a:off x="4961252" y="1794004"/>
          <a:ext cx="2832606" cy="1409650"/>
        </p:xfrm>
        <a:graphic>
          <a:graphicData uri="http://schemas.openxmlformats.org/drawingml/2006/table">
            <a:tbl>
              <a:tblPr firstRow="1" bandRow="1">
                <a:tableStyleId>{5C22544A-7EE6-4342-B048-85BDC9FD1C3A}</a:tableStyleId>
              </a:tblPr>
              <a:tblGrid>
                <a:gridCol w="944202">
                  <a:extLst>
                    <a:ext uri="{9D8B030D-6E8A-4147-A177-3AD203B41FA5}">
                      <a16:colId xmlns:a16="http://schemas.microsoft.com/office/drawing/2014/main" val="3618889415"/>
                    </a:ext>
                  </a:extLst>
                </a:gridCol>
                <a:gridCol w="944202">
                  <a:extLst>
                    <a:ext uri="{9D8B030D-6E8A-4147-A177-3AD203B41FA5}">
                      <a16:colId xmlns:a16="http://schemas.microsoft.com/office/drawing/2014/main" val="2218582792"/>
                    </a:ext>
                  </a:extLst>
                </a:gridCol>
                <a:gridCol w="944202">
                  <a:extLst>
                    <a:ext uri="{9D8B030D-6E8A-4147-A177-3AD203B41FA5}">
                      <a16:colId xmlns:a16="http://schemas.microsoft.com/office/drawing/2014/main" val="128276324"/>
                    </a:ext>
                  </a:extLst>
                </a:gridCol>
              </a:tblGrid>
              <a:tr h="281471">
                <a:tc>
                  <a:txBody>
                    <a:bodyPr/>
                    <a:lstStyle/>
                    <a:p>
                      <a:r>
                        <a:rPr lang="en-US" sz="1400" dirty="0" err="1"/>
                        <a:t>SupplierID</a:t>
                      </a:r>
                      <a:endParaRPr lang="en-US" sz="1400" dirty="0"/>
                    </a:p>
                  </a:txBody>
                  <a:tcPr marL="68570" marR="68570" marT="34285" marB="34285">
                    <a:solidFill>
                      <a:schemeClr val="accent6">
                        <a:lumMod val="75000"/>
                      </a:schemeClr>
                    </a:solidFill>
                  </a:tcPr>
                </a:tc>
                <a:tc>
                  <a:txBody>
                    <a:bodyPr/>
                    <a:lstStyle/>
                    <a:p>
                      <a:r>
                        <a:rPr lang="en-US" sz="1400" dirty="0"/>
                        <a:t>Name</a:t>
                      </a:r>
                    </a:p>
                  </a:txBody>
                  <a:tcPr marL="68570" marR="68570" marT="34285" marB="34285">
                    <a:solidFill>
                      <a:schemeClr val="accent6">
                        <a:lumMod val="75000"/>
                      </a:schemeClr>
                    </a:solidFill>
                  </a:tcPr>
                </a:tc>
                <a:tc>
                  <a:txBody>
                    <a:bodyPr/>
                    <a:lstStyle/>
                    <a:p>
                      <a:r>
                        <a:rPr lang="en-US" sz="1400" dirty="0"/>
                        <a:t>Phone</a:t>
                      </a:r>
                    </a:p>
                  </a:txBody>
                  <a:tcPr marL="68570" marR="68570" marT="34285" marB="34285">
                    <a:solidFill>
                      <a:schemeClr val="accent6">
                        <a:lumMod val="75000"/>
                      </a:schemeClr>
                    </a:solidFill>
                  </a:tcPr>
                </a:tc>
                <a:extLst>
                  <a:ext uri="{0D108BD9-81ED-4DB2-BD59-A6C34878D82A}">
                    <a16:rowId xmlns:a16="http://schemas.microsoft.com/office/drawing/2014/main" val="972223293"/>
                  </a:ext>
                </a:extLst>
              </a:tr>
              <a:tr h="281471">
                <a:tc>
                  <a:txBody>
                    <a:bodyPr/>
                    <a:lstStyle/>
                    <a:p>
                      <a:r>
                        <a:rPr lang="en-US" sz="1400" i="0" dirty="0">
                          <a:solidFill>
                            <a:schemeClr val="tx1"/>
                          </a:solidFill>
                        </a:rPr>
                        <a:t>1</a:t>
                      </a:r>
                    </a:p>
                  </a:txBody>
                  <a:tcPr marL="68570" marR="68570" marT="34285" marB="34285"/>
                </a:tc>
                <a:tc>
                  <a:txBody>
                    <a:bodyPr/>
                    <a:lstStyle/>
                    <a:p>
                      <a:r>
                        <a:rPr lang="en-US" sz="1400" i="0" dirty="0">
                          <a:solidFill>
                            <a:schemeClr val="tx1"/>
                          </a:solidFill>
                        </a:rPr>
                        <a:t>Contoso</a:t>
                      </a:r>
                    </a:p>
                  </a:txBody>
                  <a:tcPr marL="68570" marR="68570" marT="34285" marB="34285"/>
                </a:tc>
                <a:tc>
                  <a:txBody>
                    <a:bodyPr/>
                    <a:lstStyle/>
                    <a:p>
                      <a:r>
                        <a:rPr lang="en-US" sz="1400" i="0" dirty="0">
                          <a:solidFill>
                            <a:schemeClr val="tx1"/>
                          </a:solidFill>
                        </a:rPr>
                        <a:t>555-12345</a:t>
                      </a:r>
                    </a:p>
                  </a:txBody>
                  <a:tcPr marL="68570" marR="68570" marT="34285" marB="34285"/>
                </a:tc>
                <a:extLst>
                  <a:ext uri="{0D108BD9-81ED-4DB2-BD59-A6C34878D82A}">
                    <a16:rowId xmlns:a16="http://schemas.microsoft.com/office/drawing/2014/main" val="421879776"/>
                  </a:ext>
                </a:extLst>
              </a:tr>
              <a:tr h="281471">
                <a:tc>
                  <a:txBody>
                    <a:bodyPr/>
                    <a:lstStyle/>
                    <a:p>
                      <a:endParaRPr lang="en-US" sz="1400" i="0" dirty="0">
                        <a:solidFill>
                          <a:schemeClr val="tx1"/>
                        </a:solidFill>
                      </a:endParaRPr>
                    </a:p>
                  </a:txBody>
                  <a:tcPr marL="68570" marR="68570" marT="34285" marB="34285"/>
                </a:tc>
                <a:tc>
                  <a:txBody>
                    <a:bodyPr/>
                    <a:lstStyle/>
                    <a:p>
                      <a:endParaRPr lang="en-US" sz="1400" i="0" dirty="0">
                        <a:solidFill>
                          <a:schemeClr val="tx1"/>
                        </a:solidFill>
                      </a:endParaRPr>
                    </a:p>
                  </a:txBody>
                  <a:tcPr marL="68570" marR="68570" marT="34285" marB="34285"/>
                </a:tc>
                <a:tc>
                  <a:txBody>
                    <a:bodyPr/>
                    <a:lstStyle/>
                    <a:p>
                      <a:endParaRPr lang="en-US" sz="1400" i="0" dirty="0">
                        <a:solidFill>
                          <a:schemeClr val="tx1"/>
                        </a:solidFill>
                      </a:endParaRPr>
                    </a:p>
                  </a:txBody>
                  <a:tcPr marL="68570" marR="68570" marT="34285" marB="34285"/>
                </a:tc>
                <a:extLst>
                  <a:ext uri="{0D108BD9-81ED-4DB2-BD59-A6C34878D82A}">
                    <a16:rowId xmlns:a16="http://schemas.microsoft.com/office/drawing/2014/main" val="2693717018"/>
                  </a:ext>
                </a:extLst>
              </a:tr>
              <a:tr h="281471">
                <a:tc>
                  <a:txBody>
                    <a:bodyPr/>
                    <a:lstStyle/>
                    <a:p>
                      <a:endParaRPr lang="en-US" sz="1400" i="0" dirty="0">
                        <a:solidFill>
                          <a:schemeClr val="tx1"/>
                        </a:solidFill>
                      </a:endParaRPr>
                    </a:p>
                  </a:txBody>
                  <a:tcPr marL="68570" marR="68570" marT="34285" marB="34285"/>
                </a:tc>
                <a:tc>
                  <a:txBody>
                    <a:bodyPr/>
                    <a:lstStyle/>
                    <a:p>
                      <a:endParaRPr lang="en-US" sz="1400" i="0" dirty="0">
                        <a:solidFill>
                          <a:schemeClr val="tx1"/>
                        </a:solidFill>
                      </a:endParaRPr>
                    </a:p>
                  </a:txBody>
                  <a:tcPr marL="68570" marR="68570" marT="34285" marB="34285"/>
                </a:tc>
                <a:tc>
                  <a:txBody>
                    <a:bodyPr/>
                    <a:lstStyle/>
                    <a:p>
                      <a:endParaRPr lang="en-US" sz="1400" i="1" dirty="0">
                        <a:solidFill>
                          <a:schemeClr val="tx1">
                            <a:lumMod val="50000"/>
                            <a:lumOff val="50000"/>
                          </a:schemeClr>
                        </a:solidFill>
                      </a:endParaRPr>
                    </a:p>
                  </a:txBody>
                  <a:tcPr marL="68570" marR="68570" marT="34285" marB="34285"/>
                </a:tc>
                <a:extLst>
                  <a:ext uri="{0D108BD9-81ED-4DB2-BD59-A6C34878D82A}">
                    <a16:rowId xmlns:a16="http://schemas.microsoft.com/office/drawing/2014/main" val="474114192"/>
                  </a:ext>
                </a:extLst>
              </a:tr>
              <a:tr h="281471">
                <a:tc>
                  <a:txBody>
                    <a:bodyPr/>
                    <a:lstStyle/>
                    <a:p>
                      <a:endParaRPr lang="en-US" sz="1400" i="0" dirty="0">
                        <a:solidFill>
                          <a:schemeClr val="tx1"/>
                        </a:solidFill>
                      </a:endParaRPr>
                    </a:p>
                  </a:txBody>
                  <a:tcPr marL="68570" marR="68570" marT="34285" marB="34285"/>
                </a:tc>
                <a:tc>
                  <a:txBody>
                    <a:bodyPr/>
                    <a:lstStyle/>
                    <a:p>
                      <a:endParaRPr lang="en-US" sz="1400" i="0" dirty="0">
                        <a:solidFill>
                          <a:schemeClr val="tx1"/>
                        </a:solidFill>
                      </a:endParaRPr>
                    </a:p>
                  </a:txBody>
                  <a:tcPr marL="68570" marR="68570" marT="34285" marB="34285"/>
                </a:tc>
                <a:tc>
                  <a:txBody>
                    <a:bodyPr/>
                    <a:lstStyle/>
                    <a:p>
                      <a:endParaRPr lang="en-US" sz="1400" i="0" dirty="0">
                        <a:solidFill>
                          <a:schemeClr val="tx1"/>
                        </a:solidFill>
                      </a:endParaRPr>
                    </a:p>
                  </a:txBody>
                  <a:tcPr marL="68570" marR="68570" marT="34285" marB="34285"/>
                </a:tc>
                <a:extLst>
                  <a:ext uri="{0D108BD9-81ED-4DB2-BD59-A6C34878D82A}">
                    <a16:rowId xmlns:a16="http://schemas.microsoft.com/office/drawing/2014/main" val="342921304"/>
                  </a:ext>
                </a:extLst>
              </a:tr>
            </a:tbl>
          </a:graphicData>
        </a:graphic>
      </p:graphicFrame>
      <p:graphicFrame>
        <p:nvGraphicFramePr>
          <p:cNvPr id="11" name="Supplier 2"/>
          <p:cNvGraphicFramePr>
            <a:graphicFrameLocks noGrp="1"/>
          </p:cNvGraphicFramePr>
          <p:nvPr>
            <p:extLst>
              <p:ext uri="{D42A27DB-BD31-4B8C-83A1-F6EECF244321}">
                <p14:modId xmlns:p14="http://schemas.microsoft.com/office/powerpoint/2010/main" val="2627664674"/>
              </p:ext>
            </p:extLst>
          </p:nvPr>
        </p:nvGraphicFramePr>
        <p:xfrm>
          <a:off x="4961252" y="1794004"/>
          <a:ext cx="2832606" cy="1409650"/>
        </p:xfrm>
        <a:graphic>
          <a:graphicData uri="http://schemas.openxmlformats.org/drawingml/2006/table">
            <a:tbl>
              <a:tblPr firstRow="1" bandRow="1">
                <a:tableStyleId>{5C22544A-7EE6-4342-B048-85BDC9FD1C3A}</a:tableStyleId>
              </a:tblPr>
              <a:tblGrid>
                <a:gridCol w="944202">
                  <a:extLst>
                    <a:ext uri="{9D8B030D-6E8A-4147-A177-3AD203B41FA5}">
                      <a16:colId xmlns:a16="http://schemas.microsoft.com/office/drawing/2014/main" val="3618889415"/>
                    </a:ext>
                  </a:extLst>
                </a:gridCol>
                <a:gridCol w="944202">
                  <a:extLst>
                    <a:ext uri="{9D8B030D-6E8A-4147-A177-3AD203B41FA5}">
                      <a16:colId xmlns:a16="http://schemas.microsoft.com/office/drawing/2014/main" val="2218582792"/>
                    </a:ext>
                  </a:extLst>
                </a:gridCol>
                <a:gridCol w="944202">
                  <a:extLst>
                    <a:ext uri="{9D8B030D-6E8A-4147-A177-3AD203B41FA5}">
                      <a16:colId xmlns:a16="http://schemas.microsoft.com/office/drawing/2014/main" val="128276324"/>
                    </a:ext>
                  </a:extLst>
                </a:gridCol>
              </a:tblGrid>
              <a:tr h="281471">
                <a:tc>
                  <a:txBody>
                    <a:bodyPr/>
                    <a:lstStyle/>
                    <a:p>
                      <a:r>
                        <a:rPr lang="en-US" sz="1400" dirty="0" err="1"/>
                        <a:t>SupplierID</a:t>
                      </a:r>
                      <a:endParaRPr lang="en-US" sz="1400" dirty="0"/>
                    </a:p>
                  </a:txBody>
                  <a:tcPr marL="68570" marR="68570" marT="34285" marB="34285">
                    <a:solidFill>
                      <a:schemeClr val="accent6">
                        <a:lumMod val="75000"/>
                      </a:schemeClr>
                    </a:solidFill>
                  </a:tcPr>
                </a:tc>
                <a:tc>
                  <a:txBody>
                    <a:bodyPr/>
                    <a:lstStyle/>
                    <a:p>
                      <a:r>
                        <a:rPr lang="en-US" sz="1400" dirty="0"/>
                        <a:t>Name</a:t>
                      </a:r>
                    </a:p>
                  </a:txBody>
                  <a:tcPr marL="68570" marR="68570" marT="34285" marB="34285">
                    <a:solidFill>
                      <a:schemeClr val="accent6">
                        <a:lumMod val="75000"/>
                      </a:schemeClr>
                    </a:solidFill>
                  </a:tcPr>
                </a:tc>
                <a:tc>
                  <a:txBody>
                    <a:bodyPr/>
                    <a:lstStyle/>
                    <a:p>
                      <a:r>
                        <a:rPr lang="en-US" sz="1400" dirty="0"/>
                        <a:t>Phone</a:t>
                      </a:r>
                    </a:p>
                  </a:txBody>
                  <a:tcPr marL="68570" marR="68570" marT="34285" marB="34285">
                    <a:solidFill>
                      <a:schemeClr val="accent6">
                        <a:lumMod val="75000"/>
                      </a:schemeClr>
                    </a:solidFill>
                  </a:tcPr>
                </a:tc>
                <a:extLst>
                  <a:ext uri="{0D108BD9-81ED-4DB2-BD59-A6C34878D82A}">
                    <a16:rowId xmlns:a16="http://schemas.microsoft.com/office/drawing/2014/main" val="972223293"/>
                  </a:ext>
                </a:extLst>
              </a:tr>
              <a:tr h="281471">
                <a:tc>
                  <a:txBody>
                    <a:bodyPr/>
                    <a:lstStyle/>
                    <a:p>
                      <a:r>
                        <a:rPr lang="en-US" sz="1400" i="0" dirty="0">
                          <a:solidFill>
                            <a:schemeClr val="tx1"/>
                          </a:solidFill>
                        </a:rPr>
                        <a:t>1</a:t>
                      </a:r>
                    </a:p>
                  </a:txBody>
                  <a:tcPr marL="68570" marR="68570" marT="34285" marB="34285"/>
                </a:tc>
                <a:tc>
                  <a:txBody>
                    <a:bodyPr/>
                    <a:lstStyle/>
                    <a:p>
                      <a:r>
                        <a:rPr lang="en-US" sz="1400" i="0" dirty="0">
                          <a:solidFill>
                            <a:schemeClr val="tx1"/>
                          </a:solidFill>
                        </a:rPr>
                        <a:t>Contoso</a:t>
                      </a:r>
                    </a:p>
                  </a:txBody>
                  <a:tcPr marL="68570" marR="68570" marT="34285" marB="34285"/>
                </a:tc>
                <a:tc>
                  <a:txBody>
                    <a:bodyPr/>
                    <a:lstStyle/>
                    <a:p>
                      <a:r>
                        <a:rPr lang="en-US" sz="1400" i="0" dirty="0">
                          <a:solidFill>
                            <a:schemeClr val="tx1"/>
                          </a:solidFill>
                        </a:rPr>
                        <a:t>555-12345</a:t>
                      </a:r>
                    </a:p>
                  </a:txBody>
                  <a:tcPr marL="68570" marR="68570" marT="34285" marB="34285"/>
                </a:tc>
                <a:extLst>
                  <a:ext uri="{0D108BD9-81ED-4DB2-BD59-A6C34878D82A}">
                    <a16:rowId xmlns:a16="http://schemas.microsoft.com/office/drawing/2014/main" val="421879776"/>
                  </a:ext>
                </a:extLst>
              </a:tr>
              <a:tr h="281471">
                <a:tc>
                  <a:txBody>
                    <a:bodyPr/>
                    <a:lstStyle/>
                    <a:p>
                      <a:r>
                        <a:rPr lang="en-US" sz="1400" i="0" dirty="0">
                          <a:solidFill>
                            <a:schemeClr val="tx1"/>
                          </a:solidFill>
                        </a:rPr>
                        <a:t>2</a:t>
                      </a:r>
                    </a:p>
                  </a:txBody>
                  <a:tcPr marL="68570" marR="68570" marT="34285" marB="34285"/>
                </a:tc>
                <a:tc>
                  <a:txBody>
                    <a:bodyPr/>
                    <a:lstStyle/>
                    <a:p>
                      <a:r>
                        <a:rPr lang="en-US" sz="1400" i="0" dirty="0" err="1">
                          <a:solidFill>
                            <a:schemeClr val="tx1"/>
                          </a:solidFill>
                        </a:rPr>
                        <a:t>Northwind</a:t>
                      </a:r>
                      <a:endParaRPr lang="en-US" sz="1400" i="0" dirty="0">
                        <a:solidFill>
                          <a:schemeClr val="tx1"/>
                        </a:solidFill>
                      </a:endParaRPr>
                    </a:p>
                  </a:txBody>
                  <a:tcPr marL="68570" marR="68570" marT="34285" marB="34285"/>
                </a:tc>
                <a:tc>
                  <a:txBody>
                    <a:bodyPr/>
                    <a:lstStyle/>
                    <a:p>
                      <a:r>
                        <a:rPr lang="en-US" sz="1400" i="0" dirty="0">
                          <a:solidFill>
                            <a:schemeClr val="tx1"/>
                          </a:solidFill>
                        </a:rPr>
                        <a:t>555-54321</a:t>
                      </a:r>
                    </a:p>
                  </a:txBody>
                  <a:tcPr marL="68570" marR="68570" marT="34285" marB="34285"/>
                </a:tc>
                <a:extLst>
                  <a:ext uri="{0D108BD9-81ED-4DB2-BD59-A6C34878D82A}">
                    <a16:rowId xmlns:a16="http://schemas.microsoft.com/office/drawing/2014/main" val="2693717018"/>
                  </a:ext>
                </a:extLst>
              </a:tr>
              <a:tr h="281471">
                <a:tc>
                  <a:txBody>
                    <a:bodyPr/>
                    <a:lstStyle/>
                    <a:p>
                      <a:endParaRPr lang="en-US" sz="1400" i="0" dirty="0">
                        <a:solidFill>
                          <a:schemeClr val="tx1"/>
                        </a:solidFill>
                      </a:endParaRPr>
                    </a:p>
                  </a:txBody>
                  <a:tcPr marL="68570" marR="68570" marT="34285" marB="34285"/>
                </a:tc>
                <a:tc>
                  <a:txBody>
                    <a:bodyPr/>
                    <a:lstStyle/>
                    <a:p>
                      <a:endParaRPr lang="en-US" sz="1400" i="0" dirty="0">
                        <a:solidFill>
                          <a:schemeClr val="tx1"/>
                        </a:solidFill>
                      </a:endParaRPr>
                    </a:p>
                  </a:txBody>
                  <a:tcPr marL="68570" marR="68570" marT="34285" marB="34285"/>
                </a:tc>
                <a:tc>
                  <a:txBody>
                    <a:bodyPr/>
                    <a:lstStyle/>
                    <a:p>
                      <a:endParaRPr lang="en-US" sz="1400" i="1" dirty="0">
                        <a:solidFill>
                          <a:schemeClr val="tx1">
                            <a:lumMod val="50000"/>
                            <a:lumOff val="50000"/>
                          </a:schemeClr>
                        </a:solidFill>
                      </a:endParaRPr>
                    </a:p>
                  </a:txBody>
                  <a:tcPr marL="68570" marR="68570" marT="34285" marB="34285"/>
                </a:tc>
                <a:extLst>
                  <a:ext uri="{0D108BD9-81ED-4DB2-BD59-A6C34878D82A}">
                    <a16:rowId xmlns:a16="http://schemas.microsoft.com/office/drawing/2014/main" val="474114192"/>
                  </a:ext>
                </a:extLst>
              </a:tr>
              <a:tr h="281471">
                <a:tc>
                  <a:txBody>
                    <a:bodyPr/>
                    <a:lstStyle/>
                    <a:p>
                      <a:endParaRPr lang="en-US" sz="1400" i="0" dirty="0">
                        <a:solidFill>
                          <a:schemeClr val="tx1"/>
                        </a:solidFill>
                      </a:endParaRPr>
                    </a:p>
                  </a:txBody>
                  <a:tcPr marL="68570" marR="68570" marT="34285" marB="34285"/>
                </a:tc>
                <a:tc>
                  <a:txBody>
                    <a:bodyPr/>
                    <a:lstStyle/>
                    <a:p>
                      <a:endParaRPr lang="en-US" sz="1400" i="0" dirty="0">
                        <a:solidFill>
                          <a:schemeClr val="tx1"/>
                        </a:solidFill>
                      </a:endParaRPr>
                    </a:p>
                  </a:txBody>
                  <a:tcPr marL="68570" marR="68570" marT="34285" marB="34285"/>
                </a:tc>
                <a:tc>
                  <a:txBody>
                    <a:bodyPr/>
                    <a:lstStyle/>
                    <a:p>
                      <a:endParaRPr lang="en-US" sz="1400" i="0" dirty="0">
                        <a:solidFill>
                          <a:schemeClr val="tx1"/>
                        </a:solidFill>
                      </a:endParaRPr>
                    </a:p>
                  </a:txBody>
                  <a:tcPr marL="68570" marR="68570" marT="34285" marB="34285"/>
                </a:tc>
                <a:extLst>
                  <a:ext uri="{0D108BD9-81ED-4DB2-BD59-A6C34878D82A}">
                    <a16:rowId xmlns:a16="http://schemas.microsoft.com/office/drawing/2014/main" val="342921304"/>
                  </a:ext>
                </a:extLst>
              </a:tr>
            </a:tbl>
          </a:graphicData>
        </a:graphic>
      </p:graphicFrame>
      <p:cxnSp>
        <p:nvCxnSpPr>
          <p:cNvPr id="13" name="Relationship"/>
          <p:cNvCxnSpPr/>
          <p:nvPr/>
        </p:nvCxnSpPr>
        <p:spPr>
          <a:xfrm>
            <a:off x="4232871" y="1940303"/>
            <a:ext cx="72838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ALTER TABLE Product"/>
          <p:cNvSpPr txBox="1"/>
          <p:nvPr/>
        </p:nvSpPr>
        <p:spPr>
          <a:xfrm>
            <a:off x="145530" y="3617033"/>
            <a:ext cx="9089348" cy="1061829"/>
          </a:xfrm>
          <a:prstGeom prst="rect">
            <a:avLst/>
          </a:prstGeom>
          <a:noFill/>
        </p:spPr>
        <p:txBody>
          <a:bodyPr wrap="none" rtlCol="0">
            <a:spAutoFit/>
          </a:bodyPr>
          <a:lstStyle/>
          <a:p>
            <a:pPr defTabSz="685739"/>
            <a:r>
              <a:rPr lang="en-US" sz="2100" kern="0" dirty="0">
                <a:solidFill>
                  <a:sysClr val="windowText" lastClr="000000"/>
                </a:solidFill>
                <a:latin typeface="Courier New" panose="02070309020205020404" pitchFamily="49" charset="0"/>
                <a:cs typeface="Courier New" panose="02070309020205020404" pitchFamily="49" charset="0"/>
              </a:rPr>
              <a:t>ALTER TABLE Product</a:t>
            </a:r>
          </a:p>
          <a:p>
            <a:pPr defTabSz="685739"/>
            <a:r>
              <a:rPr lang="en-US" sz="2100" kern="0" dirty="0">
                <a:solidFill>
                  <a:sysClr val="windowText" lastClr="000000"/>
                </a:solidFill>
                <a:latin typeface="Courier New" panose="02070309020205020404" pitchFamily="49" charset="0"/>
                <a:cs typeface="Courier New" panose="02070309020205020404" pitchFamily="49" charset="0"/>
              </a:rPr>
              <a:t>ADD CONSTRAINT </a:t>
            </a:r>
            <a:r>
              <a:rPr lang="en-US" sz="2100" kern="0" dirty="0" err="1">
                <a:solidFill>
                  <a:sysClr val="windowText" lastClr="000000"/>
                </a:solidFill>
                <a:latin typeface="Courier New" panose="02070309020205020404" pitchFamily="49" charset="0"/>
                <a:cs typeface="Courier New" panose="02070309020205020404" pitchFamily="49" charset="0"/>
              </a:rPr>
              <a:t>fk_product_supplier</a:t>
            </a:r>
            <a:endParaRPr lang="en-US" sz="2100" kern="0" dirty="0">
              <a:solidFill>
                <a:sysClr val="windowText" lastClr="000000"/>
              </a:solidFill>
              <a:latin typeface="Courier New" panose="02070309020205020404" pitchFamily="49" charset="0"/>
              <a:cs typeface="Courier New" panose="02070309020205020404" pitchFamily="49" charset="0"/>
            </a:endParaRPr>
          </a:p>
          <a:p>
            <a:pPr defTabSz="685739"/>
            <a:r>
              <a:rPr lang="en-US" sz="2100" kern="0" dirty="0">
                <a:solidFill>
                  <a:sysClr val="windowText" lastClr="000000"/>
                </a:solidFill>
                <a:latin typeface="Courier New" panose="02070309020205020404" pitchFamily="49" charset="0"/>
                <a:cs typeface="Courier New" panose="02070309020205020404" pitchFamily="49" charset="0"/>
              </a:rPr>
              <a:t>FOREIGN KEY (Supplier) REFERENCES Supplier(</a:t>
            </a:r>
            <a:r>
              <a:rPr lang="en-US" sz="2100" kern="0" dirty="0" err="1">
                <a:solidFill>
                  <a:sysClr val="windowText" lastClr="000000"/>
                </a:solidFill>
                <a:latin typeface="Courier New" panose="02070309020205020404" pitchFamily="49" charset="0"/>
                <a:cs typeface="Courier New" panose="02070309020205020404" pitchFamily="49" charset="0"/>
              </a:rPr>
              <a:t>SupplierID</a:t>
            </a:r>
            <a:r>
              <a:rPr lang="en-US" sz="2100" kern="0" dirty="0">
                <a:solidFill>
                  <a:sysClr val="windowText" lastClr="000000"/>
                </a:solidFill>
                <a:latin typeface="Courier New" panose="02070309020205020404" pitchFamily="49" charset="0"/>
                <a:cs typeface="Courier New" panose="02070309020205020404" pitchFamily="49" charset="0"/>
              </a:rPr>
              <a:t>);</a:t>
            </a:r>
          </a:p>
        </p:txBody>
      </p:sp>
      <p:sp>
        <p:nvSpPr>
          <p:cNvPr id="15" name="INSERT Supplier 1"/>
          <p:cNvSpPr txBox="1"/>
          <p:nvPr/>
        </p:nvSpPr>
        <p:spPr>
          <a:xfrm>
            <a:off x="143237" y="3617032"/>
            <a:ext cx="5851282" cy="738664"/>
          </a:xfrm>
          <a:prstGeom prst="rect">
            <a:avLst/>
          </a:prstGeom>
          <a:noFill/>
        </p:spPr>
        <p:txBody>
          <a:bodyPr wrap="none" rtlCol="0">
            <a:spAutoFit/>
          </a:bodyPr>
          <a:lstStyle/>
          <a:p>
            <a:pPr defTabSz="685739"/>
            <a:r>
              <a:rPr lang="en-US" sz="2100" kern="0" dirty="0">
                <a:solidFill>
                  <a:sysClr val="windowText" lastClr="000000"/>
                </a:solidFill>
                <a:latin typeface="Courier New" panose="02070309020205020404" pitchFamily="49" charset="0"/>
                <a:cs typeface="Courier New" panose="02070309020205020404" pitchFamily="49" charset="0"/>
              </a:rPr>
              <a:t>INSERT INTO Supplier</a:t>
            </a:r>
          </a:p>
          <a:p>
            <a:pPr defTabSz="685739"/>
            <a:r>
              <a:rPr lang="en-US" sz="2100" kern="0" dirty="0">
                <a:solidFill>
                  <a:sysClr val="windowText" lastClr="000000"/>
                </a:solidFill>
                <a:latin typeface="Courier New" panose="02070309020205020404" pitchFamily="49" charset="0"/>
                <a:cs typeface="Courier New" panose="02070309020205020404" pitchFamily="49" charset="0"/>
              </a:rPr>
              <a:t>VALUES (1, ‘Contoso’, ‘555-12345’);</a:t>
            </a:r>
          </a:p>
        </p:txBody>
      </p:sp>
      <p:sp>
        <p:nvSpPr>
          <p:cNvPr id="16" name="INSERT Supplier 3"/>
          <p:cNvSpPr txBox="1"/>
          <p:nvPr/>
        </p:nvSpPr>
        <p:spPr>
          <a:xfrm>
            <a:off x="143237" y="3617031"/>
            <a:ext cx="5851282" cy="738664"/>
          </a:xfrm>
          <a:prstGeom prst="rect">
            <a:avLst/>
          </a:prstGeom>
          <a:noFill/>
        </p:spPr>
        <p:txBody>
          <a:bodyPr wrap="none" rtlCol="0">
            <a:spAutoFit/>
          </a:bodyPr>
          <a:lstStyle/>
          <a:p>
            <a:pPr defTabSz="685739"/>
            <a:r>
              <a:rPr lang="en-US" sz="2100" kern="0" dirty="0">
                <a:solidFill>
                  <a:sysClr val="windowText" lastClr="000000"/>
                </a:solidFill>
                <a:latin typeface="Courier New" panose="02070309020205020404" pitchFamily="49" charset="0"/>
                <a:cs typeface="Courier New" panose="02070309020205020404" pitchFamily="49" charset="0"/>
              </a:rPr>
              <a:t>INSERT INTO Supplier</a:t>
            </a:r>
          </a:p>
          <a:p>
            <a:pPr defTabSz="685739"/>
            <a:r>
              <a:rPr lang="en-US" sz="2100" kern="0" dirty="0">
                <a:solidFill>
                  <a:sysClr val="windowText" lastClr="000000"/>
                </a:solidFill>
                <a:latin typeface="Courier New" panose="02070309020205020404" pitchFamily="49" charset="0"/>
                <a:cs typeface="Courier New" panose="02070309020205020404" pitchFamily="49" charset="0"/>
              </a:rPr>
              <a:t>VALUES (3, ‘A Datum’, ‘555-55555’);</a:t>
            </a:r>
          </a:p>
        </p:txBody>
      </p:sp>
      <p:sp>
        <p:nvSpPr>
          <p:cNvPr id="17" name="INSERT Supplier 2"/>
          <p:cNvSpPr txBox="1"/>
          <p:nvPr/>
        </p:nvSpPr>
        <p:spPr>
          <a:xfrm>
            <a:off x="143237" y="3617031"/>
            <a:ext cx="6175088" cy="738664"/>
          </a:xfrm>
          <a:prstGeom prst="rect">
            <a:avLst/>
          </a:prstGeom>
          <a:noFill/>
        </p:spPr>
        <p:txBody>
          <a:bodyPr wrap="none" rtlCol="0">
            <a:spAutoFit/>
          </a:bodyPr>
          <a:lstStyle/>
          <a:p>
            <a:pPr defTabSz="685739"/>
            <a:r>
              <a:rPr lang="en-US" sz="2100" kern="0" dirty="0">
                <a:solidFill>
                  <a:sysClr val="windowText" lastClr="000000"/>
                </a:solidFill>
                <a:latin typeface="Courier New" panose="02070309020205020404" pitchFamily="49" charset="0"/>
                <a:cs typeface="Courier New" panose="02070309020205020404" pitchFamily="49" charset="0"/>
              </a:rPr>
              <a:t>INSERT INTO Supplier</a:t>
            </a:r>
          </a:p>
          <a:p>
            <a:pPr defTabSz="685739"/>
            <a:r>
              <a:rPr lang="en-US" sz="2100" kern="0" dirty="0">
                <a:solidFill>
                  <a:sysClr val="windowText" lastClr="000000"/>
                </a:solidFill>
                <a:latin typeface="Courier New" panose="02070309020205020404" pitchFamily="49" charset="0"/>
                <a:cs typeface="Courier New" panose="02070309020205020404" pitchFamily="49" charset="0"/>
              </a:rPr>
              <a:t>VALUES (2, ‘</a:t>
            </a:r>
            <a:r>
              <a:rPr lang="en-US" sz="2100" kern="0" dirty="0" err="1">
                <a:solidFill>
                  <a:sysClr val="windowText" lastClr="000000"/>
                </a:solidFill>
                <a:latin typeface="Courier New" panose="02070309020205020404" pitchFamily="49" charset="0"/>
                <a:cs typeface="Courier New" panose="02070309020205020404" pitchFamily="49" charset="0"/>
              </a:rPr>
              <a:t>Northwind</a:t>
            </a:r>
            <a:r>
              <a:rPr lang="en-US" sz="2100" kern="0" dirty="0">
                <a:solidFill>
                  <a:sysClr val="windowText" lastClr="000000"/>
                </a:solidFill>
                <a:latin typeface="Courier New" panose="02070309020205020404" pitchFamily="49" charset="0"/>
                <a:cs typeface="Courier New" panose="02070309020205020404" pitchFamily="49" charset="0"/>
              </a:rPr>
              <a:t>’, ‘555-54321’);</a:t>
            </a:r>
          </a:p>
        </p:txBody>
      </p:sp>
      <p:graphicFrame>
        <p:nvGraphicFramePr>
          <p:cNvPr id="18" name="Supplier 3"/>
          <p:cNvGraphicFramePr>
            <a:graphicFrameLocks noGrp="1"/>
          </p:cNvGraphicFramePr>
          <p:nvPr>
            <p:extLst>
              <p:ext uri="{D42A27DB-BD31-4B8C-83A1-F6EECF244321}">
                <p14:modId xmlns:p14="http://schemas.microsoft.com/office/powerpoint/2010/main" val="3619596925"/>
              </p:ext>
            </p:extLst>
          </p:nvPr>
        </p:nvGraphicFramePr>
        <p:xfrm>
          <a:off x="4961252" y="1794004"/>
          <a:ext cx="2832606" cy="1409650"/>
        </p:xfrm>
        <a:graphic>
          <a:graphicData uri="http://schemas.openxmlformats.org/drawingml/2006/table">
            <a:tbl>
              <a:tblPr firstRow="1" bandRow="1">
                <a:tableStyleId>{5C22544A-7EE6-4342-B048-85BDC9FD1C3A}</a:tableStyleId>
              </a:tblPr>
              <a:tblGrid>
                <a:gridCol w="944202">
                  <a:extLst>
                    <a:ext uri="{9D8B030D-6E8A-4147-A177-3AD203B41FA5}">
                      <a16:colId xmlns:a16="http://schemas.microsoft.com/office/drawing/2014/main" val="3618889415"/>
                    </a:ext>
                  </a:extLst>
                </a:gridCol>
                <a:gridCol w="944202">
                  <a:extLst>
                    <a:ext uri="{9D8B030D-6E8A-4147-A177-3AD203B41FA5}">
                      <a16:colId xmlns:a16="http://schemas.microsoft.com/office/drawing/2014/main" val="2218582792"/>
                    </a:ext>
                  </a:extLst>
                </a:gridCol>
                <a:gridCol w="944202">
                  <a:extLst>
                    <a:ext uri="{9D8B030D-6E8A-4147-A177-3AD203B41FA5}">
                      <a16:colId xmlns:a16="http://schemas.microsoft.com/office/drawing/2014/main" val="128276324"/>
                    </a:ext>
                  </a:extLst>
                </a:gridCol>
              </a:tblGrid>
              <a:tr h="281471">
                <a:tc>
                  <a:txBody>
                    <a:bodyPr/>
                    <a:lstStyle/>
                    <a:p>
                      <a:r>
                        <a:rPr lang="en-US" sz="1400" dirty="0" err="1"/>
                        <a:t>SupplierID</a:t>
                      </a:r>
                      <a:endParaRPr lang="en-US" sz="1400" dirty="0"/>
                    </a:p>
                  </a:txBody>
                  <a:tcPr marL="68570" marR="68570" marT="34285" marB="34285">
                    <a:solidFill>
                      <a:schemeClr val="accent6">
                        <a:lumMod val="75000"/>
                      </a:schemeClr>
                    </a:solidFill>
                  </a:tcPr>
                </a:tc>
                <a:tc>
                  <a:txBody>
                    <a:bodyPr/>
                    <a:lstStyle/>
                    <a:p>
                      <a:r>
                        <a:rPr lang="en-US" sz="1400" dirty="0"/>
                        <a:t>Name</a:t>
                      </a:r>
                    </a:p>
                  </a:txBody>
                  <a:tcPr marL="68570" marR="68570" marT="34285" marB="34285">
                    <a:solidFill>
                      <a:schemeClr val="accent6">
                        <a:lumMod val="75000"/>
                      </a:schemeClr>
                    </a:solidFill>
                  </a:tcPr>
                </a:tc>
                <a:tc>
                  <a:txBody>
                    <a:bodyPr/>
                    <a:lstStyle/>
                    <a:p>
                      <a:r>
                        <a:rPr lang="en-US" sz="1400" dirty="0"/>
                        <a:t>Phone</a:t>
                      </a:r>
                    </a:p>
                  </a:txBody>
                  <a:tcPr marL="68570" marR="68570" marT="34285" marB="34285">
                    <a:solidFill>
                      <a:schemeClr val="accent6">
                        <a:lumMod val="75000"/>
                      </a:schemeClr>
                    </a:solidFill>
                  </a:tcPr>
                </a:tc>
                <a:extLst>
                  <a:ext uri="{0D108BD9-81ED-4DB2-BD59-A6C34878D82A}">
                    <a16:rowId xmlns:a16="http://schemas.microsoft.com/office/drawing/2014/main" val="972223293"/>
                  </a:ext>
                </a:extLst>
              </a:tr>
              <a:tr h="281471">
                <a:tc>
                  <a:txBody>
                    <a:bodyPr/>
                    <a:lstStyle/>
                    <a:p>
                      <a:r>
                        <a:rPr lang="en-US" sz="1400" i="0" dirty="0">
                          <a:solidFill>
                            <a:schemeClr val="tx1"/>
                          </a:solidFill>
                        </a:rPr>
                        <a:t>1</a:t>
                      </a:r>
                    </a:p>
                  </a:txBody>
                  <a:tcPr marL="68570" marR="68570" marT="34285" marB="34285"/>
                </a:tc>
                <a:tc>
                  <a:txBody>
                    <a:bodyPr/>
                    <a:lstStyle/>
                    <a:p>
                      <a:r>
                        <a:rPr lang="en-US" sz="1400" i="0" dirty="0">
                          <a:solidFill>
                            <a:schemeClr val="tx1"/>
                          </a:solidFill>
                        </a:rPr>
                        <a:t>Contoso</a:t>
                      </a:r>
                    </a:p>
                  </a:txBody>
                  <a:tcPr marL="68570" marR="68570" marT="34285" marB="34285"/>
                </a:tc>
                <a:tc>
                  <a:txBody>
                    <a:bodyPr/>
                    <a:lstStyle/>
                    <a:p>
                      <a:r>
                        <a:rPr lang="en-US" sz="1400" i="0" dirty="0">
                          <a:solidFill>
                            <a:schemeClr val="tx1"/>
                          </a:solidFill>
                        </a:rPr>
                        <a:t>555-12345</a:t>
                      </a:r>
                    </a:p>
                  </a:txBody>
                  <a:tcPr marL="68570" marR="68570" marT="34285" marB="34285"/>
                </a:tc>
                <a:extLst>
                  <a:ext uri="{0D108BD9-81ED-4DB2-BD59-A6C34878D82A}">
                    <a16:rowId xmlns:a16="http://schemas.microsoft.com/office/drawing/2014/main" val="421879776"/>
                  </a:ext>
                </a:extLst>
              </a:tr>
              <a:tr h="281471">
                <a:tc>
                  <a:txBody>
                    <a:bodyPr/>
                    <a:lstStyle/>
                    <a:p>
                      <a:r>
                        <a:rPr lang="en-US" sz="1400" i="0" dirty="0">
                          <a:solidFill>
                            <a:schemeClr val="tx1"/>
                          </a:solidFill>
                        </a:rPr>
                        <a:t>2</a:t>
                      </a:r>
                    </a:p>
                  </a:txBody>
                  <a:tcPr marL="68570" marR="68570" marT="34285" marB="34285"/>
                </a:tc>
                <a:tc>
                  <a:txBody>
                    <a:bodyPr/>
                    <a:lstStyle/>
                    <a:p>
                      <a:r>
                        <a:rPr lang="en-US" sz="1400" i="0" dirty="0" err="1">
                          <a:solidFill>
                            <a:schemeClr val="tx1"/>
                          </a:solidFill>
                        </a:rPr>
                        <a:t>Northwind</a:t>
                      </a:r>
                      <a:endParaRPr lang="en-US" sz="1400" i="0" dirty="0">
                        <a:solidFill>
                          <a:schemeClr val="tx1"/>
                        </a:solidFill>
                      </a:endParaRPr>
                    </a:p>
                  </a:txBody>
                  <a:tcPr marL="68570" marR="68570" marT="34285" marB="34285"/>
                </a:tc>
                <a:tc>
                  <a:txBody>
                    <a:bodyPr/>
                    <a:lstStyle/>
                    <a:p>
                      <a:r>
                        <a:rPr lang="en-US" sz="1400" i="0" dirty="0">
                          <a:solidFill>
                            <a:schemeClr val="tx1"/>
                          </a:solidFill>
                        </a:rPr>
                        <a:t>555-54321</a:t>
                      </a:r>
                    </a:p>
                  </a:txBody>
                  <a:tcPr marL="68570" marR="68570" marT="34285" marB="34285"/>
                </a:tc>
                <a:extLst>
                  <a:ext uri="{0D108BD9-81ED-4DB2-BD59-A6C34878D82A}">
                    <a16:rowId xmlns:a16="http://schemas.microsoft.com/office/drawing/2014/main" val="2693717018"/>
                  </a:ext>
                </a:extLst>
              </a:tr>
              <a:tr h="281471">
                <a:tc>
                  <a:txBody>
                    <a:bodyPr/>
                    <a:lstStyle/>
                    <a:p>
                      <a:r>
                        <a:rPr lang="en-US" sz="1400" i="0" dirty="0">
                          <a:solidFill>
                            <a:schemeClr val="tx1"/>
                          </a:solidFill>
                        </a:rPr>
                        <a:t>3</a:t>
                      </a:r>
                    </a:p>
                  </a:txBody>
                  <a:tcPr marL="68570" marR="68570" marT="34285" marB="34285"/>
                </a:tc>
                <a:tc>
                  <a:txBody>
                    <a:bodyPr/>
                    <a:lstStyle/>
                    <a:p>
                      <a:r>
                        <a:rPr lang="en-US" sz="1400" i="0" dirty="0">
                          <a:solidFill>
                            <a:schemeClr val="tx1"/>
                          </a:solidFill>
                        </a:rPr>
                        <a:t>A Datum</a:t>
                      </a:r>
                    </a:p>
                  </a:txBody>
                  <a:tcPr marL="68570" marR="68570" marT="34285" marB="34285"/>
                </a:tc>
                <a:tc>
                  <a:txBody>
                    <a:bodyPr/>
                    <a:lstStyle/>
                    <a:p>
                      <a:r>
                        <a:rPr lang="en-US" sz="1400" i="0" dirty="0">
                          <a:solidFill>
                            <a:schemeClr val="tx1"/>
                          </a:solidFill>
                        </a:rPr>
                        <a:t>555-55555</a:t>
                      </a:r>
                    </a:p>
                  </a:txBody>
                  <a:tcPr marL="68570" marR="68570" marT="34285" marB="34285"/>
                </a:tc>
                <a:extLst>
                  <a:ext uri="{0D108BD9-81ED-4DB2-BD59-A6C34878D82A}">
                    <a16:rowId xmlns:a16="http://schemas.microsoft.com/office/drawing/2014/main" val="474114192"/>
                  </a:ext>
                </a:extLst>
              </a:tr>
              <a:tr h="281471">
                <a:tc>
                  <a:txBody>
                    <a:bodyPr/>
                    <a:lstStyle/>
                    <a:p>
                      <a:endParaRPr lang="en-US" sz="1400" i="0" dirty="0">
                        <a:solidFill>
                          <a:schemeClr val="tx1"/>
                        </a:solidFill>
                      </a:endParaRPr>
                    </a:p>
                  </a:txBody>
                  <a:tcPr marL="68570" marR="68570" marT="34285" marB="34285"/>
                </a:tc>
                <a:tc>
                  <a:txBody>
                    <a:bodyPr/>
                    <a:lstStyle/>
                    <a:p>
                      <a:endParaRPr lang="en-US" sz="1400" i="0" dirty="0">
                        <a:solidFill>
                          <a:schemeClr val="tx1"/>
                        </a:solidFill>
                      </a:endParaRPr>
                    </a:p>
                  </a:txBody>
                  <a:tcPr marL="68570" marR="68570" marT="34285" marB="34285"/>
                </a:tc>
                <a:tc>
                  <a:txBody>
                    <a:bodyPr/>
                    <a:lstStyle/>
                    <a:p>
                      <a:endParaRPr lang="en-US" sz="1400" i="0" dirty="0">
                        <a:solidFill>
                          <a:schemeClr val="tx1"/>
                        </a:solidFill>
                      </a:endParaRPr>
                    </a:p>
                  </a:txBody>
                  <a:tcPr marL="68570" marR="68570" marT="34285" marB="34285"/>
                </a:tc>
                <a:extLst>
                  <a:ext uri="{0D108BD9-81ED-4DB2-BD59-A6C34878D82A}">
                    <a16:rowId xmlns:a16="http://schemas.microsoft.com/office/drawing/2014/main" val="342921304"/>
                  </a:ext>
                </a:extLst>
              </a:tr>
            </a:tbl>
          </a:graphicData>
        </a:graphic>
      </p:graphicFrame>
      <p:sp>
        <p:nvSpPr>
          <p:cNvPr id="19" name="INSERT Product 5"/>
          <p:cNvSpPr txBox="1"/>
          <p:nvPr/>
        </p:nvSpPr>
        <p:spPr>
          <a:xfrm>
            <a:off x="143238" y="3616691"/>
            <a:ext cx="4556055" cy="738664"/>
          </a:xfrm>
          <a:prstGeom prst="rect">
            <a:avLst/>
          </a:prstGeom>
          <a:noFill/>
        </p:spPr>
        <p:txBody>
          <a:bodyPr wrap="none" rtlCol="0">
            <a:spAutoFit/>
          </a:bodyPr>
          <a:lstStyle/>
          <a:p>
            <a:pPr defTabSz="685739"/>
            <a:r>
              <a:rPr lang="en-US" sz="2100" kern="0" dirty="0">
                <a:solidFill>
                  <a:sysClr val="windowText" lastClr="000000"/>
                </a:solidFill>
                <a:latin typeface="Courier New" panose="02070309020205020404" pitchFamily="49" charset="0"/>
                <a:cs typeface="Courier New" panose="02070309020205020404" pitchFamily="49" charset="0"/>
              </a:rPr>
              <a:t>INSERT INTO Product</a:t>
            </a:r>
          </a:p>
          <a:p>
            <a:pPr defTabSz="685739"/>
            <a:r>
              <a:rPr lang="en-US" sz="2100" kern="0" dirty="0">
                <a:solidFill>
                  <a:sysClr val="windowText" lastClr="000000"/>
                </a:solidFill>
                <a:latin typeface="Courier New" panose="02070309020205020404" pitchFamily="49" charset="0"/>
                <a:cs typeface="Courier New" panose="02070309020205020404" pitchFamily="49" charset="0"/>
              </a:rPr>
              <a:t>VALUES (‘Doodah’, 1.99, 3);</a:t>
            </a:r>
          </a:p>
        </p:txBody>
      </p:sp>
      <p:graphicFrame>
        <p:nvGraphicFramePr>
          <p:cNvPr id="20" name="Product 5"/>
          <p:cNvGraphicFramePr>
            <a:graphicFrameLocks noGrp="1"/>
          </p:cNvGraphicFramePr>
          <p:nvPr>
            <p:extLst>
              <p:ext uri="{D42A27DB-BD31-4B8C-83A1-F6EECF244321}">
                <p14:modId xmlns:p14="http://schemas.microsoft.com/office/powerpoint/2010/main" val="3617161541"/>
              </p:ext>
            </p:extLst>
          </p:nvPr>
        </p:nvGraphicFramePr>
        <p:xfrm>
          <a:off x="449390" y="1801622"/>
          <a:ext cx="3776808" cy="1691580"/>
        </p:xfrm>
        <a:graphic>
          <a:graphicData uri="http://schemas.openxmlformats.org/drawingml/2006/table">
            <a:tbl>
              <a:tblPr firstRow="1" bandRow="1">
                <a:tableStyleId>{5C22544A-7EE6-4342-B048-85BDC9FD1C3A}</a:tableStyleId>
              </a:tblPr>
              <a:tblGrid>
                <a:gridCol w="944202">
                  <a:extLst>
                    <a:ext uri="{9D8B030D-6E8A-4147-A177-3AD203B41FA5}">
                      <a16:colId xmlns:a16="http://schemas.microsoft.com/office/drawing/2014/main" val="3618889415"/>
                    </a:ext>
                  </a:extLst>
                </a:gridCol>
                <a:gridCol w="944202">
                  <a:extLst>
                    <a:ext uri="{9D8B030D-6E8A-4147-A177-3AD203B41FA5}">
                      <a16:colId xmlns:a16="http://schemas.microsoft.com/office/drawing/2014/main" val="2218582792"/>
                    </a:ext>
                  </a:extLst>
                </a:gridCol>
                <a:gridCol w="944202">
                  <a:extLst>
                    <a:ext uri="{9D8B030D-6E8A-4147-A177-3AD203B41FA5}">
                      <a16:colId xmlns:a16="http://schemas.microsoft.com/office/drawing/2014/main" val="128276324"/>
                    </a:ext>
                  </a:extLst>
                </a:gridCol>
                <a:gridCol w="944202">
                  <a:extLst>
                    <a:ext uri="{9D8B030D-6E8A-4147-A177-3AD203B41FA5}">
                      <a16:colId xmlns:a16="http://schemas.microsoft.com/office/drawing/2014/main" val="2765010171"/>
                    </a:ext>
                  </a:extLst>
                </a:gridCol>
              </a:tblGrid>
              <a:tr h="281471">
                <a:tc>
                  <a:txBody>
                    <a:bodyPr/>
                    <a:lstStyle/>
                    <a:p>
                      <a:r>
                        <a:rPr lang="en-US" sz="1400" dirty="0" err="1"/>
                        <a:t>ProductID</a:t>
                      </a:r>
                      <a:endParaRPr lang="en-US" sz="1400" dirty="0"/>
                    </a:p>
                  </a:txBody>
                  <a:tcPr marL="68570" marR="68570" marT="34285" marB="34285">
                    <a:solidFill>
                      <a:schemeClr val="accent6">
                        <a:lumMod val="75000"/>
                      </a:schemeClr>
                    </a:solidFill>
                  </a:tcPr>
                </a:tc>
                <a:tc>
                  <a:txBody>
                    <a:bodyPr/>
                    <a:lstStyle/>
                    <a:p>
                      <a:r>
                        <a:rPr lang="en-US" sz="1400" dirty="0"/>
                        <a:t>Name</a:t>
                      </a:r>
                    </a:p>
                  </a:txBody>
                  <a:tcPr marL="68570" marR="68570" marT="34285" marB="34285">
                    <a:solidFill>
                      <a:schemeClr val="accent6">
                        <a:lumMod val="75000"/>
                      </a:schemeClr>
                    </a:solidFill>
                  </a:tcPr>
                </a:tc>
                <a:tc>
                  <a:txBody>
                    <a:bodyPr/>
                    <a:lstStyle/>
                    <a:p>
                      <a:r>
                        <a:rPr lang="en-US" sz="1400" dirty="0"/>
                        <a:t>Price</a:t>
                      </a:r>
                    </a:p>
                  </a:txBody>
                  <a:tcPr marL="68570" marR="68570" marT="34285" marB="34285">
                    <a:solidFill>
                      <a:schemeClr val="accent6">
                        <a:lumMod val="75000"/>
                      </a:schemeClr>
                    </a:solidFill>
                  </a:tcPr>
                </a:tc>
                <a:tc>
                  <a:txBody>
                    <a:bodyPr/>
                    <a:lstStyle/>
                    <a:p>
                      <a:r>
                        <a:rPr lang="en-US" sz="1400" dirty="0"/>
                        <a:t>Supplier</a:t>
                      </a:r>
                    </a:p>
                  </a:txBody>
                  <a:tcPr marL="68570" marR="68570" marT="34285" marB="34285">
                    <a:solidFill>
                      <a:schemeClr val="accent6">
                        <a:lumMod val="75000"/>
                      </a:schemeClr>
                    </a:solidFill>
                  </a:tcPr>
                </a:tc>
                <a:extLst>
                  <a:ext uri="{0D108BD9-81ED-4DB2-BD59-A6C34878D82A}">
                    <a16:rowId xmlns:a16="http://schemas.microsoft.com/office/drawing/2014/main" val="972223293"/>
                  </a:ext>
                </a:extLst>
              </a:tr>
              <a:tr h="281471">
                <a:tc>
                  <a:txBody>
                    <a:bodyPr/>
                    <a:lstStyle/>
                    <a:p>
                      <a:r>
                        <a:rPr lang="en-US" sz="1400" i="0" dirty="0">
                          <a:solidFill>
                            <a:schemeClr val="tx1"/>
                          </a:solidFill>
                        </a:rPr>
                        <a:t>1</a:t>
                      </a:r>
                    </a:p>
                  </a:txBody>
                  <a:tcPr marL="68570" marR="68570" marT="34285" marB="34285"/>
                </a:tc>
                <a:tc>
                  <a:txBody>
                    <a:bodyPr/>
                    <a:lstStyle/>
                    <a:p>
                      <a:r>
                        <a:rPr lang="en-US" sz="1400" i="0" dirty="0">
                          <a:solidFill>
                            <a:schemeClr val="tx1"/>
                          </a:solidFill>
                        </a:rPr>
                        <a:t>Widget</a:t>
                      </a:r>
                    </a:p>
                  </a:txBody>
                  <a:tcPr marL="68570" marR="68570" marT="34285" marB="34285"/>
                </a:tc>
                <a:tc>
                  <a:txBody>
                    <a:bodyPr/>
                    <a:lstStyle/>
                    <a:p>
                      <a:r>
                        <a:rPr lang="en-US" sz="1400" i="0" dirty="0">
                          <a:solidFill>
                            <a:schemeClr val="tx1"/>
                          </a:solidFill>
                        </a:rPr>
                        <a:t>12.99</a:t>
                      </a:r>
                    </a:p>
                  </a:txBody>
                  <a:tcPr marL="68570" marR="68570" marT="34285" marB="34285"/>
                </a:tc>
                <a:tc>
                  <a:txBody>
                    <a:bodyPr/>
                    <a:lstStyle/>
                    <a:p>
                      <a:r>
                        <a:rPr lang="en-US" sz="1400" i="0" dirty="0">
                          <a:solidFill>
                            <a:schemeClr val="tx1"/>
                          </a:solidFill>
                        </a:rPr>
                        <a:t>1</a:t>
                      </a:r>
                    </a:p>
                  </a:txBody>
                  <a:tcPr marL="68570" marR="68570" marT="34285" marB="34285"/>
                </a:tc>
                <a:extLst>
                  <a:ext uri="{0D108BD9-81ED-4DB2-BD59-A6C34878D82A}">
                    <a16:rowId xmlns:a16="http://schemas.microsoft.com/office/drawing/2014/main" val="421879776"/>
                  </a:ext>
                </a:extLst>
              </a:tr>
              <a:tr h="281471">
                <a:tc>
                  <a:txBody>
                    <a:bodyPr/>
                    <a:lstStyle/>
                    <a:p>
                      <a:r>
                        <a:rPr lang="en-US" sz="1400" i="0" dirty="0">
                          <a:solidFill>
                            <a:schemeClr val="tx1"/>
                          </a:solidFill>
                        </a:rPr>
                        <a:t>2</a:t>
                      </a:r>
                    </a:p>
                  </a:txBody>
                  <a:tcPr marL="68570" marR="68570" marT="34285" marB="34285"/>
                </a:tc>
                <a:tc>
                  <a:txBody>
                    <a:bodyPr/>
                    <a:lstStyle/>
                    <a:p>
                      <a:r>
                        <a:rPr lang="en-US" sz="1400" i="0" dirty="0" err="1">
                          <a:solidFill>
                            <a:schemeClr val="tx1"/>
                          </a:solidFill>
                        </a:rPr>
                        <a:t>Thingybob</a:t>
                      </a:r>
                      <a:endParaRPr lang="en-US" sz="1400" i="0" dirty="0">
                        <a:solidFill>
                          <a:schemeClr val="tx1"/>
                        </a:solidFill>
                      </a:endParaRPr>
                    </a:p>
                  </a:txBody>
                  <a:tcPr marL="68570" marR="68570" marT="34285" marB="34285"/>
                </a:tc>
                <a:tc>
                  <a:txBody>
                    <a:bodyPr/>
                    <a:lstStyle/>
                    <a:p>
                      <a:r>
                        <a:rPr lang="en-US" sz="1400" i="0" dirty="0">
                          <a:solidFill>
                            <a:schemeClr val="tx1"/>
                          </a:solidFill>
                        </a:rPr>
                        <a:t>3.75</a:t>
                      </a:r>
                    </a:p>
                  </a:txBody>
                  <a:tcPr marL="68570" marR="68570" marT="34285" marB="34285"/>
                </a:tc>
                <a:tc>
                  <a:txBody>
                    <a:bodyPr/>
                    <a:lstStyle/>
                    <a:p>
                      <a:r>
                        <a:rPr lang="en-US" sz="1400" i="0" dirty="0">
                          <a:solidFill>
                            <a:schemeClr val="tx1"/>
                          </a:solidFill>
                        </a:rPr>
                        <a:t>2</a:t>
                      </a:r>
                    </a:p>
                  </a:txBody>
                  <a:tcPr marL="68570" marR="68570" marT="34285" marB="34285"/>
                </a:tc>
                <a:extLst>
                  <a:ext uri="{0D108BD9-81ED-4DB2-BD59-A6C34878D82A}">
                    <a16:rowId xmlns:a16="http://schemas.microsoft.com/office/drawing/2014/main" val="2693717018"/>
                  </a:ext>
                </a:extLst>
              </a:tr>
              <a:tr h="281471">
                <a:tc>
                  <a:txBody>
                    <a:bodyPr/>
                    <a:lstStyle/>
                    <a:p>
                      <a:r>
                        <a:rPr lang="en-US" sz="1400" i="0" dirty="0">
                          <a:solidFill>
                            <a:schemeClr val="tx1"/>
                          </a:solidFill>
                        </a:rPr>
                        <a:t>3</a:t>
                      </a:r>
                    </a:p>
                  </a:txBody>
                  <a:tcPr marL="68570" marR="68570" marT="34285" marB="34285"/>
                </a:tc>
                <a:tc>
                  <a:txBody>
                    <a:bodyPr/>
                    <a:lstStyle/>
                    <a:p>
                      <a:r>
                        <a:rPr lang="en-US" sz="1400" i="0" dirty="0" err="1">
                          <a:solidFill>
                            <a:schemeClr val="tx1"/>
                          </a:solidFill>
                        </a:rPr>
                        <a:t>Knicknack</a:t>
                      </a:r>
                      <a:endParaRPr lang="en-US" sz="1400" i="0" dirty="0">
                        <a:solidFill>
                          <a:schemeClr val="tx1"/>
                        </a:solidFill>
                      </a:endParaRPr>
                    </a:p>
                  </a:txBody>
                  <a:tcPr marL="68570" marR="68570" marT="34285" marB="34285"/>
                </a:tc>
                <a:tc>
                  <a:txBody>
                    <a:bodyPr/>
                    <a:lstStyle/>
                    <a:p>
                      <a:r>
                        <a:rPr lang="en-US" sz="1400" i="1" dirty="0">
                          <a:solidFill>
                            <a:schemeClr val="tx1">
                              <a:lumMod val="50000"/>
                              <a:lumOff val="50000"/>
                            </a:schemeClr>
                          </a:solidFill>
                        </a:rPr>
                        <a:t>NULL</a:t>
                      </a:r>
                    </a:p>
                  </a:txBody>
                  <a:tcPr marL="68570" marR="68570" marT="34285" marB="34285"/>
                </a:tc>
                <a:tc>
                  <a:txBody>
                    <a:bodyPr/>
                    <a:lstStyle/>
                    <a:p>
                      <a:r>
                        <a:rPr lang="en-US" sz="1400" i="0" dirty="0">
                          <a:solidFill>
                            <a:schemeClr val="tx1"/>
                          </a:solidFill>
                        </a:rPr>
                        <a:t>1</a:t>
                      </a:r>
                    </a:p>
                  </a:txBody>
                  <a:tcPr marL="68570" marR="68570" marT="34285" marB="34285"/>
                </a:tc>
                <a:extLst>
                  <a:ext uri="{0D108BD9-81ED-4DB2-BD59-A6C34878D82A}">
                    <a16:rowId xmlns:a16="http://schemas.microsoft.com/office/drawing/2014/main" val="474114192"/>
                  </a:ext>
                </a:extLst>
              </a:tr>
              <a:tr h="281471">
                <a:tc>
                  <a:txBody>
                    <a:bodyPr/>
                    <a:lstStyle/>
                    <a:p>
                      <a:r>
                        <a:rPr lang="en-US" sz="1400" i="0" dirty="0">
                          <a:solidFill>
                            <a:schemeClr val="tx1"/>
                          </a:solidFill>
                        </a:rPr>
                        <a:t>4</a:t>
                      </a:r>
                    </a:p>
                  </a:txBody>
                  <a:tcPr marL="68570" marR="68570" marT="34285" marB="34285"/>
                </a:tc>
                <a:tc>
                  <a:txBody>
                    <a:bodyPr/>
                    <a:lstStyle/>
                    <a:p>
                      <a:r>
                        <a:rPr lang="en-US" sz="1400" i="0" dirty="0" err="1">
                          <a:solidFill>
                            <a:schemeClr val="tx1"/>
                          </a:solidFill>
                        </a:rPr>
                        <a:t>Wotsit</a:t>
                      </a:r>
                      <a:endParaRPr lang="en-US" sz="1400" i="0" dirty="0">
                        <a:solidFill>
                          <a:schemeClr val="tx1"/>
                        </a:solidFill>
                      </a:endParaRPr>
                    </a:p>
                  </a:txBody>
                  <a:tcPr marL="68570" marR="68570" marT="34285" marB="34285"/>
                </a:tc>
                <a:tc>
                  <a:txBody>
                    <a:bodyPr/>
                    <a:lstStyle/>
                    <a:p>
                      <a:r>
                        <a:rPr lang="en-US" sz="1400" i="1" dirty="0">
                          <a:solidFill>
                            <a:schemeClr val="tx1">
                              <a:lumMod val="50000"/>
                              <a:lumOff val="50000"/>
                            </a:schemeClr>
                          </a:solidFill>
                        </a:rPr>
                        <a:t>NULL</a:t>
                      </a:r>
                      <a:endParaRPr lang="en-US" sz="1400" i="0" dirty="0">
                        <a:solidFill>
                          <a:schemeClr val="tx1"/>
                        </a:solidFill>
                      </a:endParaRPr>
                    </a:p>
                  </a:txBody>
                  <a:tcPr marL="68570" marR="68570" marT="34285" marB="34285"/>
                </a:tc>
                <a:tc>
                  <a:txBody>
                    <a:bodyPr/>
                    <a:lstStyle/>
                    <a:p>
                      <a:r>
                        <a:rPr lang="en-US" sz="1400" i="0" dirty="0">
                          <a:solidFill>
                            <a:schemeClr val="tx1"/>
                          </a:solidFill>
                        </a:rPr>
                        <a:t>1</a:t>
                      </a:r>
                    </a:p>
                  </a:txBody>
                  <a:tcPr marL="68570" marR="68570" marT="34285" marB="34285"/>
                </a:tc>
                <a:extLst>
                  <a:ext uri="{0D108BD9-81ED-4DB2-BD59-A6C34878D82A}">
                    <a16:rowId xmlns:a16="http://schemas.microsoft.com/office/drawing/2014/main" val="342921304"/>
                  </a:ext>
                </a:extLst>
              </a:tr>
              <a:tr h="281471">
                <a:tc>
                  <a:txBody>
                    <a:bodyPr/>
                    <a:lstStyle/>
                    <a:p>
                      <a:r>
                        <a:rPr lang="en-US" sz="1400" i="0" dirty="0">
                          <a:solidFill>
                            <a:schemeClr val="tx1"/>
                          </a:solidFill>
                        </a:rPr>
                        <a:t>5</a:t>
                      </a:r>
                    </a:p>
                  </a:txBody>
                  <a:tcPr marL="68570" marR="68570" marT="34285" marB="34285"/>
                </a:tc>
                <a:tc>
                  <a:txBody>
                    <a:bodyPr/>
                    <a:lstStyle/>
                    <a:p>
                      <a:r>
                        <a:rPr lang="en-US" sz="1400" i="0" dirty="0">
                          <a:solidFill>
                            <a:schemeClr val="tx1"/>
                          </a:solidFill>
                        </a:rPr>
                        <a:t>Doodah</a:t>
                      </a:r>
                    </a:p>
                  </a:txBody>
                  <a:tcPr marL="68570" marR="68570" marT="34285" marB="34285"/>
                </a:tc>
                <a:tc>
                  <a:txBody>
                    <a:bodyPr/>
                    <a:lstStyle/>
                    <a:p>
                      <a:r>
                        <a:rPr lang="en-US" sz="1400" i="0" dirty="0">
                          <a:solidFill>
                            <a:schemeClr val="tx1"/>
                          </a:solidFill>
                        </a:rPr>
                        <a:t>1.99</a:t>
                      </a:r>
                    </a:p>
                  </a:txBody>
                  <a:tcPr marL="68570" marR="68570" marT="34285" marB="34285"/>
                </a:tc>
                <a:tc>
                  <a:txBody>
                    <a:bodyPr/>
                    <a:lstStyle/>
                    <a:p>
                      <a:r>
                        <a:rPr lang="en-US" sz="1400" i="0" dirty="0">
                          <a:solidFill>
                            <a:schemeClr val="tx1"/>
                          </a:solidFill>
                        </a:rPr>
                        <a:t>3</a:t>
                      </a:r>
                    </a:p>
                  </a:txBody>
                  <a:tcPr marL="68570" marR="68570" marT="34285" marB="34285"/>
                </a:tc>
                <a:extLst>
                  <a:ext uri="{0D108BD9-81ED-4DB2-BD59-A6C34878D82A}">
                    <a16:rowId xmlns:a16="http://schemas.microsoft.com/office/drawing/2014/main" val="3785684820"/>
                  </a:ext>
                </a:extLst>
              </a:tr>
            </a:tbl>
          </a:graphicData>
        </a:graphic>
      </p:graphicFrame>
      <p:sp>
        <p:nvSpPr>
          <p:cNvPr id="21" name="INSERT Product 6"/>
          <p:cNvSpPr txBox="1"/>
          <p:nvPr/>
        </p:nvSpPr>
        <p:spPr>
          <a:xfrm>
            <a:off x="143237" y="3616691"/>
            <a:ext cx="4879862" cy="738664"/>
          </a:xfrm>
          <a:prstGeom prst="rect">
            <a:avLst/>
          </a:prstGeom>
          <a:noFill/>
        </p:spPr>
        <p:txBody>
          <a:bodyPr wrap="none" rtlCol="0">
            <a:spAutoFit/>
          </a:bodyPr>
          <a:lstStyle/>
          <a:p>
            <a:pPr defTabSz="685739"/>
            <a:r>
              <a:rPr lang="en-US" sz="2100" kern="0" dirty="0">
                <a:solidFill>
                  <a:sysClr val="windowText" lastClr="000000"/>
                </a:solidFill>
                <a:latin typeface="Courier New" panose="02070309020205020404" pitchFamily="49" charset="0"/>
                <a:cs typeface="Courier New" panose="02070309020205020404" pitchFamily="49" charset="0"/>
              </a:rPr>
              <a:t>INSERT INTO Product</a:t>
            </a:r>
          </a:p>
          <a:p>
            <a:pPr defTabSz="685739"/>
            <a:r>
              <a:rPr lang="en-US" sz="2100" kern="0" dirty="0">
                <a:solidFill>
                  <a:sysClr val="windowText" lastClr="000000"/>
                </a:solidFill>
                <a:latin typeface="Courier New" panose="02070309020205020404" pitchFamily="49" charset="0"/>
                <a:cs typeface="Courier New" panose="02070309020205020404" pitchFamily="49" charset="0"/>
              </a:rPr>
              <a:t>VALUES (‘McGuffin’, 2.99, 5);</a:t>
            </a:r>
          </a:p>
        </p:txBody>
      </p:sp>
      <p:sp>
        <p:nvSpPr>
          <p:cNvPr id="22" name="Error"/>
          <p:cNvSpPr txBox="1"/>
          <p:nvPr/>
        </p:nvSpPr>
        <p:spPr>
          <a:xfrm>
            <a:off x="4030216" y="3406927"/>
            <a:ext cx="1249060" cy="369332"/>
          </a:xfrm>
          <a:prstGeom prst="rect">
            <a:avLst/>
          </a:prstGeom>
          <a:noFill/>
        </p:spPr>
        <p:txBody>
          <a:bodyPr wrap="none" rtlCol="0">
            <a:spAutoFit/>
          </a:bodyPr>
          <a:lstStyle/>
          <a:p>
            <a:pPr defTabSz="685739"/>
            <a:r>
              <a:rPr lang="en-US" b="1" kern="0" dirty="0">
                <a:solidFill>
                  <a:srgbClr val="FF0000"/>
                </a:solidFill>
              </a:rPr>
              <a:t>!! ERROR !!</a:t>
            </a:r>
          </a:p>
        </p:txBody>
      </p:sp>
    </p:spTree>
    <p:extLst>
      <p:ext uri="{BB962C8B-B14F-4D97-AF65-F5344CB8AC3E}">
        <p14:creationId xmlns:p14="http://schemas.microsoft.com/office/powerpoint/2010/main" val="2533547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50"/>
                                  </p:iterate>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4401"/>
                            </p:stCondLst>
                            <p:childTnLst>
                              <p:par>
                                <p:cTn id="8" presetID="10"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iterate type="lt">
                                    <p:tmAbs val="0"/>
                                  </p:iterate>
                                  <p:childTnLst>
                                    <p:set>
                                      <p:cBhvr>
                                        <p:cTn id="17" dur="1" fill="hold">
                                          <p:stCondLst>
                                            <p:cond delay="0"/>
                                          </p:stCondLst>
                                        </p:cTn>
                                        <p:tgtEl>
                                          <p:spTgt spid="6"/>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0" nodeType="afterEffect">
                                  <p:stCondLst>
                                    <p:cond delay="0"/>
                                  </p:stCondLst>
                                  <p:iterate type="lt">
                                    <p:tmAbs val="50"/>
                                  </p:iterate>
                                  <p:childTnLst>
                                    <p:set>
                                      <p:cBhvr>
                                        <p:cTn id="20" dur="1" fill="hold">
                                          <p:stCondLst>
                                            <p:cond delay="0"/>
                                          </p:stCondLst>
                                        </p:cTn>
                                        <p:tgtEl>
                                          <p:spTgt spid="15"/>
                                        </p:tgtEl>
                                        <p:attrNameLst>
                                          <p:attrName>style.visibility</p:attrName>
                                        </p:attrNameLst>
                                      </p:cBhvr>
                                      <p:to>
                                        <p:strVal val="visible"/>
                                      </p:to>
                                    </p:set>
                                  </p:childTnLst>
                                </p:cTn>
                              </p:par>
                            </p:childTnLst>
                          </p:cTn>
                        </p:par>
                        <p:par>
                          <p:cTn id="21" fill="hold">
                            <p:stCondLst>
                              <p:cond delay="2451"/>
                            </p:stCondLst>
                            <p:childTnLst>
                              <p:par>
                                <p:cTn id="22" presetID="1" presetClass="entr" presetSubtype="0"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par>
                          <p:cTn id="24" fill="hold">
                            <p:stCondLst>
                              <p:cond delay="2451"/>
                            </p:stCondLst>
                            <p:childTnLst>
                              <p:par>
                                <p:cTn id="25" presetID="1" presetClass="exit" presetSubtype="0" fill="hold" grpId="1" nodeType="afterEffect">
                                  <p:stCondLst>
                                    <p:cond delay="0"/>
                                  </p:stCondLst>
                                  <p:iterate type="lt">
                                    <p:tmAbs val="0"/>
                                  </p:iterate>
                                  <p:childTnLst>
                                    <p:set>
                                      <p:cBhvr>
                                        <p:cTn id="26" dur="1" fill="hold">
                                          <p:stCondLst>
                                            <p:cond delay="0"/>
                                          </p:stCondLst>
                                        </p:cTn>
                                        <p:tgtEl>
                                          <p:spTgt spid="15"/>
                                        </p:tgtEl>
                                        <p:attrNameLst>
                                          <p:attrName>style.visibility</p:attrName>
                                        </p:attrNameLst>
                                      </p:cBhvr>
                                      <p:to>
                                        <p:strVal val="hidden"/>
                                      </p:to>
                                    </p:set>
                                  </p:childTnLst>
                                </p:cTn>
                              </p:par>
                            </p:childTnLst>
                          </p:cTn>
                        </p:par>
                        <p:par>
                          <p:cTn id="27" fill="hold">
                            <p:stCondLst>
                              <p:cond delay="2451"/>
                            </p:stCondLst>
                            <p:childTnLst>
                              <p:par>
                                <p:cTn id="28" presetID="1" presetClass="entr" presetSubtype="0" fill="hold" grpId="0" nodeType="afterEffect">
                                  <p:stCondLst>
                                    <p:cond delay="0"/>
                                  </p:stCondLst>
                                  <p:iterate type="lt">
                                    <p:tmAbs val="50"/>
                                  </p:iterate>
                                  <p:childTnLst>
                                    <p:set>
                                      <p:cBhvr>
                                        <p:cTn id="29" dur="1" fill="hold">
                                          <p:stCondLst>
                                            <p:cond delay="0"/>
                                          </p:stCondLst>
                                        </p:cTn>
                                        <p:tgtEl>
                                          <p:spTgt spid="17"/>
                                        </p:tgtEl>
                                        <p:attrNameLst>
                                          <p:attrName>style.visibility</p:attrName>
                                        </p:attrNameLst>
                                      </p:cBhvr>
                                      <p:to>
                                        <p:strVal val="visible"/>
                                      </p:to>
                                    </p:set>
                                  </p:childTnLst>
                                </p:cTn>
                              </p:par>
                            </p:childTnLst>
                          </p:cTn>
                        </p:par>
                        <p:par>
                          <p:cTn id="30" fill="hold">
                            <p:stCondLst>
                              <p:cond delay="5002"/>
                            </p:stCondLst>
                            <p:childTnLst>
                              <p:par>
                                <p:cTn id="31" presetID="1" presetClass="entr" presetSubtype="0"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par>
                          <p:cTn id="33" fill="hold">
                            <p:stCondLst>
                              <p:cond delay="5002"/>
                            </p:stCondLst>
                            <p:childTnLst>
                              <p:par>
                                <p:cTn id="34" presetID="1" presetClass="exit" presetSubtype="0" fill="hold" grpId="1" nodeType="afterEffect">
                                  <p:stCondLst>
                                    <p:cond delay="0"/>
                                  </p:stCondLst>
                                  <p:iterate type="lt">
                                    <p:tmAbs val="0"/>
                                  </p:iterate>
                                  <p:childTnLst>
                                    <p:set>
                                      <p:cBhvr>
                                        <p:cTn id="35" dur="1" fill="hold">
                                          <p:stCondLst>
                                            <p:cond delay="0"/>
                                          </p:stCondLst>
                                        </p:cTn>
                                        <p:tgtEl>
                                          <p:spTgt spid="17"/>
                                        </p:tgtEl>
                                        <p:attrNameLst>
                                          <p:attrName>style.visibility</p:attrName>
                                        </p:attrNameLst>
                                      </p:cBhvr>
                                      <p:to>
                                        <p:strVal val="hidden"/>
                                      </p:to>
                                    </p:set>
                                  </p:childTnLst>
                                </p:cTn>
                              </p:par>
                            </p:childTnLst>
                          </p:cTn>
                        </p:par>
                        <p:par>
                          <p:cTn id="36" fill="hold">
                            <p:stCondLst>
                              <p:cond delay="5002"/>
                            </p:stCondLst>
                            <p:childTnLst>
                              <p:par>
                                <p:cTn id="37" presetID="1" presetClass="entr" presetSubtype="0" fill="hold" grpId="0" nodeType="afterEffect">
                                  <p:stCondLst>
                                    <p:cond delay="0"/>
                                  </p:stCondLst>
                                  <p:iterate type="lt">
                                    <p:tmAbs val="50"/>
                                  </p:iterate>
                                  <p:childTnLst>
                                    <p:set>
                                      <p:cBhvr>
                                        <p:cTn id="38" dur="1" fill="hold">
                                          <p:stCondLst>
                                            <p:cond delay="0"/>
                                          </p:stCondLst>
                                        </p:cTn>
                                        <p:tgtEl>
                                          <p:spTgt spid="16"/>
                                        </p:tgtEl>
                                        <p:attrNameLst>
                                          <p:attrName>style.visibility</p:attrName>
                                        </p:attrNameLst>
                                      </p:cBhvr>
                                      <p:to>
                                        <p:strVal val="visible"/>
                                      </p:to>
                                    </p:set>
                                  </p:childTnLst>
                                </p:cTn>
                              </p:par>
                            </p:childTnLst>
                          </p:cTn>
                        </p:par>
                        <p:par>
                          <p:cTn id="39" fill="hold">
                            <p:stCondLst>
                              <p:cond delay="7403"/>
                            </p:stCondLst>
                            <p:childTnLst>
                              <p:par>
                                <p:cTn id="40" presetID="1" presetClass="entr" presetSubtype="0"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iterate type="lt">
                                    <p:tmAbs val="0"/>
                                  </p:iterate>
                                  <p:childTnLst>
                                    <p:set>
                                      <p:cBhvr>
                                        <p:cTn id="45" dur="1" fill="hold">
                                          <p:stCondLst>
                                            <p:cond delay="0"/>
                                          </p:stCondLst>
                                        </p:cTn>
                                        <p:tgtEl>
                                          <p:spTgt spid="16"/>
                                        </p:tgtEl>
                                        <p:attrNameLst>
                                          <p:attrName>style.visibility</p:attrName>
                                        </p:attrNameLst>
                                      </p:cBhvr>
                                      <p:to>
                                        <p:strVal val="hidden"/>
                                      </p:to>
                                    </p:set>
                                  </p:childTnLst>
                                </p:cTn>
                              </p:par>
                            </p:childTnLst>
                          </p:cTn>
                        </p:par>
                        <p:par>
                          <p:cTn id="46" fill="hold">
                            <p:stCondLst>
                              <p:cond delay="0"/>
                            </p:stCondLst>
                            <p:childTnLst>
                              <p:par>
                                <p:cTn id="47" presetID="1" presetClass="entr" presetSubtype="0" fill="hold" grpId="0" nodeType="afterEffect">
                                  <p:stCondLst>
                                    <p:cond delay="0"/>
                                  </p:stCondLst>
                                  <p:iterate type="lt">
                                    <p:tmAbs val="50"/>
                                  </p:iterate>
                                  <p:childTnLst>
                                    <p:set>
                                      <p:cBhvr>
                                        <p:cTn id="48" dur="1" fill="hold">
                                          <p:stCondLst>
                                            <p:cond delay="0"/>
                                          </p:stCondLst>
                                        </p:cTn>
                                        <p:tgtEl>
                                          <p:spTgt spid="14"/>
                                        </p:tgtEl>
                                        <p:attrNameLst>
                                          <p:attrName>style.visibility</p:attrName>
                                        </p:attrNameLst>
                                      </p:cBhvr>
                                      <p:to>
                                        <p:strVal val="visible"/>
                                      </p:to>
                                    </p:set>
                                  </p:childTnLst>
                                </p:cTn>
                              </p:par>
                            </p:childTnLst>
                          </p:cTn>
                        </p:par>
                        <p:par>
                          <p:cTn id="49" fill="hold">
                            <p:stCondLst>
                              <p:cond delay="4951"/>
                            </p:stCondLst>
                            <p:childTnLst>
                              <p:par>
                                <p:cTn id="50" presetID="22" presetClass="entr" presetSubtype="8" fill="hold" nodeType="after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iterate type="lt">
                                    <p:tmAbs val="0"/>
                                  </p:iterate>
                                  <p:childTnLst>
                                    <p:set>
                                      <p:cBhvr>
                                        <p:cTn id="56" dur="1" fill="hold">
                                          <p:stCondLst>
                                            <p:cond delay="0"/>
                                          </p:stCondLst>
                                        </p:cTn>
                                        <p:tgtEl>
                                          <p:spTgt spid="14"/>
                                        </p:tgtEl>
                                        <p:attrNameLst>
                                          <p:attrName>style.visibility</p:attrName>
                                        </p:attrNameLst>
                                      </p:cBhvr>
                                      <p:to>
                                        <p:strVal val="hidden"/>
                                      </p:to>
                                    </p:set>
                                  </p:childTnLst>
                                </p:cTn>
                              </p:par>
                            </p:childTnLst>
                          </p:cTn>
                        </p:par>
                        <p:par>
                          <p:cTn id="57" fill="hold">
                            <p:stCondLst>
                              <p:cond delay="0"/>
                            </p:stCondLst>
                            <p:childTnLst>
                              <p:par>
                                <p:cTn id="58" presetID="1" presetClass="entr" presetSubtype="0" fill="hold" grpId="0" nodeType="afterEffect">
                                  <p:stCondLst>
                                    <p:cond delay="0"/>
                                  </p:stCondLst>
                                  <p:iterate type="lt">
                                    <p:tmAbs val="50"/>
                                  </p:iterate>
                                  <p:childTnLst>
                                    <p:set>
                                      <p:cBhvr>
                                        <p:cTn id="59" dur="1" fill="hold">
                                          <p:stCondLst>
                                            <p:cond delay="0"/>
                                          </p:stCondLst>
                                        </p:cTn>
                                        <p:tgtEl>
                                          <p:spTgt spid="19"/>
                                        </p:tgtEl>
                                        <p:attrNameLst>
                                          <p:attrName>style.visibility</p:attrName>
                                        </p:attrNameLst>
                                      </p:cBhvr>
                                      <p:to>
                                        <p:strVal val="visible"/>
                                      </p:to>
                                    </p:set>
                                  </p:childTnLst>
                                </p:cTn>
                              </p:par>
                            </p:childTnLst>
                          </p:cTn>
                        </p:par>
                        <p:par>
                          <p:cTn id="60" fill="hold">
                            <p:stCondLst>
                              <p:cond delay="2001"/>
                            </p:stCondLst>
                            <p:childTnLst>
                              <p:par>
                                <p:cTn id="61" presetID="1" presetClass="entr" presetSubtype="0" fill="hold" nodeType="after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iterate type="lt">
                                    <p:tmAbs val="0"/>
                                  </p:iterate>
                                  <p:childTnLst>
                                    <p:set>
                                      <p:cBhvr>
                                        <p:cTn id="66" dur="1" fill="hold">
                                          <p:stCondLst>
                                            <p:cond delay="0"/>
                                          </p:stCondLst>
                                        </p:cTn>
                                        <p:tgtEl>
                                          <p:spTgt spid="19"/>
                                        </p:tgtEl>
                                        <p:attrNameLst>
                                          <p:attrName>style.visibility</p:attrName>
                                        </p:attrNameLst>
                                      </p:cBhvr>
                                      <p:to>
                                        <p:strVal val="hidden"/>
                                      </p:to>
                                    </p:set>
                                  </p:childTnLst>
                                </p:cTn>
                              </p:par>
                            </p:childTnLst>
                          </p:cTn>
                        </p:par>
                        <p:par>
                          <p:cTn id="67" fill="hold">
                            <p:stCondLst>
                              <p:cond delay="0"/>
                            </p:stCondLst>
                            <p:childTnLst>
                              <p:par>
                                <p:cTn id="68" presetID="1" presetClass="entr" presetSubtype="0" fill="hold" grpId="0" nodeType="afterEffect">
                                  <p:stCondLst>
                                    <p:cond delay="0"/>
                                  </p:stCondLst>
                                  <p:iterate type="lt">
                                    <p:tmAbs val="50"/>
                                  </p:iterate>
                                  <p:childTnLst>
                                    <p:set>
                                      <p:cBhvr>
                                        <p:cTn id="69" dur="1" fill="hold">
                                          <p:stCondLst>
                                            <p:cond delay="0"/>
                                          </p:stCondLst>
                                        </p:cTn>
                                        <p:tgtEl>
                                          <p:spTgt spid="21"/>
                                        </p:tgtEl>
                                        <p:attrNameLst>
                                          <p:attrName>style.visibility</p:attrName>
                                        </p:attrNameLst>
                                      </p:cBhvr>
                                      <p:to>
                                        <p:strVal val="visible"/>
                                      </p:to>
                                    </p:set>
                                  </p:childTnLst>
                                </p:cTn>
                              </p:par>
                            </p:childTnLst>
                          </p:cTn>
                        </p:par>
                        <p:par>
                          <p:cTn id="70" fill="hold">
                            <p:stCondLst>
                              <p:cond delay="2101"/>
                            </p:stCondLst>
                            <p:childTnLst>
                              <p:par>
                                <p:cTn id="71" presetID="1"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animBg="1"/>
      <p:bldP spid="14" grpId="0"/>
      <p:bldP spid="14" grpId="1"/>
      <p:bldP spid="15" grpId="0"/>
      <p:bldP spid="15" grpId="1"/>
      <p:bldP spid="16" grpId="0"/>
      <p:bldP spid="16" grpId="1"/>
      <p:bldP spid="17" grpId="0"/>
      <p:bldP spid="17" grpId="1"/>
      <p:bldP spid="19" grpId="0"/>
      <p:bldP spid="19" grpId="1"/>
      <p:bldP spid="21" grpId="0"/>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53EF1B-DFE7-48FF-913B-C6B06EDCA0B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5" y="260649"/>
            <a:ext cx="720080"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a:extLst>
              <a:ext uri="{FF2B5EF4-FFF2-40B4-BE49-F238E27FC236}">
                <a16:creationId xmlns:a16="http://schemas.microsoft.com/office/drawing/2014/main" id="{1D0DD7C2-CDF6-4232-A1D1-ABCB5D4FC271}"/>
              </a:ext>
            </a:extLst>
          </p:cNvPr>
          <p:cNvCxnSpPr/>
          <p:nvPr/>
        </p:nvCxnSpPr>
        <p:spPr>
          <a:xfrm>
            <a:off x="1691680" y="0"/>
            <a:ext cx="0" cy="980729"/>
          </a:xfrm>
          <a:prstGeom prst="line">
            <a:avLst/>
          </a:prstGeom>
          <a:ln w="28575">
            <a:solidFill>
              <a:srgbClr val="FF5200"/>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D41CB8-C6D2-489E-A32B-1AABE4E221D0}"/>
              </a:ext>
            </a:extLst>
          </p:cNvPr>
          <p:cNvSpPr txBox="1">
            <a:spLocks/>
          </p:cNvSpPr>
          <p:nvPr/>
        </p:nvSpPr>
        <p:spPr>
          <a:xfrm>
            <a:off x="1907704" y="260648"/>
            <a:ext cx="6768743" cy="72008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5200"/>
                </a:solidFill>
                <a:latin typeface="Arial" panose="020B0604020202020204" pitchFamily="34" charset="0"/>
                <a:cs typeface="Arial" panose="020B0604020202020204" pitchFamily="34" charset="0"/>
              </a:rPr>
              <a:t>Getting Started with Tables</a:t>
            </a:r>
            <a:endParaRPr lang="tr-TR" sz="2800" b="1" dirty="0">
              <a:solidFill>
                <a:srgbClr val="FF5200"/>
              </a:solidFill>
              <a:latin typeface="Arial" panose="020B0604020202020204" pitchFamily="34" charset="0"/>
              <a:cs typeface="Arial" panose="020B0604020202020204" pitchFamily="34" charset="0"/>
            </a:endParaRPr>
          </a:p>
        </p:txBody>
      </p:sp>
      <p:pic>
        <p:nvPicPr>
          <p:cNvPr id="7" name="Picture 4">
            <a:extLst>
              <a:ext uri="{FF2B5EF4-FFF2-40B4-BE49-F238E27FC236}">
                <a16:creationId xmlns:a16="http://schemas.microsoft.com/office/drawing/2014/main" id="{B775A1A1-D157-4D67-8922-3C2A32D568F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547" t="36419" r="4774" b="52957"/>
          <a:stretch/>
        </p:blipFill>
        <p:spPr bwMode="auto">
          <a:xfrm>
            <a:off x="-7590" y="6040198"/>
            <a:ext cx="9151590" cy="817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Date Placeholder 8">
            <a:extLst>
              <a:ext uri="{FF2B5EF4-FFF2-40B4-BE49-F238E27FC236}">
                <a16:creationId xmlns:a16="http://schemas.microsoft.com/office/drawing/2014/main" id="{67A22182-D07C-4C5D-85EA-401630160D1C}"/>
              </a:ext>
            </a:extLst>
          </p:cNvPr>
          <p:cNvSpPr txBox="1">
            <a:spLocks/>
          </p:cNvSpPr>
          <p:nvPr/>
        </p:nvSpPr>
        <p:spPr>
          <a:xfrm>
            <a:off x="710208" y="6325988"/>
            <a:ext cx="2133600" cy="246221"/>
          </a:xfrm>
          <a:prstGeom prst="rect">
            <a:avLst/>
          </a:prstGeom>
        </p:spPr>
        <p:txBody>
          <a:bodyPr vert="horz" lIns="91440" tIns="45720" rIns="91440" bIns="45720" rtlCol="0" anchor="ctr">
            <a:spAutoFit/>
          </a:bodyPr>
          <a:lstStyle>
            <a:lvl1pPr marL="0" indent="0" algn="l" defTabSz="914400" rtl="0" eaLnBrk="1" latinLnBrk="0" hangingPunct="1">
              <a:spcBef>
                <a:spcPts val="441"/>
              </a:spcBef>
              <a:buFont typeface="Arial" panose="020B0604020202020204" pitchFamily="34" charset="0"/>
              <a:buNone/>
              <a:defRPr sz="2059" kern="1200" spc="-22" baseline="0">
                <a:solidFill>
                  <a:srgbClr val="0072C6"/>
                </a:solidFill>
                <a:latin typeface="+mj-lt"/>
                <a:ea typeface="+mn-ea"/>
                <a:cs typeface="+mn-cs"/>
              </a:defRPr>
            </a:lvl1pPr>
            <a:lvl2pPr marL="168090" indent="-168090" algn="l" defTabSz="914400" rtl="0" eaLnBrk="1" latinLnBrk="0" hangingPunct="1">
              <a:spcBef>
                <a:spcPts val="441"/>
              </a:spcBef>
              <a:buFont typeface="Arial" charset="0"/>
              <a:buChar char="•"/>
              <a:defRPr sz="1471" kern="1200">
                <a:solidFill>
                  <a:schemeClr val="tx1"/>
                </a:solidFill>
                <a:latin typeface="+mn-lt"/>
                <a:ea typeface="+mn-ea"/>
                <a:cs typeface="+mn-cs"/>
              </a:defRPr>
            </a:lvl2pPr>
            <a:lvl3pPr marL="336179" indent="-168090" algn="l" defTabSz="914400" rtl="0" eaLnBrk="1" latinLnBrk="0" hangingPunct="1">
              <a:spcBef>
                <a:spcPts val="441"/>
              </a:spcBef>
              <a:buFont typeface="Arial" charset="0"/>
              <a:buChar char="•"/>
              <a:defRPr sz="2400" kern="1200">
                <a:solidFill>
                  <a:schemeClr val="tx1"/>
                </a:solidFill>
                <a:latin typeface="+mn-lt"/>
                <a:ea typeface="+mn-ea"/>
                <a:cs typeface="+mn-cs"/>
              </a:defRPr>
            </a:lvl3pPr>
            <a:lvl4pPr marL="504269" indent="-168090" algn="l" defTabSz="914400" rtl="0" eaLnBrk="1" latinLnBrk="0" hangingPunct="1">
              <a:spcBef>
                <a:spcPts val="441"/>
              </a:spcBef>
              <a:buFont typeface="Arial" charset="0"/>
              <a:buChar char="•"/>
              <a:defRPr sz="2000" kern="1200">
                <a:solidFill>
                  <a:schemeClr val="tx1"/>
                </a:solidFill>
                <a:latin typeface="+mn-lt"/>
                <a:ea typeface="+mn-ea"/>
                <a:cs typeface="+mn-cs"/>
              </a:defRPr>
            </a:lvl4pPr>
            <a:lvl5pPr marL="672358" indent="-168090" algn="l" defTabSz="914400" rtl="0" eaLnBrk="1" latinLnBrk="0" hangingPunct="1">
              <a:spcBef>
                <a:spcPts val="441"/>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fld id="{F8CEAB0B-EF5F-47CE-B945-B520406DFE86}" type="datetime1">
              <a:rPr lang="tr-TR" sz="1000" smtClean="0">
                <a:solidFill>
                  <a:schemeClr val="bg1"/>
                </a:solidFill>
                <a:latin typeface="Arial" panose="020B0604020202020204" pitchFamily="34" charset="0"/>
                <a:cs typeface="Arial" panose="020B0604020202020204" pitchFamily="34" charset="0"/>
              </a:rPr>
              <a:pPr/>
              <a:t>13.11.2018</a:t>
            </a:fld>
            <a:r>
              <a:rPr lang="tr-TR" sz="1000" dirty="0">
                <a:solidFill>
                  <a:schemeClr val="bg1"/>
                </a:solidFill>
                <a:latin typeface="Arial" panose="020B0604020202020204" pitchFamily="34" charset="0"/>
                <a:cs typeface="Arial" panose="020B0604020202020204" pitchFamily="34" charset="0"/>
              </a:rPr>
              <a:t> /</a:t>
            </a:r>
            <a:endParaRPr lang="tr-TR" sz="1000" b="1" dirty="0">
              <a:solidFill>
                <a:schemeClr val="bg1"/>
              </a:solidFill>
              <a:latin typeface="Arial" panose="020B0604020202020204" pitchFamily="34" charset="0"/>
              <a:cs typeface="Arial" panose="020B0604020202020204" pitchFamily="34" charset="0"/>
            </a:endParaRPr>
          </a:p>
        </p:txBody>
      </p:sp>
      <p:sp>
        <p:nvSpPr>
          <p:cNvPr id="9" name="Slide Number Placeholder 10">
            <a:extLst>
              <a:ext uri="{FF2B5EF4-FFF2-40B4-BE49-F238E27FC236}">
                <a16:creationId xmlns:a16="http://schemas.microsoft.com/office/drawing/2014/main" id="{DD363D69-9264-4D73-95CD-2222BFE110C9}"/>
              </a:ext>
            </a:extLst>
          </p:cNvPr>
          <p:cNvSpPr txBox="1">
            <a:spLocks/>
          </p:cNvSpPr>
          <p:nvPr/>
        </p:nvSpPr>
        <p:spPr>
          <a:xfrm>
            <a:off x="323528" y="6040198"/>
            <a:ext cx="504056" cy="817802"/>
          </a:xfrm>
          <a:prstGeom prst="rect">
            <a:avLst/>
          </a:prstGeom>
        </p:spPr>
        <p:txBody>
          <a:bodyPr anchor="ct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sz="1000">
                <a:solidFill>
                  <a:schemeClr val="bg1"/>
                </a:solidFill>
                <a:latin typeface="Arial" panose="020B0604020202020204" pitchFamily="34" charset="0"/>
                <a:cs typeface="Arial" panose="020B0604020202020204" pitchFamily="34" charset="0"/>
              </a:rPr>
              <a:t>/ </a:t>
            </a:r>
            <a:fld id="{F3333AC9-9173-4153-B08D-660CAB894A39}" type="slidenum">
              <a:rPr lang="tr-TR" sz="1000" smtClean="0">
                <a:solidFill>
                  <a:schemeClr val="bg1"/>
                </a:solidFill>
                <a:latin typeface="Arial" panose="020B0604020202020204" pitchFamily="34" charset="0"/>
                <a:cs typeface="Arial" panose="020B0604020202020204" pitchFamily="34" charset="0"/>
              </a:rPr>
              <a:pPr/>
              <a:t>26</a:t>
            </a:fld>
            <a:r>
              <a:rPr lang="tr-TR" sz="1000">
                <a:solidFill>
                  <a:schemeClr val="bg1"/>
                </a:solidFill>
                <a:latin typeface="Arial" panose="020B0604020202020204" pitchFamily="34" charset="0"/>
                <a:cs typeface="Arial" panose="020B0604020202020204" pitchFamily="34" charset="0"/>
              </a:rPr>
              <a:t> /</a:t>
            </a:r>
            <a:endParaRPr lang="tr-TR" sz="1000" dirty="0">
              <a:solidFill>
                <a:schemeClr val="bg1"/>
              </a:solidFill>
              <a:latin typeface="Arial" panose="020B0604020202020204" pitchFamily="34" charset="0"/>
              <a:cs typeface="Arial" panose="020B0604020202020204" pitchFamily="34" charset="0"/>
            </a:endParaRPr>
          </a:p>
        </p:txBody>
      </p:sp>
      <p:sp>
        <p:nvSpPr>
          <p:cNvPr id="10" name="Footer Placeholder 1">
            <a:extLst>
              <a:ext uri="{FF2B5EF4-FFF2-40B4-BE49-F238E27FC236}">
                <a16:creationId xmlns:a16="http://schemas.microsoft.com/office/drawing/2014/main" id="{29193B7E-5C97-44AE-B2C9-08D5B881945C}"/>
              </a:ext>
            </a:extLst>
          </p:cNvPr>
          <p:cNvSpPr txBox="1">
            <a:spLocks/>
          </p:cNvSpPr>
          <p:nvPr/>
        </p:nvSpPr>
        <p:spPr>
          <a:xfrm>
            <a:off x="1475656" y="6040198"/>
            <a:ext cx="2391544" cy="817802"/>
          </a:xfrm>
          <a:prstGeom prst="rect">
            <a:avLst/>
          </a:prstGeom>
        </p:spPr>
        <p:txBody>
          <a:bodyPr anchor="ct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sz="1200" dirty="0">
                <a:solidFill>
                  <a:schemeClr val="bg1"/>
                </a:solidFill>
              </a:rPr>
              <a:t>MS SQL </a:t>
            </a:r>
            <a:r>
              <a:rPr lang="tr-TR" sz="1200" dirty="0" err="1">
                <a:solidFill>
                  <a:schemeClr val="bg1"/>
                </a:solidFill>
              </a:rPr>
              <a:t>SQL</a:t>
            </a:r>
            <a:r>
              <a:rPr lang="tr-TR" sz="1200" dirty="0">
                <a:solidFill>
                  <a:schemeClr val="bg1"/>
                </a:solidFill>
              </a:rPr>
              <a:t> </a:t>
            </a:r>
            <a:r>
              <a:rPr lang="tr-TR" sz="1200" dirty="0">
                <a:solidFill>
                  <a:schemeClr val="bg1"/>
                </a:solidFill>
                <a:latin typeface="+mj-lt"/>
              </a:rPr>
              <a:t>Fundamentals</a:t>
            </a:r>
          </a:p>
        </p:txBody>
      </p:sp>
      <p:sp>
        <p:nvSpPr>
          <p:cNvPr id="12" name="Text Placeholder 2">
            <a:extLst>
              <a:ext uri="{FF2B5EF4-FFF2-40B4-BE49-F238E27FC236}">
                <a16:creationId xmlns:a16="http://schemas.microsoft.com/office/drawing/2014/main" id="{EF09F7BD-0881-4783-9742-FA5718DDBFAC}"/>
              </a:ext>
            </a:extLst>
          </p:cNvPr>
          <p:cNvSpPr>
            <a:spLocks noGrp="1"/>
          </p:cNvSpPr>
          <p:nvPr>
            <p:ph type="body" sz="quarter" idx="10"/>
          </p:nvPr>
        </p:nvSpPr>
        <p:spPr>
          <a:xfrm>
            <a:off x="268928" y="1412776"/>
            <a:ext cx="8785196" cy="4440767"/>
          </a:xfrm>
        </p:spPr>
        <p:txBody>
          <a:bodyPr/>
          <a:lstStyle/>
          <a:p>
            <a:r>
              <a:rPr lang="en-US" sz="2647" dirty="0">
                <a:solidFill>
                  <a:schemeClr val="accent6">
                    <a:lumMod val="75000"/>
                  </a:schemeClr>
                </a:solidFill>
                <a:latin typeface="Arial" panose="020B0604020202020204" pitchFamily="34" charset="0"/>
                <a:cs typeface="Arial" panose="020B0604020202020204" pitchFamily="34" charset="0"/>
              </a:rPr>
              <a:t>Most databases contain multiple tables</a:t>
            </a:r>
          </a:p>
          <a:p>
            <a:pPr lvl="1"/>
            <a:r>
              <a:rPr lang="en-US" sz="2059" dirty="0">
                <a:solidFill>
                  <a:schemeClr val="bg1">
                    <a:lumMod val="50000"/>
                  </a:schemeClr>
                </a:solidFill>
                <a:latin typeface="Arial" panose="020B0604020202020204" pitchFamily="34" charset="0"/>
                <a:cs typeface="Arial" panose="020B0604020202020204" pitchFamily="34" charset="0"/>
              </a:rPr>
              <a:t>This is a direct result of normalization</a:t>
            </a:r>
          </a:p>
          <a:p>
            <a:r>
              <a:rPr lang="en-US" sz="2647" dirty="0">
                <a:solidFill>
                  <a:schemeClr val="accent6">
                    <a:lumMod val="75000"/>
                  </a:schemeClr>
                </a:solidFill>
                <a:latin typeface="Arial" panose="020B0604020202020204" pitchFamily="34" charset="0"/>
                <a:cs typeface="Arial" panose="020B0604020202020204" pitchFamily="34" charset="0"/>
              </a:rPr>
              <a:t>Use keys to determine relationships between rows in different tables</a:t>
            </a:r>
          </a:p>
          <a:p>
            <a:pPr lvl="1"/>
            <a:r>
              <a:rPr lang="en-US" sz="2059" dirty="0">
                <a:solidFill>
                  <a:schemeClr val="bg1">
                    <a:lumMod val="50000"/>
                  </a:schemeClr>
                </a:solidFill>
                <a:latin typeface="Arial" panose="020B0604020202020204" pitchFamily="34" charset="0"/>
                <a:cs typeface="Arial" panose="020B0604020202020204" pitchFamily="34" charset="0"/>
              </a:rPr>
              <a:t>A primary key identifies a unique row in a table</a:t>
            </a:r>
          </a:p>
          <a:p>
            <a:pPr lvl="1"/>
            <a:r>
              <a:rPr lang="en-US" sz="2059" dirty="0">
                <a:solidFill>
                  <a:schemeClr val="bg1">
                    <a:lumMod val="50000"/>
                  </a:schemeClr>
                </a:solidFill>
                <a:latin typeface="Arial" panose="020B0604020202020204" pitchFamily="34" charset="0"/>
                <a:cs typeface="Arial" panose="020B0604020202020204" pitchFamily="34" charset="0"/>
              </a:rPr>
              <a:t>A foreign key references a row in another table</a:t>
            </a:r>
          </a:p>
          <a:p>
            <a:r>
              <a:rPr lang="en-US" sz="2647" dirty="0">
                <a:solidFill>
                  <a:schemeClr val="accent6">
                    <a:lumMod val="75000"/>
                  </a:schemeClr>
                </a:solidFill>
                <a:latin typeface="Arial" panose="020B0604020202020204" pitchFamily="34" charset="0"/>
                <a:cs typeface="Arial" panose="020B0604020202020204" pitchFamily="34" charset="0"/>
              </a:rPr>
              <a:t>Create foreign key constraints to enforce referential integrity</a:t>
            </a:r>
          </a:p>
          <a:p>
            <a:pPr lvl="1"/>
            <a:r>
              <a:rPr lang="en-US" sz="2059" dirty="0">
                <a:solidFill>
                  <a:schemeClr val="bg1">
                    <a:lumMod val="50000"/>
                  </a:schemeClr>
                </a:solidFill>
                <a:latin typeface="Arial" panose="020B0604020202020204" pitchFamily="34" charset="0"/>
                <a:cs typeface="Arial" panose="020B0604020202020204" pitchFamily="34" charset="0"/>
              </a:rPr>
              <a:t>This prevents invalid data insertions</a:t>
            </a:r>
          </a:p>
          <a:p>
            <a:pPr lvl="1"/>
            <a:r>
              <a:rPr lang="en-US" sz="2059" dirty="0">
                <a:solidFill>
                  <a:schemeClr val="bg1">
                    <a:lumMod val="50000"/>
                  </a:schemeClr>
                </a:solidFill>
                <a:latin typeface="Arial" panose="020B0604020202020204" pitchFamily="34" charset="0"/>
                <a:cs typeface="Arial" panose="020B0604020202020204" pitchFamily="34" charset="0"/>
              </a:rPr>
              <a:t>It can be used to prevent deletions or updates that will “orphan” rows</a:t>
            </a:r>
          </a:p>
          <a:p>
            <a:pPr marL="0" lvl="1" indent="0">
              <a:buNone/>
            </a:pPr>
            <a:endParaRPr lang="en-US" sz="2059" dirty="0"/>
          </a:p>
        </p:txBody>
      </p:sp>
    </p:spTree>
    <p:extLst>
      <p:ext uri="{BB962C8B-B14F-4D97-AF65-F5344CB8AC3E}">
        <p14:creationId xmlns:p14="http://schemas.microsoft.com/office/powerpoint/2010/main" val="1018688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53EF1B-DFE7-48FF-913B-C6B06EDCA0B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5" y="260649"/>
            <a:ext cx="720080"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a:extLst>
              <a:ext uri="{FF2B5EF4-FFF2-40B4-BE49-F238E27FC236}">
                <a16:creationId xmlns:a16="http://schemas.microsoft.com/office/drawing/2014/main" id="{1D0DD7C2-CDF6-4232-A1D1-ABCB5D4FC271}"/>
              </a:ext>
            </a:extLst>
          </p:cNvPr>
          <p:cNvCxnSpPr/>
          <p:nvPr/>
        </p:nvCxnSpPr>
        <p:spPr>
          <a:xfrm>
            <a:off x="1691680" y="0"/>
            <a:ext cx="0" cy="980729"/>
          </a:xfrm>
          <a:prstGeom prst="line">
            <a:avLst/>
          </a:prstGeom>
          <a:ln w="28575">
            <a:solidFill>
              <a:srgbClr val="FF5200"/>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D41CB8-C6D2-489E-A32B-1AABE4E221D0}"/>
              </a:ext>
            </a:extLst>
          </p:cNvPr>
          <p:cNvSpPr txBox="1">
            <a:spLocks/>
          </p:cNvSpPr>
          <p:nvPr/>
        </p:nvSpPr>
        <p:spPr>
          <a:xfrm>
            <a:off x="1907704" y="260648"/>
            <a:ext cx="6768743" cy="72008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5200"/>
                </a:solidFill>
                <a:latin typeface="Arial" panose="020B0604020202020204" pitchFamily="34" charset="0"/>
                <a:cs typeface="Arial" panose="020B0604020202020204" pitchFamily="34" charset="0"/>
              </a:rPr>
              <a:t>Getting Started with Tables</a:t>
            </a:r>
            <a:endParaRPr lang="tr-TR" sz="2800" b="1" dirty="0">
              <a:solidFill>
                <a:srgbClr val="FF5200"/>
              </a:solidFill>
              <a:latin typeface="Arial" panose="020B0604020202020204" pitchFamily="34" charset="0"/>
              <a:cs typeface="Arial" panose="020B0604020202020204" pitchFamily="34" charset="0"/>
            </a:endParaRPr>
          </a:p>
        </p:txBody>
      </p:sp>
      <p:pic>
        <p:nvPicPr>
          <p:cNvPr id="7" name="Picture 4">
            <a:extLst>
              <a:ext uri="{FF2B5EF4-FFF2-40B4-BE49-F238E27FC236}">
                <a16:creationId xmlns:a16="http://schemas.microsoft.com/office/drawing/2014/main" id="{B775A1A1-D157-4D67-8922-3C2A32D568F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547" t="36419" r="4774" b="52957"/>
          <a:stretch/>
        </p:blipFill>
        <p:spPr bwMode="auto">
          <a:xfrm>
            <a:off x="-7590" y="6040198"/>
            <a:ext cx="9151590" cy="817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Date Placeholder 8">
            <a:extLst>
              <a:ext uri="{FF2B5EF4-FFF2-40B4-BE49-F238E27FC236}">
                <a16:creationId xmlns:a16="http://schemas.microsoft.com/office/drawing/2014/main" id="{67A22182-D07C-4C5D-85EA-401630160D1C}"/>
              </a:ext>
            </a:extLst>
          </p:cNvPr>
          <p:cNvSpPr txBox="1">
            <a:spLocks/>
          </p:cNvSpPr>
          <p:nvPr/>
        </p:nvSpPr>
        <p:spPr>
          <a:xfrm>
            <a:off x="710208" y="6325988"/>
            <a:ext cx="2133600" cy="246221"/>
          </a:xfrm>
          <a:prstGeom prst="rect">
            <a:avLst/>
          </a:prstGeom>
        </p:spPr>
        <p:txBody>
          <a:bodyPr vert="horz" lIns="91440" tIns="45720" rIns="91440" bIns="45720" rtlCol="0" anchor="ctr">
            <a:spAutoFit/>
          </a:bodyPr>
          <a:lstStyle>
            <a:lvl1pPr marL="0" indent="0" algn="l" defTabSz="914400" rtl="0" eaLnBrk="1" latinLnBrk="0" hangingPunct="1">
              <a:spcBef>
                <a:spcPts val="441"/>
              </a:spcBef>
              <a:buFont typeface="Arial" panose="020B0604020202020204" pitchFamily="34" charset="0"/>
              <a:buNone/>
              <a:defRPr sz="2059" kern="1200" spc="-22" baseline="0">
                <a:solidFill>
                  <a:srgbClr val="0072C6"/>
                </a:solidFill>
                <a:latin typeface="+mj-lt"/>
                <a:ea typeface="+mn-ea"/>
                <a:cs typeface="+mn-cs"/>
              </a:defRPr>
            </a:lvl1pPr>
            <a:lvl2pPr marL="168090" indent="-168090" algn="l" defTabSz="914400" rtl="0" eaLnBrk="1" latinLnBrk="0" hangingPunct="1">
              <a:spcBef>
                <a:spcPts val="441"/>
              </a:spcBef>
              <a:buFont typeface="Arial" charset="0"/>
              <a:buChar char="•"/>
              <a:defRPr sz="1471" kern="1200">
                <a:solidFill>
                  <a:schemeClr val="tx1"/>
                </a:solidFill>
                <a:latin typeface="+mn-lt"/>
                <a:ea typeface="+mn-ea"/>
                <a:cs typeface="+mn-cs"/>
              </a:defRPr>
            </a:lvl2pPr>
            <a:lvl3pPr marL="336179" indent="-168090" algn="l" defTabSz="914400" rtl="0" eaLnBrk="1" latinLnBrk="0" hangingPunct="1">
              <a:spcBef>
                <a:spcPts val="441"/>
              </a:spcBef>
              <a:buFont typeface="Arial" charset="0"/>
              <a:buChar char="•"/>
              <a:defRPr sz="2400" kern="1200">
                <a:solidFill>
                  <a:schemeClr val="tx1"/>
                </a:solidFill>
                <a:latin typeface="+mn-lt"/>
                <a:ea typeface="+mn-ea"/>
                <a:cs typeface="+mn-cs"/>
              </a:defRPr>
            </a:lvl3pPr>
            <a:lvl4pPr marL="504269" indent="-168090" algn="l" defTabSz="914400" rtl="0" eaLnBrk="1" latinLnBrk="0" hangingPunct="1">
              <a:spcBef>
                <a:spcPts val="441"/>
              </a:spcBef>
              <a:buFont typeface="Arial" charset="0"/>
              <a:buChar char="•"/>
              <a:defRPr sz="2000" kern="1200">
                <a:solidFill>
                  <a:schemeClr val="tx1"/>
                </a:solidFill>
                <a:latin typeface="+mn-lt"/>
                <a:ea typeface="+mn-ea"/>
                <a:cs typeface="+mn-cs"/>
              </a:defRPr>
            </a:lvl4pPr>
            <a:lvl5pPr marL="672358" indent="-168090" algn="l" defTabSz="914400" rtl="0" eaLnBrk="1" latinLnBrk="0" hangingPunct="1">
              <a:spcBef>
                <a:spcPts val="441"/>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fld id="{F8CEAB0B-EF5F-47CE-B945-B520406DFE86}" type="datetime1">
              <a:rPr lang="tr-TR" sz="1000" smtClean="0">
                <a:solidFill>
                  <a:schemeClr val="bg1"/>
                </a:solidFill>
                <a:latin typeface="Arial" panose="020B0604020202020204" pitchFamily="34" charset="0"/>
                <a:cs typeface="Arial" panose="020B0604020202020204" pitchFamily="34" charset="0"/>
              </a:rPr>
              <a:pPr/>
              <a:t>13.11.2018</a:t>
            </a:fld>
            <a:r>
              <a:rPr lang="tr-TR" sz="1000" dirty="0">
                <a:solidFill>
                  <a:schemeClr val="bg1"/>
                </a:solidFill>
                <a:latin typeface="Arial" panose="020B0604020202020204" pitchFamily="34" charset="0"/>
                <a:cs typeface="Arial" panose="020B0604020202020204" pitchFamily="34" charset="0"/>
              </a:rPr>
              <a:t> /</a:t>
            </a:r>
            <a:endParaRPr lang="tr-TR" sz="1000" b="1" dirty="0">
              <a:solidFill>
                <a:schemeClr val="bg1"/>
              </a:solidFill>
              <a:latin typeface="Arial" panose="020B0604020202020204" pitchFamily="34" charset="0"/>
              <a:cs typeface="Arial" panose="020B0604020202020204" pitchFamily="34" charset="0"/>
            </a:endParaRPr>
          </a:p>
        </p:txBody>
      </p:sp>
      <p:sp>
        <p:nvSpPr>
          <p:cNvPr id="9" name="Slide Number Placeholder 10">
            <a:extLst>
              <a:ext uri="{FF2B5EF4-FFF2-40B4-BE49-F238E27FC236}">
                <a16:creationId xmlns:a16="http://schemas.microsoft.com/office/drawing/2014/main" id="{DD363D69-9264-4D73-95CD-2222BFE110C9}"/>
              </a:ext>
            </a:extLst>
          </p:cNvPr>
          <p:cNvSpPr txBox="1">
            <a:spLocks/>
          </p:cNvSpPr>
          <p:nvPr/>
        </p:nvSpPr>
        <p:spPr>
          <a:xfrm>
            <a:off x="323528" y="6040198"/>
            <a:ext cx="504056" cy="817802"/>
          </a:xfrm>
          <a:prstGeom prst="rect">
            <a:avLst/>
          </a:prstGeom>
        </p:spPr>
        <p:txBody>
          <a:bodyPr anchor="ct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sz="1000">
                <a:solidFill>
                  <a:schemeClr val="bg1"/>
                </a:solidFill>
                <a:latin typeface="Arial" panose="020B0604020202020204" pitchFamily="34" charset="0"/>
                <a:cs typeface="Arial" panose="020B0604020202020204" pitchFamily="34" charset="0"/>
              </a:rPr>
              <a:t>/ </a:t>
            </a:r>
            <a:fld id="{F3333AC9-9173-4153-B08D-660CAB894A39}" type="slidenum">
              <a:rPr lang="tr-TR" sz="1000" smtClean="0">
                <a:solidFill>
                  <a:schemeClr val="bg1"/>
                </a:solidFill>
                <a:latin typeface="Arial" panose="020B0604020202020204" pitchFamily="34" charset="0"/>
                <a:cs typeface="Arial" panose="020B0604020202020204" pitchFamily="34" charset="0"/>
              </a:rPr>
              <a:pPr/>
              <a:t>27</a:t>
            </a:fld>
            <a:r>
              <a:rPr lang="tr-TR" sz="1000">
                <a:solidFill>
                  <a:schemeClr val="bg1"/>
                </a:solidFill>
                <a:latin typeface="Arial" panose="020B0604020202020204" pitchFamily="34" charset="0"/>
                <a:cs typeface="Arial" panose="020B0604020202020204" pitchFamily="34" charset="0"/>
              </a:rPr>
              <a:t> /</a:t>
            </a:r>
            <a:endParaRPr lang="tr-TR" sz="1000" dirty="0">
              <a:solidFill>
                <a:schemeClr val="bg1"/>
              </a:solidFill>
              <a:latin typeface="Arial" panose="020B0604020202020204" pitchFamily="34" charset="0"/>
              <a:cs typeface="Arial" panose="020B0604020202020204" pitchFamily="34" charset="0"/>
            </a:endParaRPr>
          </a:p>
        </p:txBody>
      </p:sp>
      <p:sp>
        <p:nvSpPr>
          <p:cNvPr id="10" name="Footer Placeholder 1">
            <a:extLst>
              <a:ext uri="{FF2B5EF4-FFF2-40B4-BE49-F238E27FC236}">
                <a16:creationId xmlns:a16="http://schemas.microsoft.com/office/drawing/2014/main" id="{29193B7E-5C97-44AE-B2C9-08D5B881945C}"/>
              </a:ext>
            </a:extLst>
          </p:cNvPr>
          <p:cNvSpPr txBox="1">
            <a:spLocks/>
          </p:cNvSpPr>
          <p:nvPr/>
        </p:nvSpPr>
        <p:spPr>
          <a:xfrm>
            <a:off x="1475656" y="6040198"/>
            <a:ext cx="2391544" cy="817802"/>
          </a:xfrm>
          <a:prstGeom prst="rect">
            <a:avLst/>
          </a:prstGeom>
        </p:spPr>
        <p:txBody>
          <a:bodyPr anchor="ct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sz="1200" dirty="0">
                <a:solidFill>
                  <a:schemeClr val="bg1"/>
                </a:solidFill>
              </a:rPr>
              <a:t>MS SQL </a:t>
            </a:r>
            <a:r>
              <a:rPr lang="tr-TR" sz="1200" dirty="0" err="1">
                <a:solidFill>
                  <a:schemeClr val="bg1"/>
                </a:solidFill>
              </a:rPr>
              <a:t>SQL</a:t>
            </a:r>
            <a:r>
              <a:rPr lang="tr-TR" sz="1200" dirty="0">
                <a:solidFill>
                  <a:schemeClr val="bg1"/>
                </a:solidFill>
              </a:rPr>
              <a:t> </a:t>
            </a:r>
            <a:r>
              <a:rPr lang="tr-TR" sz="1200" dirty="0">
                <a:solidFill>
                  <a:schemeClr val="bg1"/>
                </a:solidFill>
                <a:latin typeface="+mj-lt"/>
              </a:rPr>
              <a:t>Fundamentals</a:t>
            </a:r>
          </a:p>
        </p:txBody>
      </p:sp>
      <p:sp>
        <p:nvSpPr>
          <p:cNvPr id="12" name="Text Placeholder 2">
            <a:extLst>
              <a:ext uri="{FF2B5EF4-FFF2-40B4-BE49-F238E27FC236}">
                <a16:creationId xmlns:a16="http://schemas.microsoft.com/office/drawing/2014/main" id="{8902A467-98BC-4450-AB41-58CFDBA594C4}"/>
              </a:ext>
            </a:extLst>
          </p:cNvPr>
          <p:cNvSpPr>
            <a:spLocks noGrp="1"/>
          </p:cNvSpPr>
          <p:nvPr>
            <p:ph type="body" sz="quarter" idx="10"/>
          </p:nvPr>
        </p:nvSpPr>
        <p:spPr>
          <a:xfrm>
            <a:off x="272142" y="1344613"/>
            <a:ext cx="8764353" cy="3768147"/>
          </a:xfrm>
        </p:spPr>
        <p:txBody>
          <a:bodyPr/>
          <a:lstStyle/>
          <a:p>
            <a:r>
              <a:rPr lang="en-US" sz="2400" dirty="0">
                <a:solidFill>
                  <a:schemeClr val="bg1">
                    <a:lumMod val="50000"/>
                  </a:schemeClr>
                </a:solidFill>
                <a:latin typeface="Arial" panose="020B0604020202020204" pitchFamily="34" charset="0"/>
                <a:cs typeface="Arial" panose="020B0604020202020204" pitchFamily="34" charset="0"/>
              </a:rPr>
              <a:t>Use the </a:t>
            </a:r>
            <a:r>
              <a:rPr lang="en-US" sz="2400" b="1" dirty="0">
                <a:solidFill>
                  <a:schemeClr val="tx1"/>
                </a:solidFill>
                <a:latin typeface="Arial" panose="020B0604020202020204" pitchFamily="34" charset="0"/>
                <a:cs typeface="Arial" panose="020B0604020202020204" pitchFamily="34" charset="0"/>
              </a:rPr>
              <a:t>CREATE TABLE </a:t>
            </a:r>
            <a:r>
              <a:rPr lang="en-US" sz="2400" dirty="0">
                <a:solidFill>
                  <a:schemeClr val="bg1">
                    <a:lumMod val="50000"/>
                  </a:schemeClr>
                </a:solidFill>
                <a:latin typeface="Arial" panose="020B0604020202020204" pitchFamily="34" charset="0"/>
                <a:cs typeface="Arial" panose="020B0604020202020204" pitchFamily="34" charset="0"/>
              </a:rPr>
              <a:t>statement to create tables</a:t>
            </a:r>
          </a:p>
          <a:p>
            <a:endParaRPr lang="en-US" sz="2400" b="1" dirty="0">
              <a:solidFill>
                <a:schemeClr val="bg1">
                  <a:lumMod val="50000"/>
                </a:schemeClr>
              </a:solidFill>
              <a:latin typeface="Arial" panose="020B0604020202020204" pitchFamily="34" charset="0"/>
              <a:cs typeface="Arial" panose="020B0604020202020204" pitchFamily="34" charset="0"/>
            </a:endParaRPr>
          </a:p>
          <a:p>
            <a:r>
              <a:rPr lang="en-US" sz="2400" dirty="0">
                <a:solidFill>
                  <a:schemeClr val="bg1">
                    <a:lumMod val="50000"/>
                  </a:schemeClr>
                </a:solidFill>
                <a:latin typeface="Arial" panose="020B0604020202020204" pitchFamily="34" charset="0"/>
                <a:cs typeface="Arial" panose="020B0604020202020204" pitchFamily="34" charset="0"/>
              </a:rPr>
              <a:t>Use the </a:t>
            </a:r>
            <a:r>
              <a:rPr lang="en-US" sz="2400" b="1" dirty="0">
                <a:solidFill>
                  <a:schemeClr val="tx1"/>
                </a:solidFill>
                <a:latin typeface="Arial" panose="020B0604020202020204" pitchFamily="34" charset="0"/>
                <a:cs typeface="Arial" panose="020B0604020202020204" pitchFamily="34" charset="0"/>
              </a:rPr>
              <a:t>INSERT</a:t>
            </a:r>
            <a:r>
              <a:rPr lang="en-US" sz="2400" dirty="0">
                <a:solidFill>
                  <a:schemeClr val="bg1">
                    <a:lumMod val="50000"/>
                  </a:schemeClr>
                </a:solidFill>
                <a:latin typeface="Arial" panose="020B0604020202020204" pitchFamily="34" charset="0"/>
                <a:cs typeface="Arial" panose="020B0604020202020204" pitchFamily="34" charset="0"/>
              </a:rPr>
              <a:t> statement to add rows to a table</a:t>
            </a:r>
          </a:p>
          <a:p>
            <a:endParaRPr lang="en-US" sz="2400" dirty="0">
              <a:solidFill>
                <a:schemeClr val="bg1">
                  <a:lumMod val="50000"/>
                </a:schemeClr>
              </a:solidFill>
              <a:latin typeface="Arial" panose="020B0604020202020204" pitchFamily="34" charset="0"/>
              <a:cs typeface="Arial" panose="020B0604020202020204" pitchFamily="34" charset="0"/>
            </a:endParaRPr>
          </a:p>
          <a:p>
            <a:r>
              <a:rPr lang="en-US" sz="2400" dirty="0">
                <a:solidFill>
                  <a:schemeClr val="bg1">
                    <a:lumMod val="50000"/>
                  </a:schemeClr>
                </a:solidFill>
                <a:latin typeface="Arial" panose="020B0604020202020204" pitchFamily="34" charset="0"/>
                <a:cs typeface="Arial" panose="020B0604020202020204" pitchFamily="34" charset="0"/>
              </a:rPr>
              <a:t>Use the </a:t>
            </a:r>
            <a:r>
              <a:rPr lang="en-US" sz="2400" b="1" dirty="0">
                <a:solidFill>
                  <a:schemeClr val="tx1"/>
                </a:solidFill>
                <a:latin typeface="Arial" panose="020B0604020202020204" pitchFamily="34" charset="0"/>
                <a:cs typeface="Arial" panose="020B0604020202020204" pitchFamily="34" charset="0"/>
              </a:rPr>
              <a:t>SELECT</a:t>
            </a:r>
            <a:r>
              <a:rPr lang="en-US" sz="2400" dirty="0">
                <a:solidFill>
                  <a:schemeClr val="bg1">
                    <a:lumMod val="50000"/>
                  </a:schemeClr>
                </a:solidFill>
                <a:latin typeface="Arial" panose="020B0604020202020204" pitchFamily="34" charset="0"/>
                <a:cs typeface="Arial" panose="020B0604020202020204" pitchFamily="34" charset="0"/>
              </a:rPr>
              <a:t> statement to retrieve rows from a table</a:t>
            </a:r>
          </a:p>
          <a:p>
            <a:endParaRPr lang="en-US" sz="2400" dirty="0">
              <a:solidFill>
                <a:schemeClr val="bg1">
                  <a:lumMod val="50000"/>
                </a:schemeClr>
              </a:solidFill>
              <a:latin typeface="Arial" panose="020B0604020202020204" pitchFamily="34" charset="0"/>
              <a:cs typeface="Arial" panose="020B0604020202020204" pitchFamily="34" charset="0"/>
            </a:endParaRPr>
          </a:p>
          <a:p>
            <a:r>
              <a:rPr lang="en-US" sz="2400" dirty="0">
                <a:solidFill>
                  <a:schemeClr val="bg1">
                    <a:lumMod val="50000"/>
                  </a:schemeClr>
                </a:solidFill>
                <a:latin typeface="Arial" panose="020B0604020202020204" pitchFamily="34" charset="0"/>
                <a:cs typeface="Arial" panose="020B0604020202020204" pitchFamily="34" charset="0"/>
              </a:rPr>
              <a:t>Use constraints that define relationships between </a:t>
            </a:r>
            <a:r>
              <a:rPr lang="en-US" sz="2400" b="1" dirty="0">
                <a:solidFill>
                  <a:schemeClr val="tx1"/>
                </a:solidFill>
                <a:latin typeface="Arial" panose="020B0604020202020204" pitchFamily="34" charset="0"/>
                <a:cs typeface="Arial" panose="020B0604020202020204" pitchFamily="34" charset="0"/>
              </a:rPr>
              <a:t>primary keys </a:t>
            </a:r>
            <a:r>
              <a:rPr lang="en-US" sz="2400" dirty="0">
                <a:solidFill>
                  <a:schemeClr val="bg1">
                    <a:lumMod val="50000"/>
                  </a:schemeClr>
                </a:solidFill>
                <a:latin typeface="Arial" panose="020B0604020202020204" pitchFamily="34" charset="0"/>
                <a:cs typeface="Arial" panose="020B0604020202020204" pitchFamily="34" charset="0"/>
              </a:rPr>
              <a:t>and </a:t>
            </a:r>
            <a:r>
              <a:rPr lang="en-US" sz="2400" b="1" dirty="0">
                <a:solidFill>
                  <a:schemeClr val="tx1"/>
                </a:solidFill>
                <a:latin typeface="Arial" panose="020B0604020202020204" pitchFamily="34" charset="0"/>
                <a:cs typeface="Arial" panose="020B0604020202020204" pitchFamily="34" charset="0"/>
              </a:rPr>
              <a:t>foreign keys </a:t>
            </a:r>
            <a:r>
              <a:rPr lang="en-US" sz="2400" dirty="0">
                <a:solidFill>
                  <a:schemeClr val="bg1">
                    <a:lumMod val="50000"/>
                  </a:schemeClr>
                </a:solidFill>
                <a:latin typeface="Arial" panose="020B0604020202020204" pitchFamily="34" charset="0"/>
                <a:cs typeface="Arial" panose="020B0604020202020204" pitchFamily="34" charset="0"/>
              </a:rPr>
              <a:t>to enforce </a:t>
            </a:r>
            <a:r>
              <a:rPr lang="en-US" sz="2400" b="1" dirty="0">
                <a:solidFill>
                  <a:schemeClr val="tx1"/>
                </a:solidFill>
                <a:latin typeface="Arial" panose="020B0604020202020204" pitchFamily="34" charset="0"/>
                <a:cs typeface="Arial" panose="020B0604020202020204" pitchFamily="34" charset="0"/>
              </a:rPr>
              <a:t>referential integrity</a:t>
            </a:r>
            <a:endParaRPr lang="en-US" sz="2400" dirty="0">
              <a:solidFill>
                <a:schemeClr val="tx1"/>
              </a:solidFill>
              <a:latin typeface="Arial" panose="020B0604020202020204" pitchFamily="34" charset="0"/>
              <a:cs typeface="Arial" panose="020B0604020202020204" pitchFamily="34" charset="0"/>
            </a:endParaRPr>
          </a:p>
          <a:p>
            <a:pPr marL="0" lvl="1" indent="0">
              <a:buNone/>
            </a:pPr>
            <a:endParaRPr lang="en-US" sz="2353" dirty="0"/>
          </a:p>
        </p:txBody>
      </p:sp>
    </p:spTree>
    <p:extLst>
      <p:ext uri="{BB962C8B-B14F-4D97-AF65-F5344CB8AC3E}">
        <p14:creationId xmlns:p14="http://schemas.microsoft.com/office/powerpoint/2010/main" val="6337094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E2D0AE-AB91-4B2C-9432-9B438646FA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71500"/>
            <a:ext cx="9144000" cy="5715000"/>
          </a:xfrm>
          <a:prstGeom prst="rect">
            <a:avLst/>
          </a:prstGeom>
        </p:spPr>
      </p:pic>
    </p:spTree>
    <p:extLst>
      <p:ext uri="{BB962C8B-B14F-4D97-AF65-F5344CB8AC3E}">
        <p14:creationId xmlns:p14="http://schemas.microsoft.com/office/powerpoint/2010/main" val="2472354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5" y="2204864"/>
            <a:ext cx="2232248"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ctrTitle"/>
          </p:nvPr>
        </p:nvSpPr>
        <p:spPr>
          <a:xfrm>
            <a:off x="3851920" y="2204864"/>
            <a:ext cx="5040560" cy="2232248"/>
          </a:xfrm>
        </p:spPr>
        <p:txBody>
          <a:bodyPr>
            <a:normAutofit fontScale="90000"/>
          </a:bodyPr>
          <a:lstStyle/>
          <a:p>
            <a:pPr algn="l"/>
            <a:r>
              <a:rPr lang="en-GB" sz="4000" b="1" dirty="0">
                <a:solidFill>
                  <a:schemeClr val="bg1">
                    <a:lumMod val="65000"/>
                  </a:schemeClr>
                </a:solidFill>
                <a:latin typeface="Arial" panose="020B0604020202020204" pitchFamily="34" charset="0"/>
                <a:cs typeface="Arial" panose="020B0604020202020204" pitchFamily="34" charset="0"/>
              </a:rPr>
              <a:t>Commands, Operators and Statement Elements</a:t>
            </a:r>
            <a:endParaRPr lang="tr-TR" sz="4000" b="1" dirty="0">
              <a:solidFill>
                <a:schemeClr val="bg1">
                  <a:lumMod val="65000"/>
                </a:schemeClr>
              </a:solidFill>
              <a:latin typeface="Arial" panose="020B0604020202020204" pitchFamily="34" charset="0"/>
              <a:cs typeface="Arial" panose="020B0604020202020204" pitchFamily="34" charset="0"/>
            </a:endParaRPr>
          </a:p>
        </p:txBody>
      </p:sp>
      <p:sp>
        <p:nvSpPr>
          <p:cNvPr id="2" name="Date Placeholder 1">
            <a:extLst>
              <a:ext uri="{FF2B5EF4-FFF2-40B4-BE49-F238E27FC236}">
                <a16:creationId xmlns:a16="http://schemas.microsoft.com/office/drawing/2014/main" id="{00026E1E-F7DE-40E1-9910-233EE6F2FA65}"/>
              </a:ext>
            </a:extLst>
          </p:cNvPr>
          <p:cNvSpPr>
            <a:spLocks noGrp="1"/>
          </p:cNvSpPr>
          <p:nvPr>
            <p:ph type="dt" sz="half" idx="10"/>
          </p:nvPr>
        </p:nvSpPr>
        <p:spPr/>
        <p:txBody>
          <a:bodyPr/>
          <a:lstStyle/>
          <a:p>
            <a:fld id="{B79E87F2-EE2A-4B01-AF44-82B5310633F8}" type="datetime1">
              <a:rPr lang="tr-TR" smtClean="0"/>
              <a:t>13.11.2018</a:t>
            </a:fld>
            <a:endParaRPr lang="tr-TR"/>
          </a:p>
        </p:txBody>
      </p:sp>
      <p:sp>
        <p:nvSpPr>
          <p:cNvPr id="4" name="Footer Placeholder 3">
            <a:extLst>
              <a:ext uri="{FF2B5EF4-FFF2-40B4-BE49-F238E27FC236}">
                <a16:creationId xmlns:a16="http://schemas.microsoft.com/office/drawing/2014/main" id="{9C31DD49-F533-4E61-842C-9FD67E4203DA}"/>
              </a:ext>
            </a:extLst>
          </p:cNvPr>
          <p:cNvSpPr>
            <a:spLocks noGrp="1"/>
          </p:cNvSpPr>
          <p:nvPr>
            <p:ph type="ftr" sz="quarter" idx="11"/>
          </p:nvPr>
        </p:nvSpPr>
        <p:spPr/>
        <p:txBody>
          <a:bodyPr/>
          <a:lstStyle/>
          <a:p>
            <a:r>
              <a:rPr lang="tr-TR"/>
              <a:t>MS SQL SQL Fundamentals</a:t>
            </a:r>
          </a:p>
        </p:txBody>
      </p:sp>
      <p:sp>
        <p:nvSpPr>
          <p:cNvPr id="7" name="Slide Number Placeholder 6">
            <a:extLst>
              <a:ext uri="{FF2B5EF4-FFF2-40B4-BE49-F238E27FC236}">
                <a16:creationId xmlns:a16="http://schemas.microsoft.com/office/drawing/2014/main" id="{18678E80-8EDA-4EA1-B8D3-0AFFBD41769D}"/>
              </a:ext>
            </a:extLst>
          </p:cNvPr>
          <p:cNvSpPr>
            <a:spLocks noGrp="1"/>
          </p:cNvSpPr>
          <p:nvPr>
            <p:ph type="sldNum" sz="quarter" idx="12"/>
          </p:nvPr>
        </p:nvSpPr>
        <p:spPr/>
        <p:txBody>
          <a:bodyPr/>
          <a:lstStyle/>
          <a:p>
            <a:fld id="{F3333AC9-9173-4153-B08D-660CAB894A39}" type="slidenum">
              <a:rPr lang="tr-TR" smtClean="0"/>
              <a:t>29</a:t>
            </a:fld>
            <a:endParaRPr lang="tr-TR"/>
          </a:p>
        </p:txBody>
      </p:sp>
    </p:spTree>
    <p:extLst>
      <p:ext uri="{BB962C8B-B14F-4D97-AF65-F5344CB8AC3E}">
        <p14:creationId xmlns:p14="http://schemas.microsoft.com/office/powerpoint/2010/main" val="1990154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5" y="2204864"/>
            <a:ext cx="2232248"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ctrTitle"/>
          </p:nvPr>
        </p:nvSpPr>
        <p:spPr>
          <a:xfrm>
            <a:off x="3851920" y="2204864"/>
            <a:ext cx="4318248" cy="2232248"/>
          </a:xfrm>
        </p:spPr>
        <p:txBody>
          <a:bodyPr>
            <a:normAutofit/>
          </a:bodyPr>
          <a:lstStyle/>
          <a:p>
            <a:pPr algn="l"/>
            <a:r>
              <a:rPr lang="en-US" sz="4000" b="1" dirty="0">
                <a:solidFill>
                  <a:schemeClr val="bg1">
                    <a:lumMod val="65000"/>
                  </a:schemeClr>
                </a:solidFill>
                <a:latin typeface="Arial" panose="020B0604020202020204" pitchFamily="34" charset="0"/>
                <a:cs typeface="Arial" panose="020B0604020202020204" pitchFamily="34" charset="0"/>
              </a:rPr>
              <a:t>Introduction to Database</a:t>
            </a:r>
            <a:endParaRPr lang="tr-TR" sz="4000" b="1" dirty="0">
              <a:solidFill>
                <a:schemeClr val="bg1">
                  <a:lumMod val="65000"/>
                </a:schemeClr>
              </a:solidFill>
              <a:latin typeface="Arial" panose="020B0604020202020204" pitchFamily="34" charset="0"/>
              <a:cs typeface="Arial" panose="020B0604020202020204" pitchFamily="34" charset="0"/>
            </a:endParaRPr>
          </a:p>
        </p:txBody>
      </p:sp>
      <p:sp>
        <p:nvSpPr>
          <p:cNvPr id="2" name="Date Placeholder 1">
            <a:extLst>
              <a:ext uri="{FF2B5EF4-FFF2-40B4-BE49-F238E27FC236}">
                <a16:creationId xmlns:a16="http://schemas.microsoft.com/office/drawing/2014/main" id="{00026E1E-F7DE-40E1-9910-233EE6F2FA65}"/>
              </a:ext>
            </a:extLst>
          </p:cNvPr>
          <p:cNvSpPr>
            <a:spLocks noGrp="1"/>
          </p:cNvSpPr>
          <p:nvPr>
            <p:ph type="dt" sz="half" idx="10"/>
          </p:nvPr>
        </p:nvSpPr>
        <p:spPr/>
        <p:txBody>
          <a:bodyPr/>
          <a:lstStyle/>
          <a:p>
            <a:fld id="{B79E87F2-EE2A-4B01-AF44-82B5310633F8}" type="datetime1">
              <a:rPr lang="tr-TR" smtClean="0"/>
              <a:t>13.11.2018</a:t>
            </a:fld>
            <a:endParaRPr lang="tr-TR"/>
          </a:p>
        </p:txBody>
      </p:sp>
      <p:sp>
        <p:nvSpPr>
          <p:cNvPr id="4" name="Footer Placeholder 3">
            <a:extLst>
              <a:ext uri="{FF2B5EF4-FFF2-40B4-BE49-F238E27FC236}">
                <a16:creationId xmlns:a16="http://schemas.microsoft.com/office/drawing/2014/main" id="{9C31DD49-F533-4E61-842C-9FD67E4203DA}"/>
              </a:ext>
            </a:extLst>
          </p:cNvPr>
          <p:cNvSpPr>
            <a:spLocks noGrp="1"/>
          </p:cNvSpPr>
          <p:nvPr>
            <p:ph type="ftr" sz="quarter" idx="11"/>
          </p:nvPr>
        </p:nvSpPr>
        <p:spPr/>
        <p:txBody>
          <a:bodyPr/>
          <a:lstStyle/>
          <a:p>
            <a:r>
              <a:rPr lang="tr-TR"/>
              <a:t>MS SQL SQL Fundamentals</a:t>
            </a:r>
          </a:p>
        </p:txBody>
      </p:sp>
      <p:sp>
        <p:nvSpPr>
          <p:cNvPr id="7" name="Slide Number Placeholder 6">
            <a:extLst>
              <a:ext uri="{FF2B5EF4-FFF2-40B4-BE49-F238E27FC236}">
                <a16:creationId xmlns:a16="http://schemas.microsoft.com/office/drawing/2014/main" id="{18678E80-8EDA-4EA1-B8D3-0AFFBD41769D}"/>
              </a:ext>
            </a:extLst>
          </p:cNvPr>
          <p:cNvSpPr>
            <a:spLocks noGrp="1"/>
          </p:cNvSpPr>
          <p:nvPr>
            <p:ph type="sldNum" sz="quarter" idx="12"/>
          </p:nvPr>
        </p:nvSpPr>
        <p:spPr/>
        <p:txBody>
          <a:bodyPr/>
          <a:lstStyle/>
          <a:p>
            <a:fld id="{F3333AC9-9173-4153-B08D-660CAB894A39}" type="slidenum">
              <a:rPr lang="tr-TR" smtClean="0"/>
              <a:t>3</a:t>
            </a:fld>
            <a:endParaRPr lang="tr-TR"/>
          </a:p>
        </p:txBody>
      </p:sp>
    </p:spTree>
    <p:extLst>
      <p:ext uri="{BB962C8B-B14F-4D97-AF65-F5344CB8AC3E}">
        <p14:creationId xmlns:p14="http://schemas.microsoft.com/office/powerpoint/2010/main" val="27414797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bg1">
                    <a:lumMod val="65000"/>
                  </a:schemeClr>
                </a:solidFill>
                <a:latin typeface="Arial" panose="020B0604020202020204" pitchFamily="34" charset="0"/>
                <a:cs typeface="Arial" panose="020B0604020202020204" pitchFamily="34" charset="0"/>
              </a:rPr>
              <a:t>SQL Statement Types</a:t>
            </a:r>
          </a:p>
        </p:txBody>
      </p:sp>
      <p:graphicFrame>
        <p:nvGraphicFramePr>
          <p:cNvPr id="15" name="Content Placeholder 14"/>
          <p:cNvGraphicFramePr>
            <a:graphicFrameLocks noGrp="1"/>
          </p:cNvGraphicFramePr>
          <p:nvPr>
            <p:ph sz="quarter" idx="10"/>
            <p:extLst>
              <p:ext uri="{D42A27DB-BD31-4B8C-83A1-F6EECF244321}">
                <p14:modId xmlns:p14="http://schemas.microsoft.com/office/powerpoint/2010/main" val="1747543232"/>
              </p:ext>
            </p:extLst>
          </p:nvPr>
        </p:nvGraphicFramePr>
        <p:xfrm>
          <a:off x="88491" y="1897856"/>
          <a:ext cx="9003891" cy="2011680"/>
        </p:xfrm>
        <a:graphic>
          <a:graphicData uri="http://schemas.openxmlformats.org/drawingml/2006/table">
            <a:tbl>
              <a:tblPr firstRow="1" bandRow="1">
                <a:tableStyleId>{5C22544A-7EE6-4342-B048-85BDC9FD1C3A}</a:tableStyleId>
              </a:tblPr>
              <a:tblGrid>
                <a:gridCol w="3001297">
                  <a:extLst>
                    <a:ext uri="{9D8B030D-6E8A-4147-A177-3AD203B41FA5}">
                      <a16:colId xmlns:a16="http://schemas.microsoft.com/office/drawing/2014/main" val="20000"/>
                    </a:ext>
                  </a:extLst>
                </a:gridCol>
                <a:gridCol w="3001297">
                  <a:extLst>
                    <a:ext uri="{9D8B030D-6E8A-4147-A177-3AD203B41FA5}">
                      <a16:colId xmlns:a16="http://schemas.microsoft.com/office/drawing/2014/main" val="20001"/>
                    </a:ext>
                  </a:extLst>
                </a:gridCol>
                <a:gridCol w="3001297">
                  <a:extLst>
                    <a:ext uri="{9D8B030D-6E8A-4147-A177-3AD203B41FA5}">
                      <a16:colId xmlns:a16="http://schemas.microsoft.com/office/drawing/2014/main" val="20002"/>
                    </a:ext>
                  </a:extLst>
                </a:gridCol>
              </a:tblGrid>
              <a:tr h="297180">
                <a:tc>
                  <a:txBody>
                    <a:bodyPr/>
                    <a:lstStyle/>
                    <a:p>
                      <a:r>
                        <a:rPr lang="en-GB" sz="1500" dirty="0"/>
                        <a:t>Data Manipulation Language (DML)</a:t>
                      </a:r>
                    </a:p>
                  </a:txBody>
                  <a:tcPr marL="68580" marR="68580" marT="34290" marB="34290">
                    <a:solidFill>
                      <a:schemeClr val="accent6">
                        <a:lumMod val="75000"/>
                      </a:schemeClr>
                    </a:solidFill>
                  </a:tcPr>
                </a:tc>
                <a:tc>
                  <a:txBody>
                    <a:bodyPr/>
                    <a:lstStyle/>
                    <a:p>
                      <a:r>
                        <a:rPr lang="en-GB" sz="1500" dirty="0"/>
                        <a:t>Data Definition Language (DDL)</a:t>
                      </a:r>
                    </a:p>
                  </a:txBody>
                  <a:tcPr marL="68580" marR="68580" marT="34290" marB="34290">
                    <a:solidFill>
                      <a:schemeClr val="accent6">
                        <a:lumMod val="75000"/>
                      </a:schemeClr>
                    </a:solidFill>
                  </a:tcPr>
                </a:tc>
                <a:tc>
                  <a:txBody>
                    <a:bodyPr/>
                    <a:lstStyle/>
                    <a:p>
                      <a:r>
                        <a:rPr lang="en-GB" sz="1500" dirty="0"/>
                        <a:t>Data Control Language (DCL)</a:t>
                      </a:r>
                    </a:p>
                  </a:txBody>
                  <a:tcPr marL="68580" marR="68580" marT="34290" marB="34290">
                    <a:solidFill>
                      <a:schemeClr val="accent6">
                        <a:lumMod val="75000"/>
                      </a:schemeClr>
                    </a:solidFill>
                  </a:tcPr>
                </a:tc>
                <a:extLst>
                  <a:ext uri="{0D108BD9-81ED-4DB2-BD59-A6C34878D82A}">
                    <a16:rowId xmlns:a16="http://schemas.microsoft.com/office/drawing/2014/main" val="10000"/>
                  </a:ext>
                </a:extLst>
              </a:tr>
              <a:tr h="1714500">
                <a:tc>
                  <a:txBody>
                    <a:bodyPr/>
                    <a:lstStyle/>
                    <a:p>
                      <a:r>
                        <a:rPr lang="en-GB" sz="1800" dirty="0"/>
                        <a:t>Statements for querying and modifying data:</a:t>
                      </a:r>
                    </a:p>
                    <a:p>
                      <a:pPr marL="285750" indent="-285750">
                        <a:buFont typeface="Arial" panose="020B0604020202020204" pitchFamily="34" charset="0"/>
                        <a:buChar char="•"/>
                      </a:pPr>
                      <a:r>
                        <a:rPr lang="en-GB" sz="1800" dirty="0"/>
                        <a:t>SELECT</a:t>
                      </a:r>
                    </a:p>
                    <a:p>
                      <a:pPr marL="285750" indent="-285750">
                        <a:buFont typeface="Arial" panose="020B0604020202020204" pitchFamily="34" charset="0"/>
                        <a:buChar char="•"/>
                      </a:pPr>
                      <a:r>
                        <a:rPr lang="en-GB" sz="1800" dirty="0"/>
                        <a:t>INSERT</a:t>
                      </a:r>
                    </a:p>
                    <a:p>
                      <a:pPr marL="285750" indent="-285750">
                        <a:buFont typeface="Arial" panose="020B0604020202020204" pitchFamily="34" charset="0"/>
                        <a:buChar char="•"/>
                      </a:pPr>
                      <a:r>
                        <a:rPr lang="en-GB" sz="1800" dirty="0"/>
                        <a:t>UPDATE</a:t>
                      </a:r>
                    </a:p>
                    <a:p>
                      <a:pPr marL="285750" indent="-285750">
                        <a:buFont typeface="Arial" panose="020B0604020202020204" pitchFamily="34" charset="0"/>
                        <a:buChar char="•"/>
                      </a:pPr>
                      <a:r>
                        <a:rPr lang="en-GB" sz="1800" dirty="0"/>
                        <a:t>DELETE</a:t>
                      </a:r>
                    </a:p>
                  </a:txBody>
                  <a:tcPr marL="68580" marR="68580" marT="34290" marB="34290">
                    <a:solidFill>
                      <a:schemeClr val="accent1">
                        <a:lumMod val="20000"/>
                        <a:lumOff val="80000"/>
                      </a:schemeClr>
                    </a:solidFill>
                  </a:tcPr>
                </a:tc>
                <a:tc>
                  <a:txBody>
                    <a:bodyPr/>
                    <a:lstStyle/>
                    <a:p>
                      <a:r>
                        <a:rPr lang="en-GB" sz="1800" dirty="0"/>
                        <a:t>Statements for defining</a:t>
                      </a:r>
                      <a:r>
                        <a:rPr lang="en-GB" sz="1800" baseline="0" dirty="0"/>
                        <a:t> database objects:</a:t>
                      </a:r>
                    </a:p>
                    <a:p>
                      <a:pPr marL="285750" indent="-285750">
                        <a:buFont typeface="Arial" panose="020B0604020202020204" pitchFamily="34" charset="0"/>
                        <a:buChar char="•"/>
                      </a:pPr>
                      <a:r>
                        <a:rPr lang="en-GB" sz="1800" baseline="0" dirty="0"/>
                        <a:t>CREATE</a:t>
                      </a:r>
                    </a:p>
                    <a:p>
                      <a:pPr marL="285750" indent="-285750">
                        <a:buFont typeface="Arial" panose="020B0604020202020204" pitchFamily="34" charset="0"/>
                        <a:buChar char="•"/>
                      </a:pPr>
                      <a:r>
                        <a:rPr lang="en-GB" sz="1800" baseline="0" dirty="0"/>
                        <a:t>ALTER</a:t>
                      </a:r>
                    </a:p>
                    <a:p>
                      <a:pPr marL="285750" indent="-285750">
                        <a:buFont typeface="Arial" panose="020B0604020202020204" pitchFamily="34" charset="0"/>
                        <a:buChar char="•"/>
                      </a:pPr>
                      <a:r>
                        <a:rPr lang="en-GB" sz="1800" baseline="0" dirty="0"/>
                        <a:t>DROP</a:t>
                      </a:r>
                      <a:endParaRPr lang="en-GB" sz="1800" dirty="0"/>
                    </a:p>
                  </a:txBody>
                  <a:tcPr marL="68580" marR="68580" marT="34290" marB="34290">
                    <a:solidFill>
                      <a:schemeClr val="accent1">
                        <a:lumMod val="20000"/>
                        <a:lumOff val="80000"/>
                      </a:schemeClr>
                    </a:solidFill>
                  </a:tcPr>
                </a:tc>
                <a:tc>
                  <a:txBody>
                    <a:bodyPr/>
                    <a:lstStyle/>
                    <a:p>
                      <a:r>
                        <a:rPr lang="en-GB" sz="1800" dirty="0"/>
                        <a:t>Statements for assigning security permissions:</a:t>
                      </a:r>
                    </a:p>
                    <a:p>
                      <a:pPr marL="285750" indent="-285750">
                        <a:buFont typeface="Arial" panose="020B0604020202020204" pitchFamily="34" charset="0"/>
                        <a:buChar char="•"/>
                      </a:pPr>
                      <a:r>
                        <a:rPr lang="en-GB" sz="1800" dirty="0"/>
                        <a:t>GRANT</a:t>
                      </a:r>
                    </a:p>
                    <a:p>
                      <a:pPr marL="285750" indent="-285750">
                        <a:buFont typeface="Arial" panose="020B0604020202020204" pitchFamily="34" charset="0"/>
                        <a:buChar char="•"/>
                      </a:pPr>
                      <a:r>
                        <a:rPr lang="en-GB" sz="1800" dirty="0"/>
                        <a:t>REVOKE</a:t>
                      </a:r>
                    </a:p>
                    <a:p>
                      <a:pPr marL="285750" indent="-285750">
                        <a:buFont typeface="Arial" panose="020B0604020202020204" pitchFamily="34" charset="0"/>
                        <a:buChar char="•"/>
                      </a:pPr>
                      <a:r>
                        <a:rPr lang="en-GB" sz="1800" dirty="0"/>
                        <a:t>DENY</a:t>
                      </a:r>
                    </a:p>
                  </a:txBody>
                  <a:tcPr marL="68580" marR="68580" marT="34290" marB="34290">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5" name="TextBox 4">
            <a:extLst>
              <a:ext uri="{FF2B5EF4-FFF2-40B4-BE49-F238E27FC236}">
                <a16:creationId xmlns:a16="http://schemas.microsoft.com/office/drawing/2014/main" id="{5ACB646E-4036-4477-8794-8B56075BD30E}"/>
              </a:ext>
            </a:extLst>
          </p:cNvPr>
          <p:cNvSpPr txBox="1"/>
          <p:nvPr/>
        </p:nvSpPr>
        <p:spPr>
          <a:xfrm>
            <a:off x="421155" y="5120274"/>
            <a:ext cx="5816807" cy="338554"/>
          </a:xfrm>
          <a:prstGeom prst="rect">
            <a:avLst/>
          </a:prstGeom>
          <a:noFill/>
        </p:spPr>
        <p:txBody>
          <a:bodyPr wrap="square" rtlCol="0">
            <a:spAutoFit/>
          </a:bodyPr>
          <a:lstStyle/>
          <a:p>
            <a:r>
              <a:rPr lang="en-US" sz="1600" b="1" dirty="0">
                <a:solidFill>
                  <a:schemeClr val="bg1">
                    <a:lumMod val="65000"/>
                  </a:schemeClr>
                </a:solidFill>
                <a:latin typeface="Arial" panose="020B0604020202020204" pitchFamily="34" charset="0"/>
                <a:cs typeface="Arial" panose="020B0604020202020204" pitchFamily="34" charset="0"/>
              </a:rPr>
              <a:t>* DML with SELECT is the primary focus of this course</a:t>
            </a:r>
          </a:p>
        </p:txBody>
      </p:sp>
      <p:sp>
        <p:nvSpPr>
          <p:cNvPr id="3" name="Rectangle: Rounded Corners 2">
            <a:extLst>
              <a:ext uri="{FF2B5EF4-FFF2-40B4-BE49-F238E27FC236}">
                <a16:creationId xmlns:a16="http://schemas.microsoft.com/office/drawing/2014/main" id="{BE4260CF-DE19-46B1-9C4D-C7DAB5BE7A56}"/>
              </a:ext>
            </a:extLst>
          </p:cNvPr>
          <p:cNvSpPr/>
          <p:nvPr/>
        </p:nvSpPr>
        <p:spPr>
          <a:xfrm>
            <a:off x="51619" y="1556792"/>
            <a:ext cx="3080222" cy="2880320"/>
          </a:xfrm>
          <a:prstGeom prst="roundRect">
            <a:avLst/>
          </a:prstGeom>
          <a:noFill/>
          <a:ln w="57150" cap="flat" cmpd="sng" algn="ctr">
            <a:solidFill>
              <a:schemeClr val="accent6">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684474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6547" t="36419" r="4774" b="52957"/>
          <a:stretch/>
        </p:blipFill>
        <p:spPr bwMode="auto">
          <a:xfrm>
            <a:off x="-7590" y="6040198"/>
            <a:ext cx="9151590" cy="817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Date Placeholder 8"/>
          <p:cNvSpPr>
            <a:spLocks noGrp="1"/>
          </p:cNvSpPr>
          <p:nvPr>
            <p:ph type="dt" sz="half" idx="10"/>
          </p:nvPr>
        </p:nvSpPr>
        <p:spPr>
          <a:xfrm>
            <a:off x="710208" y="6040198"/>
            <a:ext cx="2133600" cy="817802"/>
          </a:xfrm>
        </p:spPr>
        <p:txBody>
          <a:bodyPr/>
          <a:lstStyle/>
          <a:p>
            <a:fld id="{F8CEAB0B-EF5F-47CE-B945-B520406DFE86}" type="datetime1">
              <a:rPr lang="tr-TR" sz="1000" smtClean="0">
                <a:solidFill>
                  <a:schemeClr val="bg1"/>
                </a:solidFill>
                <a:latin typeface="Arial" panose="020B0604020202020204" pitchFamily="34" charset="0"/>
                <a:cs typeface="Arial" panose="020B0604020202020204" pitchFamily="34" charset="0"/>
              </a:rPr>
              <a:t>13.11.2018</a:t>
            </a:fld>
            <a:r>
              <a:rPr lang="tr-TR" sz="1000" dirty="0">
                <a:solidFill>
                  <a:schemeClr val="bg1"/>
                </a:solidFill>
                <a:latin typeface="Arial" panose="020B0604020202020204" pitchFamily="34" charset="0"/>
                <a:cs typeface="Arial" panose="020B0604020202020204" pitchFamily="34" charset="0"/>
              </a:rPr>
              <a:t> /</a:t>
            </a:r>
            <a:endParaRPr lang="tr-TR" sz="1000" b="1" dirty="0">
              <a:solidFill>
                <a:schemeClr val="bg1"/>
              </a:solidFill>
              <a:latin typeface="Arial" panose="020B0604020202020204" pitchFamily="34" charset="0"/>
              <a:cs typeface="Arial" panose="020B0604020202020204" pitchFamily="34" charset="0"/>
            </a:endParaRPr>
          </a:p>
        </p:txBody>
      </p:sp>
      <p:sp>
        <p:nvSpPr>
          <p:cNvPr id="11" name="Slide Number Placeholder 10"/>
          <p:cNvSpPr>
            <a:spLocks noGrp="1"/>
          </p:cNvSpPr>
          <p:nvPr>
            <p:ph type="sldNum" sz="quarter" idx="12"/>
          </p:nvPr>
        </p:nvSpPr>
        <p:spPr>
          <a:xfrm>
            <a:off x="323528" y="6040198"/>
            <a:ext cx="504056" cy="817802"/>
          </a:xfrm>
        </p:spPr>
        <p:txBody>
          <a:bodyPr/>
          <a:lstStyle/>
          <a:p>
            <a:pPr algn="l"/>
            <a:r>
              <a:rPr lang="tr-TR" sz="1000" dirty="0">
                <a:solidFill>
                  <a:schemeClr val="bg1"/>
                </a:solidFill>
                <a:latin typeface="Arial" panose="020B0604020202020204" pitchFamily="34" charset="0"/>
                <a:cs typeface="Arial" panose="020B0604020202020204" pitchFamily="34" charset="0"/>
              </a:rPr>
              <a:t>/ </a:t>
            </a:r>
            <a:fld id="{F3333AC9-9173-4153-B08D-660CAB894A39}" type="slidenum">
              <a:rPr lang="tr-TR" sz="1000" smtClean="0">
                <a:solidFill>
                  <a:schemeClr val="bg1"/>
                </a:solidFill>
                <a:latin typeface="Arial" panose="020B0604020202020204" pitchFamily="34" charset="0"/>
                <a:cs typeface="Arial" panose="020B0604020202020204" pitchFamily="34" charset="0"/>
              </a:rPr>
              <a:pPr algn="l"/>
              <a:t>31</a:t>
            </a:fld>
            <a:r>
              <a:rPr lang="tr-TR" sz="1000" dirty="0">
                <a:solidFill>
                  <a:schemeClr val="bg1"/>
                </a:solidFill>
                <a:latin typeface="Arial" panose="020B0604020202020204" pitchFamily="34" charset="0"/>
                <a:cs typeface="Arial" panose="020B0604020202020204" pitchFamily="34" charset="0"/>
              </a:rPr>
              <a:t> /</a:t>
            </a:r>
          </a:p>
        </p:txBody>
      </p:sp>
      <p:sp>
        <p:nvSpPr>
          <p:cNvPr id="18" name="Subtitle 2"/>
          <p:cNvSpPr txBox="1">
            <a:spLocks/>
          </p:cNvSpPr>
          <p:nvPr/>
        </p:nvSpPr>
        <p:spPr>
          <a:xfrm>
            <a:off x="251519" y="1387062"/>
            <a:ext cx="8712951" cy="81780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800" b="1" dirty="0">
                <a:solidFill>
                  <a:schemeClr val="bg1">
                    <a:lumMod val="65000"/>
                  </a:schemeClr>
                </a:solidFill>
                <a:latin typeface="Arial" panose="020B0604020202020204" pitchFamily="34" charset="0"/>
                <a:cs typeface="Arial" panose="020B0604020202020204" pitchFamily="34" charset="0"/>
              </a:rPr>
              <a:t>T-SQL Language Elements</a:t>
            </a:r>
          </a:p>
        </p:txBody>
      </p:sp>
      <p:pic>
        <p:nvPicPr>
          <p:cNvPr id="1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545" y="260649"/>
            <a:ext cx="720080"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Straight Connector 19"/>
          <p:cNvCxnSpPr/>
          <p:nvPr/>
        </p:nvCxnSpPr>
        <p:spPr>
          <a:xfrm>
            <a:off x="1691680" y="0"/>
            <a:ext cx="0" cy="980729"/>
          </a:xfrm>
          <a:prstGeom prst="line">
            <a:avLst/>
          </a:prstGeom>
          <a:ln w="28575">
            <a:solidFill>
              <a:srgbClr val="FF5200"/>
            </a:solidFill>
          </a:ln>
        </p:spPr>
        <p:style>
          <a:lnRef idx="1">
            <a:schemeClr val="accent1"/>
          </a:lnRef>
          <a:fillRef idx="0">
            <a:schemeClr val="accent1"/>
          </a:fillRef>
          <a:effectRef idx="0">
            <a:schemeClr val="accent1"/>
          </a:effectRef>
          <a:fontRef idx="minor">
            <a:schemeClr val="tx1"/>
          </a:fontRef>
        </p:style>
      </p:cxnSp>
      <p:sp>
        <p:nvSpPr>
          <p:cNvPr id="21" name="Title 1"/>
          <p:cNvSpPr txBox="1">
            <a:spLocks/>
          </p:cNvSpPr>
          <p:nvPr/>
        </p:nvSpPr>
        <p:spPr>
          <a:xfrm>
            <a:off x="1835695" y="260648"/>
            <a:ext cx="7128787" cy="720081"/>
          </a:xfrm>
          <a:prstGeom prst="rect">
            <a:avLst/>
          </a:prstGeom>
        </p:spPr>
        <p:txBody>
          <a:bodyPr vert="horz" lIns="91440" tIns="45720" rIns="91440" bIns="45720" rtlCol="0" anchor="ctr">
            <a:normAutofit fontScale="85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800" b="1" dirty="0">
                <a:solidFill>
                  <a:schemeClr val="accent6">
                    <a:lumMod val="75000"/>
                  </a:schemeClr>
                </a:solidFill>
                <a:latin typeface="Arial" panose="020B0604020202020204" pitchFamily="34" charset="0"/>
                <a:cs typeface="Arial" panose="020B0604020202020204" pitchFamily="34" charset="0"/>
              </a:rPr>
              <a:t>Commands, Operators and Statement Elements</a:t>
            </a:r>
            <a:endParaRPr lang="tr-TR" sz="2800" b="1" dirty="0">
              <a:solidFill>
                <a:schemeClr val="accent6">
                  <a:lumMod val="75000"/>
                </a:schemeClr>
              </a:solidFill>
              <a:latin typeface="Arial" panose="020B0604020202020204" pitchFamily="34" charset="0"/>
              <a:cs typeface="Arial" panose="020B0604020202020204" pitchFamily="34" charset="0"/>
            </a:endParaRPr>
          </a:p>
        </p:txBody>
      </p:sp>
      <p:sp>
        <p:nvSpPr>
          <p:cNvPr id="2" name="Footer Placeholder 1">
            <a:extLst>
              <a:ext uri="{FF2B5EF4-FFF2-40B4-BE49-F238E27FC236}">
                <a16:creationId xmlns:a16="http://schemas.microsoft.com/office/drawing/2014/main" id="{9841CF9E-6D3B-49D1-B2FD-1361862BBA90}"/>
              </a:ext>
            </a:extLst>
          </p:cNvPr>
          <p:cNvSpPr>
            <a:spLocks noGrp="1"/>
          </p:cNvSpPr>
          <p:nvPr>
            <p:ph type="ftr" sz="quarter" idx="11"/>
          </p:nvPr>
        </p:nvSpPr>
        <p:spPr>
          <a:xfrm>
            <a:off x="1475656" y="6040198"/>
            <a:ext cx="2391544" cy="817802"/>
          </a:xfrm>
        </p:spPr>
        <p:txBody>
          <a:bodyPr/>
          <a:lstStyle/>
          <a:p>
            <a:pPr algn="l"/>
            <a:r>
              <a:rPr lang="tr-TR" dirty="0">
                <a:solidFill>
                  <a:schemeClr val="bg1"/>
                </a:solidFill>
              </a:rPr>
              <a:t>MS SQL </a:t>
            </a:r>
            <a:r>
              <a:rPr lang="tr-TR" dirty="0" err="1">
                <a:solidFill>
                  <a:schemeClr val="bg1"/>
                </a:solidFill>
              </a:rPr>
              <a:t>SQL</a:t>
            </a:r>
            <a:r>
              <a:rPr lang="tr-TR" dirty="0">
                <a:solidFill>
                  <a:schemeClr val="bg1"/>
                </a:solidFill>
              </a:rPr>
              <a:t> Fundamentals</a:t>
            </a:r>
          </a:p>
        </p:txBody>
      </p:sp>
      <p:sp>
        <p:nvSpPr>
          <p:cNvPr id="12" name="AutoShape 167">
            <a:extLst>
              <a:ext uri="{FF2B5EF4-FFF2-40B4-BE49-F238E27FC236}">
                <a16:creationId xmlns:a16="http://schemas.microsoft.com/office/drawing/2014/main" id="{9DCE2721-FAAB-4C4B-AB5B-DD0FA7B2C258}"/>
              </a:ext>
            </a:extLst>
          </p:cNvPr>
          <p:cNvSpPr>
            <a:spLocks noChangeArrowheads="1"/>
          </p:cNvSpPr>
          <p:nvPr/>
        </p:nvSpPr>
        <p:spPr bwMode="auto">
          <a:xfrm>
            <a:off x="827584" y="2636912"/>
            <a:ext cx="3168352" cy="365760"/>
          </a:xfrm>
          <a:prstGeom prst="roundRect">
            <a:avLst>
              <a:gd name="adj" fmla="val 16667"/>
            </a:avLst>
          </a:prstGeom>
          <a:solidFill>
            <a:schemeClr val="accent6">
              <a:lumMod val="75000"/>
            </a:schemeClr>
          </a:solidFill>
          <a:ln w="9525" algn="ctr">
            <a:solidFill>
              <a:srgbClr val="4D4D4D"/>
            </a:solidFill>
            <a:round/>
            <a:headEnd/>
            <a:tailEnd/>
          </a:ln>
          <a:effectLst>
            <a:outerShdw dist="35921" dir="2700000" algn="ctr" rotWithShape="0">
              <a:srgbClr val="AFAFAF"/>
            </a:outerShdw>
          </a:effectLst>
        </p:spPr>
        <p:txBody>
          <a:bodyPr tIns="91440" anchor="ctr"/>
          <a:lstStyle/>
          <a:p>
            <a:pPr marL="115888" algn="ctr" eaLnBrk="0" hangingPunct="0">
              <a:lnSpc>
                <a:spcPct val="80000"/>
              </a:lnSpc>
              <a:spcBef>
                <a:spcPct val="55000"/>
              </a:spcBef>
              <a:buClr>
                <a:schemeClr val="hlink"/>
              </a:buClr>
              <a:buSzPct val="90000"/>
              <a:defRPr/>
            </a:pPr>
            <a:r>
              <a:rPr lang="en-US" b="0" dirty="0">
                <a:solidFill>
                  <a:schemeClr val="bg1"/>
                </a:solidFill>
              </a:rPr>
              <a:t>Predicates and Operators</a:t>
            </a:r>
          </a:p>
        </p:txBody>
      </p:sp>
      <p:sp>
        <p:nvSpPr>
          <p:cNvPr id="15" name="AutoShape 167">
            <a:extLst>
              <a:ext uri="{FF2B5EF4-FFF2-40B4-BE49-F238E27FC236}">
                <a16:creationId xmlns:a16="http://schemas.microsoft.com/office/drawing/2014/main" id="{6F64F254-4B23-4534-A410-2399FCFE8A16}"/>
              </a:ext>
            </a:extLst>
          </p:cNvPr>
          <p:cNvSpPr>
            <a:spLocks noChangeArrowheads="1"/>
          </p:cNvSpPr>
          <p:nvPr/>
        </p:nvSpPr>
        <p:spPr bwMode="auto">
          <a:xfrm>
            <a:off x="4997152" y="3429000"/>
            <a:ext cx="3319264" cy="365760"/>
          </a:xfrm>
          <a:prstGeom prst="roundRect">
            <a:avLst>
              <a:gd name="adj" fmla="val 16667"/>
            </a:avLst>
          </a:prstGeom>
          <a:solidFill>
            <a:schemeClr val="accent6">
              <a:lumMod val="75000"/>
            </a:schemeClr>
          </a:solidFill>
          <a:ln w="9525" algn="ctr">
            <a:solidFill>
              <a:srgbClr val="4D4D4D"/>
            </a:solidFill>
            <a:round/>
            <a:headEnd/>
            <a:tailEnd/>
          </a:ln>
          <a:effectLst>
            <a:outerShdw dist="35921" dir="2700000" algn="ctr" rotWithShape="0">
              <a:srgbClr val="AFAFAF"/>
            </a:outerShdw>
          </a:effectLst>
        </p:spPr>
        <p:txBody>
          <a:bodyPr tIns="91440" anchor="ctr"/>
          <a:lstStyle/>
          <a:p>
            <a:pPr marL="115888" algn="ctr" eaLnBrk="0" hangingPunct="0">
              <a:lnSpc>
                <a:spcPct val="80000"/>
              </a:lnSpc>
              <a:spcBef>
                <a:spcPct val="55000"/>
              </a:spcBef>
              <a:buClr>
                <a:schemeClr val="hlink"/>
              </a:buClr>
              <a:buSzPct val="90000"/>
            </a:pPr>
            <a:r>
              <a:rPr lang="en-US" dirty="0">
                <a:solidFill>
                  <a:schemeClr val="bg1"/>
                </a:solidFill>
              </a:rPr>
              <a:t>Control of Flow</a:t>
            </a:r>
          </a:p>
        </p:txBody>
      </p:sp>
      <p:sp>
        <p:nvSpPr>
          <p:cNvPr id="22" name="AutoShape 167">
            <a:extLst>
              <a:ext uri="{FF2B5EF4-FFF2-40B4-BE49-F238E27FC236}">
                <a16:creationId xmlns:a16="http://schemas.microsoft.com/office/drawing/2014/main" id="{DDF1ECD8-1096-4A46-837C-D21B9EE27409}"/>
              </a:ext>
            </a:extLst>
          </p:cNvPr>
          <p:cNvSpPr>
            <a:spLocks noChangeArrowheads="1"/>
          </p:cNvSpPr>
          <p:nvPr/>
        </p:nvSpPr>
        <p:spPr bwMode="auto">
          <a:xfrm>
            <a:off x="827584" y="3429000"/>
            <a:ext cx="3168352" cy="365760"/>
          </a:xfrm>
          <a:prstGeom prst="roundRect">
            <a:avLst>
              <a:gd name="adj" fmla="val 16667"/>
            </a:avLst>
          </a:prstGeom>
          <a:solidFill>
            <a:schemeClr val="accent6">
              <a:lumMod val="75000"/>
            </a:schemeClr>
          </a:solidFill>
          <a:ln w="9525" algn="ctr">
            <a:solidFill>
              <a:srgbClr val="4D4D4D"/>
            </a:solidFill>
            <a:round/>
            <a:headEnd/>
            <a:tailEnd/>
          </a:ln>
          <a:effectLst>
            <a:outerShdw dist="35921" dir="2700000" algn="ctr" rotWithShape="0">
              <a:srgbClr val="AFAFAF"/>
            </a:outerShdw>
          </a:effectLst>
        </p:spPr>
        <p:txBody>
          <a:bodyPr tIns="91440" anchor="ctr"/>
          <a:lstStyle/>
          <a:p>
            <a:pPr marL="115888" algn="ctr" eaLnBrk="0" hangingPunct="0">
              <a:lnSpc>
                <a:spcPct val="80000"/>
              </a:lnSpc>
              <a:spcBef>
                <a:spcPct val="55000"/>
              </a:spcBef>
              <a:buClr>
                <a:schemeClr val="hlink"/>
              </a:buClr>
              <a:buSzPct val="90000"/>
            </a:pPr>
            <a:r>
              <a:rPr lang="en-US" dirty="0">
                <a:solidFill>
                  <a:schemeClr val="bg1"/>
                </a:solidFill>
              </a:rPr>
              <a:t>Functions</a:t>
            </a:r>
          </a:p>
        </p:txBody>
      </p:sp>
      <p:sp>
        <p:nvSpPr>
          <p:cNvPr id="25" name="AutoShape 167">
            <a:extLst>
              <a:ext uri="{FF2B5EF4-FFF2-40B4-BE49-F238E27FC236}">
                <a16:creationId xmlns:a16="http://schemas.microsoft.com/office/drawing/2014/main" id="{68E3DF77-8DE2-4CC9-8A8E-6A10A47D2753}"/>
              </a:ext>
            </a:extLst>
          </p:cNvPr>
          <p:cNvSpPr>
            <a:spLocks noChangeArrowheads="1"/>
          </p:cNvSpPr>
          <p:nvPr/>
        </p:nvSpPr>
        <p:spPr bwMode="auto">
          <a:xfrm>
            <a:off x="820688" y="5013176"/>
            <a:ext cx="3168352" cy="365760"/>
          </a:xfrm>
          <a:prstGeom prst="roundRect">
            <a:avLst>
              <a:gd name="adj" fmla="val 16667"/>
            </a:avLst>
          </a:prstGeom>
          <a:solidFill>
            <a:schemeClr val="accent6">
              <a:lumMod val="75000"/>
            </a:schemeClr>
          </a:solidFill>
          <a:ln w="9525" algn="ctr">
            <a:solidFill>
              <a:srgbClr val="4D4D4D"/>
            </a:solidFill>
            <a:round/>
            <a:headEnd/>
            <a:tailEnd/>
          </a:ln>
          <a:effectLst>
            <a:outerShdw dist="35921" dir="2700000" algn="ctr" rotWithShape="0">
              <a:srgbClr val="AFAFAF"/>
            </a:outerShdw>
          </a:effectLst>
        </p:spPr>
        <p:txBody>
          <a:bodyPr tIns="91440" anchor="ctr"/>
          <a:lstStyle/>
          <a:p>
            <a:pPr marL="115888" algn="ctr" eaLnBrk="0" hangingPunct="0">
              <a:lnSpc>
                <a:spcPct val="80000"/>
              </a:lnSpc>
              <a:spcBef>
                <a:spcPct val="55000"/>
              </a:spcBef>
              <a:buClr>
                <a:schemeClr val="hlink"/>
              </a:buClr>
              <a:buSzPct val="90000"/>
            </a:pPr>
            <a:r>
              <a:rPr lang="en-US">
                <a:solidFill>
                  <a:schemeClr val="bg1"/>
                </a:solidFill>
              </a:rPr>
              <a:t>Expressions</a:t>
            </a:r>
            <a:endParaRPr lang="en-IN" dirty="0">
              <a:solidFill>
                <a:schemeClr val="bg1"/>
              </a:solidFill>
            </a:endParaRPr>
          </a:p>
        </p:txBody>
      </p:sp>
      <p:sp>
        <p:nvSpPr>
          <p:cNvPr id="28" name="AutoShape 167">
            <a:extLst>
              <a:ext uri="{FF2B5EF4-FFF2-40B4-BE49-F238E27FC236}">
                <a16:creationId xmlns:a16="http://schemas.microsoft.com/office/drawing/2014/main" id="{0E86E9B0-5135-4301-8B80-642FDD7265C9}"/>
              </a:ext>
            </a:extLst>
          </p:cNvPr>
          <p:cNvSpPr>
            <a:spLocks noChangeArrowheads="1"/>
          </p:cNvSpPr>
          <p:nvPr/>
        </p:nvSpPr>
        <p:spPr bwMode="auto">
          <a:xfrm>
            <a:off x="821704" y="4230441"/>
            <a:ext cx="3168352" cy="365760"/>
          </a:xfrm>
          <a:prstGeom prst="roundRect">
            <a:avLst>
              <a:gd name="adj" fmla="val 16667"/>
            </a:avLst>
          </a:prstGeom>
          <a:solidFill>
            <a:schemeClr val="accent6">
              <a:lumMod val="75000"/>
            </a:schemeClr>
          </a:solidFill>
          <a:ln w="9525" algn="ctr">
            <a:solidFill>
              <a:srgbClr val="4D4D4D"/>
            </a:solidFill>
            <a:round/>
            <a:headEnd/>
            <a:tailEnd/>
          </a:ln>
          <a:effectLst>
            <a:outerShdw dist="35921" dir="2700000" algn="ctr" rotWithShape="0">
              <a:srgbClr val="AFAFAF"/>
            </a:outerShdw>
          </a:effectLst>
        </p:spPr>
        <p:txBody>
          <a:bodyPr tIns="91440" anchor="ctr"/>
          <a:lstStyle/>
          <a:p>
            <a:pPr marL="115888" algn="ctr" eaLnBrk="0" hangingPunct="0">
              <a:lnSpc>
                <a:spcPct val="80000"/>
              </a:lnSpc>
              <a:spcBef>
                <a:spcPct val="55000"/>
              </a:spcBef>
              <a:buClr>
                <a:schemeClr val="hlink"/>
              </a:buClr>
              <a:buSzPct val="90000"/>
            </a:pPr>
            <a:r>
              <a:rPr lang="en-US" dirty="0">
                <a:solidFill>
                  <a:schemeClr val="bg1"/>
                </a:solidFill>
              </a:rPr>
              <a:t>Variables</a:t>
            </a:r>
          </a:p>
        </p:txBody>
      </p:sp>
      <p:sp>
        <p:nvSpPr>
          <p:cNvPr id="31" name="AutoShape 167">
            <a:extLst>
              <a:ext uri="{FF2B5EF4-FFF2-40B4-BE49-F238E27FC236}">
                <a16:creationId xmlns:a16="http://schemas.microsoft.com/office/drawing/2014/main" id="{D63E85CA-17D0-4646-8638-2E0C906A01E4}"/>
              </a:ext>
            </a:extLst>
          </p:cNvPr>
          <p:cNvSpPr>
            <a:spLocks noChangeArrowheads="1"/>
          </p:cNvSpPr>
          <p:nvPr/>
        </p:nvSpPr>
        <p:spPr bwMode="auto">
          <a:xfrm>
            <a:off x="4997152" y="4221088"/>
            <a:ext cx="3319264" cy="365760"/>
          </a:xfrm>
          <a:prstGeom prst="roundRect">
            <a:avLst>
              <a:gd name="adj" fmla="val 16667"/>
            </a:avLst>
          </a:prstGeom>
          <a:solidFill>
            <a:schemeClr val="accent6">
              <a:lumMod val="75000"/>
            </a:schemeClr>
          </a:solidFill>
          <a:ln w="9525" algn="ctr">
            <a:solidFill>
              <a:srgbClr val="4D4D4D"/>
            </a:solidFill>
            <a:round/>
            <a:headEnd/>
            <a:tailEnd/>
          </a:ln>
          <a:effectLst>
            <a:outerShdw dist="35921" dir="2700000" algn="ctr" rotWithShape="0">
              <a:srgbClr val="AFAFAF"/>
            </a:outerShdw>
          </a:effectLst>
        </p:spPr>
        <p:txBody>
          <a:bodyPr tIns="91440" anchor="ctr"/>
          <a:lstStyle/>
          <a:p>
            <a:pPr marL="115888" algn="ctr" eaLnBrk="0" hangingPunct="0">
              <a:lnSpc>
                <a:spcPct val="80000"/>
              </a:lnSpc>
              <a:spcBef>
                <a:spcPct val="55000"/>
              </a:spcBef>
              <a:buClr>
                <a:schemeClr val="hlink"/>
              </a:buClr>
              <a:buSzPct val="90000"/>
            </a:pPr>
            <a:r>
              <a:rPr lang="en-US" dirty="0">
                <a:solidFill>
                  <a:schemeClr val="bg1"/>
                </a:solidFill>
              </a:rPr>
              <a:t>Comments</a:t>
            </a:r>
          </a:p>
        </p:txBody>
      </p:sp>
      <p:sp>
        <p:nvSpPr>
          <p:cNvPr id="34" name="AutoShape 167">
            <a:extLst>
              <a:ext uri="{FF2B5EF4-FFF2-40B4-BE49-F238E27FC236}">
                <a16:creationId xmlns:a16="http://schemas.microsoft.com/office/drawing/2014/main" id="{6AEAE069-10B9-4710-845C-52291FB36B89}"/>
              </a:ext>
            </a:extLst>
          </p:cNvPr>
          <p:cNvSpPr>
            <a:spLocks noChangeArrowheads="1"/>
          </p:cNvSpPr>
          <p:nvPr/>
        </p:nvSpPr>
        <p:spPr bwMode="auto">
          <a:xfrm>
            <a:off x="4997152" y="2636912"/>
            <a:ext cx="3319264" cy="365760"/>
          </a:xfrm>
          <a:prstGeom prst="roundRect">
            <a:avLst>
              <a:gd name="adj" fmla="val 16667"/>
            </a:avLst>
          </a:prstGeom>
          <a:solidFill>
            <a:schemeClr val="accent6">
              <a:lumMod val="75000"/>
            </a:schemeClr>
          </a:solidFill>
          <a:ln w="9525" algn="ctr">
            <a:solidFill>
              <a:srgbClr val="4D4D4D"/>
            </a:solidFill>
            <a:round/>
            <a:headEnd/>
            <a:tailEnd/>
          </a:ln>
          <a:effectLst>
            <a:outerShdw dist="35921" dir="2700000" algn="ctr" rotWithShape="0">
              <a:srgbClr val="AFAFAF"/>
            </a:outerShdw>
          </a:effectLst>
        </p:spPr>
        <p:txBody>
          <a:bodyPr tIns="91440" anchor="ctr"/>
          <a:lstStyle/>
          <a:p>
            <a:pPr marL="115888" algn="ctr" eaLnBrk="0" hangingPunct="0">
              <a:lnSpc>
                <a:spcPct val="80000"/>
              </a:lnSpc>
              <a:spcBef>
                <a:spcPct val="55000"/>
              </a:spcBef>
              <a:buClr>
                <a:schemeClr val="hlink"/>
              </a:buClr>
              <a:buSzPct val="90000"/>
            </a:pPr>
            <a:r>
              <a:rPr lang="en-US" dirty="0">
                <a:solidFill>
                  <a:schemeClr val="bg1"/>
                </a:solidFill>
              </a:rPr>
              <a:t>Batch Separators</a:t>
            </a:r>
          </a:p>
        </p:txBody>
      </p:sp>
      <p:sp>
        <p:nvSpPr>
          <p:cNvPr id="3" name="TextBox 2">
            <a:extLst>
              <a:ext uri="{FF2B5EF4-FFF2-40B4-BE49-F238E27FC236}">
                <a16:creationId xmlns:a16="http://schemas.microsoft.com/office/drawing/2014/main" id="{2157A040-1EDB-449A-922A-08E4EF9ADDCF}"/>
              </a:ext>
            </a:extLst>
          </p:cNvPr>
          <p:cNvSpPr txBox="1"/>
          <p:nvPr/>
        </p:nvSpPr>
        <p:spPr>
          <a:xfrm>
            <a:off x="755576" y="2987660"/>
            <a:ext cx="3528392" cy="369332"/>
          </a:xfrm>
          <a:prstGeom prst="rect">
            <a:avLst/>
          </a:prstGeom>
          <a:noFill/>
        </p:spPr>
        <p:txBody>
          <a:bodyPr wrap="square" rtlCol="0">
            <a:spAutoFit/>
          </a:bodyPr>
          <a:lstStyle/>
          <a:p>
            <a:r>
              <a:rPr lang="en-US" dirty="0">
                <a:solidFill>
                  <a:schemeClr val="bg1">
                    <a:lumMod val="50000"/>
                  </a:schemeClr>
                </a:solidFill>
                <a:latin typeface="Arial" panose="020B0604020202020204" pitchFamily="34" charset="0"/>
                <a:cs typeface="Arial" panose="020B0604020202020204" pitchFamily="34" charset="0"/>
              </a:rPr>
              <a:t>BETWEEN, LIKE, &gt;, &lt;, +, -  …</a:t>
            </a:r>
          </a:p>
        </p:txBody>
      </p:sp>
      <p:sp>
        <p:nvSpPr>
          <p:cNvPr id="36" name="TextBox 35">
            <a:extLst>
              <a:ext uri="{FF2B5EF4-FFF2-40B4-BE49-F238E27FC236}">
                <a16:creationId xmlns:a16="http://schemas.microsoft.com/office/drawing/2014/main" id="{1DB25320-B79F-4901-9867-D47945A6F2D3}"/>
              </a:ext>
            </a:extLst>
          </p:cNvPr>
          <p:cNvSpPr txBox="1"/>
          <p:nvPr/>
        </p:nvSpPr>
        <p:spPr>
          <a:xfrm>
            <a:off x="755576" y="3792673"/>
            <a:ext cx="3960440" cy="369332"/>
          </a:xfrm>
          <a:prstGeom prst="rect">
            <a:avLst/>
          </a:prstGeom>
          <a:noFill/>
        </p:spPr>
        <p:txBody>
          <a:bodyPr wrap="square" rtlCol="0">
            <a:spAutoFit/>
          </a:bodyPr>
          <a:lstStyle/>
          <a:p>
            <a:r>
              <a:rPr lang="en-US" dirty="0">
                <a:solidFill>
                  <a:schemeClr val="bg1">
                    <a:lumMod val="50000"/>
                  </a:schemeClr>
                </a:solidFill>
                <a:latin typeface="Arial" panose="020B0604020202020204" pitchFamily="34" charset="0"/>
                <a:cs typeface="Arial" panose="020B0604020202020204" pitchFamily="34" charset="0"/>
              </a:rPr>
              <a:t>LEFT, SUBSTRING, SUM, DAY, …</a:t>
            </a:r>
          </a:p>
        </p:txBody>
      </p:sp>
      <p:sp>
        <p:nvSpPr>
          <p:cNvPr id="37" name="TextBox 36">
            <a:extLst>
              <a:ext uri="{FF2B5EF4-FFF2-40B4-BE49-F238E27FC236}">
                <a16:creationId xmlns:a16="http://schemas.microsoft.com/office/drawing/2014/main" id="{44F7E048-C71B-4605-AC26-F97FCE860404}"/>
              </a:ext>
            </a:extLst>
          </p:cNvPr>
          <p:cNvSpPr txBox="1"/>
          <p:nvPr/>
        </p:nvSpPr>
        <p:spPr>
          <a:xfrm>
            <a:off x="756722" y="4590696"/>
            <a:ext cx="3528392" cy="369332"/>
          </a:xfrm>
          <a:prstGeom prst="rect">
            <a:avLst/>
          </a:prstGeom>
          <a:noFill/>
        </p:spPr>
        <p:txBody>
          <a:bodyPr wrap="square" rtlCol="0">
            <a:spAutoFit/>
          </a:bodyPr>
          <a:lstStyle/>
          <a:p>
            <a:r>
              <a:rPr lang="en-US" dirty="0">
                <a:solidFill>
                  <a:schemeClr val="bg1">
                    <a:lumMod val="50000"/>
                  </a:schemeClr>
                </a:solidFill>
                <a:latin typeface="Arial" panose="020B0604020202020204" pitchFamily="34" charset="0"/>
                <a:cs typeface="Arial" panose="020B0604020202020204" pitchFamily="34" charset="0"/>
              </a:rPr>
              <a:t>DECLARE @</a:t>
            </a:r>
            <a:r>
              <a:rPr lang="en-US" dirty="0" err="1">
                <a:solidFill>
                  <a:schemeClr val="bg1">
                    <a:lumMod val="50000"/>
                  </a:schemeClr>
                </a:solidFill>
                <a:latin typeface="Arial" panose="020B0604020202020204" pitchFamily="34" charset="0"/>
                <a:cs typeface="Arial" panose="020B0604020202020204" pitchFamily="34" charset="0"/>
              </a:rPr>
              <a:t>MyVar</a:t>
            </a:r>
            <a:r>
              <a:rPr lang="en-US" dirty="0">
                <a:solidFill>
                  <a:schemeClr val="bg1">
                    <a:lumMod val="50000"/>
                  </a:schemeClr>
                </a:solidFill>
                <a:latin typeface="Arial" panose="020B0604020202020204" pitchFamily="34" charset="0"/>
                <a:cs typeface="Arial" panose="020B0604020202020204" pitchFamily="34" charset="0"/>
              </a:rPr>
              <a:t> INT;</a:t>
            </a:r>
          </a:p>
        </p:txBody>
      </p:sp>
      <p:sp>
        <p:nvSpPr>
          <p:cNvPr id="38" name="TextBox 37">
            <a:extLst>
              <a:ext uri="{FF2B5EF4-FFF2-40B4-BE49-F238E27FC236}">
                <a16:creationId xmlns:a16="http://schemas.microsoft.com/office/drawing/2014/main" id="{70D3BED5-ADBC-4373-88AD-C5789AFF4A8F}"/>
              </a:ext>
            </a:extLst>
          </p:cNvPr>
          <p:cNvSpPr txBox="1"/>
          <p:nvPr/>
        </p:nvSpPr>
        <p:spPr>
          <a:xfrm>
            <a:off x="741864" y="5395709"/>
            <a:ext cx="3542104" cy="369332"/>
          </a:xfrm>
          <a:prstGeom prst="rect">
            <a:avLst/>
          </a:prstGeom>
          <a:noFill/>
        </p:spPr>
        <p:txBody>
          <a:bodyPr wrap="square" rtlCol="0">
            <a:spAutoFit/>
          </a:bodyPr>
          <a:lstStyle/>
          <a:p>
            <a:r>
              <a:rPr lang="en-US" dirty="0">
                <a:solidFill>
                  <a:schemeClr val="bg1">
                    <a:lumMod val="50000"/>
                  </a:schemeClr>
                </a:solidFill>
                <a:latin typeface="Arial" panose="020B0604020202020204" pitchFamily="34" charset="0"/>
                <a:cs typeface="Arial" panose="020B0604020202020204" pitchFamily="34" charset="0"/>
              </a:rPr>
              <a:t>SELECT Name FROM Customer</a:t>
            </a:r>
          </a:p>
        </p:txBody>
      </p:sp>
      <p:sp>
        <p:nvSpPr>
          <p:cNvPr id="39" name="TextBox 38">
            <a:extLst>
              <a:ext uri="{FF2B5EF4-FFF2-40B4-BE49-F238E27FC236}">
                <a16:creationId xmlns:a16="http://schemas.microsoft.com/office/drawing/2014/main" id="{10B2976F-2655-48F0-9442-F601C22E7846}"/>
              </a:ext>
            </a:extLst>
          </p:cNvPr>
          <p:cNvSpPr txBox="1"/>
          <p:nvPr/>
        </p:nvSpPr>
        <p:spPr>
          <a:xfrm>
            <a:off x="4932040" y="2996952"/>
            <a:ext cx="3528392" cy="369332"/>
          </a:xfrm>
          <a:prstGeom prst="rect">
            <a:avLst/>
          </a:prstGeom>
          <a:noFill/>
        </p:spPr>
        <p:txBody>
          <a:bodyPr wrap="square" rtlCol="0">
            <a:spAutoFit/>
          </a:bodyPr>
          <a:lstStyle/>
          <a:p>
            <a:r>
              <a:rPr lang="en-US" dirty="0">
                <a:solidFill>
                  <a:schemeClr val="bg1">
                    <a:lumMod val="50000"/>
                  </a:schemeClr>
                </a:solidFill>
                <a:latin typeface="Arial" panose="020B0604020202020204" pitchFamily="34" charset="0"/>
                <a:cs typeface="Arial" panose="020B0604020202020204" pitchFamily="34" charset="0"/>
              </a:rPr>
              <a:t>GO</a:t>
            </a:r>
          </a:p>
        </p:txBody>
      </p:sp>
      <p:sp>
        <p:nvSpPr>
          <p:cNvPr id="40" name="TextBox 39">
            <a:extLst>
              <a:ext uri="{FF2B5EF4-FFF2-40B4-BE49-F238E27FC236}">
                <a16:creationId xmlns:a16="http://schemas.microsoft.com/office/drawing/2014/main" id="{D85D63A2-57AD-4F72-9AA2-0A0E11521F63}"/>
              </a:ext>
            </a:extLst>
          </p:cNvPr>
          <p:cNvSpPr txBox="1"/>
          <p:nvPr/>
        </p:nvSpPr>
        <p:spPr>
          <a:xfrm>
            <a:off x="4932040" y="3799308"/>
            <a:ext cx="3528392" cy="369332"/>
          </a:xfrm>
          <a:prstGeom prst="rect">
            <a:avLst/>
          </a:prstGeom>
          <a:noFill/>
        </p:spPr>
        <p:txBody>
          <a:bodyPr wrap="square" rtlCol="0">
            <a:spAutoFit/>
          </a:bodyPr>
          <a:lstStyle/>
          <a:p>
            <a:r>
              <a:rPr lang="en-US" dirty="0">
                <a:solidFill>
                  <a:schemeClr val="bg1">
                    <a:lumMod val="50000"/>
                  </a:schemeClr>
                </a:solidFill>
                <a:latin typeface="Arial" panose="020B0604020202020204" pitchFamily="34" charset="0"/>
                <a:cs typeface="Arial" panose="020B0604020202020204" pitchFamily="34" charset="0"/>
              </a:rPr>
              <a:t>IF … ELSE …, WHILE, ….</a:t>
            </a:r>
          </a:p>
        </p:txBody>
      </p:sp>
      <p:sp>
        <p:nvSpPr>
          <p:cNvPr id="41" name="TextBox 40">
            <a:extLst>
              <a:ext uri="{FF2B5EF4-FFF2-40B4-BE49-F238E27FC236}">
                <a16:creationId xmlns:a16="http://schemas.microsoft.com/office/drawing/2014/main" id="{C92A8834-0FAB-4898-80F1-AE6ED2134F10}"/>
              </a:ext>
            </a:extLst>
          </p:cNvPr>
          <p:cNvSpPr txBox="1"/>
          <p:nvPr/>
        </p:nvSpPr>
        <p:spPr>
          <a:xfrm>
            <a:off x="4932040" y="4629124"/>
            <a:ext cx="3528392" cy="646331"/>
          </a:xfrm>
          <a:prstGeom prst="rect">
            <a:avLst/>
          </a:prstGeom>
          <a:noFill/>
        </p:spPr>
        <p:txBody>
          <a:bodyPr wrap="square" rtlCol="0">
            <a:spAutoFit/>
          </a:bodyPr>
          <a:lstStyle/>
          <a:p>
            <a:r>
              <a:rPr lang="en-US" dirty="0">
                <a:solidFill>
                  <a:schemeClr val="bg1">
                    <a:lumMod val="50000"/>
                  </a:schemeClr>
                </a:solidFill>
                <a:latin typeface="Arial" panose="020B0604020202020204" pitchFamily="34" charset="0"/>
                <a:cs typeface="Arial" panose="020B0604020202020204" pitchFamily="34" charset="0"/>
              </a:rPr>
              <a:t>/* Comment1 */ </a:t>
            </a:r>
          </a:p>
          <a:p>
            <a:r>
              <a:rPr lang="en-US" dirty="0">
                <a:solidFill>
                  <a:schemeClr val="bg1">
                    <a:lumMod val="50000"/>
                  </a:schemeClr>
                </a:solidFill>
                <a:latin typeface="Arial" panose="020B0604020202020204" pitchFamily="34" charset="0"/>
                <a:cs typeface="Arial" panose="020B0604020202020204" pitchFamily="34" charset="0"/>
              </a:rPr>
              <a:t>-- Comment2</a:t>
            </a:r>
          </a:p>
        </p:txBody>
      </p:sp>
    </p:spTree>
    <p:extLst>
      <p:ext uri="{BB962C8B-B14F-4D97-AF65-F5344CB8AC3E}">
        <p14:creationId xmlns:p14="http://schemas.microsoft.com/office/powerpoint/2010/main" val="94771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22" grpId="0" animBg="1"/>
      <p:bldP spid="25" grpId="0" animBg="1"/>
      <p:bldP spid="28" grpId="0" animBg="1"/>
      <p:bldP spid="31" grpId="0" animBg="1"/>
      <p:bldP spid="34" grpId="0" animBg="1"/>
      <p:bldP spid="3" grpId="0"/>
      <p:bldP spid="36" grpId="0"/>
      <p:bldP spid="37" grpId="0"/>
      <p:bldP spid="38" grpId="0"/>
      <p:bldP spid="39" grpId="0"/>
      <p:bldP spid="40" grpId="0"/>
      <p:bldP spid="4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404663"/>
            <a:ext cx="8889847" cy="504057"/>
          </a:xfrm>
        </p:spPr>
        <p:txBody>
          <a:bodyPr>
            <a:normAutofit fontScale="90000"/>
          </a:bodyPr>
          <a:lstStyle/>
          <a:p>
            <a:r>
              <a:rPr lang="en-US" b="1" dirty="0">
                <a:solidFill>
                  <a:schemeClr val="bg1">
                    <a:lumMod val="50000"/>
                  </a:schemeClr>
                </a:solidFill>
                <a:latin typeface="Arial" panose="020B0604020202020204" pitchFamily="34" charset="0"/>
                <a:cs typeface="Arial" panose="020B0604020202020204" pitchFamily="34" charset="0"/>
              </a:rPr>
              <a:t>Predicates and Operators</a:t>
            </a:r>
          </a:p>
        </p:txBody>
      </p:sp>
      <p:graphicFrame>
        <p:nvGraphicFramePr>
          <p:cNvPr id="4" name="Group 5"/>
          <p:cNvGraphicFramePr>
            <a:graphicFrameLocks noGrp="1"/>
          </p:cNvGraphicFramePr>
          <p:nvPr>
            <p:extLst>
              <p:ext uri="{D42A27DB-BD31-4B8C-83A1-F6EECF244321}">
                <p14:modId xmlns:p14="http://schemas.microsoft.com/office/powerpoint/2010/main" val="3028320596"/>
              </p:ext>
            </p:extLst>
          </p:nvPr>
        </p:nvGraphicFramePr>
        <p:xfrm>
          <a:off x="827584" y="1340768"/>
          <a:ext cx="7488832" cy="4427653"/>
        </p:xfrm>
        <a:graphic>
          <a:graphicData uri="http://schemas.openxmlformats.org/drawingml/2006/table">
            <a:tbl>
              <a:tblPr bandRow="1">
                <a:tableStyleId>{AF606853-7671-496A-8E4F-DF71F8EC918B}</a:tableStyleId>
              </a:tblPr>
              <a:tblGrid>
                <a:gridCol w="3710302">
                  <a:extLst>
                    <a:ext uri="{9D8B030D-6E8A-4147-A177-3AD203B41FA5}">
                      <a16:colId xmlns:a16="http://schemas.microsoft.com/office/drawing/2014/main" val="20000"/>
                    </a:ext>
                  </a:extLst>
                </a:gridCol>
                <a:gridCol w="3778530">
                  <a:extLst>
                    <a:ext uri="{9D8B030D-6E8A-4147-A177-3AD203B41FA5}">
                      <a16:colId xmlns:a16="http://schemas.microsoft.com/office/drawing/2014/main" val="20001"/>
                    </a:ext>
                  </a:extLst>
                </a:gridCol>
              </a:tblGrid>
              <a:tr h="864096">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lang="en-US" sz="2000" dirty="0">
                          <a:latin typeface="Arial" panose="020B0604020202020204" pitchFamily="34" charset="0"/>
                          <a:cs typeface="Arial" panose="020B0604020202020204" pitchFamily="34" charset="0"/>
                        </a:rPr>
                        <a:t>Predicates</a:t>
                      </a:r>
                      <a:endParaRPr kumimoji="0" lang="en-US" sz="1800" b="0" i="1"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lvl="1"/>
                      <a:r>
                        <a:rPr lang="en-US" dirty="0">
                          <a:latin typeface="Arial" panose="020B0604020202020204" pitchFamily="34" charset="0"/>
                          <a:cs typeface="Arial" panose="020B0604020202020204" pitchFamily="34" charset="0"/>
                        </a:rPr>
                        <a:t>IN, BETWEEN, LIKE</a:t>
                      </a: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10000"/>
                  </a:ext>
                </a:extLst>
              </a:tr>
              <a:tr h="918018">
                <a:tc>
                  <a:txBody>
                    <a:bodyPr/>
                    <a:lstStyle/>
                    <a:p>
                      <a:r>
                        <a:rPr lang="en-US" sz="2000" dirty="0">
                          <a:latin typeface="Arial" panose="020B0604020202020204" pitchFamily="34" charset="0"/>
                          <a:cs typeface="Arial" panose="020B0604020202020204" pitchFamily="34" charset="0"/>
                        </a:rPr>
                        <a:t>Comparison Operators</a:t>
                      </a: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lvl="1"/>
                      <a:r>
                        <a:rPr lang="en-US" dirty="0">
                          <a:latin typeface="Arial" panose="020B0604020202020204" pitchFamily="34" charset="0"/>
                          <a:cs typeface="Arial" panose="020B0604020202020204" pitchFamily="34" charset="0"/>
                        </a:rPr>
                        <a:t>=, &gt;, &lt;, &gt;=, &lt;=, &lt;&gt;, !=, !&gt;, !&lt; </a:t>
                      </a: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10002"/>
                  </a:ext>
                </a:extLst>
              </a:tr>
              <a:tr h="899932">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US" sz="2000" dirty="0">
                          <a:latin typeface="Arial" panose="020B0604020202020204" pitchFamily="34" charset="0"/>
                          <a:cs typeface="Arial" panose="020B0604020202020204" pitchFamily="34" charset="0"/>
                        </a:rPr>
                        <a:t>Logical Operators</a:t>
                      </a: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lvl="1"/>
                      <a:r>
                        <a:rPr lang="en-US" dirty="0">
                          <a:latin typeface="Arial" panose="020B0604020202020204" pitchFamily="34" charset="0"/>
                          <a:cs typeface="Arial" panose="020B0604020202020204" pitchFamily="34" charset="0"/>
                        </a:rPr>
                        <a:t>AND, OR, NOT</a:t>
                      </a: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10003"/>
                  </a:ext>
                </a:extLst>
              </a:tr>
              <a:tr h="881846">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US" sz="2000" dirty="0">
                          <a:latin typeface="Arial" panose="020B0604020202020204" pitchFamily="34" charset="0"/>
                          <a:cs typeface="Arial" panose="020B0604020202020204" pitchFamily="34" charset="0"/>
                        </a:rPr>
                        <a:t>Arithmetic Operators</a:t>
                      </a: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latin typeface="Arial" panose="020B0604020202020204" pitchFamily="34" charset="0"/>
                          <a:cs typeface="Arial" panose="020B0604020202020204" pitchFamily="34" charset="0"/>
                        </a:rPr>
                        <a:t>+, -, *, /, %</a:t>
                      </a: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10004"/>
                  </a:ext>
                </a:extLst>
              </a:tr>
              <a:tr h="863761">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lang="en-US" sz="2000" dirty="0">
                          <a:latin typeface="Arial" panose="020B0604020202020204" pitchFamily="34" charset="0"/>
                          <a:cs typeface="Arial" panose="020B0604020202020204" pitchFamily="34" charset="0"/>
                        </a:rPr>
                        <a:t>Concatenation</a:t>
                      </a: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latin typeface="Arial" panose="020B0604020202020204" pitchFamily="34" charset="0"/>
                          <a:cs typeface="Arial" panose="020B0604020202020204" pitchFamily="34" charset="0"/>
                        </a:rPr>
                        <a:t>+</a:t>
                      </a: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13732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AutoShape 105"/>
          <p:cNvSpPr>
            <a:spLocks noChangeArrowheads="1"/>
          </p:cNvSpPr>
          <p:nvPr/>
        </p:nvSpPr>
        <p:spPr bwMode="auto">
          <a:xfrm>
            <a:off x="5099050" y="2259013"/>
            <a:ext cx="3392488" cy="3530600"/>
          </a:xfrm>
          <a:prstGeom prst="roundRect">
            <a:avLst>
              <a:gd name="adj" fmla="val 4167"/>
            </a:avLst>
          </a:prstGeom>
          <a:noFill/>
          <a:ln w="9525" algn="ctr">
            <a:noFill/>
            <a:round/>
            <a:headEnd/>
            <a:tailEnd/>
          </a:ln>
        </p:spPr>
        <p:txBody>
          <a:bodyPr/>
          <a:lstStyle/>
          <a:p>
            <a:pPr marL="234950" indent="-234950" eaLnBrk="0" hangingPunct="0">
              <a:lnSpc>
                <a:spcPct val="90000"/>
              </a:lnSpc>
              <a:spcBef>
                <a:spcPct val="40000"/>
              </a:spcBef>
              <a:buClr>
                <a:srgbClr val="8DACD0"/>
              </a:buClr>
              <a:buSzPct val="70000"/>
              <a:buFont typeface="Wingdings" pitchFamily="2" charset="2"/>
              <a:buNone/>
            </a:pPr>
            <a:endParaRPr lang="en-CA" sz="2200" b="0" dirty="0">
              <a:latin typeface="Arial" panose="020B0604020202020204" pitchFamily="34" charset="0"/>
              <a:cs typeface="Arial" panose="020B0604020202020204" pitchFamily="34" charset="0"/>
            </a:endParaRPr>
          </a:p>
        </p:txBody>
      </p:sp>
      <p:sp>
        <p:nvSpPr>
          <p:cNvPr id="25" name="Rectangle 24"/>
          <p:cNvSpPr/>
          <p:nvPr/>
        </p:nvSpPr>
        <p:spPr>
          <a:xfrm>
            <a:off x="466368" y="2336264"/>
            <a:ext cx="2377440" cy="3108960"/>
          </a:xfrm>
          <a:prstGeom prst="rect">
            <a:avLst/>
          </a:prstGeom>
          <a:solidFill>
            <a:schemeClr val="bg1">
              <a:lumMod val="50000"/>
            </a:schemeClr>
          </a:solidFill>
          <a:ln>
            <a:noFill/>
          </a:ln>
        </p:spPr>
        <p:style>
          <a:lnRef idx="1">
            <a:schemeClr val="dk1"/>
          </a:lnRef>
          <a:fillRef idx="2">
            <a:schemeClr val="dk1"/>
          </a:fillRef>
          <a:effectRef idx="1">
            <a:schemeClr val="dk1"/>
          </a:effectRef>
          <a:fontRef idx="minor">
            <a:schemeClr val="dk1"/>
          </a:fontRef>
        </p:style>
        <p:txBody>
          <a:bodyPr lIns="0" tIns="0" rIns="0" bIns="0"/>
          <a:lstStyle/>
          <a:p>
            <a:pPr marL="342900" indent="-342900">
              <a:buFont typeface="Arial" panose="020B0604020202020204" pitchFamily="34" charset="0"/>
              <a:buChar char=" "/>
              <a:defRPr/>
            </a:pPr>
            <a:r>
              <a:rPr lang="en-US" sz="2000" b="0" dirty="0">
                <a:solidFill>
                  <a:schemeClr val="bg1"/>
                </a:solidFill>
                <a:latin typeface="Arial" panose="020B0604020202020204" pitchFamily="34" charset="0"/>
                <a:cs typeface="Arial" panose="020B0604020202020204" pitchFamily="34" charset="0"/>
              </a:rPr>
              <a:t>SUBSTRING</a:t>
            </a:r>
          </a:p>
          <a:p>
            <a:pPr marL="342900" indent="-342900">
              <a:buFont typeface="Arial" panose="020B0604020202020204" pitchFamily="34" charset="0"/>
              <a:buChar char=" "/>
              <a:defRPr/>
            </a:pPr>
            <a:r>
              <a:rPr lang="en-US" sz="2000" b="0" dirty="0">
                <a:solidFill>
                  <a:schemeClr val="bg1"/>
                </a:solidFill>
                <a:latin typeface="Arial" panose="020B0604020202020204" pitchFamily="34" charset="0"/>
                <a:cs typeface="Arial" panose="020B0604020202020204" pitchFamily="34" charset="0"/>
              </a:rPr>
              <a:t>LEFT, RIGHT</a:t>
            </a:r>
          </a:p>
          <a:p>
            <a:pPr marL="342900" indent="-342900">
              <a:buFont typeface="Arial" panose="020B0604020202020204" pitchFamily="34" charset="0"/>
              <a:buChar char=" "/>
              <a:defRPr/>
            </a:pPr>
            <a:r>
              <a:rPr lang="en-US" sz="2000" b="0" dirty="0">
                <a:solidFill>
                  <a:schemeClr val="bg1"/>
                </a:solidFill>
                <a:latin typeface="Arial" panose="020B0604020202020204" pitchFamily="34" charset="0"/>
                <a:cs typeface="Arial" panose="020B0604020202020204" pitchFamily="34" charset="0"/>
              </a:rPr>
              <a:t>LEN</a:t>
            </a:r>
          </a:p>
          <a:p>
            <a:pPr marL="342900" indent="-342900">
              <a:buFont typeface="Arial" panose="020B0604020202020204" pitchFamily="34" charset="0"/>
              <a:buChar char=" "/>
              <a:defRPr/>
            </a:pPr>
            <a:r>
              <a:rPr lang="en-US" sz="2000" b="0" dirty="0">
                <a:solidFill>
                  <a:schemeClr val="bg1"/>
                </a:solidFill>
                <a:latin typeface="Arial" panose="020B0604020202020204" pitchFamily="34" charset="0"/>
                <a:cs typeface="Arial" panose="020B0604020202020204" pitchFamily="34" charset="0"/>
              </a:rPr>
              <a:t>DATALENGTH</a:t>
            </a:r>
          </a:p>
          <a:p>
            <a:pPr marL="342900" indent="-342900">
              <a:buFont typeface="Arial" panose="020B0604020202020204" pitchFamily="34" charset="0"/>
              <a:buChar char=" "/>
              <a:defRPr/>
            </a:pPr>
            <a:r>
              <a:rPr lang="en-US" sz="2000" b="0" dirty="0">
                <a:solidFill>
                  <a:schemeClr val="bg1"/>
                </a:solidFill>
                <a:latin typeface="Arial" panose="020B0604020202020204" pitchFamily="34" charset="0"/>
                <a:cs typeface="Arial" panose="020B0604020202020204" pitchFamily="34" charset="0"/>
              </a:rPr>
              <a:t>REPLACE</a:t>
            </a:r>
          </a:p>
          <a:p>
            <a:pPr marL="342900" indent="-342900">
              <a:buFont typeface="Arial" panose="020B0604020202020204" pitchFamily="34" charset="0"/>
              <a:buChar char=" "/>
              <a:defRPr/>
            </a:pPr>
            <a:r>
              <a:rPr lang="en-US" sz="2000" b="0" dirty="0">
                <a:solidFill>
                  <a:schemeClr val="bg1"/>
                </a:solidFill>
                <a:latin typeface="Arial" panose="020B0604020202020204" pitchFamily="34" charset="0"/>
                <a:cs typeface="Arial" panose="020B0604020202020204" pitchFamily="34" charset="0"/>
              </a:rPr>
              <a:t>REPLICATE</a:t>
            </a:r>
          </a:p>
          <a:p>
            <a:pPr marL="342900" indent="-342900">
              <a:buFont typeface="Arial" panose="020B0604020202020204" pitchFamily="34" charset="0"/>
              <a:buChar char=" "/>
              <a:defRPr/>
            </a:pPr>
            <a:r>
              <a:rPr lang="en-US" sz="2000" b="0" dirty="0">
                <a:solidFill>
                  <a:schemeClr val="bg1"/>
                </a:solidFill>
                <a:latin typeface="Arial" panose="020B0604020202020204" pitchFamily="34" charset="0"/>
                <a:cs typeface="Arial" panose="020B0604020202020204" pitchFamily="34" charset="0"/>
              </a:rPr>
              <a:t>UPPER, LOWER</a:t>
            </a:r>
          </a:p>
          <a:p>
            <a:pPr marL="342900" indent="-342900">
              <a:buFont typeface="Arial" panose="020B0604020202020204" pitchFamily="34" charset="0"/>
              <a:buChar char=" "/>
              <a:defRPr/>
            </a:pPr>
            <a:r>
              <a:rPr lang="en-US" sz="2000" b="0" dirty="0">
                <a:solidFill>
                  <a:schemeClr val="bg1"/>
                </a:solidFill>
                <a:latin typeface="Arial" panose="020B0604020202020204" pitchFamily="34" charset="0"/>
                <a:cs typeface="Arial" panose="020B0604020202020204" pitchFamily="34" charset="0"/>
              </a:rPr>
              <a:t>RTRIM, LTRIM</a:t>
            </a:r>
          </a:p>
        </p:txBody>
      </p:sp>
      <p:sp>
        <p:nvSpPr>
          <p:cNvPr id="71687" name="Rectangle 29"/>
          <p:cNvSpPr>
            <a:spLocks noChangeArrowheads="1"/>
          </p:cNvSpPr>
          <p:nvPr/>
        </p:nvSpPr>
        <p:spPr bwMode="auto">
          <a:xfrm>
            <a:off x="3346688" y="2336264"/>
            <a:ext cx="2377440" cy="3108960"/>
          </a:xfrm>
          <a:prstGeom prst="rect">
            <a:avLst/>
          </a:prstGeom>
          <a:solidFill>
            <a:schemeClr val="bg1">
              <a:lumMod val="50000"/>
            </a:schemeClr>
          </a:solidFill>
          <a:ln>
            <a:noFill/>
            <a:headEnd/>
            <a:tailEnd/>
          </a:ln>
        </p:spPr>
        <p:style>
          <a:lnRef idx="1">
            <a:schemeClr val="dk1"/>
          </a:lnRef>
          <a:fillRef idx="2">
            <a:schemeClr val="dk1"/>
          </a:fillRef>
          <a:effectRef idx="1">
            <a:schemeClr val="dk1"/>
          </a:effectRef>
          <a:fontRef idx="minor">
            <a:schemeClr val="dk1"/>
          </a:fontRef>
        </p:style>
        <p:txBody>
          <a:bodyPr lIns="0" tIns="0" rIns="0" bIns="0"/>
          <a:lstStyle/>
          <a:p>
            <a:pPr marL="342900" indent="-342900">
              <a:buFont typeface="Arial" panose="020B0604020202020204" pitchFamily="34" charset="0"/>
              <a:buChar char=" "/>
            </a:pPr>
            <a:r>
              <a:rPr lang="en-US" sz="2000" b="0" dirty="0">
                <a:solidFill>
                  <a:schemeClr val="bg1"/>
                </a:solidFill>
                <a:latin typeface="Arial" panose="020B0604020202020204" pitchFamily="34" charset="0"/>
                <a:cs typeface="Arial" panose="020B0604020202020204" pitchFamily="34" charset="0"/>
              </a:rPr>
              <a:t>GETDATE</a:t>
            </a:r>
          </a:p>
          <a:p>
            <a:pPr marL="342900" indent="-342900">
              <a:buFont typeface="Arial" panose="020B0604020202020204" pitchFamily="34" charset="0"/>
              <a:buChar char=" "/>
            </a:pPr>
            <a:r>
              <a:rPr lang="en-US" sz="2000" b="0" dirty="0">
                <a:solidFill>
                  <a:schemeClr val="bg1"/>
                </a:solidFill>
                <a:latin typeface="Arial" panose="020B0604020202020204" pitchFamily="34" charset="0"/>
                <a:cs typeface="Arial" panose="020B0604020202020204" pitchFamily="34" charset="0"/>
              </a:rPr>
              <a:t>SYSTDATETIME</a:t>
            </a:r>
          </a:p>
          <a:p>
            <a:pPr marL="342900" indent="-342900">
              <a:buFont typeface="Arial" panose="020B0604020202020204" pitchFamily="34" charset="0"/>
              <a:buChar char=" "/>
            </a:pPr>
            <a:r>
              <a:rPr lang="en-US" sz="2000" b="0" dirty="0">
                <a:solidFill>
                  <a:schemeClr val="bg1"/>
                </a:solidFill>
                <a:latin typeface="Arial" panose="020B0604020202020204" pitchFamily="34" charset="0"/>
                <a:cs typeface="Arial" panose="020B0604020202020204" pitchFamily="34" charset="0"/>
              </a:rPr>
              <a:t>GETUTCDATE</a:t>
            </a:r>
          </a:p>
          <a:p>
            <a:pPr marL="342900" indent="-342900">
              <a:buFont typeface="Arial" panose="020B0604020202020204" pitchFamily="34" charset="0"/>
              <a:buChar char=" "/>
            </a:pPr>
            <a:r>
              <a:rPr lang="en-US" sz="2000" b="0" dirty="0">
                <a:solidFill>
                  <a:schemeClr val="bg1"/>
                </a:solidFill>
                <a:latin typeface="Arial" panose="020B0604020202020204" pitchFamily="34" charset="0"/>
                <a:cs typeface="Arial" panose="020B0604020202020204" pitchFamily="34" charset="0"/>
              </a:rPr>
              <a:t>DATEADD</a:t>
            </a:r>
          </a:p>
          <a:p>
            <a:pPr marL="342900" indent="-342900">
              <a:buFont typeface="Arial" panose="020B0604020202020204" pitchFamily="34" charset="0"/>
              <a:buChar char=" "/>
            </a:pPr>
            <a:r>
              <a:rPr lang="en-US" sz="2000" b="0" dirty="0">
                <a:solidFill>
                  <a:schemeClr val="bg1"/>
                </a:solidFill>
                <a:latin typeface="Arial" panose="020B0604020202020204" pitchFamily="34" charset="0"/>
                <a:cs typeface="Arial" panose="020B0604020202020204" pitchFamily="34" charset="0"/>
              </a:rPr>
              <a:t>DATEDIFF</a:t>
            </a:r>
          </a:p>
          <a:p>
            <a:pPr marL="342900" indent="-342900">
              <a:buFont typeface="Arial" panose="020B0604020202020204" pitchFamily="34" charset="0"/>
              <a:buChar char=" "/>
            </a:pPr>
            <a:r>
              <a:rPr lang="en-US" sz="2000" b="0" dirty="0">
                <a:solidFill>
                  <a:schemeClr val="bg1"/>
                </a:solidFill>
                <a:latin typeface="Arial" panose="020B0604020202020204" pitchFamily="34" charset="0"/>
                <a:cs typeface="Arial" panose="020B0604020202020204" pitchFamily="34" charset="0"/>
              </a:rPr>
              <a:t>YEAR</a:t>
            </a:r>
          </a:p>
          <a:p>
            <a:pPr marL="342900" indent="-342900">
              <a:buFont typeface="Arial" panose="020B0604020202020204" pitchFamily="34" charset="0"/>
              <a:buChar char=" "/>
            </a:pPr>
            <a:r>
              <a:rPr lang="en-US" sz="2000" b="0" dirty="0">
                <a:solidFill>
                  <a:schemeClr val="bg1"/>
                </a:solidFill>
                <a:latin typeface="Arial" panose="020B0604020202020204" pitchFamily="34" charset="0"/>
                <a:cs typeface="Arial" panose="020B0604020202020204" pitchFamily="34" charset="0"/>
              </a:rPr>
              <a:t>MONTH</a:t>
            </a:r>
          </a:p>
          <a:p>
            <a:pPr marL="342900" indent="-342900">
              <a:buFont typeface="Arial" panose="020B0604020202020204" pitchFamily="34" charset="0"/>
              <a:buChar char=" "/>
            </a:pPr>
            <a:r>
              <a:rPr lang="en-US" sz="2000" b="0" dirty="0">
                <a:solidFill>
                  <a:schemeClr val="bg1"/>
                </a:solidFill>
                <a:latin typeface="Arial" panose="020B0604020202020204" pitchFamily="34" charset="0"/>
                <a:cs typeface="Arial" panose="020B0604020202020204" pitchFamily="34" charset="0"/>
              </a:rPr>
              <a:t>DAY</a:t>
            </a:r>
          </a:p>
        </p:txBody>
      </p:sp>
      <p:sp>
        <p:nvSpPr>
          <p:cNvPr id="71688" name="Rectangle 30"/>
          <p:cNvSpPr>
            <a:spLocks noChangeArrowheads="1"/>
          </p:cNvSpPr>
          <p:nvPr/>
        </p:nvSpPr>
        <p:spPr bwMode="auto">
          <a:xfrm>
            <a:off x="6227008" y="2336264"/>
            <a:ext cx="2377440" cy="3108960"/>
          </a:xfrm>
          <a:prstGeom prst="rect">
            <a:avLst/>
          </a:prstGeom>
          <a:solidFill>
            <a:schemeClr val="bg1">
              <a:lumMod val="50000"/>
            </a:schemeClr>
          </a:solidFill>
          <a:ln>
            <a:noFill/>
            <a:headEnd/>
            <a:tailEnd/>
          </a:ln>
        </p:spPr>
        <p:style>
          <a:lnRef idx="1">
            <a:schemeClr val="dk1"/>
          </a:lnRef>
          <a:fillRef idx="2">
            <a:schemeClr val="dk1"/>
          </a:fillRef>
          <a:effectRef idx="1">
            <a:schemeClr val="dk1"/>
          </a:effectRef>
          <a:fontRef idx="minor">
            <a:schemeClr val="dk1"/>
          </a:fontRef>
        </p:style>
        <p:txBody>
          <a:bodyPr lIns="0" tIns="0" rIns="0" bIns="0"/>
          <a:lstStyle/>
          <a:p>
            <a:pPr marL="342900" indent="-342900">
              <a:buFont typeface="Arial" panose="020B0604020202020204" pitchFamily="34" charset="0"/>
              <a:buChar char=" "/>
            </a:pPr>
            <a:r>
              <a:rPr lang="en-US" sz="2000" b="0" dirty="0">
                <a:solidFill>
                  <a:schemeClr val="bg1"/>
                </a:solidFill>
                <a:latin typeface="Arial" panose="020B0604020202020204" pitchFamily="34" charset="0"/>
                <a:cs typeface="Arial" panose="020B0604020202020204" pitchFamily="34" charset="0"/>
              </a:rPr>
              <a:t>SUM</a:t>
            </a:r>
          </a:p>
          <a:p>
            <a:pPr marL="342900" indent="-342900">
              <a:buFont typeface="Arial" panose="020B0604020202020204" pitchFamily="34" charset="0"/>
              <a:buChar char=" "/>
            </a:pPr>
            <a:r>
              <a:rPr lang="en-US" sz="2000" b="0" dirty="0">
                <a:solidFill>
                  <a:schemeClr val="bg1"/>
                </a:solidFill>
                <a:latin typeface="Arial" panose="020B0604020202020204" pitchFamily="34" charset="0"/>
                <a:cs typeface="Arial" panose="020B0604020202020204" pitchFamily="34" charset="0"/>
              </a:rPr>
              <a:t>MIN</a:t>
            </a:r>
          </a:p>
          <a:p>
            <a:pPr marL="342900" indent="-342900">
              <a:buFont typeface="Arial" panose="020B0604020202020204" pitchFamily="34" charset="0"/>
              <a:buChar char=" "/>
            </a:pPr>
            <a:r>
              <a:rPr lang="en-US" sz="2000" b="0" dirty="0">
                <a:solidFill>
                  <a:schemeClr val="bg1"/>
                </a:solidFill>
                <a:latin typeface="Arial" panose="020B0604020202020204" pitchFamily="34" charset="0"/>
                <a:cs typeface="Arial" panose="020B0604020202020204" pitchFamily="34" charset="0"/>
              </a:rPr>
              <a:t>MAX</a:t>
            </a:r>
          </a:p>
          <a:p>
            <a:pPr marL="342900" indent="-342900">
              <a:buFont typeface="Arial" panose="020B0604020202020204" pitchFamily="34" charset="0"/>
              <a:buChar char=" "/>
            </a:pPr>
            <a:r>
              <a:rPr lang="en-US" sz="2000" b="0" dirty="0">
                <a:solidFill>
                  <a:schemeClr val="bg1"/>
                </a:solidFill>
                <a:latin typeface="Arial" panose="020B0604020202020204" pitchFamily="34" charset="0"/>
                <a:cs typeface="Arial" panose="020B0604020202020204" pitchFamily="34" charset="0"/>
              </a:rPr>
              <a:t>AVG</a:t>
            </a:r>
          </a:p>
          <a:p>
            <a:pPr marL="342900" indent="-342900">
              <a:buFont typeface="Arial" panose="020B0604020202020204" pitchFamily="34" charset="0"/>
              <a:buChar char=" "/>
            </a:pPr>
            <a:r>
              <a:rPr lang="en-US" sz="2000" b="0" dirty="0">
                <a:solidFill>
                  <a:schemeClr val="bg1"/>
                </a:solidFill>
                <a:latin typeface="Arial" panose="020B0604020202020204" pitchFamily="34" charset="0"/>
                <a:cs typeface="Arial" panose="020B0604020202020204" pitchFamily="34" charset="0"/>
              </a:rPr>
              <a:t>COUNT</a:t>
            </a:r>
          </a:p>
        </p:txBody>
      </p:sp>
      <p:sp>
        <p:nvSpPr>
          <p:cNvPr id="71689" name="Text Box 99"/>
          <p:cNvSpPr txBox="1">
            <a:spLocks noChangeArrowheads="1"/>
          </p:cNvSpPr>
          <p:nvPr/>
        </p:nvSpPr>
        <p:spPr bwMode="auto">
          <a:xfrm>
            <a:off x="466368" y="1455415"/>
            <a:ext cx="2377440" cy="822960"/>
          </a:xfrm>
          <a:prstGeom prst="rect">
            <a:avLst/>
          </a:prstGeom>
          <a:solidFill>
            <a:schemeClr val="accent6">
              <a:lumMod val="75000"/>
            </a:schemeClr>
          </a:solidFill>
          <a:ln>
            <a:headEnd/>
            <a:tailEnd/>
          </a:ln>
        </p:spPr>
        <p:style>
          <a:lnRef idx="1">
            <a:schemeClr val="accent6"/>
          </a:lnRef>
          <a:fillRef idx="3">
            <a:schemeClr val="accent6"/>
          </a:fillRef>
          <a:effectRef idx="2">
            <a:schemeClr val="accent6"/>
          </a:effectRef>
          <a:fontRef idx="minor">
            <a:schemeClr val="lt1"/>
          </a:fontRef>
        </p:style>
        <p:txBody>
          <a:bodyPr lIns="274320" tIns="109728" anchor="ctr"/>
          <a:lstStyle/>
          <a:p>
            <a:r>
              <a:rPr lang="en-US" sz="2400" dirty="0">
                <a:latin typeface="Arial" panose="020B0604020202020204" pitchFamily="34" charset="0"/>
                <a:cs typeface="Arial" panose="020B0604020202020204" pitchFamily="34" charset="0"/>
              </a:rPr>
              <a:t>String Functions</a:t>
            </a:r>
          </a:p>
        </p:txBody>
      </p:sp>
      <p:sp>
        <p:nvSpPr>
          <p:cNvPr id="71690" name="Text Box 99"/>
          <p:cNvSpPr txBox="1">
            <a:spLocks noChangeArrowheads="1"/>
          </p:cNvSpPr>
          <p:nvPr/>
        </p:nvSpPr>
        <p:spPr bwMode="auto">
          <a:xfrm>
            <a:off x="3346688" y="1455415"/>
            <a:ext cx="2377440" cy="822960"/>
          </a:xfrm>
          <a:prstGeom prst="rect">
            <a:avLst/>
          </a:prstGeom>
          <a:solidFill>
            <a:schemeClr val="accent6">
              <a:lumMod val="75000"/>
            </a:schemeClr>
          </a:solidFill>
          <a:ln>
            <a:headEnd/>
            <a:tailEnd/>
          </a:ln>
        </p:spPr>
        <p:style>
          <a:lnRef idx="1">
            <a:schemeClr val="accent6"/>
          </a:lnRef>
          <a:fillRef idx="3">
            <a:schemeClr val="accent6"/>
          </a:fillRef>
          <a:effectRef idx="2">
            <a:schemeClr val="accent6"/>
          </a:effectRef>
          <a:fontRef idx="minor">
            <a:schemeClr val="lt1"/>
          </a:fontRef>
        </p:style>
        <p:txBody>
          <a:bodyPr lIns="274320" tIns="109728" anchor="ctr"/>
          <a:lstStyle/>
          <a:p>
            <a:r>
              <a:rPr lang="en-US" sz="2400" dirty="0">
                <a:latin typeface="Arial" panose="020B0604020202020204" pitchFamily="34" charset="0"/>
                <a:cs typeface="Arial" panose="020B0604020202020204" pitchFamily="34" charset="0"/>
              </a:rPr>
              <a:t>Date and Time Functions</a:t>
            </a:r>
          </a:p>
        </p:txBody>
      </p:sp>
      <p:sp>
        <p:nvSpPr>
          <p:cNvPr id="71691" name="Text Box 99"/>
          <p:cNvSpPr txBox="1">
            <a:spLocks noChangeArrowheads="1"/>
          </p:cNvSpPr>
          <p:nvPr/>
        </p:nvSpPr>
        <p:spPr bwMode="auto">
          <a:xfrm>
            <a:off x="6227008" y="1455415"/>
            <a:ext cx="2377440" cy="822960"/>
          </a:xfrm>
          <a:prstGeom prst="rect">
            <a:avLst/>
          </a:prstGeom>
          <a:solidFill>
            <a:schemeClr val="accent6">
              <a:lumMod val="75000"/>
            </a:schemeClr>
          </a:solidFill>
          <a:ln>
            <a:headEnd/>
            <a:tailEnd/>
          </a:ln>
        </p:spPr>
        <p:style>
          <a:lnRef idx="1">
            <a:schemeClr val="accent6"/>
          </a:lnRef>
          <a:fillRef idx="3">
            <a:schemeClr val="accent6"/>
          </a:fillRef>
          <a:effectRef idx="2">
            <a:schemeClr val="accent6"/>
          </a:effectRef>
          <a:fontRef idx="minor">
            <a:schemeClr val="lt1"/>
          </a:fontRef>
        </p:style>
        <p:txBody>
          <a:bodyPr lIns="274320" tIns="109728" anchor="ctr"/>
          <a:lstStyle/>
          <a:p>
            <a:r>
              <a:rPr lang="en-US" sz="2400" dirty="0">
                <a:latin typeface="Arial" panose="020B0604020202020204" pitchFamily="34" charset="0"/>
                <a:cs typeface="Arial" panose="020B0604020202020204" pitchFamily="34" charset="0"/>
              </a:rPr>
              <a:t>Aggregate Functions</a:t>
            </a:r>
          </a:p>
        </p:txBody>
      </p:sp>
      <p:sp>
        <p:nvSpPr>
          <p:cNvPr id="13" name="Title 12"/>
          <p:cNvSpPr>
            <a:spLocks noGrp="1"/>
          </p:cNvSpPr>
          <p:nvPr>
            <p:ph type="title" idx="4294967295"/>
          </p:nvPr>
        </p:nvSpPr>
        <p:spPr>
          <a:xfrm>
            <a:off x="0" y="239365"/>
            <a:ext cx="9144000" cy="741363"/>
          </a:xfrm>
          <a:prstGeom prst="rect">
            <a:avLst/>
          </a:prstGeom>
        </p:spPr>
        <p:txBody>
          <a:bodyPr>
            <a:normAutofit/>
          </a:bodyPr>
          <a:lstStyle/>
          <a:p>
            <a:pPr rtl="0" fontAlgn="base"/>
            <a:r>
              <a:rPr lang="en-US" sz="4000" b="1" dirty="0">
                <a:solidFill>
                  <a:schemeClr val="bg1">
                    <a:lumMod val="50000"/>
                  </a:schemeClr>
                </a:solidFill>
                <a:latin typeface="Arial" panose="020B0604020202020204" pitchFamily="34" charset="0"/>
                <a:cs typeface="Arial" panose="020B0604020202020204" pitchFamily="34" charset="0"/>
              </a:rPr>
              <a:t>Functions</a:t>
            </a:r>
          </a:p>
        </p:txBody>
      </p:sp>
    </p:spTree>
    <p:extLst>
      <p:ext uri="{BB962C8B-B14F-4D97-AF65-F5344CB8AC3E}">
        <p14:creationId xmlns:p14="http://schemas.microsoft.com/office/powerpoint/2010/main" val="32362023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b="1" dirty="0">
                <a:solidFill>
                  <a:schemeClr val="bg1">
                    <a:lumMod val="50000"/>
                  </a:schemeClr>
                </a:solidFill>
                <a:latin typeface="Arial" panose="020B0604020202020204" pitchFamily="34" charset="0"/>
                <a:cs typeface="Arial" panose="020B0604020202020204" pitchFamily="34" charset="0"/>
              </a:rPr>
              <a:t>Variables</a:t>
            </a:r>
          </a:p>
        </p:txBody>
      </p:sp>
      <p:sp>
        <p:nvSpPr>
          <p:cNvPr id="3" name="Content Placeholder 2"/>
          <p:cNvSpPr>
            <a:spLocks noGrp="1"/>
          </p:cNvSpPr>
          <p:nvPr>
            <p:ph idx="1"/>
          </p:nvPr>
        </p:nvSpPr>
        <p:spPr>
          <a:xfrm>
            <a:off x="457200" y="1484784"/>
            <a:ext cx="8229600" cy="4641379"/>
          </a:xfrm>
        </p:spPr>
        <p:txBody>
          <a:bodyPr/>
          <a:lstStyle/>
          <a:p>
            <a:pPr marL="0" indent="0">
              <a:buNone/>
            </a:pPr>
            <a:r>
              <a:rPr lang="en-US" sz="2000" b="1" dirty="0">
                <a:solidFill>
                  <a:schemeClr val="bg1">
                    <a:lumMod val="50000"/>
                  </a:schemeClr>
                </a:solidFill>
                <a:latin typeface="Arial" panose="020B0604020202020204" pitchFamily="34" charset="0"/>
                <a:cs typeface="Arial" panose="020B0604020202020204" pitchFamily="34" charset="0"/>
              </a:rPr>
              <a:t>Local variables in T-SQL temporarily store a value of a specific data type</a:t>
            </a:r>
          </a:p>
          <a:p>
            <a:pPr marL="0" indent="0">
              <a:buNone/>
            </a:pPr>
            <a:r>
              <a:rPr lang="en-US" sz="2000" b="1" dirty="0">
                <a:solidFill>
                  <a:schemeClr val="bg1">
                    <a:lumMod val="50000"/>
                  </a:schemeClr>
                </a:solidFill>
                <a:latin typeface="Arial" panose="020B0604020202020204" pitchFamily="34" charset="0"/>
                <a:cs typeface="Arial" panose="020B0604020202020204" pitchFamily="34" charset="0"/>
              </a:rPr>
              <a:t>Name begins with single </a:t>
            </a:r>
            <a:r>
              <a:rPr lang="en-US" sz="2000" b="1" dirty="0">
                <a:solidFill>
                  <a:schemeClr val="accent6">
                    <a:lumMod val="75000"/>
                  </a:schemeClr>
                </a:solidFill>
                <a:latin typeface="Arial" panose="020B0604020202020204" pitchFamily="34" charset="0"/>
                <a:cs typeface="Arial" panose="020B0604020202020204" pitchFamily="34" charset="0"/>
              </a:rPr>
              <a:t>@</a:t>
            </a:r>
            <a:r>
              <a:rPr lang="en-US" sz="2000" b="1" dirty="0">
                <a:solidFill>
                  <a:schemeClr val="bg1">
                    <a:lumMod val="50000"/>
                  </a:schemeClr>
                </a:solidFill>
                <a:latin typeface="Arial" panose="020B0604020202020204" pitchFamily="34" charset="0"/>
                <a:cs typeface="Arial" panose="020B0604020202020204" pitchFamily="34" charset="0"/>
              </a:rPr>
              <a:t> sign</a:t>
            </a:r>
          </a:p>
          <a:p>
            <a:pPr marL="457200" lvl="1" indent="0">
              <a:buNone/>
            </a:pPr>
            <a:r>
              <a:rPr lang="en-US" sz="2000" b="1" dirty="0">
                <a:solidFill>
                  <a:schemeClr val="accent6">
                    <a:lumMod val="75000"/>
                  </a:schemeClr>
                </a:solidFill>
                <a:latin typeface="Arial" panose="020B0604020202020204" pitchFamily="34" charset="0"/>
                <a:cs typeface="Arial" panose="020B0604020202020204" pitchFamily="34" charset="0"/>
              </a:rPr>
              <a:t>@@</a:t>
            </a:r>
            <a:r>
              <a:rPr lang="en-US" sz="2000" b="1" dirty="0">
                <a:solidFill>
                  <a:schemeClr val="bg1">
                    <a:lumMod val="50000"/>
                  </a:schemeClr>
                </a:solidFill>
                <a:latin typeface="Arial" panose="020B0604020202020204" pitchFamily="34" charset="0"/>
                <a:cs typeface="Arial" panose="020B0604020202020204" pitchFamily="34" charset="0"/>
              </a:rPr>
              <a:t> reserved for system functions</a:t>
            </a:r>
          </a:p>
          <a:p>
            <a:pPr marL="0" indent="0">
              <a:buNone/>
            </a:pPr>
            <a:endParaRPr lang="en-US" b="1" dirty="0">
              <a:latin typeface="Arial" panose="020B0604020202020204" pitchFamily="34" charset="0"/>
              <a:cs typeface="Arial" panose="020B0604020202020204" pitchFamily="34" charset="0"/>
            </a:endParaRPr>
          </a:p>
        </p:txBody>
      </p:sp>
      <p:sp>
        <p:nvSpPr>
          <p:cNvPr id="4" name="AutoShape 3"/>
          <p:cNvSpPr>
            <a:spLocks noChangeArrowheads="1"/>
          </p:cNvSpPr>
          <p:nvPr/>
        </p:nvSpPr>
        <p:spPr bwMode="auto">
          <a:xfrm>
            <a:off x="827584" y="3447593"/>
            <a:ext cx="7488832" cy="415588"/>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1" dirty="0">
                <a:solidFill>
                  <a:srgbClr val="0000FF"/>
                </a:solidFill>
                <a:latin typeface="Arial" panose="020B0604020202020204" pitchFamily="34" charset="0"/>
                <a:cs typeface="Arial" panose="020B0604020202020204" pitchFamily="34" charset="0"/>
              </a:rPr>
              <a:t>DECLARE</a:t>
            </a:r>
            <a:r>
              <a:rPr lang="en-US" sz="2000" b="1" dirty="0">
                <a:solidFill>
                  <a:prstClr val="black"/>
                </a:solidFill>
                <a:latin typeface="Arial" panose="020B0604020202020204" pitchFamily="34" charset="0"/>
                <a:cs typeface="Arial" panose="020B0604020202020204" pitchFamily="34" charset="0"/>
              </a:rPr>
              <a:t> </a:t>
            </a:r>
            <a:r>
              <a:rPr lang="en-US" sz="2000" b="1" dirty="0">
                <a:solidFill>
                  <a:schemeClr val="accent6">
                    <a:lumMod val="75000"/>
                  </a:schemeClr>
                </a:solidFill>
                <a:latin typeface="Arial" panose="020B0604020202020204" pitchFamily="34" charset="0"/>
                <a:cs typeface="Arial" panose="020B0604020202020204" pitchFamily="34" charset="0"/>
              </a:rPr>
              <a:t>@</a:t>
            </a:r>
            <a:r>
              <a:rPr lang="en-US" sz="2000" b="1" dirty="0" err="1">
                <a:solidFill>
                  <a:prstClr val="black"/>
                </a:solidFill>
                <a:latin typeface="Arial" panose="020B0604020202020204" pitchFamily="34" charset="0"/>
                <a:cs typeface="Arial" panose="020B0604020202020204" pitchFamily="34" charset="0"/>
              </a:rPr>
              <a:t>MyVar</a:t>
            </a:r>
            <a:r>
              <a:rPr lang="en-US" sz="2000" b="1" dirty="0">
                <a:solidFill>
                  <a:prstClr val="black"/>
                </a:solidFill>
                <a:latin typeface="Arial" panose="020B0604020202020204" pitchFamily="34" charset="0"/>
                <a:cs typeface="Arial" panose="020B0604020202020204" pitchFamily="34" charset="0"/>
              </a:rPr>
              <a:t> </a:t>
            </a:r>
            <a:r>
              <a:rPr lang="en-US" sz="2000" b="1" dirty="0">
                <a:solidFill>
                  <a:srgbClr val="0000FF"/>
                </a:solidFill>
                <a:latin typeface="Arial" panose="020B0604020202020204" pitchFamily="34" charset="0"/>
                <a:cs typeface="Arial" panose="020B0604020202020204" pitchFamily="34" charset="0"/>
              </a:rPr>
              <a:t>INT</a:t>
            </a:r>
            <a:r>
              <a:rPr lang="en-US" sz="2000" b="1" dirty="0">
                <a:solidFill>
                  <a:prstClr val="black"/>
                </a:solidFill>
                <a:latin typeface="Arial" panose="020B0604020202020204" pitchFamily="34" charset="0"/>
                <a:cs typeface="Arial" panose="020B0604020202020204" pitchFamily="34" charset="0"/>
              </a:rPr>
              <a:t> </a:t>
            </a:r>
            <a:endParaRPr lang="en-US" sz="2000" b="1" dirty="0">
              <a:solidFill>
                <a:srgbClr val="80808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02071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sz="3600" b="1" dirty="0">
                <a:solidFill>
                  <a:schemeClr val="bg1">
                    <a:lumMod val="50000"/>
                  </a:schemeClr>
                </a:solidFill>
                <a:effectLst/>
                <a:latin typeface="Arial" panose="020B0604020202020204" pitchFamily="34" charset="0"/>
                <a:cs typeface="Arial" panose="020B0604020202020204" pitchFamily="34" charset="0"/>
              </a:rPr>
              <a:t>Expressions</a:t>
            </a:r>
            <a:endParaRPr lang="en-US" sz="3600" b="1" dirty="0">
              <a:solidFill>
                <a:schemeClr val="bg1">
                  <a:lumMod val="50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95536" y="1484784"/>
            <a:ext cx="8291264" cy="4641379"/>
          </a:xfrm>
        </p:spPr>
        <p:txBody>
          <a:bodyPr/>
          <a:lstStyle/>
          <a:p>
            <a:pPr marL="0" indent="0">
              <a:buNone/>
            </a:pPr>
            <a:r>
              <a:rPr lang="en-US" sz="2000" b="1" dirty="0">
                <a:solidFill>
                  <a:schemeClr val="bg1">
                    <a:lumMod val="50000"/>
                  </a:schemeClr>
                </a:solidFill>
                <a:latin typeface="Arial" panose="020B0604020202020204" pitchFamily="34" charset="0"/>
                <a:cs typeface="Arial" panose="020B0604020202020204" pitchFamily="34" charset="0"/>
              </a:rPr>
              <a:t>Combination of identifiers, values, and operators evaluated to obtain a single result</a:t>
            </a:r>
          </a:p>
          <a:p>
            <a:pPr marL="0" indent="0">
              <a:buNone/>
            </a:pPr>
            <a:r>
              <a:rPr lang="en-US" sz="2000" b="1" dirty="0">
                <a:solidFill>
                  <a:schemeClr val="bg1">
                    <a:lumMod val="50000"/>
                  </a:schemeClr>
                </a:solidFill>
                <a:latin typeface="Arial" panose="020B0604020202020204" pitchFamily="34" charset="0"/>
                <a:cs typeface="Arial" panose="020B0604020202020204" pitchFamily="34" charset="0"/>
              </a:rPr>
              <a:t>Can be used in </a:t>
            </a:r>
            <a:r>
              <a:rPr lang="en-US" sz="2000" b="1" dirty="0">
                <a:latin typeface="Arial" panose="020B0604020202020204" pitchFamily="34" charset="0"/>
                <a:cs typeface="Arial" panose="020B0604020202020204" pitchFamily="34" charset="0"/>
              </a:rPr>
              <a:t>SELECT</a:t>
            </a:r>
            <a:r>
              <a:rPr lang="en-US" sz="2000" b="1" dirty="0">
                <a:solidFill>
                  <a:schemeClr val="bg1">
                    <a:lumMod val="50000"/>
                  </a:schemeClr>
                </a:solidFill>
                <a:latin typeface="Arial" panose="020B0604020202020204" pitchFamily="34" charset="0"/>
                <a:cs typeface="Arial" panose="020B0604020202020204" pitchFamily="34" charset="0"/>
              </a:rPr>
              <a:t> statements</a:t>
            </a:r>
          </a:p>
          <a:p>
            <a:pPr marL="457200" lvl="1" indent="0">
              <a:buNone/>
            </a:pPr>
            <a:r>
              <a:rPr lang="en-US" sz="2000" b="1" dirty="0">
                <a:latin typeface="Arial" panose="020B0604020202020204" pitchFamily="34" charset="0"/>
                <a:cs typeface="Arial" panose="020B0604020202020204" pitchFamily="34" charset="0"/>
              </a:rPr>
              <a:t>SELECT</a:t>
            </a:r>
            <a:r>
              <a:rPr lang="en-US" sz="2000" b="1" dirty="0">
                <a:solidFill>
                  <a:schemeClr val="bg1">
                    <a:lumMod val="50000"/>
                  </a:schemeClr>
                </a:solidFill>
                <a:latin typeface="Arial" panose="020B0604020202020204" pitchFamily="34" charset="0"/>
                <a:cs typeface="Arial" panose="020B0604020202020204" pitchFamily="34" charset="0"/>
              </a:rPr>
              <a:t> clause</a:t>
            </a:r>
          </a:p>
          <a:p>
            <a:pPr marL="457200" lvl="1" indent="0">
              <a:buNone/>
            </a:pPr>
            <a:r>
              <a:rPr lang="en-US" sz="2000" b="1" dirty="0">
                <a:latin typeface="Arial" panose="020B0604020202020204" pitchFamily="34" charset="0"/>
                <a:cs typeface="Arial" panose="020B0604020202020204" pitchFamily="34" charset="0"/>
              </a:rPr>
              <a:t>WHERE</a:t>
            </a:r>
            <a:r>
              <a:rPr lang="en-US" sz="2000" b="1" dirty="0">
                <a:solidFill>
                  <a:schemeClr val="bg1">
                    <a:lumMod val="50000"/>
                  </a:schemeClr>
                </a:solidFill>
                <a:latin typeface="Arial" panose="020B0604020202020204" pitchFamily="34" charset="0"/>
                <a:cs typeface="Arial" panose="020B0604020202020204" pitchFamily="34" charset="0"/>
              </a:rPr>
              <a:t> clause</a:t>
            </a:r>
          </a:p>
          <a:p>
            <a:pPr marL="0" indent="0">
              <a:buNone/>
            </a:pPr>
            <a:r>
              <a:rPr lang="en-US" sz="2000" b="1" dirty="0">
                <a:solidFill>
                  <a:schemeClr val="bg1">
                    <a:lumMod val="50000"/>
                  </a:schemeClr>
                </a:solidFill>
                <a:latin typeface="Arial" panose="020B0604020202020204" pitchFamily="34" charset="0"/>
                <a:cs typeface="Arial" panose="020B0604020202020204" pitchFamily="34" charset="0"/>
              </a:rPr>
              <a:t>Can be single constant, single-valued function, or variable</a:t>
            </a:r>
          </a:p>
          <a:p>
            <a:pPr marL="0" indent="0">
              <a:buNone/>
            </a:pPr>
            <a:r>
              <a:rPr lang="en-US" sz="2000" b="1" dirty="0">
                <a:solidFill>
                  <a:schemeClr val="bg1">
                    <a:lumMod val="50000"/>
                  </a:schemeClr>
                </a:solidFill>
                <a:latin typeface="Arial" panose="020B0604020202020204" pitchFamily="34" charset="0"/>
                <a:cs typeface="Arial" panose="020B0604020202020204" pitchFamily="34" charset="0"/>
              </a:rPr>
              <a:t>Can be combined if expressions have same the data type</a:t>
            </a:r>
          </a:p>
        </p:txBody>
      </p:sp>
      <p:sp>
        <p:nvSpPr>
          <p:cNvPr id="4" name="AutoShape 3"/>
          <p:cNvSpPr>
            <a:spLocks noChangeArrowheads="1"/>
          </p:cNvSpPr>
          <p:nvPr/>
        </p:nvSpPr>
        <p:spPr bwMode="auto">
          <a:xfrm>
            <a:off x="789304" y="4147036"/>
            <a:ext cx="7599119" cy="415588"/>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1" dirty="0">
                <a:latin typeface="Arial" panose="020B0604020202020204" pitchFamily="34" charset="0"/>
                <a:cs typeface="Arial" panose="020B0604020202020204" pitchFamily="34" charset="0"/>
              </a:rPr>
              <a:t>SELECT</a:t>
            </a:r>
            <a:r>
              <a:rPr lang="en-US" sz="2000" dirty="0">
                <a:latin typeface="Arial" panose="020B0604020202020204" pitchFamily="34" charset="0"/>
                <a:cs typeface="Arial" panose="020B0604020202020204" pitchFamily="34" charset="0"/>
              </a:rPr>
              <a:t> YEAR(</a:t>
            </a:r>
            <a:r>
              <a:rPr lang="en-US" sz="2000" dirty="0" err="1">
                <a:latin typeface="Arial" panose="020B0604020202020204" pitchFamily="34" charset="0"/>
                <a:cs typeface="Arial" panose="020B0604020202020204" pitchFamily="34" charset="0"/>
              </a:rPr>
              <a:t>OrderDate</a:t>
            </a:r>
            <a:r>
              <a:rPr lang="en-US" sz="2000" dirty="0">
                <a:latin typeface="Arial" panose="020B0604020202020204" pitchFamily="34" charset="0"/>
                <a:cs typeface="Arial" panose="020B0604020202020204" pitchFamily="34" charset="0"/>
              </a:rPr>
              <a:t>) + 1 ...</a:t>
            </a:r>
          </a:p>
        </p:txBody>
      </p:sp>
      <p:sp>
        <p:nvSpPr>
          <p:cNvPr id="5" name="AutoShape 3"/>
          <p:cNvSpPr>
            <a:spLocks noChangeArrowheads="1"/>
          </p:cNvSpPr>
          <p:nvPr/>
        </p:nvSpPr>
        <p:spPr bwMode="auto">
          <a:xfrm>
            <a:off x="789304" y="4688176"/>
            <a:ext cx="7599119" cy="415588"/>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1" dirty="0">
                <a:latin typeface="Arial" panose="020B0604020202020204" pitchFamily="34" charset="0"/>
                <a:cs typeface="Arial" panose="020B0604020202020204" pitchFamily="34" charset="0"/>
              </a:rPr>
              <a:t>SELECT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OrderQty</a:t>
            </a:r>
            <a:r>
              <a:rPr lang="en-US" sz="2000" dirty="0">
                <a:latin typeface="Arial" panose="020B0604020202020204" pitchFamily="34" charset="0"/>
                <a:cs typeface="Arial" panose="020B0604020202020204" pitchFamily="34" charset="0"/>
              </a:rPr>
              <a:t> * </a:t>
            </a:r>
            <a:r>
              <a:rPr lang="en-US" sz="2000" dirty="0" err="1">
                <a:latin typeface="Arial" panose="020B0604020202020204" pitchFamily="34" charset="0"/>
                <a:cs typeface="Arial" panose="020B0604020202020204" pitchFamily="34" charset="0"/>
              </a:rPr>
              <a:t>UnitPrice</a:t>
            </a:r>
            <a:r>
              <a:rPr lang="en-US" sz="2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9605499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US" b="1" dirty="0">
                <a:solidFill>
                  <a:schemeClr val="bg1">
                    <a:lumMod val="50000"/>
                  </a:schemeClr>
                </a:solidFill>
                <a:latin typeface="Arial" panose="020B0604020202020204" pitchFamily="34" charset="0"/>
                <a:cs typeface="Arial" panose="020B0604020202020204" pitchFamily="34" charset="0"/>
              </a:rPr>
              <a:t>Batch</a:t>
            </a:r>
            <a:r>
              <a:rPr lang="en-US" b="1" baseline="0" dirty="0">
                <a:solidFill>
                  <a:schemeClr val="bg1">
                    <a:lumMod val="50000"/>
                  </a:schemeClr>
                </a:solidFill>
                <a:latin typeface="Arial" panose="020B0604020202020204" pitchFamily="34" charset="0"/>
                <a:cs typeface="Arial" panose="020B0604020202020204" pitchFamily="34" charset="0"/>
              </a:rPr>
              <a:t> Separators</a:t>
            </a:r>
            <a:endParaRPr lang="en-US" b="1" dirty="0">
              <a:solidFill>
                <a:schemeClr val="bg1">
                  <a:lumMod val="50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82600" y="1844824"/>
            <a:ext cx="8049840" cy="3470996"/>
          </a:xfrm>
        </p:spPr>
        <p:txBody>
          <a:bodyPr>
            <a:normAutofit/>
          </a:bodyPr>
          <a:lstStyle/>
          <a:p>
            <a:pPr marL="0" indent="0">
              <a:buNone/>
            </a:pPr>
            <a:r>
              <a:rPr lang="en-US" sz="2000" b="1" dirty="0">
                <a:solidFill>
                  <a:schemeClr val="bg1">
                    <a:lumMod val="50000"/>
                  </a:schemeClr>
                </a:solidFill>
                <a:latin typeface="Arial" panose="020B0604020202020204" pitchFamily="34" charset="0"/>
                <a:cs typeface="Arial" panose="020B0604020202020204" pitchFamily="34" charset="0"/>
              </a:rPr>
              <a:t>Batches are sets</a:t>
            </a:r>
            <a:r>
              <a:rPr lang="en-US" sz="2000" b="1" baseline="0" dirty="0">
                <a:solidFill>
                  <a:schemeClr val="bg1">
                    <a:lumMod val="50000"/>
                  </a:schemeClr>
                </a:solidFill>
                <a:latin typeface="Arial" panose="020B0604020202020204" pitchFamily="34" charset="0"/>
                <a:cs typeface="Arial" panose="020B0604020202020204" pitchFamily="34" charset="0"/>
              </a:rPr>
              <a:t> of commands sent to SQL Server as a unit</a:t>
            </a:r>
          </a:p>
          <a:p>
            <a:pPr marL="0" indent="0">
              <a:buNone/>
            </a:pPr>
            <a:endParaRPr lang="en-US" sz="2000" b="1" dirty="0">
              <a:solidFill>
                <a:schemeClr val="bg1">
                  <a:lumMod val="50000"/>
                </a:schemeClr>
              </a:solidFill>
              <a:latin typeface="Arial" panose="020B0604020202020204" pitchFamily="34" charset="0"/>
              <a:cs typeface="Arial" panose="020B0604020202020204" pitchFamily="34" charset="0"/>
            </a:endParaRPr>
          </a:p>
          <a:p>
            <a:pPr marL="0" indent="0">
              <a:buNone/>
            </a:pPr>
            <a:r>
              <a:rPr lang="en-US" sz="2000" b="1" dirty="0">
                <a:solidFill>
                  <a:schemeClr val="bg1">
                    <a:lumMod val="50000"/>
                  </a:schemeClr>
                </a:solidFill>
                <a:latin typeface="Arial" panose="020B0604020202020204" pitchFamily="34" charset="0"/>
                <a:cs typeface="Arial" panose="020B0604020202020204" pitchFamily="34" charset="0"/>
              </a:rPr>
              <a:t>To separate statements into batches, use a separator:</a:t>
            </a:r>
          </a:p>
          <a:p>
            <a:pPr marL="457200" lvl="1" indent="0">
              <a:buNone/>
            </a:pPr>
            <a:r>
              <a:rPr lang="en-US" sz="2000" b="1" dirty="0">
                <a:solidFill>
                  <a:schemeClr val="bg1">
                    <a:lumMod val="50000"/>
                  </a:schemeClr>
                </a:solidFill>
                <a:latin typeface="Arial" panose="020B0604020202020204" pitchFamily="34" charset="0"/>
                <a:cs typeface="Arial" panose="020B0604020202020204" pitchFamily="34" charset="0"/>
              </a:rPr>
              <a:t>SQL Server tools use the </a:t>
            </a:r>
            <a:r>
              <a:rPr lang="en-US" sz="2000" b="1" dirty="0">
                <a:latin typeface="Arial" panose="020B0604020202020204" pitchFamily="34" charset="0"/>
                <a:cs typeface="Arial" panose="020B0604020202020204" pitchFamily="34" charset="0"/>
              </a:rPr>
              <a:t>GO</a:t>
            </a:r>
            <a:r>
              <a:rPr lang="en-US" sz="2000" b="1" dirty="0">
                <a:solidFill>
                  <a:schemeClr val="bg1">
                    <a:lumMod val="50000"/>
                  </a:schemeClr>
                </a:solidFill>
                <a:latin typeface="Arial" panose="020B0604020202020204" pitchFamily="34" charset="0"/>
                <a:cs typeface="Arial" panose="020B0604020202020204" pitchFamily="34" charset="0"/>
              </a:rPr>
              <a:t> keyword</a:t>
            </a:r>
          </a:p>
          <a:p>
            <a:pPr marL="457200" lvl="1" indent="0">
              <a:buNone/>
            </a:pPr>
            <a:r>
              <a:rPr lang="en-US" sz="2000" b="1" dirty="0">
                <a:latin typeface="Arial" panose="020B0604020202020204" pitchFamily="34" charset="0"/>
                <a:cs typeface="Arial" panose="020B0604020202020204" pitchFamily="34" charset="0"/>
              </a:rPr>
              <a:t>GO</a:t>
            </a:r>
            <a:r>
              <a:rPr lang="en-US" sz="2000" b="1" dirty="0">
                <a:solidFill>
                  <a:schemeClr val="bg1">
                    <a:lumMod val="50000"/>
                  </a:schemeClr>
                </a:solidFill>
                <a:latin typeface="Arial" panose="020B0604020202020204" pitchFamily="34" charset="0"/>
                <a:cs typeface="Arial" panose="020B0604020202020204" pitchFamily="34" charset="0"/>
              </a:rPr>
              <a:t> is not a SQL Server T-SQL command</a:t>
            </a:r>
          </a:p>
        </p:txBody>
      </p:sp>
    </p:spTree>
    <p:extLst>
      <p:ext uri="{BB962C8B-B14F-4D97-AF65-F5344CB8AC3E}">
        <p14:creationId xmlns:p14="http://schemas.microsoft.com/office/powerpoint/2010/main" val="27493322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74638"/>
            <a:ext cx="8856984" cy="1143000"/>
          </a:xfrm>
        </p:spPr>
        <p:txBody>
          <a:bodyPr>
            <a:normAutofit fontScale="90000"/>
          </a:bodyPr>
          <a:lstStyle/>
          <a:p>
            <a:r>
              <a:rPr lang="en-US" b="1" dirty="0">
                <a:solidFill>
                  <a:schemeClr val="bg1">
                    <a:lumMod val="50000"/>
                  </a:schemeClr>
                </a:solidFill>
                <a:latin typeface="Arial" panose="020B0604020202020204" pitchFamily="34" charset="0"/>
                <a:cs typeface="Arial" panose="020B0604020202020204" pitchFamily="34" charset="0"/>
              </a:rPr>
              <a:t>C</a:t>
            </a:r>
            <a:r>
              <a:rPr lang="en-US" b="1" baseline="0" dirty="0">
                <a:solidFill>
                  <a:schemeClr val="bg1">
                    <a:lumMod val="50000"/>
                  </a:schemeClr>
                </a:solidFill>
                <a:latin typeface="Arial" panose="020B0604020202020204" pitchFamily="34" charset="0"/>
                <a:cs typeface="Arial" panose="020B0604020202020204" pitchFamily="34" charset="0"/>
              </a:rPr>
              <a:t>ontrol of Flow, Errors</a:t>
            </a:r>
            <a:r>
              <a:rPr lang="en-US" b="1" dirty="0">
                <a:solidFill>
                  <a:schemeClr val="bg1">
                    <a:lumMod val="50000"/>
                  </a:schemeClr>
                </a:solidFill>
                <a:latin typeface="Arial" panose="020B0604020202020204" pitchFamily="34" charset="0"/>
                <a:cs typeface="Arial" panose="020B0604020202020204" pitchFamily="34" charset="0"/>
              </a:rPr>
              <a:t> and Transactions</a:t>
            </a:r>
          </a:p>
        </p:txBody>
      </p:sp>
      <p:sp>
        <p:nvSpPr>
          <p:cNvPr id="3" name="Content Placeholder 2"/>
          <p:cNvSpPr>
            <a:spLocks noGrp="1"/>
          </p:cNvSpPr>
          <p:nvPr>
            <p:ph idx="1"/>
          </p:nvPr>
        </p:nvSpPr>
        <p:spPr/>
        <p:txBody>
          <a:bodyPr/>
          <a:lstStyle/>
          <a:p>
            <a:pPr marL="0" indent="0">
              <a:buNone/>
            </a:pPr>
            <a:r>
              <a:rPr lang="en-US" sz="2000" b="1" dirty="0">
                <a:solidFill>
                  <a:schemeClr val="bg1">
                    <a:lumMod val="50000"/>
                  </a:schemeClr>
                </a:solidFill>
                <a:latin typeface="Arial" panose="020B0604020202020204" pitchFamily="34" charset="0"/>
                <a:cs typeface="Arial" panose="020B0604020202020204" pitchFamily="34" charset="0"/>
              </a:rPr>
              <a:t>Allow you to control the flow of execution within code, handle errors, and maintain transactions</a:t>
            </a:r>
          </a:p>
          <a:p>
            <a:pPr marL="0" indent="0">
              <a:buNone/>
            </a:pPr>
            <a:r>
              <a:rPr lang="en-US" sz="2000" b="1" dirty="0">
                <a:solidFill>
                  <a:schemeClr val="bg1">
                    <a:lumMod val="50000"/>
                  </a:schemeClr>
                </a:solidFill>
                <a:latin typeface="Arial" panose="020B0604020202020204" pitchFamily="34" charset="0"/>
                <a:cs typeface="Arial" panose="020B0604020202020204" pitchFamily="34" charset="0"/>
              </a:rPr>
              <a:t>Used in programmatic code objects</a:t>
            </a:r>
          </a:p>
          <a:p>
            <a:pPr marL="457200" lvl="1" indent="0">
              <a:buNone/>
            </a:pPr>
            <a:r>
              <a:rPr lang="en-US" sz="2000" b="1" dirty="0">
                <a:solidFill>
                  <a:schemeClr val="bg1">
                    <a:lumMod val="50000"/>
                  </a:schemeClr>
                </a:solidFill>
                <a:latin typeface="Arial" panose="020B0604020202020204" pitchFamily="34" charset="0"/>
                <a:cs typeface="Arial" panose="020B0604020202020204" pitchFamily="34" charset="0"/>
              </a:rPr>
              <a:t>Stored procedures, triggers, statement blocks</a:t>
            </a:r>
          </a:p>
          <a:p>
            <a:pPr lvl="1"/>
            <a:endParaRPr lang="en-US" b="1" dirty="0">
              <a:solidFill>
                <a:schemeClr val="bg1">
                  <a:lumMod val="50000"/>
                </a:schemeClr>
              </a:solidFill>
              <a:latin typeface="Arial" panose="020B0604020202020204" pitchFamily="34" charset="0"/>
              <a:cs typeface="Arial" panose="020B0604020202020204" pitchFamily="34" charset="0"/>
            </a:endParaRPr>
          </a:p>
        </p:txBody>
      </p:sp>
      <p:sp>
        <p:nvSpPr>
          <p:cNvPr id="7" name="Rectangle 6"/>
          <p:cNvSpPr/>
          <p:nvPr/>
        </p:nvSpPr>
        <p:spPr>
          <a:xfrm>
            <a:off x="503244" y="4105008"/>
            <a:ext cx="2560320" cy="1828800"/>
          </a:xfrm>
          <a:prstGeom prst="rect">
            <a:avLst/>
          </a:prstGeom>
          <a:solidFill>
            <a:schemeClr val="bg1">
              <a:lumMod val="50000"/>
            </a:schemeClr>
          </a:solidFill>
        </p:spPr>
        <p:txBody>
          <a:bodyPr lIns="0" tIns="0" rIns="0" bIns="0"/>
          <a:lstStyle/>
          <a:p>
            <a:pPr marL="285750" indent="-285750">
              <a:buFont typeface="Arial" panose="020B0604020202020204" pitchFamily="34" charset="0"/>
              <a:buChar char=" "/>
              <a:defRPr/>
            </a:pPr>
            <a:r>
              <a:rPr lang="en-US" sz="1600" b="1" dirty="0">
                <a:solidFill>
                  <a:schemeClr val="bg1"/>
                </a:solidFill>
                <a:latin typeface="Arial" panose="020B0604020202020204" pitchFamily="34" charset="0"/>
                <a:cs typeface="Arial" panose="020B0604020202020204" pitchFamily="34" charset="0"/>
              </a:rPr>
              <a:t>IF...ELSE</a:t>
            </a:r>
          </a:p>
          <a:p>
            <a:pPr marL="285750" indent="-285750">
              <a:buFont typeface="Arial" panose="020B0604020202020204" pitchFamily="34" charset="0"/>
              <a:buChar char=" "/>
              <a:defRPr/>
            </a:pPr>
            <a:r>
              <a:rPr lang="en-US" sz="1600" b="1" dirty="0">
                <a:solidFill>
                  <a:schemeClr val="bg1"/>
                </a:solidFill>
                <a:latin typeface="Arial" panose="020B0604020202020204" pitchFamily="34" charset="0"/>
                <a:cs typeface="Arial" panose="020B0604020202020204" pitchFamily="34" charset="0"/>
              </a:rPr>
              <a:t>WHILE</a:t>
            </a:r>
          </a:p>
          <a:p>
            <a:pPr marL="285750" indent="-285750">
              <a:buFont typeface="Arial" panose="020B0604020202020204" pitchFamily="34" charset="0"/>
              <a:buChar char=" "/>
              <a:defRPr/>
            </a:pPr>
            <a:r>
              <a:rPr lang="en-US" sz="1600" b="1" dirty="0">
                <a:solidFill>
                  <a:schemeClr val="bg1"/>
                </a:solidFill>
                <a:latin typeface="Arial" panose="020B0604020202020204" pitchFamily="34" charset="0"/>
                <a:cs typeface="Arial" panose="020B0604020202020204" pitchFamily="34" charset="0"/>
              </a:rPr>
              <a:t>BREAK</a:t>
            </a:r>
          </a:p>
          <a:p>
            <a:pPr marL="285750" indent="-285750">
              <a:buFont typeface="Arial" panose="020B0604020202020204" pitchFamily="34" charset="0"/>
              <a:buChar char=" "/>
              <a:defRPr/>
            </a:pPr>
            <a:r>
              <a:rPr lang="en-US" sz="1600" b="1" dirty="0">
                <a:solidFill>
                  <a:schemeClr val="bg1"/>
                </a:solidFill>
                <a:latin typeface="Arial" panose="020B0604020202020204" pitchFamily="34" charset="0"/>
                <a:cs typeface="Arial" panose="020B0604020202020204" pitchFamily="34" charset="0"/>
              </a:rPr>
              <a:t>CONTINUE</a:t>
            </a:r>
          </a:p>
          <a:p>
            <a:pPr marL="285750" indent="-285750">
              <a:buFont typeface="Arial" panose="020B0604020202020204" pitchFamily="34" charset="0"/>
              <a:buChar char=" "/>
              <a:defRPr/>
            </a:pPr>
            <a:r>
              <a:rPr lang="en-US" sz="1600" b="1" dirty="0">
                <a:solidFill>
                  <a:schemeClr val="bg1"/>
                </a:solidFill>
                <a:latin typeface="Arial" panose="020B0604020202020204" pitchFamily="34" charset="0"/>
                <a:cs typeface="Arial" panose="020B0604020202020204" pitchFamily="34" charset="0"/>
              </a:rPr>
              <a:t>BEGIN...END</a:t>
            </a:r>
          </a:p>
        </p:txBody>
      </p:sp>
      <p:sp>
        <p:nvSpPr>
          <p:cNvPr id="8" name="Rectangle 30"/>
          <p:cNvSpPr>
            <a:spLocks noChangeArrowheads="1"/>
          </p:cNvSpPr>
          <p:nvPr/>
        </p:nvSpPr>
        <p:spPr bwMode="auto">
          <a:xfrm>
            <a:off x="6044128" y="4105007"/>
            <a:ext cx="2560320" cy="1828800"/>
          </a:xfrm>
          <a:prstGeom prst="rect">
            <a:avLst/>
          </a:prstGeom>
          <a:solidFill>
            <a:schemeClr val="bg1">
              <a:lumMod val="50000"/>
            </a:schemeClr>
          </a:solidFill>
          <a:ln w="9525">
            <a:noFill/>
            <a:miter lim="800000"/>
            <a:headEnd/>
            <a:tailEnd/>
          </a:ln>
        </p:spPr>
        <p:txBody>
          <a:bodyPr lIns="0" tIns="0" rIns="0" bIns="0"/>
          <a:lstStyle/>
          <a:p>
            <a:pPr marL="285750" indent="-285750">
              <a:buFont typeface="Arial" panose="020B0604020202020204" pitchFamily="34" charset="0"/>
              <a:buChar char=" "/>
            </a:pPr>
            <a:r>
              <a:rPr lang="en-US" sz="1600" b="1" dirty="0">
                <a:solidFill>
                  <a:schemeClr val="bg1"/>
                </a:solidFill>
                <a:latin typeface="Arial" panose="020B0604020202020204" pitchFamily="34" charset="0"/>
                <a:cs typeface="Arial" panose="020B0604020202020204" pitchFamily="34" charset="0"/>
              </a:rPr>
              <a:t>BEGIN TRANSACTION</a:t>
            </a:r>
          </a:p>
          <a:p>
            <a:pPr marL="285750" indent="-285750">
              <a:buFont typeface="Arial" panose="020B0604020202020204" pitchFamily="34" charset="0"/>
              <a:buChar char=" "/>
            </a:pPr>
            <a:r>
              <a:rPr lang="en-US" sz="1600" b="1" dirty="0">
                <a:solidFill>
                  <a:schemeClr val="bg1"/>
                </a:solidFill>
                <a:latin typeface="Arial" panose="020B0604020202020204" pitchFamily="34" charset="0"/>
                <a:cs typeface="Arial" panose="020B0604020202020204" pitchFamily="34" charset="0"/>
              </a:rPr>
              <a:t>COMMIT TRANSACTION</a:t>
            </a:r>
          </a:p>
          <a:p>
            <a:pPr marL="285750" indent="-285750">
              <a:buFont typeface="Arial" panose="020B0604020202020204" pitchFamily="34" charset="0"/>
              <a:buChar char=" "/>
            </a:pPr>
            <a:r>
              <a:rPr lang="en-US" sz="1600" b="1" dirty="0">
                <a:solidFill>
                  <a:schemeClr val="bg1"/>
                </a:solidFill>
                <a:latin typeface="Arial" panose="020B0604020202020204" pitchFamily="34" charset="0"/>
                <a:cs typeface="Arial" panose="020B0604020202020204" pitchFamily="34" charset="0"/>
              </a:rPr>
              <a:t>ROLLBACK TRANSACTION</a:t>
            </a:r>
          </a:p>
        </p:txBody>
      </p:sp>
      <p:sp>
        <p:nvSpPr>
          <p:cNvPr id="9" name="Text Box 99"/>
          <p:cNvSpPr txBox="1">
            <a:spLocks noChangeArrowheads="1"/>
          </p:cNvSpPr>
          <p:nvPr/>
        </p:nvSpPr>
        <p:spPr bwMode="auto">
          <a:xfrm>
            <a:off x="503244" y="3356992"/>
            <a:ext cx="2560320" cy="688976"/>
          </a:xfrm>
          <a:prstGeom prst="rect">
            <a:avLst/>
          </a:prstGeom>
          <a:solidFill>
            <a:schemeClr val="accent6">
              <a:lumMod val="75000"/>
            </a:schemeClr>
          </a:solidFill>
          <a:ln>
            <a:headEnd/>
            <a:tailEnd/>
          </a:ln>
        </p:spPr>
        <p:style>
          <a:lnRef idx="1">
            <a:schemeClr val="accent6"/>
          </a:lnRef>
          <a:fillRef idx="3">
            <a:schemeClr val="accent6"/>
          </a:fillRef>
          <a:effectRef idx="2">
            <a:schemeClr val="accent6"/>
          </a:effectRef>
          <a:fontRef idx="minor">
            <a:schemeClr val="lt1"/>
          </a:fontRef>
        </p:style>
        <p:txBody>
          <a:bodyPr lIns="274320" tIns="109728" anchor="ctr"/>
          <a:lstStyle>
            <a:defPPr>
              <a:defRPr lang="tr-TR"/>
            </a:defPPr>
            <a:lvl1pPr>
              <a:defRPr sz="2400">
                <a:solidFill>
                  <a:schemeClr val="lt1"/>
                </a:solidFill>
                <a:latin typeface="Arial" panose="020B06040202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b="1" dirty="0"/>
              <a:t>Control of Flow</a:t>
            </a:r>
          </a:p>
        </p:txBody>
      </p:sp>
      <p:sp>
        <p:nvSpPr>
          <p:cNvPr id="10" name="Text Box 99"/>
          <p:cNvSpPr txBox="1">
            <a:spLocks noChangeArrowheads="1"/>
          </p:cNvSpPr>
          <p:nvPr/>
        </p:nvSpPr>
        <p:spPr bwMode="auto">
          <a:xfrm>
            <a:off x="3275856" y="3356992"/>
            <a:ext cx="2560320" cy="688975"/>
          </a:xfrm>
          <a:prstGeom prst="rect">
            <a:avLst/>
          </a:prstGeom>
          <a:solidFill>
            <a:schemeClr val="accent6">
              <a:lumMod val="75000"/>
            </a:schemeClr>
          </a:solidFill>
          <a:ln>
            <a:headEnd/>
            <a:tailEnd/>
          </a:ln>
        </p:spPr>
        <p:style>
          <a:lnRef idx="1">
            <a:schemeClr val="accent6"/>
          </a:lnRef>
          <a:fillRef idx="3">
            <a:schemeClr val="accent6"/>
          </a:fillRef>
          <a:effectRef idx="2">
            <a:schemeClr val="accent6"/>
          </a:effectRef>
          <a:fontRef idx="minor">
            <a:schemeClr val="lt1"/>
          </a:fontRef>
        </p:style>
        <p:txBody>
          <a:bodyPr lIns="274320" tIns="109728" anchor="ctr"/>
          <a:lstStyle>
            <a:defPPr>
              <a:defRPr lang="tr-TR"/>
            </a:defPPr>
            <a:lvl1pPr>
              <a:defRPr sz="2400">
                <a:solidFill>
                  <a:schemeClr val="lt1"/>
                </a:solidFill>
                <a:latin typeface="Arial" panose="020B06040202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b="1" dirty="0"/>
              <a:t>Error Handling</a:t>
            </a:r>
          </a:p>
        </p:txBody>
      </p:sp>
      <p:sp>
        <p:nvSpPr>
          <p:cNvPr id="11" name="Text Box 99"/>
          <p:cNvSpPr txBox="1">
            <a:spLocks noChangeArrowheads="1"/>
          </p:cNvSpPr>
          <p:nvPr/>
        </p:nvSpPr>
        <p:spPr bwMode="auto">
          <a:xfrm>
            <a:off x="6044128" y="3356993"/>
            <a:ext cx="2560320" cy="678088"/>
          </a:xfrm>
          <a:prstGeom prst="rect">
            <a:avLst/>
          </a:prstGeom>
          <a:solidFill>
            <a:schemeClr val="accent6">
              <a:lumMod val="75000"/>
            </a:schemeClr>
          </a:solidFill>
          <a:ln>
            <a:headEnd/>
            <a:tailEnd/>
          </a:ln>
        </p:spPr>
        <p:style>
          <a:lnRef idx="1">
            <a:schemeClr val="accent6"/>
          </a:lnRef>
          <a:fillRef idx="3">
            <a:schemeClr val="accent6"/>
          </a:fillRef>
          <a:effectRef idx="2">
            <a:schemeClr val="accent6"/>
          </a:effectRef>
          <a:fontRef idx="minor">
            <a:schemeClr val="lt1"/>
          </a:fontRef>
        </p:style>
        <p:txBody>
          <a:bodyPr lIns="274320" tIns="109728" anchor="ctr"/>
          <a:lstStyle>
            <a:defPPr>
              <a:defRPr lang="tr-TR"/>
            </a:defPPr>
            <a:lvl1pPr>
              <a:defRPr sz="2400">
                <a:solidFill>
                  <a:schemeClr val="lt1"/>
                </a:solidFill>
                <a:latin typeface="Arial" panose="020B06040202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b="1" dirty="0"/>
              <a:t>Transaction Control</a:t>
            </a:r>
          </a:p>
        </p:txBody>
      </p:sp>
      <p:sp>
        <p:nvSpPr>
          <p:cNvPr id="12" name="Rectangle 30">
            <a:extLst>
              <a:ext uri="{FF2B5EF4-FFF2-40B4-BE49-F238E27FC236}">
                <a16:creationId xmlns:a16="http://schemas.microsoft.com/office/drawing/2014/main" id="{94E0CBBA-1972-40EF-A334-826DE4080303}"/>
              </a:ext>
            </a:extLst>
          </p:cNvPr>
          <p:cNvSpPr>
            <a:spLocks noChangeArrowheads="1"/>
          </p:cNvSpPr>
          <p:nvPr/>
        </p:nvSpPr>
        <p:spPr bwMode="auto">
          <a:xfrm>
            <a:off x="3275856" y="4105007"/>
            <a:ext cx="2560320" cy="1828800"/>
          </a:xfrm>
          <a:prstGeom prst="rect">
            <a:avLst/>
          </a:prstGeom>
          <a:solidFill>
            <a:schemeClr val="bg1">
              <a:lumMod val="50000"/>
            </a:schemeClr>
          </a:solidFill>
          <a:ln w="9525">
            <a:noFill/>
            <a:miter lim="800000"/>
            <a:headEnd/>
            <a:tailEnd/>
          </a:ln>
        </p:spPr>
        <p:txBody>
          <a:bodyPr lIns="0" tIns="0" rIns="0" bIns="0"/>
          <a:lstStyle/>
          <a:p>
            <a:pPr marL="285750" indent="-285750">
              <a:buFont typeface="Arial" panose="020B0604020202020204" pitchFamily="34" charset="0"/>
              <a:buChar char=" "/>
            </a:pPr>
            <a:r>
              <a:rPr lang="en-US" sz="1600" b="1" dirty="0">
                <a:solidFill>
                  <a:schemeClr val="bg1"/>
                </a:solidFill>
                <a:latin typeface="Arial" panose="020B0604020202020204" pitchFamily="34" charset="0"/>
                <a:cs typeface="Arial" panose="020B0604020202020204" pitchFamily="34" charset="0"/>
              </a:rPr>
              <a:t>TRY … CATCH</a:t>
            </a:r>
          </a:p>
        </p:txBody>
      </p:sp>
    </p:spTree>
    <p:extLst>
      <p:ext uri="{BB962C8B-B14F-4D97-AF65-F5344CB8AC3E}">
        <p14:creationId xmlns:p14="http://schemas.microsoft.com/office/powerpoint/2010/main" val="9920586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b="1" dirty="0">
                <a:solidFill>
                  <a:schemeClr val="bg1">
                    <a:lumMod val="50000"/>
                  </a:schemeClr>
                </a:solidFill>
                <a:latin typeface="Arial" panose="020B0604020202020204" pitchFamily="34" charset="0"/>
                <a:cs typeface="Arial" panose="020B0604020202020204" pitchFamily="34" charset="0"/>
              </a:rPr>
              <a:t>Comments</a:t>
            </a:r>
          </a:p>
        </p:txBody>
      </p:sp>
      <p:sp>
        <p:nvSpPr>
          <p:cNvPr id="3" name="Content Placeholder 2"/>
          <p:cNvSpPr>
            <a:spLocks noGrp="1"/>
          </p:cNvSpPr>
          <p:nvPr>
            <p:ph idx="1"/>
          </p:nvPr>
        </p:nvSpPr>
        <p:spPr>
          <a:xfrm>
            <a:off x="337240" y="1782447"/>
            <a:ext cx="8229600" cy="365760"/>
          </a:xfrm>
        </p:spPr>
        <p:txBody>
          <a:bodyPr>
            <a:normAutofit fontScale="92500" lnSpcReduction="20000"/>
          </a:bodyPr>
          <a:lstStyle/>
          <a:p>
            <a:pPr marL="457200" lvl="1" indent="0">
              <a:buNone/>
            </a:pPr>
            <a:r>
              <a:rPr lang="en-US" sz="2400" b="1" dirty="0">
                <a:solidFill>
                  <a:schemeClr val="bg1">
                    <a:lumMod val="50000"/>
                  </a:schemeClr>
                </a:solidFill>
                <a:latin typeface="Arial" panose="020B0604020202020204" pitchFamily="34" charset="0"/>
                <a:cs typeface="Arial" panose="020B0604020202020204" pitchFamily="34" charset="0"/>
              </a:rPr>
              <a:t>For a block, enclose it between </a:t>
            </a:r>
            <a:r>
              <a:rPr lang="en-US" sz="2400" b="1" dirty="0">
                <a:latin typeface="Arial" panose="020B0604020202020204" pitchFamily="34" charset="0"/>
                <a:cs typeface="Arial" panose="020B0604020202020204" pitchFamily="34" charset="0"/>
              </a:rPr>
              <a:t>/* </a:t>
            </a:r>
            <a:r>
              <a:rPr lang="en-US" sz="2400" b="1" dirty="0">
                <a:solidFill>
                  <a:schemeClr val="bg1">
                    <a:lumMod val="50000"/>
                  </a:schemeClr>
                </a:solidFill>
                <a:latin typeface="Arial" panose="020B0604020202020204" pitchFamily="34" charset="0"/>
                <a:cs typeface="Arial" panose="020B0604020202020204" pitchFamily="34" charset="0"/>
              </a:rPr>
              <a:t>and</a:t>
            </a:r>
            <a:r>
              <a:rPr lang="en-US" sz="2400" b="1" dirty="0">
                <a:latin typeface="Arial" panose="020B0604020202020204" pitchFamily="34" charset="0"/>
                <a:cs typeface="Arial" panose="020B0604020202020204" pitchFamily="34" charset="0"/>
              </a:rPr>
              <a:t> */ </a:t>
            </a:r>
            <a:r>
              <a:rPr lang="en-US" sz="2400" b="1" dirty="0">
                <a:solidFill>
                  <a:schemeClr val="bg1">
                    <a:lumMod val="50000"/>
                  </a:schemeClr>
                </a:solidFill>
                <a:latin typeface="Arial" panose="020B0604020202020204" pitchFamily="34" charset="0"/>
                <a:cs typeface="Arial" panose="020B0604020202020204" pitchFamily="34" charset="0"/>
              </a:rPr>
              <a:t>character </a:t>
            </a:r>
          </a:p>
        </p:txBody>
      </p:sp>
      <p:sp>
        <p:nvSpPr>
          <p:cNvPr id="4" name="AutoShape 3"/>
          <p:cNvSpPr>
            <a:spLocks noChangeArrowheads="1"/>
          </p:cNvSpPr>
          <p:nvPr/>
        </p:nvSpPr>
        <p:spPr bwMode="auto">
          <a:xfrm>
            <a:off x="611560" y="2182237"/>
            <a:ext cx="7955280" cy="1246763"/>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b="1" dirty="0">
                <a:solidFill>
                  <a:srgbClr val="00B050"/>
                </a:solidFill>
                <a:latin typeface="Arial" panose="020B0604020202020204" pitchFamily="34" charset="0"/>
                <a:cs typeface="Arial" panose="020B0604020202020204" pitchFamily="34" charset="0"/>
              </a:rPr>
              <a:t>/* </a:t>
            </a:r>
          </a:p>
          <a:p>
            <a:r>
              <a:rPr lang="en-US" b="1" dirty="0">
                <a:solidFill>
                  <a:srgbClr val="00B050"/>
                </a:solidFill>
                <a:latin typeface="Arial" panose="020B0604020202020204" pitchFamily="34" charset="0"/>
                <a:cs typeface="Arial" panose="020B0604020202020204" pitchFamily="34" charset="0"/>
              </a:rPr>
              <a:t>	This is a block</a:t>
            </a:r>
          </a:p>
          <a:p>
            <a:r>
              <a:rPr lang="en-US" b="1" dirty="0">
                <a:solidFill>
                  <a:srgbClr val="00B050"/>
                </a:solidFill>
                <a:latin typeface="Arial" panose="020B0604020202020204" pitchFamily="34" charset="0"/>
                <a:cs typeface="Arial" panose="020B0604020202020204" pitchFamily="34" charset="0"/>
              </a:rPr>
              <a:t>   of commented code</a:t>
            </a:r>
          </a:p>
          <a:p>
            <a:r>
              <a:rPr lang="en-US" b="1" dirty="0">
                <a:solidFill>
                  <a:srgbClr val="00B050"/>
                </a:solidFill>
                <a:latin typeface="Arial" panose="020B0604020202020204" pitchFamily="34" charset="0"/>
                <a:cs typeface="Arial" panose="020B0604020202020204" pitchFamily="34" charset="0"/>
              </a:rPr>
              <a:t>*/</a:t>
            </a:r>
          </a:p>
        </p:txBody>
      </p:sp>
      <p:sp>
        <p:nvSpPr>
          <p:cNvPr id="6" name="AutoShape 3"/>
          <p:cNvSpPr>
            <a:spLocks noChangeArrowheads="1"/>
          </p:cNvSpPr>
          <p:nvPr/>
        </p:nvSpPr>
        <p:spPr bwMode="auto">
          <a:xfrm>
            <a:off x="611560" y="4421522"/>
            <a:ext cx="7955280" cy="354848"/>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b="1" dirty="0">
                <a:solidFill>
                  <a:srgbClr val="00B050"/>
                </a:solidFill>
                <a:latin typeface="Arial" panose="020B0604020202020204" pitchFamily="34" charset="0"/>
                <a:cs typeface="Arial" panose="020B0604020202020204" pitchFamily="34" charset="0"/>
              </a:rPr>
              <a:t>--	This line of text will be ignored</a:t>
            </a:r>
          </a:p>
        </p:txBody>
      </p:sp>
      <p:sp>
        <p:nvSpPr>
          <p:cNvPr id="7" name="Content Placeholder 2">
            <a:extLst>
              <a:ext uri="{FF2B5EF4-FFF2-40B4-BE49-F238E27FC236}">
                <a16:creationId xmlns:a16="http://schemas.microsoft.com/office/drawing/2014/main" id="{C5C1AB32-1438-4B64-8532-88510A8C4596}"/>
              </a:ext>
            </a:extLst>
          </p:cNvPr>
          <p:cNvSpPr txBox="1">
            <a:spLocks/>
          </p:cNvSpPr>
          <p:nvPr/>
        </p:nvSpPr>
        <p:spPr>
          <a:xfrm>
            <a:off x="337240" y="3987701"/>
            <a:ext cx="8229600" cy="36576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buNone/>
            </a:pPr>
            <a:r>
              <a:rPr lang="en-US" sz="2400" b="1" dirty="0">
                <a:solidFill>
                  <a:schemeClr val="bg1">
                    <a:lumMod val="50000"/>
                  </a:schemeClr>
                </a:solidFill>
                <a:latin typeface="Arial" panose="020B0604020202020204" pitchFamily="34" charset="0"/>
                <a:cs typeface="Arial" panose="020B0604020202020204" pitchFamily="34" charset="0"/>
              </a:rPr>
              <a:t>For inline text, precede the comments with </a:t>
            </a:r>
            <a:r>
              <a:rPr lang="en-US" sz="24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3079915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E2D0AE-AB91-4B2C-9432-9B438646FA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71500"/>
            <a:ext cx="9144000" cy="5715000"/>
          </a:xfrm>
          <a:prstGeom prst="rect">
            <a:avLst/>
          </a:prstGeom>
        </p:spPr>
      </p:pic>
    </p:spTree>
    <p:extLst>
      <p:ext uri="{BB962C8B-B14F-4D97-AF65-F5344CB8AC3E}">
        <p14:creationId xmlns:p14="http://schemas.microsoft.com/office/powerpoint/2010/main" val="1385923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6547" t="36419" r="4774" b="52957"/>
          <a:stretch/>
        </p:blipFill>
        <p:spPr bwMode="auto">
          <a:xfrm>
            <a:off x="-7590" y="6040198"/>
            <a:ext cx="9151590" cy="817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Date Placeholder 8"/>
          <p:cNvSpPr>
            <a:spLocks noGrp="1"/>
          </p:cNvSpPr>
          <p:nvPr>
            <p:ph type="dt" sz="half" idx="10"/>
          </p:nvPr>
        </p:nvSpPr>
        <p:spPr>
          <a:xfrm>
            <a:off x="710208" y="6040198"/>
            <a:ext cx="2133600" cy="817802"/>
          </a:xfrm>
        </p:spPr>
        <p:txBody>
          <a:bodyPr/>
          <a:lstStyle/>
          <a:p>
            <a:fld id="{F8CEAB0B-EF5F-47CE-B945-B520406DFE86}" type="datetime1">
              <a:rPr lang="tr-TR" sz="1000" smtClean="0">
                <a:solidFill>
                  <a:schemeClr val="bg1"/>
                </a:solidFill>
                <a:latin typeface="Arial" panose="020B0604020202020204" pitchFamily="34" charset="0"/>
                <a:cs typeface="Arial" panose="020B0604020202020204" pitchFamily="34" charset="0"/>
              </a:rPr>
              <a:t>13.11.2018</a:t>
            </a:fld>
            <a:r>
              <a:rPr lang="tr-TR" sz="1000" dirty="0">
                <a:solidFill>
                  <a:schemeClr val="bg1"/>
                </a:solidFill>
                <a:latin typeface="Arial" panose="020B0604020202020204" pitchFamily="34" charset="0"/>
                <a:cs typeface="Arial" panose="020B0604020202020204" pitchFamily="34" charset="0"/>
              </a:rPr>
              <a:t> /</a:t>
            </a:r>
            <a:endParaRPr lang="tr-TR" sz="1000" b="1" dirty="0">
              <a:solidFill>
                <a:schemeClr val="bg1"/>
              </a:solidFill>
              <a:latin typeface="Arial" panose="020B0604020202020204" pitchFamily="34" charset="0"/>
              <a:cs typeface="Arial" panose="020B0604020202020204" pitchFamily="34" charset="0"/>
            </a:endParaRPr>
          </a:p>
        </p:txBody>
      </p:sp>
      <p:sp>
        <p:nvSpPr>
          <p:cNvPr id="11" name="Slide Number Placeholder 10"/>
          <p:cNvSpPr>
            <a:spLocks noGrp="1"/>
          </p:cNvSpPr>
          <p:nvPr>
            <p:ph type="sldNum" sz="quarter" idx="12"/>
          </p:nvPr>
        </p:nvSpPr>
        <p:spPr>
          <a:xfrm>
            <a:off x="323528" y="6040198"/>
            <a:ext cx="504056" cy="817802"/>
          </a:xfrm>
        </p:spPr>
        <p:txBody>
          <a:bodyPr/>
          <a:lstStyle/>
          <a:p>
            <a:pPr algn="l"/>
            <a:r>
              <a:rPr lang="tr-TR" sz="1000" dirty="0">
                <a:solidFill>
                  <a:schemeClr val="bg1"/>
                </a:solidFill>
                <a:latin typeface="Arial" panose="020B0604020202020204" pitchFamily="34" charset="0"/>
                <a:cs typeface="Arial" panose="020B0604020202020204" pitchFamily="34" charset="0"/>
              </a:rPr>
              <a:t>/ </a:t>
            </a:r>
            <a:fld id="{F3333AC9-9173-4153-B08D-660CAB894A39}" type="slidenum">
              <a:rPr lang="tr-TR" sz="1000" smtClean="0">
                <a:solidFill>
                  <a:schemeClr val="bg1"/>
                </a:solidFill>
                <a:latin typeface="Arial" panose="020B0604020202020204" pitchFamily="34" charset="0"/>
                <a:cs typeface="Arial" panose="020B0604020202020204" pitchFamily="34" charset="0"/>
              </a:rPr>
              <a:pPr algn="l"/>
              <a:t>4</a:t>
            </a:fld>
            <a:r>
              <a:rPr lang="tr-TR" sz="1000" dirty="0">
                <a:solidFill>
                  <a:schemeClr val="bg1"/>
                </a:solidFill>
                <a:latin typeface="Arial" panose="020B0604020202020204" pitchFamily="34" charset="0"/>
                <a:cs typeface="Arial" panose="020B0604020202020204" pitchFamily="34" charset="0"/>
              </a:rPr>
              <a:t> /</a:t>
            </a:r>
          </a:p>
        </p:txBody>
      </p:sp>
      <p:sp>
        <p:nvSpPr>
          <p:cNvPr id="18" name="Subtitle 2"/>
          <p:cNvSpPr txBox="1">
            <a:spLocks/>
          </p:cNvSpPr>
          <p:nvPr/>
        </p:nvSpPr>
        <p:spPr>
          <a:xfrm>
            <a:off x="251520" y="2708920"/>
            <a:ext cx="8640960"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600" b="1" dirty="0">
                <a:solidFill>
                  <a:schemeClr val="bg1">
                    <a:lumMod val="65000"/>
                  </a:schemeClr>
                </a:solidFill>
                <a:latin typeface="Arial" panose="020B0604020202020204" pitchFamily="34" charset="0"/>
                <a:cs typeface="Arial" panose="020B0604020202020204" pitchFamily="34" charset="0"/>
              </a:rPr>
              <a:t>What is database?</a:t>
            </a:r>
            <a:endParaRPr lang="tr-TR" sz="3200" b="1" dirty="0">
              <a:latin typeface="Arial" panose="020B0604020202020204" pitchFamily="34" charset="0"/>
              <a:cs typeface="Arial" panose="020B0604020202020204" pitchFamily="34" charset="0"/>
            </a:endParaRPr>
          </a:p>
          <a:p>
            <a:pPr algn="ctr"/>
            <a:endParaRPr lang="tr-TR" sz="4000" dirty="0">
              <a:latin typeface="Arial" panose="020B0604020202020204" pitchFamily="34" charset="0"/>
              <a:cs typeface="Arial" panose="020B0604020202020204" pitchFamily="34" charset="0"/>
            </a:endParaRPr>
          </a:p>
        </p:txBody>
      </p:sp>
      <p:pic>
        <p:nvPicPr>
          <p:cNvPr id="1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545" y="260649"/>
            <a:ext cx="720080"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Straight Connector 19"/>
          <p:cNvCxnSpPr/>
          <p:nvPr/>
        </p:nvCxnSpPr>
        <p:spPr>
          <a:xfrm>
            <a:off x="1691680" y="0"/>
            <a:ext cx="0" cy="980729"/>
          </a:xfrm>
          <a:prstGeom prst="line">
            <a:avLst/>
          </a:prstGeom>
          <a:ln w="28575">
            <a:solidFill>
              <a:srgbClr val="FF5200"/>
            </a:solidFill>
          </a:ln>
        </p:spPr>
        <p:style>
          <a:lnRef idx="1">
            <a:schemeClr val="accent1"/>
          </a:lnRef>
          <a:fillRef idx="0">
            <a:schemeClr val="accent1"/>
          </a:fillRef>
          <a:effectRef idx="0">
            <a:schemeClr val="accent1"/>
          </a:effectRef>
          <a:fontRef idx="minor">
            <a:schemeClr val="tx1"/>
          </a:fontRef>
        </p:style>
      </p:cxnSp>
      <p:sp>
        <p:nvSpPr>
          <p:cNvPr id="21" name="Title 1"/>
          <p:cNvSpPr txBox="1">
            <a:spLocks/>
          </p:cNvSpPr>
          <p:nvPr/>
        </p:nvSpPr>
        <p:spPr>
          <a:xfrm>
            <a:off x="1907704" y="260648"/>
            <a:ext cx="6768743" cy="72008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5200"/>
                </a:solidFill>
                <a:latin typeface="Arial" panose="020B0604020202020204" pitchFamily="34" charset="0"/>
                <a:cs typeface="Arial" panose="020B0604020202020204" pitchFamily="34" charset="0"/>
              </a:rPr>
              <a:t>Introduction to Databases</a:t>
            </a:r>
            <a:endParaRPr lang="tr-TR" sz="2800" b="1" dirty="0">
              <a:solidFill>
                <a:srgbClr val="FF5200"/>
              </a:solidFill>
              <a:latin typeface="Arial" panose="020B0604020202020204" pitchFamily="34" charset="0"/>
              <a:cs typeface="Arial" panose="020B0604020202020204" pitchFamily="34" charset="0"/>
            </a:endParaRPr>
          </a:p>
        </p:txBody>
      </p:sp>
      <p:sp>
        <p:nvSpPr>
          <p:cNvPr id="2" name="Footer Placeholder 1">
            <a:extLst>
              <a:ext uri="{FF2B5EF4-FFF2-40B4-BE49-F238E27FC236}">
                <a16:creationId xmlns:a16="http://schemas.microsoft.com/office/drawing/2014/main" id="{9841CF9E-6D3B-49D1-B2FD-1361862BBA90}"/>
              </a:ext>
            </a:extLst>
          </p:cNvPr>
          <p:cNvSpPr>
            <a:spLocks noGrp="1"/>
          </p:cNvSpPr>
          <p:nvPr>
            <p:ph type="ftr" sz="quarter" idx="11"/>
          </p:nvPr>
        </p:nvSpPr>
        <p:spPr>
          <a:xfrm>
            <a:off x="1475656" y="6040198"/>
            <a:ext cx="2391544" cy="817802"/>
          </a:xfrm>
        </p:spPr>
        <p:txBody>
          <a:bodyPr/>
          <a:lstStyle/>
          <a:p>
            <a:pPr algn="l"/>
            <a:r>
              <a:rPr lang="tr-TR" dirty="0">
                <a:solidFill>
                  <a:schemeClr val="bg1"/>
                </a:solidFill>
              </a:rPr>
              <a:t>MS SQL </a:t>
            </a:r>
            <a:r>
              <a:rPr lang="tr-TR" dirty="0" err="1">
                <a:solidFill>
                  <a:schemeClr val="bg1"/>
                </a:solidFill>
              </a:rPr>
              <a:t>SQL</a:t>
            </a:r>
            <a:r>
              <a:rPr lang="tr-TR" dirty="0">
                <a:solidFill>
                  <a:schemeClr val="bg1"/>
                </a:solidFill>
              </a:rPr>
              <a:t> Fundamentals</a:t>
            </a:r>
          </a:p>
        </p:txBody>
      </p:sp>
    </p:spTree>
    <p:extLst>
      <p:ext uri="{BB962C8B-B14F-4D97-AF65-F5344CB8AC3E}">
        <p14:creationId xmlns:p14="http://schemas.microsoft.com/office/powerpoint/2010/main" val="22319088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5" y="2204864"/>
            <a:ext cx="2232248"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ctrTitle"/>
          </p:nvPr>
        </p:nvSpPr>
        <p:spPr>
          <a:xfrm>
            <a:off x="3635896" y="2204864"/>
            <a:ext cx="5328592" cy="2232248"/>
          </a:xfrm>
        </p:spPr>
        <p:txBody>
          <a:bodyPr>
            <a:normAutofit/>
          </a:bodyPr>
          <a:lstStyle/>
          <a:p>
            <a:pPr algn="l"/>
            <a:r>
              <a:rPr lang="en-US" sz="4000" b="1" dirty="0">
                <a:solidFill>
                  <a:schemeClr val="bg1">
                    <a:lumMod val="65000"/>
                  </a:schemeClr>
                </a:solidFill>
                <a:latin typeface="Arial" panose="020B0604020202020204" pitchFamily="34" charset="0"/>
                <a:cs typeface="Arial" panose="020B0604020202020204" pitchFamily="34" charset="0"/>
              </a:rPr>
              <a:t>The Select Statement</a:t>
            </a:r>
            <a:endParaRPr lang="tr-TR" sz="4000" b="1" dirty="0">
              <a:solidFill>
                <a:schemeClr val="bg1">
                  <a:lumMod val="65000"/>
                </a:schemeClr>
              </a:solidFill>
              <a:latin typeface="Arial" panose="020B0604020202020204" pitchFamily="34" charset="0"/>
              <a:cs typeface="Arial" panose="020B0604020202020204" pitchFamily="34" charset="0"/>
            </a:endParaRPr>
          </a:p>
        </p:txBody>
      </p:sp>
      <p:sp>
        <p:nvSpPr>
          <p:cNvPr id="2" name="Date Placeholder 1">
            <a:extLst>
              <a:ext uri="{FF2B5EF4-FFF2-40B4-BE49-F238E27FC236}">
                <a16:creationId xmlns:a16="http://schemas.microsoft.com/office/drawing/2014/main" id="{00026E1E-F7DE-40E1-9910-233EE6F2FA65}"/>
              </a:ext>
            </a:extLst>
          </p:cNvPr>
          <p:cNvSpPr>
            <a:spLocks noGrp="1"/>
          </p:cNvSpPr>
          <p:nvPr>
            <p:ph type="dt" sz="half" idx="10"/>
          </p:nvPr>
        </p:nvSpPr>
        <p:spPr/>
        <p:txBody>
          <a:bodyPr/>
          <a:lstStyle/>
          <a:p>
            <a:fld id="{B79E87F2-EE2A-4B01-AF44-82B5310633F8}" type="datetime1">
              <a:rPr lang="tr-TR" smtClean="0"/>
              <a:t>13.11.2018</a:t>
            </a:fld>
            <a:endParaRPr lang="tr-TR"/>
          </a:p>
        </p:txBody>
      </p:sp>
      <p:sp>
        <p:nvSpPr>
          <p:cNvPr id="4" name="Footer Placeholder 3">
            <a:extLst>
              <a:ext uri="{FF2B5EF4-FFF2-40B4-BE49-F238E27FC236}">
                <a16:creationId xmlns:a16="http://schemas.microsoft.com/office/drawing/2014/main" id="{9C31DD49-F533-4E61-842C-9FD67E4203DA}"/>
              </a:ext>
            </a:extLst>
          </p:cNvPr>
          <p:cNvSpPr>
            <a:spLocks noGrp="1"/>
          </p:cNvSpPr>
          <p:nvPr>
            <p:ph type="ftr" sz="quarter" idx="11"/>
          </p:nvPr>
        </p:nvSpPr>
        <p:spPr/>
        <p:txBody>
          <a:bodyPr/>
          <a:lstStyle/>
          <a:p>
            <a:r>
              <a:rPr lang="tr-TR"/>
              <a:t>MS SQL SQL Fundamentals</a:t>
            </a:r>
          </a:p>
        </p:txBody>
      </p:sp>
      <p:sp>
        <p:nvSpPr>
          <p:cNvPr id="7" name="Slide Number Placeholder 6">
            <a:extLst>
              <a:ext uri="{FF2B5EF4-FFF2-40B4-BE49-F238E27FC236}">
                <a16:creationId xmlns:a16="http://schemas.microsoft.com/office/drawing/2014/main" id="{18678E80-8EDA-4EA1-B8D3-0AFFBD41769D}"/>
              </a:ext>
            </a:extLst>
          </p:cNvPr>
          <p:cNvSpPr>
            <a:spLocks noGrp="1"/>
          </p:cNvSpPr>
          <p:nvPr>
            <p:ph type="sldNum" sz="quarter" idx="12"/>
          </p:nvPr>
        </p:nvSpPr>
        <p:spPr/>
        <p:txBody>
          <a:bodyPr/>
          <a:lstStyle/>
          <a:p>
            <a:fld id="{F3333AC9-9173-4153-B08D-660CAB894A39}" type="slidenum">
              <a:rPr lang="tr-TR" smtClean="0"/>
              <a:t>40</a:t>
            </a:fld>
            <a:endParaRPr lang="tr-TR"/>
          </a:p>
        </p:txBody>
      </p:sp>
    </p:spTree>
    <p:extLst>
      <p:ext uri="{BB962C8B-B14F-4D97-AF65-F5344CB8AC3E}">
        <p14:creationId xmlns:p14="http://schemas.microsoft.com/office/powerpoint/2010/main" val="41666354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GB" dirty="0">
                <a:solidFill>
                  <a:schemeClr val="bg1">
                    <a:lumMod val="50000"/>
                  </a:schemeClr>
                </a:solidFill>
                <a:latin typeface="Arial" panose="020B0604020202020204" pitchFamily="34" charset="0"/>
                <a:cs typeface="Arial" panose="020B0604020202020204" pitchFamily="34" charset="0"/>
              </a:rPr>
              <a:t>The SELECT Statement</a:t>
            </a:r>
          </a:p>
        </p:txBody>
      </p:sp>
      <p:graphicFrame>
        <p:nvGraphicFramePr>
          <p:cNvPr id="5" name="Table 4"/>
          <p:cNvGraphicFramePr>
            <a:graphicFrameLocks noGrp="1"/>
          </p:cNvGraphicFramePr>
          <p:nvPr>
            <p:extLst>
              <p:ext uri="{D42A27DB-BD31-4B8C-83A1-F6EECF244321}">
                <p14:modId xmlns:p14="http://schemas.microsoft.com/office/powerpoint/2010/main" val="568540141"/>
              </p:ext>
            </p:extLst>
          </p:nvPr>
        </p:nvGraphicFramePr>
        <p:xfrm>
          <a:off x="770304" y="1791528"/>
          <a:ext cx="7555080" cy="2400300"/>
        </p:xfrm>
        <a:graphic>
          <a:graphicData uri="http://schemas.openxmlformats.org/drawingml/2006/table">
            <a:tbl>
              <a:tblPr firstRow="1" bandRow="1">
                <a:tableStyleId>{2A488322-F2BA-4B5B-9748-0D474271808F}</a:tableStyleId>
              </a:tblPr>
              <a:tblGrid>
                <a:gridCol w="1554187">
                  <a:extLst>
                    <a:ext uri="{9D8B030D-6E8A-4147-A177-3AD203B41FA5}">
                      <a16:colId xmlns:a16="http://schemas.microsoft.com/office/drawing/2014/main" val="20000"/>
                    </a:ext>
                  </a:extLst>
                </a:gridCol>
                <a:gridCol w="2268236">
                  <a:extLst>
                    <a:ext uri="{9D8B030D-6E8A-4147-A177-3AD203B41FA5}">
                      <a16:colId xmlns:a16="http://schemas.microsoft.com/office/drawing/2014/main" val="20001"/>
                    </a:ext>
                  </a:extLst>
                </a:gridCol>
                <a:gridCol w="3732657">
                  <a:extLst>
                    <a:ext uri="{9D8B030D-6E8A-4147-A177-3AD203B41FA5}">
                      <a16:colId xmlns:a16="http://schemas.microsoft.com/office/drawing/2014/main" val="20002"/>
                    </a:ext>
                  </a:extLst>
                </a:gridCol>
              </a:tblGrid>
              <a:tr h="342900">
                <a:tc>
                  <a:txBody>
                    <a:bodyPr/>
                    <a:lstStyle/>
                    <a:p>
                      <a:r>
                        <a:rPr lang="en-US" sz="1800" dirty="0"/>
                        <a:t>Element</a:t>
                      </a:r>
                      <a:endParaRPr lang="en-US" sz="1800" dirty="0">
                        <a:latin typeface="Segoe UI" pitchFamily="34" charset="0"/>
                        <a:cs typeface="Segoe UI" pitchFamily="34" charset="0"/>
                      </a:endParaRP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75000"/>
                      </a:schemeClr>
                    </a:solidFill>
                  </a:tcPr>
                </a:tc>
                <a:tc>
                  <a:txBody>
                    <a:bodyPr/>
                    <a:lstStyle/>
                    <a:p>
                      <a:r>
                        <a:rPr lang="en-US" sz="1800" dirty="0"/>
                        <a:t>Expression</a:t>
                      </a:r>
                      <a:endParaRPr lang="en-US" sz="1800" dirty="0">
                        <a:latin typeface="Segoe UI" pitchFamily="34" charset="0"/>
                        <a:cs typeface="Segoe UI" pitchFamily="34" charset="0"/>
                      </a:endParaRP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75000"/>
                      </a:schemeClr>
                    </a:solidFill>
                  </a:tcPr>
                </a:tc>
                <a:tc>
                  <a:txBody>
                    <a:bodyPr/>
                    <a:lstStyle/>
                    <a:p>
                      <a:r>
                        <a:rPr lang="en-US" sz="1800" dirty="0"/>
                        <a:t>Role</a:t>
                      </a:r>
                      <a:endParaRPr lang="en-US" sz="1800" dirty="0">
                        <a:latin typeface="Segoe UI" pitchFamily="34" charset="0"/>
                        <a:cs typeface="Segoe UI" pitchFamily="34" charset="0"/>
                      </a:endParaRP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342900">
                <a:tc>
                  <a:txBody>
                    <a:bodyPr/>
                    <a:lstStyle/>
                    <a:p>
                      <a:r>
                        <a:rPr lang="en-US" sz="1800" dirty="0"/>
                        <a:t>SELECT</a:t>
                      </a:r>
                      <a:endParaRPr lang="en-US" sz="1800" dirty="0">
                        <a:latin typeface="Segoe UI" pitchFamily="34" charset="0"/>
                        <a:cs typeface="Segoe UI" pitchFamily="34" charset="0"/>
                      </a:endParaRP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US" sz="1800" dirty="0"/>
                        <a:t>&lt;select list&gt;</a:t>
                      </a:r>
                      <a:endParaRPr lang="en-US" sz="1800" dirty="0">
                        <a:latin typeface="Segoe UI" pitchFamily="34" charset="0"/>
                        <a:cs typeface="Segoe UI" pitchFamily="34" charset="0"/>
                      </a:endParaRP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US" sz="1800" baseline="0" dirty="0"/>
                        <a:t>Defines which columns to return</a:t>
                      </a:r>
                      <a:endParaRPr lang="en-US" sz="1800" dirty="0">
                        <a:latin typeface="Segoe UI" pitchFamily="34" charset="0"/>
                        <a:cs typeface="Segoe UI" pitchFamily="34" charset="0"/>
                      </a:endParaRP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342900">
                <a:tc>
                  <a:txBody>
                    <a:bodyPr/>
                    <a:lstStyle/>
                    <a:p>
                      <a:r>
                        <a:rPr lang="en-US" sz="1800" dirty="0"/>
                        <a:t>FROM</a:t>
                      </a:r>
                      <a:endParaRPr lang="en-US" sz="1800" dirty="0">
                        <a:latin typeface="Segoe UI" pitchFamily="34" charset="0"/>
                        <a:cs typeface="Segoe UI" pitchFamily="34" charset="0"/>
                      </a:endParaRP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US" sz="1800" dirty="0"/>
                        <a:t>&lt;table source&gt;</a:t>
                      </a:r>
                      <a:endParaRPr lang="en-US" sz="1800" dirty="0">
                        <a:latin typeface="Segoe UI" pitchFamily="34" charset="0"/>
                        <a:cs typeface="Segoe UI" pitchFamily="34" charset="0"/>
                      </a:endParaRP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US" sz="1800" baseline="0" dirty="0"/>
                        <a:t>Defines table(s) to query</a:t>
                      </a:r>
                      <a:endParaRPr lang="en-US" sz="1800" dirty="0">
                        <a:latin typeface="Segoe UI" pitchFamily="34" charset="0"/>
                        <a:cs typeface="Segoe UI" pitchFamily="34" charset="0"/>
                      </a:endParaRP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342900">
                <a:tc>
                  <a:txBody>
                    <a:bodyPr/>
                    <a:lstStyle/>
                    <a:p>
                      <a:r>
                        <a:rPr lang="en-US" sz="1800" dirty="0"/>
                        <a:t>WHERE</a:t>
                      </a:r>
                      <a:endParaRPr lang="en-US" sz="1800" dirty="0">
                        <a:latin typeface="Segoe UI" pitchFamily="34" charset="0"/>
                        <a:cs typeface="Segoe UI" pitchFamily="34" charset="0"/>
                      </a:endParaRP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US" sz="1800" dirty="0"/>
                        <a:t>&lt;search condition&gt;</a:t>
                      </a:r>
                      <a:endParaRPr lang="en-US" sz="1800" dirty="0">
                        <a:latin typeface="Segoe UI" pitchFamily="34" charset="0"/>
                        <a:cs typeface="Segoe UI" pitchFamily="34" charset="0"/>
                      </a:endParaRP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a:t>Filters rows using a predicate</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342900">
                <a:tc>
                  <a:txBody>
                    <a:bodyPr/>
                    <a:lstStyle/>
                    <a:p>
                      <a:r>
                        <a:rPr lang="en-US" sz="1800" dirty="0"/>
                        <a:t>GROUP BY</a:t>
                      </a:r>
                      <a:endParaRPr lang="en-US" sz="1800" dirty="0">
                        <a:latin typeface="Segoe UI" pitchFamily="34" charset="0"/>
                        <a:cs typeface="Segoe UI" pitchFamily="34" charset="0"/>
                      </a:endParaRP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US" sz="1800" dirty="0"/>
                        <a:t>&lt;group by list&gt;</a:t>
                      </a:r>
                      <a:endParaRPr lang="en-US" sz="1800" dirty="0">
                        <a:latin typeface="Segoe UI" pitchFamily="34" charset="0"/>
                        <a:cs typeface="Segoe UI" pitchFamily="34" charset="0"/>
                      </a:endParaRP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a:t>Arranges rows by groups</a:t>
                      </a:r>
                      <a:endParaRPr lang="en-US" sz="1800" baseline="0" dirty="0">
                        <a:latin typeface="Segoe UI" pitchFamily="34" charset="0"/>
                        <a:cs typeface="Segoe UI" pitchFamily="34" charset="0"/>
                      </a:endParaRP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342900">
                <a:tc>
                  <a:txBody>
                    <a:bodyPr/>
                    <a:lstStyle/>
                    <a:p>
                      <a:r>
                        <a:rPr lang="en-US" sz="1800" dirty="0"/>
                        <a:t>HAVING</a:t>
                      </a:r>
                      <a:endParaRPr lang="en-US" sz="1800" dirty="0">
                        <a:latin typeface="Segoe UI" pitchFamily="34" charset="0"/>
                        <a:cs typeface="Segoe UI" pitchFamily="34" charset="0"/>
                      </a:endParaRP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US" sz="1800" dirty="0"/>
                        <a:t>&lt;search condition&gt;</a:t>
                      </a:r>
                      <a:endParaRPr lang="en-US" sz="1800" dirty="0">
                        <a:latin typeface="Segoe UI" pitchFamily="34" charset="0"/>
                        <a:cs typeface="Segoe UI" pitchFamily="34" charset="0"/>
                      </a:endParaRP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US" sz="1800" baseline="0" dirty="0"/>
                        <a:t>Filters groups using a predicate</a:t>
                      </a:r>
                      <a:endParaRPr lang="en-US" sz="1800" dirty="0">
                        <a:latin typeface="Segoe UI" pitchFamily="34" charset="0"/>
                        <a:cs typeface="Segoe UI" pitchFamily="34" charset="0"/>
                      </a:endParaRP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342900">
                <a:tc>
                  <a:txBody>
                    <a:bodyPr/>
                    <a:lstStyle/>
                    <a:p>
                      <a:r>
                        <a:rPr lang="en-US" sz="1800" dirty="0"/>
                        <a:t>ORDER BY</a:t>
                      </a:r>
                      <a:endParaRPr lang="en-US" sz="1800" dirty="0">
                        <a:latin typeface="Segoe UI" pitchFamily="34" charset="0"/>
                        <a:cs typeface="Segoe UI" pitchFamily="34" charset="0"/>
                      </a:endParaRP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US" sz="1800" dirty="0"/>
                        <a:t>&lt;order by list&gt;</a:t>
                      </a:r>
                      <a:endParaRPr lang="en-US" sz="1800" dirty="0">
                        <a:latin typeface="Segoe UI" pitchFamily="34" charset="0"/>
                        <a:cs typeface="Segoe UI" pitchFamily="34" charset="0"/>
                      </a:endParaRP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US" sz="1800" baseline="0" dirty="0"/>
                        <a:t>Sorts the output</a:t>
                      </a:r>
                      <a:endParaRPr lang="en-US" sz="1800" dirty="0">
                        <a:latin typeface="Segoe UI" pitchFamily="34" charset="0"/>
                        <a:cs typeface="Segoe UI" pitchFamily="34" charset="0"/>
                      </a:endParaRP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6" name="TextBox 5"/>
          <p:cNvSpPr txBox="1"/>
          <p:nvPr/>
        </p:nvSpPr>
        <p:spPr>
          <a:xfrm>
            <a:off x="429904" y="2101066"/>
            <a:ext cx="320922" cy="415498"/>
          </a:xfrm>
          <a:prstGeom prst="rect">
            <a:avLst/>
          </a:prstGeom>
          <a:noFill/>
        </p:spPr>
        <p:txBody>
          <a:bodyPr wrap="none" rtlCol="0">
            <a:spAutoFit/>
          </a:bodyPr>
          <a:lstStyle/>
          <a:p>
            <a:r>
              <a:rPr lang="en-GB" sz="2100" b="1" dirty="0">
                <a:solidFill>
                  <a:srgbClr val="C00000"/>
                </a:solidFill>
              </a:rPr>
              <a:t>5</a:t>
            </a:r>
          </a:p>
        </p:txBody>
      </p:sp>
      <p:sp>
        <p:nvSpPr>
          <p:cNvPr id="7" name="TextBox 6"/>
          <p:cNvSpPr txBox="1"/>
          <p:nvPr/>
        </p:nvSpPr>
        <p:spPr>
          <a:xfrm>
            <a:off x="429904" y="2457715"/>
            <a:ext cx="320922" cy="415498"/>
          </a:xfrm>
          <a:prstGeom prst="rect">
            <a:avLst/>
          </a:prstGeom>
          <a:noFill/>
        </p:spPr>
        <p:txBody>
          <a:bodyPr wrap="none" rtlCol="0">
            <a:spAutoFit/>
          </a:bodyPr>
          <a:lstStyle/>
          <a:p>
            <a:r>
              <a:rPr lang="en-GB" sz="2100" b="1" dirty="0">
                <a:solidFill>
                  <a:srgbClr val="C00000"/>
                </a:solidFill>
              </a:rPr>
              <a:t>1</a:t>
            </a:r>
          </a:p>
        </p:txBody>
      </p:sp>
      <p:sp>
        <p:nvSpPr>
          <p:cNvPr id="8" name="TextBox 7"/>
          <p:cNvSpPr txBox="1"/>
          <p:nvPr/>
        </p:nvSpPr>
        <p:spPr>
          <a:xfrm>
            <a:off x="429904" y="2802474"/>
            <a:ext cx="320922" cy="415498"/>
          </a:xfrm>
          <a:prstGeom prst="rect">
            <a:avLst/>
          </a:prstGeom>
          <a:noFill/>
        </p:spPr>
        <p:txBody>
          <a:bodyPr wrap="none" rtlCol="0">
            <a:spAutoFit/>
          </a:bodyPr>
          <a:lstStyle/>
          <a:p>
            <a:r>
              <a:rPr lang="en-GB" sz="2100" b="1" dirty="0">
                <a:solidFill>
                  <a:srgbClr val="C00000"/>
                </a:solidFill>
              </a:rPr>
              <a:t>2</a:t>
            </a:r>
          </a:p>
        </p:txBody>
      </p:sp>
      <p:sp>
        <p:nvSpPr>
          <p:cNvPr id="9" name="TextBox 8"/>
          <p:cNvSpPr txBox="1"/>
          <p:nvPr/>
        </p:nvSpPr>
        <p:spPr>
          <a:xfrm>
            <a:off x="429904" y="3128368"/>
            <a:ext cx="320922" cy="415498"/>
          </a:xfrm>
          <a:prstGeom prst="rect">
            <a:avLst/>
          </a:prstGeom>
          <a:noFill/>
        </p:spPr>
        <p:txBody>
          <a:bodyPr wrap="none" rtlCol="0">
            <a:spAutoFit/>
          </a:bodyPr>
          <a:lstStyle/>
          <a:p>
            <a:r>
              <a:rPr lang="en-GB" sz="2100" b="1" dirty="0">
                <a:solidFill>
                  <a:srgbClr val="C00000"/>
                </a:solidFill>
              </a:rPr>
              <a:t>3</a:t>
            </a:r>
          </a:p>
        </p:txBody>
      </p:sp>
      <p:sp>
        <p:nvSpPr>
          <p:cNvPr id="10" name="TextBox 9"/>
          <p:cNvSpPr txBox="1"/>
          <p:nvPr/>
        </p:nvSpPr>
        <p:spPr>
          <a:xfrm>
            <a:off x="429904" y="3476385"/>
            <a:ext cx="320922" cy="415498"/>
          </a:xfrm>
          <a:prstGeom prst="rect">
            <a:avLst/>
          </a:prstGeom>
          <a:noFill/>
        </p:spPr>
        <p:txBody>
          <a:bodyPr wrap="none" rtlCol="0">
            <a:spAutoFit/>
          </a:bodyPr>
          <a:lstStyle/>
          <a:p>
            <a:r>
              <a:rPr lang="en-GB" sz="2100" b="1" dirty="0">
                <a:solidFill>
                  <a:srgbClr val="C00000"/>
                </a:solidFill>
              </a:rPr>
              <a:t>4</a:t>
            </a:r>
          </a:p>
        </p:txBody>
      </p:sp>
      <p:sp>
        <p:nvSpPr>
          <p:cNvPr id="11" name="TextBox 10"/>
          <p:cNvSpPr txBox="1"/>
          <p:nvPr/>
        </p:nvSpPr>
        <p:spPr>
          <a:xfrm>
            <a:off x="429904" y="3817027"/>
            <a:ext cx="320922" cy="415498"/>
          </a:xfrm>
          <a:prstGeom prst="rect">
            <a:avLst/>
          </a:prstGeom>
          <a:noFill/>
        </p:spPr>
        <p:txBody>
          <a:bodyPr wrap="none" rtlCol="0">
            <a:spAutoFit/>
          </a:bodyPr>
          <a:lstStyle/>
          <a:p>
            <a:r>
              <a:rPr lang="en-GB" sz="2100" b="1" dirty="0">
                <a:solidFill>
                  <a:srgbClr val="C00000"/>
                </a:solidFill>
              </a:rPr>
              <a:t>6</a:t>
            </a:r>
          </a:p>
        </p:txBody>
      </p:sp>
      <p:sp>
        <p:nvSpPr>
          <p:cNvPr id="13" name="Rectangle 12"/>
          <p:cNvSpPr/>
          <p:nvPr/>
        </p:nvSpPr>
        <p:spPr>
          <a:xfrm>
            <a:off x="2192055" y="4384144"/>
            <a:ext cx="4572000" cy="1469826"/>
          </a:xfrm>
          <a:prstGeom prst="rect">
            <a:avLst/>
          </a:prstGeom>
        </p:spPr>
        <p:txBody>
          <a:bodyPr>
            <a:spAutoFit/>
          </a:bodyPr>
          <a:lstStyle/>
          <a:p>
            <a:pPr defTabSz="342900" fontAlgn="base">
              <a:lnSpc>
                <a:spcPct val="90000"/>
              </a:lnSpc>
              <a:spcBef>
                <a:spcPct val="0"/>
              </a:spcBef>
              <a:spcAft>
                <a:spcPct val="0"/>
              </a:spcAft>
              <a:tabLst>
                <a:tab pos="342900" algn="l"/>
              </a:tabLst>
              <a:defRPr/>
            </a:pPr>
            <a:r>
              <a:rPr lang="en-US" sz="1650" kern="0" dirty="0">
                <a:solidFill>
                  <a:srgbClr val="000000"/>
                </a:solidFill>
                <a:latin typeface="Courier New" panose="02070309020205020404" pitchFamily="49" charset="0"/>
                <a:cs typeface="Courier New" panose="02070309020205020404" pitchFamily="49" charset="0"/>
              </a:rPr>
              <a:t>SELECT </a:t>
            </a:r>
            <a:r>
              <a:rPr lang="en-US" sz="1650" kern="0" dirty="0" err="1">
                <a:solidFill>
                  <a:srgbClr val="000000"/>
                </a:solidFill>
                <a:latin typeface="Courier New" panose="02070309020205020404" pitchFamily="49" charset="0"/>
                <a:cs typeface="Courier New" panose="02070309020205020404" pitchFamily="49" charset="0"/>
              </a:rPr>
              <a:t>OrderDate</a:t>
            </a:r>
            <a:r>
              <a:rPr lang="en-US" sz="1650" kern="0" dirty="0">
                <a:solidFill>
                  <a:srgbClr val="000000"/>
                </a:solidFill>
                <a:latin typeface="Courier New" panose="02070309020205020404" pitchFamily="49" charset="0"/>
                <a:cs typeface="Courier New" panose="02070309020205020404" pitchFamily="49" charset="0"/>
              </a:rPr>
              <a:t>, COUNT(</a:t>
            </a:r>
            <a:r>
              <a:rPr lang="en-US" sz="1650" kern="0" dirty="0" err="1">
                <a:solidFill>
                  <a:srgbClr val="000000"/>
                </a:solidFill>
                <a:latin typeface="Courier New" panose="02070309020205020404" pitchFamily="49" charset="0"/>
                <a:cs typeface="Courier New" panose="02070309020205020404" pitchFamily="49" charset="0"/>
              </a:rPr>
              <a:t>OrderID</a:t>
            </a:r>
            <a:r>
              <a:rPr lang="en-US" sz="1650" kern="0" dirty="0">
                <a:solidFill>
                  <a:srgbClr val="000000"/>
                </a:solidFill>
                <a:latin typeface="Courier New" panose="02070309020205020404" pitchFamily="49" charset="0"/>
                <a:cs typeface="Courier New" panose="02070309020205020404" pitchFamily="49" charset="0"/>
              </a:rPr>
              <a:t>)</a:t>
            </a:r>
          </a:p>
          <a:p>
            <a:pPr defTabSz="342900" fontAlgn="base">
              <a:lnSpc>
                <a:spcPct val="90000"/>
              </a:lnSpc>
              <a:spcBef>
                <a:spcPct val="0"/>
              </a:spcBef>
              <a:spcAft>
                <a:spcPct val="0"/>
              </a:spcAft>
              <a:tabLst>
                <a:tab pos="342900" algn="l"/>
              </a:tabLst>
              <a:defRPr/>
            </a:pPr>
            <a:r>
              <a:rPr lang="en-US" sz="1650" kern="0" dirty="0">
                <a:solidFill>
                  <a:srgbClr val="000000"/>
                </a:solidFill>
                <a:latin typeface="Courier New" panose="02070309020205020404" pitchFamily="49" charset="0"/>
                <a:cs typeface="Courier New" panose="02070309020205020404" pitchFamily="49" charset="0"/>
              </a:rPr>
              <a:t>FROM </a:t>
            </a:r>
            <a:r>
              <a:rPr lang="en-US" sz="1650" kern="0" dirty="0" err="1">
                <a:solidFill>
                  <a:srgbClr val="000000"/>
                </a:solidFill>
                <a:latin typeface="Courier New" panose="02070309020205020404" pitchFamily="49" charset="0"/>
                <a:cs typeface="Courier New" panose="02070309020205020404" pitchFamily="49" charset="0"/>
              </a:rPr>
              <a:t>Sales.SalesOrder</a:t>
            </a:r>
            <a:endParaRPr lang="en-US" sz="1650" kern="0" dirty="0">
              <a:solidFill>
                <a:srgbClr val="000000"/>
              </a:solidFill>
              <a:latin typeface="Courier New" panose="02070309020205020404" pitchFamily="49" charset="0"/>
              <a:cs typeface="Courier New" panose="02070309020205020404" pitchFamily="49" charset="0"/>
            </a:endParaRPr>
          </a:p>
          <a:p>
            <a:pPr defTabSz="342900" fontAlgn="base">
              <a:lnSpc>
                <a:spcPct val="90000"/>
              </a:lnSpc>
              <a:spcBef>
                <a:spcPct val="0"/>
              </a:spcBef>
              <a:spcAft>
                <a:spcPct val="0"/>
              </a:spcAft>
              <a:tabLst>
                <a:tab pos="342900" algn="l"/>
              </a:tabLst>
              <a:defRPr/>
            </a:pPr>
            <a:r>
              <a:rPr lang="en-US" sz="1650" kern="0" dirty="0">
                <a:solidFill>
                  <a:srgbClr val="000000"/>
                </a:solidFill>
                <a:latin typeface="Courier New" panose="02070309020205020404" pitchFamily="49" charset="0"/>
                <a:cs typeface="Courier New" panose="02070309020205020404" pitchFamily="49" charset="0"/>
              </a:rPr>
              <a:t>WHERE Status = 'Shipped'</a:t>
            </a:r>
          </a:p>
          <a:p>
            <a:pPr defTabSz="342900" fontAlgn="base">
              <a:lnSpc>
                <a:spcPct val="90000"/>
              </a:lnSpc>
              <a:spcBef>
                <a:spcPct val="0"/>
              </a:spcBef>
              <a:spcAft>
                <a:spcPct val="0"/>
              </a:spcAft>
              <a:tabLst>
                <a:tab pos="342900" algn="l"/>
              </a:tabLst>
              <a:defRPr/>
            </a:pPr>
            <a:r>
              <a:rPr lang="en-US" sz="1650" kern="0" dirty="0">
                <a:solidFill>
                  <a:srgbClr val="000000"/>
                </a:solidFill>
                <a:latin typeface="Courier New" panose="02070309020205020404" pitchFamily="49" charset="0"/>
                <a:cs typeface="Courier New" panose="02070309020205020404" pitchFamily="49" charset="0"/>
              </a:rPr>
              <a:t>GROUP BY </a:t>
            </a:r>
            <a:r>
              <a:rPr lang="en-US" sz="1650" kern="0" dirty="0" err="1">
                <a:solidFill>
                  <a:srgbClr val="000000"/>
                </a:solidFill>
                <a:latin typeface="Courier New" panose="02070309020205020404" pitchFamily="49" charset="0"/>
                <a:cs typeface="Courier New" panose="02070309020205020404" pitchFamily="49" charset="0"/>
              </a:rPr>
              <a:t>OrderDate</a:t>
            </a:r>
            <a:endParaRPr lang="en-US" sz="1650" kern="0" dirty="0">
              <a:solidFill>
                <a:srgbClr val="000000"/>
              </a:solidFill>
              <a:latin typeface="Courier New" panose="02070309020205020404" pitchFamily="49" charset="0"/>
              <a:cs typeface="Courier New" panose="02070309020205020404" pitchFamily="49" charset="0"/>
            </a:endParaRPr>
          </a:p>
          <a:p>
            <a:pPr defTabSz="342900" fontAlgn="base">
              <a:lnSpc>
                <a:spcPct val="90000"/>
              </a:lnSpc>
              <a:spcBef>
                <a:spcPct val="0"/>
              </a:spcBef>
              <a:spcAft>
                <a:spcPct val="0"/>
              </a:spcAft>
              <a:tabLst>
                <a:tab pos="342900" algn="l"/>
              </a:tabLst>
              <a:defRPr/>
            </a:pPr>
            <a:r>
              <a:rPr lang="en-US" sz="1650" kern="0" dirty="0">
                <a:solidFill>
                  <a:srgbClr val="000000"/>
                </a:solidFill>
                <a:latin typeface="Courier New" panose="02070309020205020404" pitchFamily="49" charset="0"/>
                <a:cs typeface="Courier New" panose="02070309020205020404" pitchFamily="49" charset="0"/>
              </a:rPr>
              <a:t>HAVING COUNT(</a:t>
            </a:r>
            <a:r>
              <a:rPr lang="en-US" sz="1650" kern="0" dirty="0" err="1">
                <a:solidFill>
                  <a:srgbClr val="000000"/>
                </a:solidFill>
                <a:latin typeface="Courier New" panose="02070309020205020404" pitchFamily="49" charset="0"/>
                <a:cs typeface="Courier New" panose="02070309020205020404" pitchFamily="49" charset="0"/>
              </a:rPr>
              <a:t>OrderID</a:t>
            </a:r>
            <a:r>
              <a:rPr lang="en-US" sz="1650" kern="0" dirty="0">
                <a:solidFill>
                  <a:srgbClr val="000000"/>
                </a:solidFill>
                <a:latin typeface="Courier New" panose="02070309020205020404" pitchFamily="49" charset="0"/>
                <a:cs typeface="Courier New" panose="02070309020205020404" pitchFamily="49" charset="0"/>
              </a:rPr>
              <a:t>) &gt; 1</a:t>
            </a:r>
          </a:p>
          <a:p>
            <a:pPr defTabSz="342900" fontAlgn="base">
              <a:lnSpc>
                <a:spcPct val="90000"/>
              </a:lnSpc>
              <a:spcBef>
                <a:spcPct val="0"/>
              </a:spcBef>
              <a:spcAft>
                <a:spcPct val="0"/>
              </a:spcAft>
              <a:tabLst>
                <a:tab pos="342900" algn="l"/>
              </a:tabLst>
              <a:defRPr/>
            </a:pPr>
            <a:r>
              <a:rPr lang="en-US" sz="1650" kern="0" dirty="0">
                <a:solidFill>
                  <a:srgbClr val="000000"/>
                </a:solidFill>
                <a:latin typeface="Courier New" panose="02070309020205020404" pitchFamily="49" charset="0"/>
                <a:cs typeface="Courier New" panose="02070309020205020404" pitchFamily="49" charset="0"/>
              </a:rPr>
              <a:t>ORDER BY </a:t>
            </a:r>
            <a:r>
              <a:rPr lang="en-US" sz="1650" kern="0" dirty="0" err="1">
                <a:solidFill>
                  <a:srgbClr val="000000"/>
                </a:solidFill>
                <a:latin typeface="Courier New" panose="02070309020205020404" pitchFamily="49" charset="0"/>
                <a:cs typeface="Courier New" panose="02070309020205020404" pitchFamily="49" charset="0"/>
              </a:rPr>
              <a:t>OrderDate</a:t>
            </a:r>
            <a:r>
              <a:rPr lang="en-US" sz="1650" kern="0" dirty="0">
                <a:solidFill>
                  <a:srgbClr val="000000"/>
                </a:solidFill>
                <a:latin typeface="Courier New" panose="02070309020205020404" pitchFamily="49" charset="0"/>
                <a:cs typeface="Courier New" panose="02070309020205020404" pitchFamily="49" charset="0"/>
              </a:rPr>
              <a:t> DESC;</a:t>
            </a:r>
          </a:p>
        </p:txBody>
      </p:sp>
    </p:spTree>
    <p:extLst>
      <p:ext uri="{BB962C8B-B14F-4D97-AF65-F5344CB8AC3E}">
        <p14:creationId xmlns:p14="http://schemas.microsoft.com/office/powerpoint/2010/main" val="155352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3">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3">
                                            <p:txEl>
                                              <p:pRg st="2" end="2"/>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3">
                                            <p:txEl>
                                              <p:pRg st="3" end="3"/>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3">
                                            <p:txEl>
                                              <p:pRg st="4" end="4"/>
                                            </p:txEl>
                                          </p:spTgt>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3">
                                            <p:txEl>
                                              <p:pRg st="5" end="5"/>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3" grpId="0" build="allAtOnce"/>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7151"/>
          </a:xfrm>
        </p:spPr>
        <p:txBody>
          <a:bodyPr>
            <a:normAutofit fontScale="90000"/>
          </a:bodyPr>
          <a:lstStyle/>
          <a:p>
            <a:r>
              <a:rPr lang="en-GB" dirty="0">
                <a:solidFill>
                  <a:schemeClr val="bg1">
                    <a:lumMod val="50000"/>
                  </a:schemeClr>
                </a:solidFill>
                <a:latin typeface="Arial" panose="020B0604020202020204" pitchFamily="34" charset="0"/>
                <a:cs typeface="Arial" panose="020B0604020202020204" pitchFamily="34" charset="0"/>
              </a:rPr>
              <a:t>Basic SELECT Query Examples</a:t>
            </a:r>
          </a:p>
        </p:txBody>
      </p:sp>
      <p:sp>
        <p:nvSpPr>
          <p:cNvPr id="4" name="AutoShape 3"/>
          <p:cNvSpPr>
            <a:spLocks noChangeArrowheads="1"/>
          </p:cNvSpPr>
          <p:nvPr/>
        </p:nvSpPr>
        <p:spPr bwMode="auto">
          <a:xfrm>
            <a:off x="844640" y="2126181"/>
            <a:ext cx="7471776" cy="349357"/>
          </a:xfrm>
          <a:prstGeom prst="roundRect">
            <a:avLst>
              <a:gd name="adj" fmla="val 11583"/>
            </a:avLst>
          </a:prstGeom>
          <a:solidFill>
            <a:schemeClr val="bg1">
              <a:lumMod val="8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342900" fontAlgn="base">
              <a:lnSpc>
                <a:spcPct val="90000"/>
              </a:lnSpc>
              <a:spcBef>
                <a:spcPct val="0"/>
              </a:spcBef>
              <a:spcAft>
                <a:spcPct val="0"/>
              </a:spcAft>
              <a:tabLst>
                <a:tab pos="342900" algn="l"/>
              </a:tabLst>
              <a:defRPr/>
            </a:pPr>
            <a:r>
              <a:rPr lang="en-US" sz="1650" b="1" kern="0" dirty="0">
                <a:solidFill>
                  <a:srgbClr val="000000"/>
                </a:solidFill>
                <a:latin typeface="Courier New" panose="02070309020205020404" pitchFamily="49" charset="0"/>
                <a:cs typeface="Courier New" panose="02070309020205020404" pitchFamily="49" charset="0"/>
              </a:rPr>
              <a:t>SELECT * FROM </a:t>
            </a:r>
            <a:r>
              <a:rPr lang="en-US" sz="1650" b="1" kern="0" dirty="0" err="1">
                <a:solidFill>
                  <a:srgbClr val="000000"/>
                </a:solidFill>
                <a:latin typeface="Courier New" panose="02070309020205020404" pitchFamily="49" charset="0"/>
                <a:cs typeface="Courier New" panose="02070309020205020404" pitchFamily="49" charset="0"/>
              </a:rPr>
              <a:t>Production.Product</a:t>
            </a:r>
            <a:r>
              <a:rPr lang="en-US" sz="1650" b="1" kern="0" dirty="0">
                <a:solidFill>
                  <a:srgbClr val="000000"/>
                </a:solidFill>
                <a:latin typeface="Courier New" panose="02070309020205020404" pitchFamily="49" charset="0"/>
                <a:cs typeface="Courier New" panose="02070309020205020404" pitchFamily="49" charset="0"/>
              </a:rPr>
              <a:t>;</a:t>
            </a:r>
          </a:p>
        </p:txBody>
      </p:sp>
      <p:sp>
        <p:nvSpPr>
          <p:cNvPr id="5" name="AutoShape 3"/>
          <p:cNvSpPr>
            <a:spLocks noChangeArrowheads="1"/>
          </p:cNvSpPr>
          <p:nvPr/>
        </p:nvSpPr>
        <p:spPr bwMode="auto">
          <a:xfrm>
            <a:off x="818342" y="3429000"/>
            <a:ext cx="7498074" cy="349357"/>
          </a:xfrm>
          <a:prstGeom prst="roundRect">
            <a:avLst>
              <a:gd name="adj" fmla="val 11583"/>
            </a:avLst>
          </a:prstGeom>
          <a:solidFill>
            <a:schemeClr val="bg1">
              <a:lumMod val="8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342900" fontAlgn="base">
              <a:lnSpc>
                <a:spcPct val="90000"/>
              </a:lnSpc>
              <a:spcBef>
                <a:spcPct val="0"/>
              </a:spcBef>
              <a:spcAft>
                <a:spcPct val="0"/>
              </a:spcAft>
              <a:tabLst>
                <a:tab pos="342900" algn="l"/>
              </a:tabLst>
              <a:defRPr/>
            </a:pPr>
            <a:r>
              <a:rPr lang="en-US" sz="1650" b="1" kern="0" dirty="0">
                <a:solidFill>
                  <a:srgbClr val="000000"/>
                </a:solidFill>
                <a:latin typeface="Courier New" panose="02070309020205020404" pitchFamily="49" charset="0"/>
                <a:cs typeface="Courier New" panose="02070309020205020404" pitchFamily="49" charset="0"/>
              </a:rPr>
              <a:t>SELECT Name, </a:t>
            </a:r>
            <a:r>
              <a:rPr lang="en-US" sz="1650" b="1" kern="0" dirty="0" err="1">
                <a:solidFill>
                  <a:srgbClr val="000000"/>
                </a:solidFill>
                <a:latin typeface="Courier New" panose="02070309020205020404" pitchFamily="49" charset="0"/>
                <a:cs typeface="Courier New" panose="02070309020205020404" pitchFamily="49" charset="0"/>
              </a:rPr>
              <a:t>ListPrice</a:t>
            </a:r>
            <a:r>
              <a:rPr lang="en-US" sz="1650" b="1" kern="0" dirty="0">
                <a:solidFill>
                  <a:srgbClr val="000000"/>
                </a:solidFill>
                <a:latin typeface="Courier New" panose="02070309020205020404" pitchFamily="49" charset="0"/>
                <a:cs typeface="Courier New" panose="02070309020205020404" pitchFamily="49" charset="0"/>
              </a:rPr>
              <a:t> FROM </a:t>
            </a:r>
            <a:r>
              <a:rPr lang="en-US" sz="1650" b="1" kern="0" dirty="0" err="1">
                <a:solidFill>
                  <a:srgbClr val="000000"/>
                </a:solidFill>
                <a:latin typeface="Courier New" panose="02070309020205020404" pitchFamily="49" charset="0"/>
                <a:cs typeface="Courier New" panose="02070309020205020404" pitchFamily="49" charset="0"/>
              </a:rPr>
              <a:t>Production.Product</a:t>
            </a:r>
            <a:r>
              <a:rPr lang="en-US" sz="1650" b="1" kern="0" dirty="0">
                <a:solidFill>
                  <a:srgbClr val="000000"/>
                </a:solidFill>
                <a:latin typeface="Courier New" panose="02070309020205020404" pitchFamily="49" charset="0"/>
                <a:cs typeface="Courier New" panose="02070309020205020404" pitchFamily="49" charset="0"/>
              </a:rPr>
              <a:t>;</a:t>
            </a:r>
          </a:p>
        </p:txBody>
      </p:sp>
      <p:sp>
        <p:nvSpPr>
          <p:cNvPr id="6" name="AutoShape 3"/>
          <p:cNvSpPr>
            <a:spLocks noChangeArrowheads="1"/>
          </p:cNvSpPr>
          <p:nvPr/>
        </p:nvSpPr>
        <p:spPr bwMode="auto">
          <a:xfrm>
            <a:off x="827584" y="4997371"/>
            <a:ext cx="7498074" cy="593351"/>
          </a:xfrm>
          <a:prstGeom prst="roundRect">
            <a:avLst>
              <a:gd name="adj" fmla="val 11583"/>
            </a:avLst>
          </a:prstGeom>
          <a:solidFill>
            <a:schemeClr val="bg1">
              <a:lumMod val="8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342900" fontAlgn="base">
              <a:lnSpc>
                <a:spcPct val="90000"/>
              </a:lnSpc>
              <a:spcBef>
                <a:spcPct val="0"/>
              </a:spcBef>
              <a:spcAft>
                <a:spcPct val="0"/>
              </a:spcAft>
              <a:tabLst>
                <a:tab pos="342900" algn="l"/>
              </a:tabLst>
              <a:defRPr/>
            </a:pPr>
            <a:r>
              <a:rPr lang="en-US" sz="1650" b="1" kern="0" dirty="0">
                <a:solidFill>
                  <a:srgbClr val="000000"/>
                </a:solidFill>
                <a:latin typeface="Courier New" panose="02070309020205020404" pitchFamily="49" charset="0"/>
                <a:cs typeface="Courier New" panose="02070309020205020404" pitchFamily="49" charset="0"/>
              </a:rPr>
              <a:t>SELECT Name AS Product, </a:t>
            </a:r>
            <a:r>
              <a:rPr lang="en-US" sz="1650" b="1" kern="0" dirty="0" err="1">
                <a:solidFill>
                  <a:srgbClr val="000000"/>
                </a:solidFill>
                <a:latin typeface="Courier New" panose="02070309020205020404" pitchFamily="49" charset="0"/>
                <a:cs typeface="Courier New" panose="02070309020205020404" pitchFamily="49" charset="0"/>
              </a:rPr>
              <a:t>ListPrice</a:t>
            </a:r>
            <a:r>
              <a:rPr lang="en-US" sz="1650" b="1" kern="0" dirty="0">
                <a:solidFill>
                  <a:srgbClr val="000000"/>
                </a:solidFill>
                <a:latin typeface="Courier New" panose="02070309020205020404" pitchFamily="49" charset="0"/>
                <a:cs typeface="Courier New" panose="02070309020205020404" pitchFamily="49" charset="0"/>
              </a:rPr>
              <a:t> * 0.9 AS </a:t>
            </a:r>
            <a:r>
              <a:rPr lang="en-US" sz="1650" b="1" kern="0" dirty="0" err="1">
                <a:solidFill>
                  <a:srgbClr val="000000"/>
                </a:solidFill>
                <a:latin typeface="Courier New" panose="02070309020205020404" pitchFamily="49" charset="0"/>
                <a:cs typeface="Courier New" panose="02070309020205020404" pitchFamily="49" charset="0"/>
              </a:rPr>
              <a:t>SalePrice</a:t>
            </a:r>
            <a:endParaRPr lang="en-US" sz="1650" b="1" kern="0" dirty="0">
              <a:solidFill>
                <a:srgbClr val="000000"/>
              </a:solidFill>
              <a:latin typeface="Courier New" panose="02070309020205020404" pitchFamily="49" charset="0"/>
              <a:cs typeface="Courier New" panose="02070309020205020404" pitchFamily="49" charset="0"/>
            </a:endParaRPr>
          </a:p>
          <a:p>
            <a:pPr defTabSz="342900" fontAlgn="base">
              <a:lnSpc>
                <a:spcPct val="90000"/>
              </a:lnSpc>
              <a:spcBef>
                <a:spcPct val="0"/>
              </a:spcBef>
              <a:spcAft>
                <a:spcPct val="0"/>
              </a:spcAft>
              <a:tabLst>
                <a:tab pos="342900" algn="l"/>
              </a:tabLst>
              <a:defRPr/>
            </a:pPr>
            <a:r>
              <a:rPr lang="en-US" sz="1650" b="1" kern="0" dirty="0">
                <a:solidFill>
                  <a:srgbClr val="000000"/>
                </a:solidFill>
                <a:latin typeface="Courier New" panose="02070309020205020404" pitchFamily="49" charset="0"/>
                <a:cs typeface="Courier New" panose="02070309020205020404" pitchFamily="49" charset="0"/>
              </a:rPr>
              <a:t>FROM </a:t>
            </a:r>
            <a:r>
              <a:rPr lang="en-US" sz="1650" b="1" kern="0" dirty="0" err="1">
                <a:solidFill>
                  <a:srgbClr val="000000"/>
                </a:solidFill>
                <a:latin typeface="Courier New" panose="02070309020205020404" pitchFamily="49" charset="0"/>
                <a:cs typeface="Courier New" panose="02070309020205020404" pitchFamily="49" charset="0"/>
              </a:rPr>
              <a:t>Production.Product</a:t>
            </a:r>
            <a:r>
              <a:rPr lang="en-US" sz="1650" b="1" kern="0" dirty="0">
                <a:solidFill>
                  <a:srgbClr val="000000"/>
                </a:solidFill>
                <a:latin typeface="Courier New" panose="02070309020205020404" pitchFamily="49" charset="0"/>
                <a:cs typeface="Courier New" panose="02070309020205020404" pitchFamily="49" charset="0"/>
              </a:rPr>
              <a:t>;</a:t>
            </a:r>
          </a:p>
        </p:txBody>
      </p:sp>
      <p:sp>
        <p:nvSpPr>
          <p:cNvPr id="3" name="TextBox 2">
            <a:extLst>
              <a:ext uri="{FF2B5EF4-FFF2-40B4-BE49-F238E27FC236}">
                <a16:creationId xmlns:a16="http://schemas.microsoft.com/office/drawing/2014/main" id="{344A9053-BA46-410C-9526-4CC07B643BFF}"/>
              </a:ext>
            </a:extLst>
          </p:cNvPr>
          <p:cNvSpPr txBox="1"/>
          <p:nvPr/>
        </p:nvSpPr>
        <p:spPr>
          <a:xfrm>
            <a:off x="814358" y="1510684"/>
            <a:ext cx="7434058" cy="400110"/>
          </a:xfrm>
          <a:prstGeom prst="rect">
            <a:avLst/>
          </a:prstGeom>
          <a:noFill/>
        </p:spPr>
        <p:txBody>
          <a:bodyPr wrap="square" rtlCol="0">
            <a:spAutoFit/>
          </a:bodyPr>
          <a:lstStyle/>
          <a:p>
            <a:r>
              <a:rPr lang="en-US" sz="2000" b="1" dirty="0">
                <a:solidFill>
                  <a:schemeClr val="bg1">
                    <a:lumMod val="50000"/>
                  </a:schemeClr>
                </a:solidFill>
                <a:latin typeface="Arial" panose="020B0604020202020204" pitchFamily="34" charset="0"/>
                <a:cs typeface="Arial" panose="020B0604020202020204" pitchFamily="34" charset="0"/>
              </a:rPr>
              <a:t>All columns</a:t>
            </a:r>
          </a:p>
        </p:txBody>
      </p:sp>
      <p:sp>
        <p:nvSpPr>
          <p:cNvPr id="8" name="TextBox 7">
            <a:extLst>
              <a:ext uri="{FF2B5EF4-FFF2-40B4-BE49-F238E27FC236}">
                <a16:creationId xmlns:a16="http://schemas.microsoft.com/office/drawing/2014/main" id="{28A5D7E4-4989-4360-976B-C4DAF54496E9}"/>
              </a:ext>
            </a:extLst>
          </p:cNvPr>
          <p:cNvSpPr txBox="1"/>
          <p:nvPr/>
        </p:nvSpPr>
        <p:spPr>
          <a:xfrm>
            <a:off x="791498" y="2788387"/>
            <a:ext cx="7471776" cy="400110"/>
          </a:xfrm>
          <a:prstGeom prst="rect">
            <a:avLst/>
          </a:prstGeom>
          <a:noFill/>
        </p:spPr>
        <p:txBody>
          <a:bodyPr wrap="square" rtlCol="0">
            <a:spAutoFit/>
          </a:bodyPr>
          <a:lstStyle/>
          <a:p>
            <a:r>
              <a:rPr lang="en-US" sz="2000" b="1" dirty="0">
                <a:solidFill>
                  <a:schemeClr val="bg1">
                    <a:lumMod val="50000"/>
                  </a:schemeClr>
                </a:solidFill>
                <a:latin typeface="Arial" panose="020B0604020202020204" pitchFamily="34" charset="0"/>
                <a:cs typeface="Arial" panose="020B0604020202020204" pitchFamily="34" charset="0"/>
              </a:rPr>
              <a:t>Specific columns</a:t>
            </a:r>
          </a:p>
        </p:txBody>
      </p:sp>
      <p:sp>
        <p:nvSpPr>
          <p:cNvPr id="9" name="TextBox 8">
            <a:extLst>
              <a:ext uri="{FF2B5EF4-FFF2-40B4-BE49-F238E27FC236}">
                <a16:creationId xmlns:a16="http://schemas.microsoft.com/office/drawing/2014/main" id="{479CD377-E5D6-4DC2-8A23-9FFE34DA81A0}"/>
              </a:ext>
            </a:extLst>
          </p:cNvPr>
          <p:cNvSpPr txBox="1"/>
          <p:nvPr/>
        </p:nvSpPr>
        <p:spPr>
          <a:xfrm>
            <a:off x="814358" y="4284412"/>
            <a:ext cx="7434058" cy="400110"/>
          </a:xfrm>
          <a:prstGeom prst="rect">
            <a:avLst/>
          </a:prstGeom>
          <a:noFill/>
        </p:spPr>
        <p:txBody>
          <a:bodyPr wrap="square" rtlCol="0">
            <a:spAutoFit/>
          </a:bodyPr>
          <a:lstStyle/>
          <a:p>
            <a:r>
              <a:rPr lang="en-US" sz="2000" b="1" dirty="0">
                <a:solidFill>
                  <a:schemeClr val="bg1">
                    <a:lumMod val="50000"/>
                  </a:schemeClr>
                </a:solidFill>
                <a:latin typeface="Arial" panose="020B0604020202020204" pitchFamily="34" charset="0"/>
                <a:cs typeface="Arial" panose="020B0604020202020204" pitchFamily="34" charset="0"/>
              </a:rPr>
              <a:t>Expressions and Aliases</a:t>
            </a:r>
          </a:p>
        </p:txBody>
      </p:sp>
    </p:spTree>
    <p:extLst>
      <p:ext uri="{BB962C8B-B14F-4D97-AF65-F5344CB8AC3E}">
        <p14:creationId xmlns:p14="http://schemas.microsoft.com/office/powerpoint/2010/main" val="60586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3" grpId="0"/>
      <p:bldP spid="8" grpId="0"/>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6547" t="36419" r="4774" b="52957"/>
          <a:stretch/>
        </p:blipFill>
        <p:spPr bwMode="auto">
          <a:xfrm>
            <a:off x="-7590" y="6040198"/>
            <a:ext cx="9151590" cy="817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Date Placeholder 8"/>
          <p:cNvSpPr>
            <a:spLocks noGrp="1"/>
          </p:cNvSpPr>
          <p:nvPr>
            <p:ph type="dt" sz="half" idx="10"/>
          </p:nvPr>
        </p:nvSpPr>
        <p:spPr>
          <a:xfrm>
            <a:off x="710208" y="6040198"/>
            <a:ext cx="2133600" cy="817802"/>
          </a:xfrm>
        </p:spPr>
        <p:txBody>
          <a:bodyPr/>
          <a:lstStyle/>
          <a:p>
            <a:fld id="{F8CEAB0B-EF5F-47CE-B945-B520406DFE86}" type="datetime1">
              <a:rPr lang="tr-TR" sz="1000" smtClean="0">
                <a:solidFill>
                  <a:schemeClr val="bg1"/>
                </a:solidFill>
                <a:latin typeface="Arial" panose="020B0604020202020204" pitchFamily="34" charset="0"/>
                <a:cs typeface="Arial" panose="020B0604020202020204" pitchFamily="34" charset="0"/>
              </a:rPr>
              <a:t>13.11.2018</a:t>
            </a:fld>
            <a:r>
              <a:rPr lang="tr-TR" sz="1000" dirty="0">
                <a:solidFill>
                  <a:schemeClr val="bg1"/>
                </a:solidFill>
                <a:latin typeface="Arial" panose="020B0604020202020204" pitchFamily="34" charset="0"/>
                <a:cs typeface="Arial" panose="020B0604020202020204" pitchFamily="34" charset="0"/>
              </a:rPr>
              <a:t> /</a:t>
            </a:r>
            <a:endParaRPr lang="tr-TR" sz="1000" b="1" dirty="0">
              <a:solidFill>
                <a:schemeClr val="bg1"/>
              </a:solidFill>
              <a:latin typeface="Arial" panose="020B0604020202020204" pitchFamily="34" charset="0"/>
              <a:cs typeface="Arial" panose="020B0604020202020204" pitchFamily="34" charset="0"/>
            </a:endParaRPr>
          </a:p>
        </p:txBody>
      </p:sp>
      <p:sp>
        <p:nvSpPr>
          <p:cNvPr id="11" name="Slide Number Placeholder 10"/>
          <p:cNvSpPr>
            <a:spLocks noGrp="1"/>
          </p:cNvSpPr>
          <p:nvPr>
            <p:ph type="sldNum" sz="quarter" idx="12"/>
          </p:nvPr>
        </p:nvSpPr>
        <p:spPr>
          <a:xfrm>
            <a:off x="323528" y="6040198"/>
            <a:ext cx="504056" cy="817802"/>
          </a:xfrm>
        </p:spPr>
        <p:txBody>
          <a:bodyPr/>
          <a:lstStyle/>
          <a:p>
            <a:pPr algn="l"/>
            <a:r>
              <a:rPr lang="tr-TR" sz="1000" dirty="0">
                <a:solidFill>
                  <a:schemeClr val="bg1"/>
                </a:solidFill>
                <a:latin typeface="Arial" panose="020B0604020202020204" pitchFamily="34" charset="0"/>
                <a:cs typeface="Arial" panose="020B0604020202020204" pitchFamily="34" charset="0"/>
              </a:rPr>
              <a:t>/ </a:t>
            </a:r>
            <a:fld id="{F3333AC9-9173-4153-B08D-660CAB894A39}" type="slidenum">
              <a:rPr lang="tr-TR" sz="1000" smtClean="0">
                <a:solidFill>
                  <a:schemeClr val="bg1"/>
                </a:solidFill>
                <a:latin typeface="Arial" panose="020B0604020202020204" pitchFamily="34" charset="0"/>
                <a:cs typeface="Arial" panose="020B0604020202020204" pitchFamily="34" charset="0"/>
              </a:rPr>
              <a:pPr algn="l"/>
              <a:t>43</a:t>
            </a:fld>
            <a:r>
              <a:rPr lang="tr-TR" sz="1000" dirty="0">
                <a:solidFill>
                  <a:schemeClr val="bg1"/>
                </a:solidFill>
                <a:latin typeface="Arial" panose="020B0604020202020204" pitchFamily="34" charset="0"/>
                <a:cs typeface="Arial" panose="020B0604020202020204" pitchFamily="34" charset="0"/>
              </a:rPr>
              <a:t> /</a:t>
            </a:r>
          </a:p>
        </p:txBody>
      </p:sp>
      <p:sp>
        <p:nvSpPr>
          <p:cNvPr id="18" name="Subtitle 2"/>
          <p:cNvSpPr txBox="1">
            <a:spLocks/>
          </p:cNvSpPr>
          <p:nvPr/>
        </p:nvSpPr>
        <p:spPr>
          <a:xfrm>
            <a:off x="251520" y="1700808"/>
            <a:ext cx="8640960" cy="40324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800" b="1" dirty="0">
                <a:solidFill>
                  <a:schemeClr val="bg1">
                    <a:lumMod val="65000"/>
                  </a:schemeClr>
                </a:solidFill>
                <a:latin typeface="Arial" panose="020B0604020202020204" pitchFamily="34" charset="0"/>
                <a:cs typeface="Arial" panose="020B0604020202020204" pitchFamily="34" charset="0"/>
              </a:rPr>
              <a:t>Demo</a:t>
            </a:r>
          </a:p>
        </p:txBody>
      </p:sp>
      <p:pic>
        <p:nvPicPr>
          <p:cNvPr id="1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545" y="260649"/>
            <a:ext cx="720080"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Straight Connector 19"/>
          <p:cNvCxnSpPr/>
          <p:nvPr/>
        </p:nvCxnSpPr>
        <p:spPr>
          <a:xfrm>
            <a:off x="1691680" y="0"/>
            <a:ext cx="0" cy="980729"/>
          </a:xfrm>
          <a:prstGeom prst="line">
            <a:avLst/>
          </a:prstGeom>
          <a:ln w="28575">
            <a:solidFill>
              <a:srgbClr val="FF5200"/>
            </a:solidFill>
          </a:ln>
        </p:spPr>
        <p:style>
          <a:lnRef idx="1">
            <a:schemeClr val="accent1"/>
          </a:lnRef>
          <a:fillRef idx="0">
            <a:schemeClr val="accent1"/>
          </a:fillRef>
          <a:effectRef idx="0">
            <a:schemeClr val="accent1"/>
          </a:effectRef>
          <a:fontRef idx="minor">
            <a:schemeClr val="tx1"/>
          </a:fontRef>
        </p:style>
      </p:cxnSp>
      <p:sp>
        <p:nvSpPr>
          <p:cNvPr id="21" name="Title 1"/>
          <p:cNvSpPr txBox="1">
            <a:spLocks/>
          </p:cNvSpPr>
          <p:nvPr/>
        </p:nvSpPr>
        <p:spPr>
          <a:xfrm>
            <a:off x="1907704" y="260648"/>
            <a:ext cx="6768743" cy="72008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5200"/>
                </a:solidFill>
                <a:latin typeface="Arial" panose="020B0604020202020204" pitchFamily="34" charset="0"/>
                <a:cs typeface="Arial" panose="020B0604020202020204" pitchFamily="34" charset="0"/>
              </a:rPr>
              <a:t>The Select Statement</a:t>
            </a:r>
            <a:endParaRPr lang="tr-TR" sz="2800" b="1" dirty="0">
              <a:solidFill>
                <a:srgbClr val="FF5200"/>
              </a:solidFill>
              <a:latin typeface="Arial" panose="020B0604020202020204" pitchFamily="34" charset="0"/>
              <a:cs typeface="Arial" panose="020B0604020202020204" pitchFamily="34" charset="0"/>
            </a:endParaRPr>
          </a:p>
        </p:txBody>
      </p:sp>
      <p:sp>
        <p:nvSpPr>
          <p:cNvPr id="2" name="Footer Placeholder 1">
            <a:extLst>
              <a:ext uri="{FF2B5EF4-FFF2-40B4-BE49-F238E27FC236}">
                <a16:creationId xmlns:a16="http://schemas.microsoft.com/office/drawing/2014/main" id="{9841CF9E-6D3B-49D1-B2FD-1361862BBA90}"/>
              </a:ext>
            </a:extLst>
          </p:cNvPr>
          <p:cNvSpPr>
            <a:spLocks noGrp="1"/>
          </p:cNvSpPr>
          <p:nvPr>
            <p:ph type="ftr" sz="quarter" idx="11"/>
          </p:nvPr>
        </p:nvSpPr>
        <p:spPr>
          <a:xfrm>
            <a:off x="1475656" y="6040198"/>
            <a:ext cx="2391544" cy="817802"/>
          </a:xfrm>
        </p:spPr>
        <p:txBody>
          <a:bodyPr/>
          <a:lstStyle/>
          <a:p>
            <a:pPr algn="l"/>
            <a:r>
              <a:rPr lang="tr-TR" dirty="0">
                <a:solidFill>
                  <a:schemeClr val="bg1"/>
                </a:solidFill>
              </a:rPr>
              <a:t>MS SQL </a:t>
            </a:r>
            <a:r>
              <a:rPr lang="tr-TR" dirty="0" err="1">
                <a:solidFill>
                  <a:schemeClr val="bg1"/>
                </a:solidFill>
              </a:rPr>
              <a:t>SQL</a:t>
            </a:r>
            <a:r>
              <a:rPr lang="tr-TR" dirty="0">
                <a:solidFill>
                  <a:schemeClr val="bg1"/>
                </a:solidFill>
              </a:rPr>
              <a:t> Fundamentals</a:t>
            </a:r>
          </a:p>
        </p:txBody>
      </p:sp>
    </p:spTree>
    <p:extLst>
      <p:ext uri="{BB962C8B-B14F-4D97-AF65-F5344CB8AC3E}">
        <p14:creationId xmlns:p14="http://schemas.microsoft.com/office/powerpoint/2010/main" val="28438170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5" y="2204864"/>
            <a:ext cx="2232248"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ctrTitle"/>
          </p:nvPr>
        </p:nvSpPr>
        <p:spPr>
          <a:xfrm>
            <a:off x="3347864" y="2204864"/>
            <a:ext cx="5616624" cy="2232248"/>
          </a:xfrm>
        </p:spPr>
        <p:txBody>
          <a:bodyPr>
            <a:normAutofit/>
          </a:bodyPr>
          <a:lstStyle/>
          <a:p>
            <a:r>
              <a:rPr lang="en-US" sz="4000" b="1" dirty="0">
                <a:solidFill>
                  <a:schemeClr val="bg1">
                    <a:lumMod val="50000"/>
                  </a:schemeClr>
                </a:solidFill>
                <a:latin typeface="Arial" panose="020B0604020202020204" pitchFamily="34" charset="0"/>
                <a:cs typeface="Arial" panose="020B0604020202020204" pitchFamily="34" charset="0"/>
              </a:rPr>
              <a:t>Data Type Conversion</a:t>
            </a:r>
          </a:p>
        </p:txBody>
      </p:sp>
      <p:sp>
        <p:nvSpPr>
          <p:cNvPr id="2" name="Date Placeholder 1">
            <a:extLst>
              <a:ext uri="{FF2B5EF4-FFF2-40B4-BE49-F238E27FC236}">
                <a16:creationId xmlns:a16="http://schemas.microsoft.com/office/drawing/2014/main" id="{00026E1E-F7DE-40E1-9910-233EE6F2FA65}"/>
              </a:ext>
            </a:extLst>
          </p:cNvPr>
          <p:cNvSpPr>
            <a:spLocks noGrp="1"/>
          </p:cNvSpPr>
          <p:nvPr>
            <p:ph type="dt" sz="half" idx="10"/>
          </p:nvPr>
        </p:nvSpPr>
        <p:spPr/>
        <p:txBody>
          <a:bodyPr/>
          <a:lstStyle/>
          <a:p>
            <a:fld id="{B79E87F2-EE2A-4B01-AF44-82B5310633F8}" type="datetime1">
              <a:rPr lang="tr-TR" smtClean="0"/>
              <a:t>13.11.2018</a:t>
            </a:fld>
            <a:endParaRPr lang="tr-TR"/>
          </a:p>
        </p:txBody>
      </p:sp>
      <p:sp>
        <p:nvSpPr>
          <p:cNvPr id="4" name="Footer Placeholder 3">
            <a:extLst>
              <a:ext uri="{FF2B5EF4-FFF2-40B4-BE49-F238E27FC236}">
                <a16:creationId xmlns:a16="http://schemas.microsoft.com/office/drawing/2014/main" id="{9C31DD49-F533-4E61-842C-9FD67E4203DA}"/>
              </a:ext>
            </a:extLst>
          </p:cNvPr>
          <p:cNvSpPr>
            <a:spLocks noGrp="1"/>
          </p:cNvSpPr>
          <p:nvPr>
            <p:ph type="ftr" sz="quarter" idx="11"/>
          </p:nvPr>
        </p:nvSpPr>
        <p:spPr/>
        <p:txBody>
          <a:bodyPr/>
          <a:lstStyle/>
          <a:p>
            <a:r>
              <a:rPr lang="tr-TR"/>
              <a:t>MS SQL SQL Fundamentals</a:t>
            </a:r>
          </a:p>
        </p:txBody>
      </p:sp>
      <p:sp>
        <p:nvSpPr>
          <p:cNvPr id="7" name="Slide Number Placeholder 6">
            <a:extLst>
              <a:ext uri="{FF2B5EF4-FFF2-40B4-BE49-F238E27FC236}">
                <a16:creationId xmlns:a16="http://schemas.microsoft.com/office/drawing/2014/main" id="{18678E80-8EDA-4EA1-B8D3-0AFFBD41769D}"/>
              </a:ext>
            </a:extLst>
          </p:cNvPr>
          <p:cNvSpPr>
            <a:spLocks noGrp="1"/>
          </p:cNvSpPr>
          <p:nvPr>
            <p:ph type="sldNum" sz="quarter" idx="12"/>
          </p:nvPr>
        </p:nvSpPr>
        <p:spPr/>
        <p:txBody>
          <a:bodyPr/>
          <a:lstStyle/>
          <a:p>
            <a:fld id="{F3333AC9-9173-4153-B08D-660CAB894A39}" type="slidenum">
              <a:rPr lang="tr-TR" smtClean="0"/>
              <a:t>44</a:t>
            </a:fld>
            <a:endParaRPr lang="tr-TR"/>
          </a:p>
        </p:txBody>
      </p:sp>
    </p:spTree>
    <p:extLst>
      <p:ext uri="{BB962C8B-B14F-4D97-AF65-F5344CB8AC3E}">
        <p14:creationId xmlns:p14="http://schemas.microsoft.com/office/powerpoint/2010/main" val="34171681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GB" sz="3000" b="1" dirty="0">
                <a:solidFill>
                  <a:schemeClr val="bg1">
                    <a:lumMod val="50000"/>
                  </a:schemeClr>
                </a:solidFill>
                <a:latin typeface="Arial" panose="020B0604020202020204" pitchFamily="34" charset="0"/>
                <a:cs typeface="Arial" panose="020B0604020202020204" pitchFamily="34" charset="0"/>
              </a:rPr>
              <a:t>Data Types</a:t>
            </a:r>
            <a:endParaRPr lang="en-GB" b="1" dirty="0">
              <a:solidFill>
                <a:schemeClr val="bg1">
                  <a:lumMod val="50000"/>
                </a:schemeClr>
              </a:solidFill>
              <a:latin typeface="Arial" panose="020B0604020202020204" pitchFamily="34" charset="0"/>
              <a:cs typeface="Arial" panose="020B0604020202020204" pitchFamily="34" charset="0"/>
            </a:endParaRPr>
          </a:p>
        </p:txBody>
      </p:sp>
      <p:graphicFrame>
        <p:nvGraphicFramePr>
          <p:cNvPr id="6" name="Content Placeholder 5"/>
          <p:cNvGraphicFramePr>
            <a:graphicFrameLocks noGrp="1"/>
          </p:cNvGraphicFramePr>
          <p:nvPr>
            <p:ph sz="quarter" idx="10"/>
            <p:extLst>
              <p:ext uri="{D42A27DB-BD31-4B8C-83A1-F6EECF244321}">
                <p14:modId xmlns:p14="http://schemas.microsoft.com/office/powerpoint/2010/main" val="1997575390"/>
              </p:ext>
            </p:extLst>
          </p:nvPr>
        </p:nvGraphicFramePr>
        <p:xfrm>
          <a:off x="102048" y="1772816"/>
          <a:ext cx="8933334" cy="3169920"/>
        </p:xfrm>
        <a:graphic>
          <a:graphicData uri="http://schemas.openxmlformats.org/drawingml/2006/table">
            <a:tbl>
              <a:tblPr firstRow="1" bandRow="1">
                <a:tableStyleId>{2A488322-F2BA-4B5B-9748-0D474271808F}</a:tableStyleId>
              </a:tblPr>
              <a:tblGrid>
                <a:gridCol w="1497475">
                  <a:extLst>
                    <a:ext uri="{9D8B030D-6E8A-4147-A177-3AD203B41FA5}">
                      <a16:colId xmlns:a16="http://schemas.microsoft.com/office/drawing/2014/main" val="20000"/>
                    </a:ext>
                  </a:extLst>
                </a:gridCol>
                <a:gridCol w="1734743">
                  <a:extLst>
                    <a:ext uri="{9D8B030D-6E8A-4147-A177-3AD203B41FA5}">
                      <a16:colId xmlns:a16="http://schemas.microsoft.com/office/drawing/2014/main" val="20001"/>
                    </a:ext>
                  </a:extLst>
                </a:gridCol>
                <a:gridCol w="1425279">
                  <a:extLst>
                    <a:ext uri="{9D8B030D-6E8A-4147-A177-3AD203B41FA5}">
                      <a16:colId xmlns:a16="http://schemas.microsoft.com/office/drawing/2014/main" val="20002"/>
                    </a:ext>
                  </a:extLst>
                </a:gridCol>
                <a:gridCol w="1425279">
                  <a:extLst>
                    <a:ext uri="{9D8B030D-6E8A-4147-A177-3AD203B41FA5}">
                      <a16:colId xmlns:a16="http://schemas.microsoft.com/office/drawing/2014/main" val="20003"/>
                    </a:ext>
                  </a:extLst>
                </a:gridCol>
                <a:gridCol w="1425279">
                  <a:extLst>
                    <a:ext uri="{9D8B030D-6E8A-4147-A177-3AD203B41FA5}">
                      <a16:colId xmlns:a16="http://schemas.microsoft.com/office/drawing/2014/main" val="20004"/>
                    </a:ext>
                  </a:extLst>
                </a:gridCol>
                <a:gridCol w="1425279">
                  <a:extLst>
                    <a:ext uri="{9D8B030D-6E8A-4147-A177-3AD203B41FA5}">
                      <a16:colId xmlns:a16="http://schemas.microsoft.com/office/drawing/2014/main" val="20005"/>
                    </a:ext>
                  </a:extLst>
                </a:gridCol>
              </a:tblGrid>
              <a:tr h="278130">
                <a:tc>
                  <a:txBody>
                    <a:bodyPr/>
                    <a:lstStyle/>
                    <a:p>
                      <a:r>
                        <a:rPr lang="en-GB" sz="1400" dirty="0"/>
                        <a:t>Exact Numeric</a:t>
                      </a:r>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r>
                        <a:rPr lang="en-GB" sz="1400" dirty="0"/>
                        <a:t>Approximate Numeric</a:t>
                      </a:r>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r>
                        <a:rPr lang="en-GB" sz="1400" dirty="0"/>
                        <a:t>Character</a:t>
                      </a:r>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r>
                        <a:rPr lang="en-GB" sz="1400" dirty="0"/>
                        <a:t>Date/Time</a:t>
                      </a:r>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r>
                        <a:rPr lang="en-GB" sz="1400" dirty="0"/>
                        <a:t>Binary</a:t>
                      </a:r>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r>
                        <a:rPr lang="en-GB" sz="1400" dirty="0"/>
                        <a:t>Other</a:t>
                      </a:r>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10000"/>
                  </a:ext>
                </a:extLst>
              </a:tr>
              <a:tr h="297180">
                <a:tc>
                  <a:txBody>
                    <a:bodyPr/>
                    <a:lstStyle/>
                    <a:p>
                      <a:r>
                        <a:rPr lang="en-GB" sz="1500" dirty="0" err="1"/>
                        <a:t>tinyint</a:t>
                      </a:r>
                      <a:endParaRPr lang="en-GB" sz="1500" dirty="0"/>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500" dirty="0"/>
                        <a:t>float</a:t>
                      </a:r>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500" dirty="0"/>
                        <a:t>char</a:t>
                      </a:r>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500" dirty="0"/>
                        <a:t>date</a:t>
                      </a:r>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500" dirty="0"/>
                        <a:t>binary</a:t>
                      </a:r>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500" dirty="0"/>
                        <a:t>cursor</a:t>
                      </a:r>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7180">
                <a:tc>
                  <a:txBody>
                    <a:bodyPr/>
                    <a:lstStyle/>
                    <a:p>
                      <a:r>
                        <a:rPr lang="en-GB" sz="1500" dirty="0" err="1"/>
                        <a:t>smallint</a:t>
                      </a:r>
                      <a:endParaRPr lang="en-GB" sz="1500" dirty="0"/>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500" dirty="0"/>
                        <a:t>real</a:t>
                      </a:r>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500" dirty="0" err="1"/>
                        <a:t>varchar</a:t>
                      </a:r>
                      <a:endParaRPr lang="en-GB" sz="1500" dirty="0"/>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500" dirty="0"/>
                        <a:t>time</a:t>
                      </a:r>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500" dirty="0" err="1"/>
                        <a:t>varbinary</a:t>
                      </a:r>
                      <a:endParaRPr lang="en-GB" sz="1500" dirty="0"/>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500" dirty="0" err="1"/>
                        <a:t>hierarchyid</a:t>
                      </a:r>
                      <a:endParaRPr lang="en-GB" sz="1500" dirty="0"/>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7180">
                <a:tc>
                  <a:txBody>
                    <a:bodyPr/>
                    <a:lstStyle/>
                    <a:p>
                      <a:r>
                        <a:rPr lang="en-GB" sz="1500" dirty="0" err="1"/>
                        <a:t>int</a:t>
                      </a:r>
                      <a:endParaRPr lang="en-GB" sz="1500" dirty="0"/>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500" dirty="0"/>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500" dirty="0"/>
                        <a:t>text</a:t>
                      </a:r>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500" dirty="0" err="1"/>
                        <a:t>datetime</a:t>
                      </a:r>
                      <a:endParaRPr lang="en-GB" sz="1500" dirty="0"/>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500" dirty="0"/>
                        <a:t>image</a:t>
                      </a:r>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500" dirty="0" err="1"/>
                        <a:t>sql_variant</a:t>
                      </a:r>
                      <a:endParaRPr lang="en-GB" sz="1500" dirty="0"/>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7180">
                <a:tc>
                  <a:txBody>
                    <a:bodyPr/>
                    <a:lstStyle/>
                    <a:p>
                      <a:r>
                        <a:rPr lang="en-GB" sz="1500" dirty="0" err="1"/>
                        <a:t>bigint</a:t>
                      </a:r>
                      <a:endParaRPr lang="en-GB" sz="1500" dirty="0"/>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500" dirty="0"/>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500" dirty="0" err="1"/>
                        <a:t>nchar</a:t>
                      </a:r>
                      <a:endParaRPr lang="en-GB" sz="1500" dirty="0"/>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500" dirty="0"/>
                        <a:t>datetime2</a:t>
                      </a:r>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500" dirty="0"/>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500" dirty="0"/>
                        <a:t>table</a:t>
                      </a:r>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97180">
                <a:tc>
                  <a:txBody>
                    <a:bodyPr/>
                    <a:lstStyle/>
                    <a:p>
                      <a:r>
                        <a:rPr lang="en-GB" sz="1500" dirty="0"/>
                        <a:t>bit</a:t>
                      </a:r>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500" dirty="0"/>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500" dirty="0" err="1"/>
                        <a:t>nvarchar</a:t>
                      </a:r>
                      <a:endParaRPr lang="en-GB" sz="1500" dirty="0"/>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500" dirty="0" err="1"/>
                        <a:t>smalldatetime</a:t>
                      </a:r>
                      <a:endParaRPr lang="en-GB" sz="1500" dirty="0"/>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500" dirty="0"/>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500" dirty="0"/>
                        <a:t>timestamp</a:t>
                      </a:r>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97180">
                <a:tc>
                  <a:txBody>
                    <a:bodyPr/>
                    <a:lstStyle/>
                    <a:p>
                      <a:r>
                        <a:rPr lang="en-GB" sz="1500" dirty="0"/>
                        <a:t>decimal/numeric</a:t>
                      </a:r>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500" dirty="0"/>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500" dirty="0" err="1"/>
                        <a:t>ntext</a:t>
                      </a:r>
                      <a:endParaRPr lang="en-GB" sz="1500" dirty="0"/>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500" dirty="0" err="1"/>
                        <a:t>datetimeoffset</a:t>
                      </a:r>
                      <a:endParaRPr lang="en-GB" sz="1500" dirty="0"/>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500" dirty="0"/>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500" dirty="0" err="1"/>
                        <a:t>uniqueidentifier</a:t>
                      </a:r>
                      <a:endParaRPr lang="en-GB" sz="1500" dirty="0"/>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97180">
                <a:tc>
                  <a:txBody>
                    <a:bodyPr/>
                    <a:lstStyle/>
                    <a:p>
                      <a:r>
                        <a:rPr lang="en-GB" sz="1500" dirty="0"/>
                        <a:t>numeric</a:t>
                      </a:r>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500" dirty="0"/>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500" dirty="0"/>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500" dirty="0"/>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500" dirty="0"/>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500" dirty="0"/>
                        <a:t>xml</a:t>
                      </a:r>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97180">
                <a:tc>
                  <a:txBody>
                    <a:bodyPr/>
                    <a:lstStyle/>
                    <a:p>
                      <a:r>
                        <a:rPr lang="en-GB" sz="1500" dirty="0"/>
                        <a:t>money</a:t>
                      </a:r>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500" dirty="0"/>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500" dirty="0"/>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500" dirty="0"/>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500" dirty="0"/>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500" dirty="0"/>
                        <a:t>geography</a:t>
                      </a:r>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97180">
                <a:tc>
                  <a:txBody>
                    <a:bodyPr/>
                    <a:lstStyle/>
                    <a:p>
                      <a:r>
                        <a:rPr lang="en-GB" sz="1500" dirty="0" err="1"/>
                        <a:t>smallmoney</a:t>
                      </a:r>
                      <a:endParaRPr lang="en-GB" sz="1500" dirty="0"/>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500" dirty="0"/>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500" dirty="0"/>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500" dirty="0"/>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500" dirty="0"/>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500" dirty="0"/>
                        <a:t>geometry</a:t>
                      </a:r>
                    </a:p>
                  </a:txBody>
                  <a:tcPr marL="66509" marR="66509"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2325195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7151"/>
          </a:xfrm>
        </p:spPr>
        <p:txBody>
          <a:bodyPr>
            <a:normAutofit/>
          </a:bodyPr>
          <a:lstStyle/>
          <a:p>
            <a:r>
              <a:rPr lang="en-GB" sz="3000" b="1" dirty="0">
                <a:solidFill>
                  <a:schemeClr val="bg1">
                    <a:lumMod val="50000"/>
                  </a:schemeClr>
                </a:solidFill>
                <a:latin typeface="Arial" panose="020B0604020202020204" pitchFamily="34" charset="0"/>
                <a:cs typeface="Arial" panose="020B0604020202020204" pitchFamily="34" charset="0"/>
              </a:rPr>
              <a:t>Data Type Conversion</a:t>
            </a:r>
          </a:p>
        </p:txBody>
      </p:sp>
      <p:sp>
        <p:nvSpPr>
          <p:cNvPr id="3" name="Content Placeholder 2"/>
          <p:cNvSpPr>
            <a:spLocks noGrp="1"/>
          </p:cNvSpPr>
          <p:nvPr>
            <p:ph sz="quarter" idx="10"/>
          </p:nvPr>
        </p:nvSpPr>
        <p:spPr>
          <a:xfrm>
            <a:off x="284560" y="1484785"/>
            <a:ext cx="8643938" cy="3816424"/>
          </a:xfrm>
        </p:spPr>
        <p:txBody>
          <a:bodyPr>
            <a:noAutofit/>
          </a:bodyPr>
          <a:lstStyle/>
          <a:p>
            <a:r>
              <a:rPr lang="en-GB" sz="2800" b="1" dirty="0">
                <a:solidFill>
                  <a:schemeClr val="bg1">
                    <a:lumMod val="50000"/>
                  </a:schemeClr>
                </a:solidFill>
                <a:latin typeface="Arial" panose="020B0604020202020204" pitchFamily="34" charset="0"/>
                <a:cs typeface="Arial" panose="020B0604020202020204" pitchFamily="34" charset="0"/>
              </a:rPr>
              <a:t>Implicit Conversion</a:t>
            </a:r>
          </a:p>
          <a:p>
            <a:pPr lvl="1"/>
            <a:r>
              <a:rPr lang="en-GB" sz="2400" b="1" dirty="0">
                <a:solidFill>
                  <a:schemeClr val="bg1">
                    <a:lumMod val="50000"/>
                  </a:schemeClr>
                </a:solidFill>
                <a:latin typeface="Arial" panose="020B0604020202020204" pitchFamily="34" charset="0"/>
                <a:cs typeface="Arial" panose="020B0604020202020204" pitchFamily="34" charset="0"/>
              </a:rPr>
              <a:t>Compatible data types can be automatically converted</a:t>
            </a:r>
          </a:p>
          <a:p>
            <a:r>
              <a:rPr lang="en-GB" sz="2800" b="1" dirty="0">
                <a:solidFill>
                  <a:schemeClr val="bg1">
                    <a:lumMod val="50000"/>
                  </a:schemeClr>
                </a:solidFill>
                <a:latin typeface="Arial" panose="020B0604020202020204" pitchFamily="34" charset="0"/>
                <a:cs typeface="Arial" panose="020B0604020202020204" pitchFamily="34" charset="0"/>
              </a:rPr>
              <a:t>Explicit Conversion</a:t>
            </a:r>
          </a:p>
          <a:p>
            <a:pPr lvl="1"/>
            <a:r>
              <a:rPr lang="en-GB" sz="2400" b="1" dirty="0">
                <a:solidFill>
                  <a:schemeClr val="bg1">
                    <a:lumMod val="50000"/>
                  </a:schemeClr>
                </a:solidFill>
                <a:latin typeface="Arial" panose="020B0604020202020204" pitchFamily="34" charset="0"/>
                <a:cs typeface="Arial" panose="020B0604020202020204" pitchFamily="34" charset="0"/>
              </a:rPr>
              <a:t>Requires an explicit conversion function</a:t>
            </a:r>
          </a:p>
          <a:p>
            <a:pPr lvl="2"/>
            <a:r>
              <a:rPr lang="en-GB" sz="2000" b="1" dirty="0">
                <a:solidFill>
                  <a:schemeClr val="bg1">
                    <a:lumMod val="50000"/>
                  </a:schemeClr>
                </a:solidFill>
                <a:latin typeface="Arial" panose="020B0604020202020204" pitchFamily="34" charset="0"/>
                <a:cs typeface="Arial" panose="020B0604020202020204" pitchFamily="34" charset="0"/>
              </a:rPr>
              <a:t>CAST / TRY_CAST</a:t>
            </a:r>
          </a:p>
          <a:p>
            <a:pPr lvl="2"/>
            <a:r>
              <a:rPr lang="en-GB" sz="2000" b="1" dirty="0">
                <a:solidFill>
                  <a:schemeClr val="bg1">
                    <a:lumMod val="50000"/>
                  </a:schemeClr>
                </a:solidFill>
                <a:latin typeface="Arial" panose="020B0604020202020204" pitchFamily="34" charset="0"/>
                <a:cs typeface="Arial" panose="020B0604020202020204" pitchFamily="34" charset="0"/>
              </a:rPr>
              <a:t>CONVERT / TRY_CONVERT</a:t>
            </a:r>
          </a:p>
          <a:p>
            <a:pPr lvl="2"/>
            <a:r>
              <a:rPr lang="en-GB" sz="2000" b="1" dirty="0">
                <a:solidFill>
                  <a:schemeClr val="bg1">
                    <a:lumMod val="50000"/>
                  </a:schemeClr>
                </a:solidFill>
                <a:latin typeface="Arial" panose="020B0604020202020204" pitchFamily="34" charset="0"/>
                <a:cs typeface="Arial" panose="020B0604020202020204" pitchFamily="34" charset="0"/>
              </a:rPr>
              <a:t>PARSE / TRY_PARSE</a:t>
            </a:r>
          </a:p>
          <a:p>
            <a:pPr lvl="2"/>
            <a:r>
              <a:rPr lang="en-GB" sz="2000" b="1" dirty="0">
                <a:solidFill>
                  <a:schemeClr val="bg1">
                    <a:lumMod val="50000"/>
                  </a:schemeClr>
                </a:solidFill>
                <a:latin typeface="Arial" panose="020B0604020202020204" pitchFamily="34" charset="0"/>
                <a:cs typeface="Arial" panose="020B0604020202020204" pitchFamily="34" charset="0"/>
              </a:rPr>
              <a:t>STR</a:t>
            </a:r>
          </a:p>
        </p:txBody>
      </p:sp>
      <p:sp>
        <p:nvSpPr>
          <p:cNvPr id="4" name="TextBox 3">
            <a:extLst>
              <a:ext uri="{FF2B5EF4-FFF2-40B4-BE49-F238E27FC236}">
                <a16:creationId xmlns:a16="http://schemas.microsoft.com/office/drawing/2014/main" id="{4D483EAA-66AE-4C1D-ACE6-11C93DD2F6C7}"/>
              </a:ext>
            </a:extLst>
          </p:cNvPr>
          <p:cNvSpPr txBox="1"/>
          <p:nvPr/>
        </p:nvSpPr>
        <p:spPr>
          <a:xfrm>
            <a:off x="683568" y="3933056"/>
            <a:ext cx="7560840" cy="584775"/>
          </a:xfrm>
          <a:prstGeom prst="rect">
            <a:avLst/>
          </a:prstGeom>
          <a:noFill/>
        </p:spPr>
        <p:txBody>
          <a:bodyPr wrap="square" rtlCol="0">
            <a:spAutoFit/>
          </a:bodyPr>
          <a:lstStyle/>
          <a:p>
            <a:pPr algn="ctr"/>
            <a:r>
              <a:rPr lang="en-US" sz="3200" b="1" dirty="0">
                <a:solidFill>
                  <a:schemeClr val="accent6">
                    <a:lumMod val="75000"/>
                  </a:schemeClr>
                </a:solidFill>
                <a:latin typeface="Arial" panose="020B0604020202020204" pitchFamily="34" charset="0"/>
                <a:cs typeface="Arial" panose="020B0604020202020204" pitchFamily="34" charset="0"/>
              </a:rPr>
              <a:t>CAST and CONVERT </a:t>
            </a:r>
          </a:p>
        </p:txBody>
      </p:sp>
    </p:spTree>
    <p:extLst>
      <p:ext uri="{BB962C8B-B14F-4D97-AF65-F5344CB8AC3E}">
        <p14:creationId xmlns:p14="http://schemas.microsoft.com/office/powerpoint/2010/main" val="333682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6547" t="36419" r="4774" b="52957"/>
          <a:stretch/>
        </p:blipFill>
        <p:spPr bwMode="auto">
          <a:xfrm>
            <a:off x="-7590" y="6040198"/>
            <a:ext cx="9151590" cy="817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Date Placeholder 8"/>
          <p:cNvSpPr>
            <a:spLocks noGrp="1"/>
          </p:cNvSpPr>
          <p:nvPr>
            <p:ph type="dt" sz="half" idx="10"/>
          </p:nvPr>
        </p:nvSpPr>
        <p:spPr>
          <a:xfrm>
            <a:off x="710208" y="6040198"/>
            <a:ext cx="2133600" cy="817802"/>
          </a:xfrm>
        </p:spPr>
        <p:txBody>
          <a:bodyPr/>
          <a:lstStyle/>
          <a:p>
            <a:fld id="{F8CEAB0B-EF5F-47CE-B945-B520406DFE86}" type="datetime1">
              <a:rPr lang="tr-TR" sz="1000" smtClean="0">
                <a:solidFill>
                  <a:schemeClr val="bg1"/>
                </a:solidFill>
                <a:latin typeface="Arial" panose="020B0604020202020204" pitchFamily="34" charset="0"/>
                <a:cs typeface="Arial" panose="020B0604020202020204" pitchFamily="34" charset="0"/>
              </a:rPr>
              <a:t>13.11.2018</a:t>
            </a:fld>
            <a:r>
              <a:rPr lang="tr-TR" sz="1000" dirty="0">
                <a:solidFill>
                  <a:schemeClr val="bg1"/>
                </a:solidFill>
                <a:latin typeface="Arial" panose="020B0604020202020204" pitchFamily="34" charset="0"/>
                <a:cs typeface="Arial" panose="020B0604020202020204" pitchFamily="34" charset="0"/>
              </a:rPr>
              <a:t> /</a:t>
            </a:r>
            <a:endParaRPr lang="tr-TR" sz="1000" b="1" dirty="0">
              <a:solidFill>
                <a:schemeClr val="bg1"/>
              </a:solidFill>
              <a:latin typeface="Arial" panose="020B0604020202020204" pitchFamily="34" charset="0"/>
              <a:cs typeface="Arial" panose="020B0604020202020204" pitchFamily="34" charset="0"/>
            </a:endParaRPr>
          </a:p>
        </p:txBody>
      </p:sp>
      <p:sp>
        <p:nvSpPr>
          <p:cNvPr id="11" name="Slide Number Placeholder 10"/>
          <p:cNvSpPr>
            <a:spLocks noGrp="1"/>
          </p:cNvSpPr>
          <p:nvPr>
            <p:ph type="sldNum" sz="quarter" idx="12"/>
          </p:nvPr>
        </p:nvSpPr>
        <p:spPr>
          <a:xfrm>
            <a:off x="323528" y="6040198"/>
            <a:ext cx="504056" cy="817802"/>
          </a:xfrm>
        </p:spPr>
        <p:txBody>
          <a:bodyPr/>
          <a:lstStyle/>
          <a:p>
            <a:pPr algn="l"/>
            <a:r>
              <a:rPr lang="tr-TR" sz="1000" dirty="0">
                <a:solidFill>
                  <a:schemeClr val="bg1"/>
                </a:solidFill>
                <a:latin typeface="Arial" panose="020B0604020202020204" pitchFamily="34" charset="0"/>
                <a:cs typeface="Arial" panose="020B0604020202020204" pitchFamily="34" charset="0"/>
              </a:rPr>
              <a:t>/ </a:t>
            </a:r>
            <a:fld id="{F3333AC9-9173-4153-B08D-660CAB894A39}" type="slidenum">
              <a:rPr lang="tr-TR" sz="1000" smtClean="0">
                <a:solidFill>
                  <a:schemeClr val="bg1"/>
                </a:solidFill>
                <a:latin typeface="Arial" panose="020B0604020202020204" pitchFamily="34" charset="0"/>
                <a:cs typeface="Arial" panose="020B0604020202020204" pitchFamily="34" charset="0"/>
              </a:rPr>
              <a:pPr algn="l"/>
              <a:t>47</a:t>
            </a:fld>
            <a:r>
              <a:rPr lang="tr-TR" sz="1000" dirty="0">
                <a:solidFill>
                  <a:schemeClr val="bg1"/>
                </a:solidFill>
                <a:latin typeface="Arial" panose="020B0604020202020204" pitchFamily="34" charset="0"/>
                <a:cs typeface="Arial" panose="020B0604020202020204" pitchFamily="34" charset="0"/>
              </a:rPr>
              <a:t> /</a:t>
            </a:r>
          </a:p>
        </p:txBody>
      </p:sp>
      <p:sp>
        <p:nvSpPr>
          <p:cNvPr id="18" name="Subtitle 2"/>
          <p:cNvSpPr txBox="1">
            <a:spLocks/>
          </p:cNvSpPr>
          <p:nvPr/>
        </p:nvSpPr>
        <p:spPr>
          <a:xfrm>
            <a:off x="251520" y="1700808"/>
            <a:ext cx="8640960" cy="40324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4800" b="1" dirty="0">
              <a:solidFill>
                <a:schemeClr val="bg1">
                  <a:lumMod val="65000"/>
                </a:schemeClr>
              </a:solidFill>
              <a:latin typeface="Arial" panose="020B0604020202020204" pitchFamily="34" charset="0"/>
              <a:cs typeface="Arial" panose="020B0604020202020204" pitchFamily="34" charset="0"/>
            </a:endParaRPr>
          </a:p>
        </p:txBody>
      </p:sp>
      <p:pic>
        <p:nvPicPr>
          <p:cNvPr id="1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545" y="260649"/>
            <a:ext cx="720080"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Straight Connector 19"/>
          <p:cNvCxnSpPr/>
          <p:nvPr/>
        </p:nvCxnSpPr>
        <p:spPr>
          <a:xfrm>
            <a:off x="1691680" y="0"/>
            <a:ext cx="0" cy="980729"/>
          </a:xfrm>
          <a:prstGeom prst="line">
            <a:avLst/>
          </a:prstGeom>
          <a:ln w="28575">
            <a:solidFill>
              <a:srgbClr val="FF5200"/>
            </a:solidFill>
          </a:ln>
        </p:spPr>
        <p:style>
          <a:lnRef idx="1">
            <a:schemeClr val="accent1"/>
          </a:lnRef>
          <a:fillRef idx="0">
            <a:schemeClr val="accent1"/>
          </a:fillRef>
          <a:effectRef idx="0">
            <a:schemeClr val="accent1"/>
          </a:effectRef>
          <a:fontRef idx="minor">
            <a:schemeClr val="tx1"/>
          </a:fontRef>
        </p:style>
      </p:cxnSp>
      <p:sp>
        <p:nvSpPr>
          <p:cNvPr id="21" name="Title 1"/>
          <p:cNvSpPr txBox="1">
            <a:spLocks/>
          </p:cNvSpPr>
          <p:nvPr/>
        </p:nvSpPr>
        <p:spPr>
          <a:xfrm>
            <a:off x="1907704" y="260648"/>
            <a:ext cx="6768743" cy="72008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chemeClr val="bg1">
                    <a:lumMod val="50000"/>
                  </a:schemeClr>
                </a:solidFill>
                <a:latin typeface="Arial" panose="020B0604020202020204" pitchFamily="34" charset="0"/>
                <a:cs typeface="Arial" panose="020B0604020202020204" pitchFamily="34" charset="0"/>
              </a:rPr>
              <a:t>Data Type Conversion</a:t>
            </a:r>
          </a:p>
        </p:txBody>
      </p:sp>
      <p:sp>
        <p:nvSpPr>
          <p:cNvPr id="2" name="Footer Placeholder 1">
            <a:extLst>
              <a:ext uri="{FF2B5EF4-FFF2-40B4-BE49-F238E27FC236}">
                <a16:creationId xmlns:a16="http://schemas.microsoft.com/office/drawing/2014/main" id="{9841CF9E-6D3B-49D1-B2FD-1361862BBA90}"/>
              </a:ext>
            </a:extLst>
          </p:cNvPr>
          <p:cNvSpPr>
            <a:spLocks noGrp="1"/>
          </p:cNvSpPr>
          <p:nvPr>
            <p:ph type="ftr" sz="quarter" idx="11"/>
          </p:nvPr>
        </p:nvSpPr>
        <p:spPr>
          <a:xfrm>
            <a:off x="1475656" y="6040198"/>
            <a:ext cx="2391544" cy="817802"/>
          </a:xfrm>
        </p:spPr>
        <p:txBody>
          <a:bodyPr/>
          <a:lstStyle/>
          <a:p>
            <a:pPr algn="l"/>
            <a:r>
              <a:rPr lang="tr-TR" dirty="0">
                <a:solidFill>
                  <a:schemeClr val="bg1"/>
                </a:solidFill>
              </a:rPr>
              <a:t>MS SQL </a:t>
            </a:r>
            <a:r>
              <a:rPr lang="tr-TR" dirty="0" err="1">
                <a:solidFill>
                  <a:schemeClr val="bg1"/>
                </a:solidFill>
              </a:rPr>
              <a:t>SQL</a:t>
            </a:r>
            <a:r>
              <a:rPr lang="tr-TR" dirty="0">
                <a:solidFill>
                  <a:schemeClr val="bg1"/>
                </a:solidFill>
              </a:rPr>
              <a:t> Fundamentals</a:t>
            </a:r>
          </a:p>
        </p:txBody>
      </p:sp>
      <p:pic>
        <p:nvPicPr>
          <p:cNvPr id="4" name="Picture 3">
            <a:extLst>
              <a:ext uri="{FF2B5EF4-FFF2-40B4-BE49-F238E27FC236}">
                <a16:creationId xmlns:a16="http://schemas.microsoft.com/office/drawing/2014/main" id="{B7526997-236C-47C1-BC41-D17240A3E1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5736" y="1042704"/>
            <a:ext cx="4314844" cy="4844023"/>
          </a:xfrm>
          <a:prstGeom prst="rect">
            <a:avLst/>
          </a:prstGeom>
        </p:spPr>
      </p:pic>
    </p:spTree>
    <p:extLst>
      <p:ext uri="{BB962C8B-B14F-4D97-AF65-F5344CB8AC3E}">
        <p14:creationId xmlns:p14="http://schemas.microsoft.com/office/powerpoint/2010/main" val="22876012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6547" t="36419" r="4774" b="52957"/>
          <a:stretch/>
        </p:blipFill>
        <p:spPr bwMode="auto">
          <a:xfrm>
            <a:off x="-7590" y="6040198"/>
            <a:ext cx="9151590" cy="817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Date Placeholder 8"/>
          <p:cNvSpPr>
            <a:spLocks noGrp="1"/>
          </p:cNvSpPr>
          <p:nvPr>
            <p:ph type="dt" sz="half" idx="10"/>
          </p:nvPr>
        </p:nvSpPr>
        <p:spPr>
          <a:xfrm>
            <a:off x="710208" y="6040198"/>
            <a:ext cx="2133600" cy="817802"/>
          </a:xfrm>
        </p:spPr>
        <p:txBody>
          <a:bodyPr/>
          <a:lstStyle/>
          <a:p>
            <a:fld id="{F8CEAB0B-EF5F-47CE-B945-B520406DFE86}" type="datetime1">
              <a:rPr lang="tr-TR" sz="1000" smtClean="0">
                <a:solidFill>
                  <a:schemeClr val="bg1"/>
                </a:solidFill>
                <a:latin typeface="Arial" panose="020B0604020202020204" pitchFamily="34" charset="0"/>
                <a:cs typeface="Arial" panose="020B0604020202020204" pitchFamily="34" charset="0"/>
              </a:rPr>
              <a:t>13.11.2018</a:t>
            </a:fld>
            <a:r>
              <a:rPr lang="tr-TR" sz="1000" dirty="0">
                <a:solidFill>
                  <a:schemeClr val="bg1"/>
                </a:solidFill>
                <a:latin typeface="Arial" panose="020B0604020202020204" pitchFamily="34" charset="0"/>
                <a:cs typeface="Arial" panose="020B0604020202020204" pitchFamily="34" charset="0"/>
              </a:rPr>
              <a:t> /</a:t>
            </a:r>
            <a:endParaRPr lang="tr-TR" sz="1000" b="1" dirty="0">
              <a:solidFill>
                <a:schemeClr val="bg1"/>
              </a:solidFill>
              <a:latin typeface="Arial" panose="020B0604020202020204" pitchFamily="34" charset="0"/>
              <a:cs typeface="Arial" panose="020B0604020202020204" pitchFamily="34" charset="0"/>
            </a:endParaRPr>
          </a:p>
        </p:txBody>
      </p:sp>
      <p:sp>
        <p:nvSpPr>
          <p:cNvPr id="11" name="Slide Number Placeholder 10"/>
          <p:cNvSpPr>
            <a:spLocks noGrp="1"/>
          </p:cNvSpPr>
          <p:nvPr>
            <p:ph type="sldNum" sz="quarter" idx="12"/>
          </p:nvPr>
        </p:nvSpPr>
        <p:spPr>
          <a:xfrm>
            <a:off x="323528" y="6040198"/>
            <a:ext cx="504056" cy="817802"/>
          </a:xfrm>
        </p:spPr>
        <p:txBody>
          <a:bodyPr/>
          <a:lstStyle/>
          <a:p>
            <a:pPr algn="l"/>
            <a:r>
              <a:rPr lang="tr-TR" sz="1000" dirty="0">
                <a:solidFill>
                  <a:schemeClr val="bg1"/>
                </a:solidFill>
                <a:latin typeface="Arial" panose="020B0604020202020204" pitchFamily="34" charset="0"/>
                <a:cs typeface="Arial" panose="020B0604020202020204" pitchFamily="34" charset="0"/>
              </a:rPr>
              <a:t>/ </a:t>
            </a:r>
            <a:fld id="{F3333AC9-9173-4153-B08D-660CAB894A39}" type="slidenum">
              <a:rPr lang="tr-TR" sz="1000" smtClean="0">
                <a:solidFill>
                  <a:schemeClr val="bg1"/>
                </a:solidFill>
                <a:latin typeface="Arial" panose="020B0604020202020204" pitchFamily="34" charset="0"/>
                <a:cs typeface="Arial" panose="020B0604020202020204" pitchFamily="34" charset="0"/>
              </a:rPr>
              <a:pPr algn="l"/>
              <a:t>48</a:t>
            </a:fld>
            <a:r>
              <a:rPr lang="tr-TR" sz="1000" dirty="0">
                <a:solidFill>
                  <a:schemeClr val="bg1"/>
                </a:solidFill>
                <a:latin typeface="Arial" panose="020B0604020202020204" pitchFamily="34" charset="0"/>
                <a:cs typeface="Arial" panose="020B0604020202020204" pitchFamily="34" charset="0"/>
              </a:rPr>
              <a:t> /</a:t>
            </a:r>
          </a:p>
        </p:txBody>
      </p:sp>
      <p:sp>
        <p:nvSpPr>
          <p:cNvPr id="18" name="Subtitle 2"/>
          <p:cNvSpPr txBox="1">
            <a:spLocks/>
          </p:cNvSpPr>
          <p:nvPr/>
        </p:nvSpPr>
        <p:spPr>
          <a:xfrm>
            <a:off x="251520" y="1700808"/>
            <a:ext cx="8640960" cy="40324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800" b="1" dirty="0">
                <a:solidFill>
                  <a:schemeClr val="bg1">
                    <a:lumMod val="65000"/>
                  </a:schemeClr>
                </a:solidFill>
                <a:latin typeface="Arial" panose="020B0604020202020204" pitchFamily="34" charset="0"/>
                <a:cs typeface="Arial" panose="020B0604020202020204" pitchFamily="34" charset="0"/>
              </a:rPr>
              <a:t>Demo</a:t>
            </a:r>
          </a:p>
        </p:txBody>
      </p:sp>
      <p:pic>
        <p:nvPicPr>
          <p:cNvPr id="1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545" y="260649"/>
            <a:ext cx="720080"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Straight Connector 19"/>
          <p:cNvCxnSpPr/>
          <p:nvPr/>
        </p:nvCxnSpPr>
        <p:spPr>
          <a:xfrm>
            <a:off x="1691680" y="0"/>
            <a:ext cx="0" cy="980729"/>
          </a:xfrm>
          <a:prstGeom prst="line">
            <a:avLst/>
          </a:prstGeom>
          <a:ln w="28575">
            <a:solidFill>
              <a:srgbClr val="FF5200"/>
            </a:solidFill>
          </a:ln>
        </p:spPr>
        <p:style>
          <a:lnRef idx="1">
            <a:schemeClr val="accent1"/>
          </a:lnRef>
          <a:fillRef idx="0">
            <a:schemeClr val="accent1"/>
          </a:fillRef>
          <a:effectRef idx="0">
            <a:schemeClr val="accent1"/>
          </a:effectRef>
          <a:fontRef idx="minor">
            <a:schemeClr val="tx1"/>
          </a:fontRef>
        </p:style>
      </p:cxnSp>
      <p:sp>
        <p:nvSpPr>
          <p:cNvPr id="21" name="Title 1"/>
          <p:cNvSpPr txBox="1">
            <a:spLocks/>
          </p:cNvSpPr>
          <p:nvPr/>
        </p:nvSpPr>
        <p:spPr>
          <a:xfrm>
            <a:off x="1907704" y="260648"/>
            <a:ext cx="6768743" cy="72008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chemeClr val="bg1">
                    <a:lumMod val="50000"/>
                  </a:schemeClr>
                </a:solidFill>
                <a:latin typeface="Arial" panose="020B0604020202020204" pitchFamily="34" charset="0"/>
                <a:cs typeface="Arial" panose="020B0604020202020204" pitchFamily="34" charset="0"/>
              </a:rPr>
              <a:t>Data Type Conversion</a:t>
            </a:r>
          </a:p>
        </p:txBody>
      </p:sp>
      <p:sp>
        <p:nvSpPr>
          <p:cNvPr id="2" name="Footer Placeholder 1">
            <a:extLst>
              <a:ext uri="{FF2B5EF4-FFF2-40B4-BE49-F238E27FC236}">
                <a16:creationId xmlns:a16="http://schemas.microsoft.com/office/drawing/2014/main" id="{9841CF9E-6D3B-49D1-B2FD-1361862BBA90}"/>
              </a:ext>
            </a:extLst>
          </p:cNvPr>
          <p:cNvSpPr>
            <a:spLocks noGrp="1"/>
          </p:cNvSpPr>
          <p:nvPr>
            <p:ph type="ftr" sz="quarter" idx="11"/>
          </p:nvPr>
        </p:nvSpPr>
        <p:spPr>
          <a:xfrm>
            <a:off x="1475656" y="6040198"/>
            <a:ext cx="2391544" cy="817802"/>
          </a:xfrm>
        </p:spPr>
        <p:txBody>
          <a:bodyPr/>
          <a:lstStyle/>
          <a:p>
            <a:pPr algn="l"/>
            <a:r>
              <a:rPr lang="tr-TR" dirty="0">
                <a:solidFill>
                  <a:schemeClr val="bg1"/>
                </a:solidFill>
              </a:rPr>
              <a:t>MS SQL </a:t>
            </a:r>
            <a:r>
              <a:rPr lang="tr-TR" dirty="0" err="1">
                <a:solidFill>
                  <a:schemeClr val="bg1"/>
                </a:solidFill>
              </a:rPr>
              <a:t>SQL</a:t>
            </a:r>
            <a:r>
              <a:rPr lang="tr-TR" dirty="0">
                <a:solidFill>
                  <a:schemeClr val="bg1"/>
                </a:solidFill>
              </a:rPr>
              <a:t> Fundamentals</a:t>
            </a:r>
          </a:p>
        </p:txBody>
      </p:sp>
    </p:spTree>
    <p:extLst>
      <p:ext uri="{BB962C8B-B14F-4D97-AF65-F5344CB8AC3E}">
        <p14:creationId xmlns:p14="http://schemas.microsoft.com/office/powerpoint/2010/main" val="25885912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5" y="2204864"/>
            <a:ext cx="2232248"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ctrTitle"/>
          </p:nvPr>
        </p:nvSpPr>
        <p:spPr>
          <a:xfrm>
            <a:off x="3347864" y="2204864"/>
            <a:ext cx="5616624" cy="2232248"/>
          </a:xfrm>
        </p:spPr>
        <p:txBody>
          <a:bodyPr>
            <a:normAutofit/>
          </a:bodyPr>
          <a:lstStyle/>
          <a:p>
            <a:pPr algn="l"/>
            <a:r>
              <a:rPr lang="en-US" sz="4000" b="1" dirty="0">
                <a:solidFill>
                  <a:schemeClr val="bg1">
                    <a:lumMod val="50000"/>
                  </a:schemeClr>
                </a:solidFill>
                <a:latin typeface="Arial" panose="020B0604020202020204" pitchFamily="34" charset="0"/>
                <a:cs typeface="Arial" panose="020B0604020202020204" pitchFamily="34" charset="0"/>
              </a:rPr>
              <a:t>NULL</a:t>
            </a:r>
          </a:p>
        </p:txBody>
      </p:sp>
      <p:sp>
        <p:nvSpPr>
          <p:cNvPr id="2" name="Date Placeholder 1">
            <a:extLst>
              <a:ext uri="{FF2B5EF4-FFF2-40B4-BE49-F238E27FC236}">
                <a16:creationId xmlns:a16="http://schemas.microsoft.com/office/drawing/2014/main" id="{00026E1E-F7DE-40E1-9910-233EE6F2FA65}"/>
              </a:ext>
            </a:extLst>
          </p:cNvPr>
          <p:cNvSpPr>
            <a:spLocks noGrp="1"/>
          </p:cNvSpPr>
          <p:nvPr>
            <p:ph type="dt" sz="half" idx="10"/>
          </p:nvPr>
        </p:nvSpPr>
        <p:spPr/>
        <p:txBody>
          <a:bodyPr/>
          <a:lstStyle/>
          <a:p>
            <a:fld id="{B79E87F2-EE2A-4B01-AF44-82B5310633F8}" type="datetime1">
              <a:rPr lang="tr-TR" smtClean="0"/>
              <a:t>13.11.2018</a:t>
            </a:fld>
            <a:endParaRPr lang="tr-TR"/>
          </a:p>
        </p:txBody>
      </p:sp>
      <p:sp>
        <p:nvSpPr>
          <p:cNvPr id="4" name="Footer Placeholder 3">
            <a:extLst>
              <a:ext uri="{FF2B5EF4-FFF2-40B4-BE49-F238E27FC236}">
                <a16:creationId xmlns:a16="http://schemas.microsoft.com/office/drawing/2014/main" id="{9C31DD49-F533-4E61-842C-9FD67E4203DA}"/>
              </a:ext>
            </a:extLst>
          </p:cNvPr>
          <p:cNvSpPr>
            <a:spLocks noGrp="1"/>
          </p:cNvSpPr>
          <p:nvPr>
            <p:ph type="ftr" sz="quarter" idx="11"/>
          </p:nvPr>
        </p:nvSpPr>
        <p:spPr/>
        <p:txBody>
          <a:bodyPr/>
          <a:lstStyle/>
          <a:p>
            <a:r>
              <a:rPr lang="tr-TR"/>
              <a:t>MS SQL SQL Fundamentals</a:t>
            </a:r>
          </a:p>
        </p:txBody>
      </p:sp>
      <p:sp>
        <p:nvSpPr>
          <p:cNvPr id="7" name="Slide Number Placeholder 6">
            <a:extLst>
              <a:ext uri="{FF2B5EF4-FFF2-40B4-BE49-F238E27FC236}">
                <a16:creationId xmlns:a16="http://schemas.microsoft.com/office/drawing/2014/main" id="{18678E80-8EDA-4EA1-B8D3-0AFFBD41769D}"/>
              </a:ext>
            </a:extLst>
          </p:cNvPr>
          <p:cNvSpPr>
            <a:spLocks noGrp="1"/>
          </p:cNvSpPr>
          <p:nvPr>
            <p:ph type="sldNum" sz="quarter" idx="12"/>
          </p:nvPr>
        </p:nvSpPr>
        <p:spPr/>
        <p:txBody>
          <a:bodyPr/>
          <a:lstStyle/>
          <a:p>
            <a:fld id="{F3333AC9-9173-4153-B08D-660CAB894A39}" type="slidenum">
              <a:rPr lang="tr-TR" smtClean="0"/>
              <a:t>49</a:t>
            </a:fld>
            <a:endParaRPr lang="tr-TR"/>
          </a:p>
        </p:txBody>
      </p:sp>
    </p:spTree>
    <p:extLst>
      <p:ext uri="{BB962C8B-B14F-4D97-AF65-F5344CB8AC3E}">
        <p14:creationId xmlns:p14="http://schemas.microsoft.com/office/powerpoint/2010/main" val="2351372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6547" t="36419" r="4774" b="52957"/>
          <a:stretch/>
        </p:blipFill>
        <p:spPr bwMode="auto">
          <a:xfrm>
            <a:off x="-7590" y="6040198"/>
            <a:ext cx="9151590" cy="817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Date Placeholder 8"/>
          <p:cNvSpPr>
            <a:spLocks noGrp="1"/>
          </p:cNvSpPr>
          <p:nvPr>
            <p:ph type="dt" sz="half" idx="10"/>
          </p:nvPr>
        </p:nvSpPr>
        <p:spPr>
          <a:xfrm>
            <a:off x="710208" y="6040198"/>
            <a:ext cx="2133600" cy="817802"/>
          </a:xfrm>
        </p:spPr>
        <p:txBody>
          <a:bodyPr/>
          <a:lstStyle/>
          <a:p>
            <a:fld id="{F8CEAB0B-EF5F-47CE-B945-B520406DFE86}" type="datetime1">
              <a:rPr lang="tr-TR" sz="1000" smtClean="0">
                <a:solidFill>
                  <a:schemeClr val="bg1"/>
                </a:solidFill>
                <a:latin typeface="Arial" panose="020B0604020202020204" pitchFamily="34" charset="0"/>
                <a:cs typeface="Arial" panose="020B0604020202020204" pitchFamily="34" charset="0"/>
              </a:rPr>
              <a:t>13.11.2018</a:t>
            </a:fld>
            <a:r>
              <a:rPr lang="tr-TR" sz="1000" dirty="0">
                <a:solidFill>
                  <a:schemeClr val="bg1"/>
                </a:solidFill>
                <a:latin typeface="Arial" panose="020B0604020202020204" pitchFamily="34" charset="0"/>
                <a:cs typeface="Arial" panose="020B0604020202020204" pitchFamily="34" charset="0"/>
              </a:rPr>
              <a:t> /</a:t>
            </a:r>
            <a:endParaRPr lang="tr-TR" sz="1000" b="1" dirty="0">
              <a:solidFill>
                <a:schemeClr val="bg1"/>
              </a:solidFill>
              <a:latin typeface="Arial" panose="020B0604020202020204" pitchFamily="34" charset="0"/>
              <a:cs typeface="Arial" panose="020B0604020202020204" pitchFamily="34" charset="0"/>
            </a:endParaRPr>
          </a:p>
        </p:txBody>
      </p:sp>
      <p:sp>
        <p:nvSpPr>
          <p:cNvPr id="11" name="Slide Number Placeholder 10"/>
          <p:cNvSpPr>
            <a:spLocks noGrp="1"/>
          </p:cNvSpPr>
          <p:nvPr>
            <p:ph type="sldNum" sz="quarter" idx="12"/>
          </p:nvPr>
        </p:nvSpPr>
        <p:spPr>
          <a:xfrm>
            <a:off x="323528" y="6040198"/>
            <a:ext cx="504056" cy="817802"/>
          </a:xfrm>
        </p:spPr>
        <p:txBody>
          <a:bodyPr/>
          <a:lstStyle/>
          <a:p>
            <a:pPr algn="l"/>
            <a:r>
              <a:rPr lang="tr-TR" sz="1000" dirty="0">
                <a:solidFill>
                  <a:schemeClr val="bg1"/>
                </a:solidFill>
                <a:latin typeface="Arial" panose="020B0604020202020204" pitchFamily="34" charset="0"/>
                <a:cs typeface="Arial" panose="020B0604020202020204" pitchFamily="34" charset="0"/>
              </a:rPr>
              <a:t>/ </a:t>
            </a:r>
            <a:fld id="{F3333AC9-9173-4153-B08D-660CAB894A39}" type="slidenum">
              <a:rPr lang="tr-TR" sz="1000" smtClean="0">
                <a:solidFill>
                  <a:schemeClr val="bg1"/>
                </a:solidFill>
                <a:latin typeface="Arial" panose="020B0604020202020204" pitchFamily="34" charset="0"/>
                <a:cs typeface="Arial" panose="020B0604020202020204" pitchFamily="34" charset="0"/>
              </a:rPr>
              <a:pPr algn="l"/>
              <a:t>5</a:t>
            </a:fld>
            <a:r>
              <a:rPr lang="tr-TR" sz="1000" dirty="0">
                <a:solidFill>
                  <a:schemeClr val="bg1"/>
                </a:solidFill>
                <a:latin typeface="Arial" panose="020B0604020202020204" pitchFamily="34" charset="0"/>
                <a:cs typeface="Arial" panose="020B0604020202020204" pitchFamily="34" charset="0"/>
              </a:rPr>
              <a:t> /</a:t>
            </a:r>
          </a:p>
        </p:txBody>
      </p:sp>
      <p:sp>
        <p:nvSpPr>
          <p:cNvPr id="18" name="Subtitle 2"/>
          <p:cNvSpPr txBox="1">
            <a:spLocks/>
          </p:cNvSpPr>
          <p:nvPr/>
        </p:nvSpPr>
        <p:spPr>
          <a:xfrm>
            <a:off x="5796136" y="1268760"/>
            <a:ext cx="3096344" cy="453650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bg1">
                    <a:lumMod val="65000"/>
                  </a:schemeClr>
                </a:solidFill>
                <a:latin typeface="Arial" panose="020B0604020202020204" pitchFamily="34" charset="0"/>
                <a:cs typeface="Arial" panose="020B0604020202020204" pitchFamily="34" charset="0"/>
              </a:rPr>
              <a:t>Is </a:t>
            </a:r>
            <a:r>
              <a:rPr lang="tr-TR" sz="2400" dirty="0">
                <a:solidFill>
                  <a:schemeClr val="bg1">
                    <a:lumMod val="65000"/>
                  </a:schemeClr>
                </a:solidFill>
                <a:latin typeface="Arial" panose="020B0604020202020204" pitchFamily="34" charset="0"/>
                <a:cs typeface="Arial" panose="020B0604020202020204" pitchFamily="34" charset="0"/>
              </a:rPr>
              <a:t>E</a:t>
            </a:r>
            <a:r>
              <a:rPr lang="en-US" sz="2400" dirty="0" err="1">
                <a:solidFill>
                  <a:schemeClr val="bg1">
                    <a:lumMod val="65000"/>
                  </a:schemeClr>
                </a:solidFill>
                <a:latin typeface="Arial" panose="020B0604020202020204" pitchFamily="34" charset="0"/>
                <a:cs typeface="Arial" panose="020B0604020202020204" pitchFamily="34" charset="0"/>
              </a:rPr>
              <a:t>xcel</a:t>
            </a:r>
            <a:r>
              <a:rPr lang="en-US" sz="2400" dirty="0">
                <a:solidFill>
                  <a:schemeClr val="bg1">
                    <a:lumMod val="65000"/>
                  </a:schemeClr>
                </a:solidFill>
                <a:latin typeface="Arial" panose="020B0604020202020204" pitchFamily="34" charset="0"/>
                <a:cs typeface="Arial" panose="020B0604020202020204" pitchFamily="34" charset="0"/>
              </a:rPr>
              <a:t> a database?</a:t>
            </a:r>
            <a:endParaRPr lang="tr-TR" sz="2000" dirty="0">
              <a:latin typeface="Arial" panose="020B0604020202020204" pitchFamily="34" charset="0"/>
              <a:cs typeface="Arial" panose="020B0604020202020204" pitchFamily="34" charset="0"/>
            </a:endParaRPr>
          </a:p>
          <a:p>
            <a:endParaRPr lang="tr-TR" dirty="0">
              <a:latin typeface="Arial" panose="020B0604020202020204" pitchFamily="34" charset="0"/>
              <a:cs typeface="Arial" panose="020B0604020202020204" pitchFamily="34" charset="0"/>
            </a:endParaRPr>
          </a:p>
        </p:txBody>
      </p:sp>
      <p:pic>
        <p:nvPicPr>
          <p:cNvPr id="1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545" y="260649"/>
            <a:ext cx="720080"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Straight Connector 19"/>
          <p:cNvCxnSpPr/>
          <p:nvPr/>
        </p:nvCxnSpPr>
        <p:spPr>
          <a:xfrm>
            <a:off x="1691680" y="0"/>
            <a:ext cx="0" cy="980729"/>
          </a:xfrm>
          <a:prstGeom prst="line">
            <a:avLst/>
          </a:prstGeom>
          <a:ln w="28575">
            <a:solidFill>
              <a:srgbClr val="FF5200"/>
            </a:solidFill>
          </a:ln>
        </p:spPr>
        <p:style>
          <a:lnRef idx="1">
            <a:schemeClr val="accent1"/>
          </a:lnRef>
          <a:fillRef idx="0">
            <a:schemeClr val="accent1"/>
          </a:fillRef>
          <a:effectRef idx="0">
            <a:schemeClr val="accent1"/>
          </a:effectRef>
          <a:fontRef idx="minor">
            <a:schemeClr val="tx1"/>
          </a:fontRef>
        </p:style>
      </p:cxnSp>
      <p:sp>
        <p:nvSpPr>
          <p:cNvPr id="21" name="Title 1"/>
          <p:cNvSpPr txBox="1">
            <a:spLocks/>
          </p:cNvSpPr>
          <p:nvPr/>
        </p:nvSpPr>
        <p:spPr>
          <a:xfrm>
            <a:off x="1907704" y="260648"/>
            <a:ext cx="6768743" cy="72008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5200"/>
                </a:solidFill>
                <a:latin typeface="Arial" panose="020B0604020202020204" pitchFamily="34" charset="0"/>
                <a:cs typeface="Arial" panose="020B0604020202020204" pitchFamily="34" charset="0"/>
              </a:rPr>
              <a:t>Introduction to Databases</a:t>
            </a:r>
            <a:endParaRPr lang="tr-TR" sz="2800" b="1" dirty="0">
              <a:solidFill>
                <a:srgbClr val="FF5200"/>
              </a:solidFill>
              <a:latin typeface="Arial" panose="020B0604020202020204" pitchFamily="34" charset="0"/>
              <a:cs typeface="Arial" panose="020B0604020202020204" pitchFamily="34" charset="0"/>
            </a:endParaRPr>
          </a:p>
        </p:txBody>
      </p:sp>
      <p:sp>
        <p:nvSpPr>
          <p:cNvPr id="2" name="Footer Placeholder 1">
            <a:extLst>
              <a:ext uri="{FF2B5EF4-FFF2-40B4-BE49-F238E27FC236}">
                <a16:creationId xmlns:a16="http://schemas.microsoft.com/office/drawing/2014/main" id="{9841CF9E-6D3B-49D1-B2FD-1361862BBA90}"/>
              </a:ext>
            </a:extLst>
          </p:cNvPr>
          <p:cNvSpPr>
            <a:spLocks noGrp="1"/>
          </p:cNvSpPr>
          <p:nvPr>
            <p:ph type="ftr" sz="quarter" idx="11"/>
          </p:nvPr>
        </p:nvSpPr>
        <p:spPr>
          <a:xfrm>
            <a:off x="1475656" y="6040198"/>
            <a:ext cx="2391544" cy="817802"/>
          </a:xfrm>
        </p:spPr>
        <p:txBody>
          <a:bodyPr/>
          <a:lstStyle/>
          <a:p>
            <a:pPr algn="l"/>
            <a:r>
              <a:rPr lang="tr-TR" dirty="0">
                <a:solidFill>
                  <a:schemeClr val="bg1"/>
                </a:solidFill>
              </a:rPr>
              <a:t>MS SQL </a:t>
            </a:r>
            <a:r>
              <a:rPr lang="tr-TR" dirty="0" err="1">
                <a:solidFill>
                  <a:schemeClr val="bg1"/>
                </a:solidFill>
              </a:rPr>
              <a:t>SQL</a:t>
            </a:r>
            <a:r>
              <a:rPr lang="tr-TR" dirty="0">
                <a:solidFill>
                  <a:schemeClr val="bg1"/>
                </a:solidFill>
              </a:rPr>
              <a:t> Fundamentals</a:t>
            </a:r>
          </a:p>
        </p:txBody>
      </p:sp>
      <p:pic>
        <p:nvPicPr>
          <p:cNvPr id="4" name="Picture 3">
            <a:extLst>
              <a:ext uri="{FF2B5EF4-FFF2-40B4-BE49-F238E27FC236}">
                <a16:creationId xmlns:a16="http://schemas.microsoft.com/office/drawing/2014/main" id="{2BB84394-ADFA-4287-A023-8D50A481ABF4}"/>
              </a:ext>
            </a:extLst>
          </p:cNvPr>
          <p:cNvPicPr>
            <a:picLocks noChangeAspect="1"/>
          </p:cNvPicPr>
          <p:nvPr/>
        </p:nvPicPr>
        <p:blipFill>
          <a:blip r:embed="rId5"/>
          <a:stretch>
            <a:fillRect/>
          </a:stretch>
        </p:blipFill>
        <p:spPr>
          <a:xfrm>
            <a:off x="494164" y="1051626"/>
            <a:ext cx="5096586" cy="4753638"/>
          </a:xfrm>
          <a:prstGeom prst="rect">
            <a:avLst/>
          </a:prstGeom>
        </p:spPr>
      </p:pic>
      <p:sp>
        <p:nvSpPr>
          <p:cNvPr id="3" name="Rectangle 2">
            <a:extLst>
              <a:ext uri="{FF2B5EF4-FFF2-40B4-BE49-F238E27FC236}">
                <a16:creationId xmlns:a16="http://schemas.microsoft.com/office/drawing/2014/main" id="{5D408519-1BEE-4302-8847-CE63BFA9D8DE}"/>
              </a:ext>
            </a:extLst>
          </p:cNvPr>
          <p:cNvSpPr/>
          <p:nvPr/>
        </p:nvSpPr>
        <p:spPr>
          <a:xfrm>
            <a:off x="710208" y="3573016"/>
            <a:ext cx="4653880" cy="216024"/>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44F0C36-9FC8-45CF-AFC6-3481DD424F5A}"/>
              </a:ext>
            </a:extLst>
          </p:cNvPr>
          <p:cNvSpPr/>
          <p:nvPr/>
        </p:nvSpPr>
        <p:spPr>
          <a:xfrm>
            <a:off x="3059832" y="2996952"/>
            <a:ext cx="864096" cy="2232248"/>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6061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GB" sz="3000" b="1" dirty="0">
                <a:solidFill>
                  <a:schemeClr val="bg1">
                    <a:lumMod val="50000"/>
                  </a:schemeClr>
                </a:solidFill>
                <a:latin typeface="Arial" panose="020B0604020202020204" pitchFamily="34" charset="0"/>
                <a:cs typeface="Arial" panose="020B0604020202020204" pitchFamily="34" charset="0"/>
              </a:rPr>
              <a:t>NULL Values</a:t>
            </a:r>
          </a:p>
        </p:txBody>
      </p:sp>
      <p:sp>
        <p:nvSpPr>
          <p:cNvPr id="3" name="Content Placeholder 2"/>
          <p:cNvSpPr>
            <a:spLocks noGrp="1"/>
          </p:cNvSpPr>
          <p:nvPr>
            <p:ph sz="quarter" idx="10"/>
          </p:nvPr>
        </p:nvSpPr>
        <p:spPr>
          <a:xfrm>
            <a:off x="284560" y="1412776"/>
            <a:ext cx="8643938" cy="4896544"/>
          </a:xfrm>
        </p:spPr>
        <p:txBody>
          <a:bodyPr>
            <a:noAutofit/>
          </a:bodyPr>
          <a:lstStyle/>
          <a:p>
            <a:r>
              <a:rPr lang="en-GB" sz="2800" b="1" dirty="0">
                <a:latin typeface="Arial" panose="020B0604020202020204" pitchFamily="34" charset="0"/>
                <a:cs typeface="Arial" panose="020B0604020202020204" pitchFamily="34" charset="0"/>
              </a:rPr>
              <a:t>NULL</a:t>
            </a:r>
            <a:r>
              <a:rPr lang="en-GB" sz="2800" b="1" dirty="0">
                <a:solidFill>
                  <a:schemeClr val="bg1">
                    <a:lumMod val="50000"/>
                  </a:schemeClr>
                </a:solidFill>
                <a:latin typeface="Arial" panose="020B0604020202020204" pitchFamily="34" charset="0"/>
                <a:cs typeface="Arial" panose="020B0604020202020204" pitchFamily="34" charset="0"/>
              </a:rPr>
              <a:t> represents a missing or unknown value</a:t>
            </a:r>
          </a:p>
          <a:p>
            <a:r>
              <a:rPr lang="en-GB" sz="2800" b="1" dirty="0">
                <a:solidFill>
                  <a:schemeClr val="bg1">
                    <a:lumMod val="50000"/>
                  </a:schemeClr>
                </a:solidFill>
                <a:latin typeface="Arial" panose="020B0604020202020204" pitchFamily="34" charset="0"/>
                <a:cs typeface="Arial" panose="020B0604020202020204" pitchFamily="34" charset="0"/>
              </a:rPr>
              <a:t>ANSI behaviour for </a:t>
            </a:r>
            <a:r>
              <a:rPr lang="en-GB" sz="2800" b="1" dirty="0">
                <a:latin typeface="Arial" panose="020B0604020202020204" pitchFamily="34" charset="0"/>
                <a:cs typeface="Arial" panose="020B0604020202020204" pitchFamily="34" charset="0"/>
              </a:rPr>
              <a:t>NULL</a:t>
            </a:r>
            <a:r>
              <a:rPr lang="en-GB" sz="2800" b="1" dirty="0">
                <a:solidFill>
                  <a:schemeClr val="bg1">
                    <a:lumMod val="50000"/>
                  </a:schemeClr>
                </a:solidFill>
                <a:latin typeface="Arial" panose="020B0604020202020204" pitchFamily="34" charset="0"/>
                <a:cs typeface="Arial" panose="020B0604020202020204" pitchFamily="34" charset="0"/>
              </a:rPr>
              <a:t> values:</a:t>
            </a:r>
          </a:p>
          <a:p>
            <a:pPr lvl="1"/>
            <a:r>
              <a:rPr lang="en-GB" sz="2400" b="1" dirty="0">
                <a:solidFill>
                  <a:schemeClr val="bg1">
                    <a:lumMod val="50000"/>
                  </a:schemeClr>
                </a:solidFill>
                <a:latin typeface="Arial" panose="020B0604020202020204" pitchFamily="34" charset="0"/>
                <a:cs typeface="Arial" panose="020B0604020202020204" pitchFamily="34" charset="0"/>
              </a:rPr>
              <a:t>The result of any expression containing a NULL value is NULL</a:t>
            </a:r>
          </a:p>
          <a:p>
            <a:pPr marL="899895" lvl="2" indent="-257175"/>
            <a:r>
              <a:rPr lang="en-GB" sz="2000" b="1" dirty="0">
                <a:solidFill>
                  <a:schemeClr val="bg1">
                    <a:lumMod val="50000"/>
                  </a:schemeClr>
                </a:solidFill>
                <a:latin typeface="Arial" panose="020B0604020202020204" pitchFamily="34" charset="0"/>
                <a:cs typeface="Arial" panose="020B0604020202020204" pitchFamily="34" charset="0"/>
              </a:rPr>
              <a:t>2 + </a:t>
            </a:r>
            <a:r>
              <a:rPr lang="en-GB" sz="2000" b="1" dirty="0">
                <a:latin typeface="Arial" panose="020B0604020202020204" pitchFamily="34" charset="0"/>
                <a:cs typeface="Arial" panose="020B0604020202020204" pitchFamily="34" charset="0"/>
              </a:rPr>
              <a:t>NULL</a:t>
            </a:r>
            <a:r>
              <a:rPr lang="en-GB" sz="2000" b="1" dirty="0">
                <a:solidFill>
                  <a:schemeClr val="bg1">
                    <a:lumMod val="50000"/>
                  </a:schemeClr>
                </a:solidFill>
                <a:latin typeface="Arial" panose="020B0604020202020204" pitchFamily="34" charset="0"/>
                <a:cs typeface="Arial" panose="020B0604020202020204" pitchFamily="34" charset="0"/>
              </a:rPr>
              <a:t> = </a:t>
            </a:r>
            <a:r>
              <a:rPr lang="en-GB" sz="2000" b="1" dirty="0">
                <a:latin typeface="Arial" panose="020B0604020202020204" pitchFamily="34" charset="0"/>
                <a:cs typeface="Arial" panose="020B0604020202020204" pitchFamily="34" charset="0"/>
              </a:rPr>
              <a:t>NULL</a:t>
            </a:r>
          </a:p>
          <a:p>
            <a:pPr marL="899895" lvl="2" indent="-257175"/>
            <a:r>
              <a:rPr lang="en-GB" sz="2000" b="1" dirty="0">
                <a:solidFill>
                  <a:schemeClr val="bg1">
                    <a:lumMod val="50000"/>
                  </a:schemeClr>
                </a:solidFill>
                <a:latin typeface="Arial" panose="020B0604020202020204" pitchFamily="34" charset="0"/>
                <a:cs typeface="Arial" panose="020B0604020202020204" pitchFamily="34" charset="0"/>
              </a:rPr>
              <a:t>‘</a:t>
            </a:r>
            <a:r>
              <a:rPr lang="en-GB" sz="2000" b="1" dirty="0" err="1">
                <a:solidFill>
                  <a:schemeClr val="bg1">
                    <a:lumMod val="50000"/>
                  </a:schemeClr>
                </a:solidFill>
                <a:latin typeface="Arial" panose="020B0604020202020204" pitchFamily="34" charset="0"/>
                <a:cs typeface="Arial" panose="020B0604020202020204" pitchFamily="34" charset="0"/>
              </a:rPr>
              <a:t>MyString</a:t>
            </a:r>
            <a:r>
              <a:rPr lang="en-GB" sz="2000" b="1" dirty="0">
                <a:solidFill>
                  <a:schemeClr val="bg1">
                    <a:lumMod val="50000"/>
                  </a:schemeClr>
                </a:solidFill>
                <a:latin typeface="Arial" panose="020B0604020202020204" pitchFamily="34" charset="0"/>
                <a:cs typeface="Arial" panose="020B0604020202020204" pitchFamily="34" charset="0"/>
              </a:rPr>
              <a:t>: ‘ + </a:t>
            </a:r>
            <a:r>
              <a:rPr lang="en-GB" sz="2000" b="1" dirty="0">
                <a:latin typeface="Arial" panose="020B0604020202020204" pitchFamily="34" charset="0"/>
                <a:cs typeface="Arial" panose="020B0604020202020204" pitchFamily="34" charset="0"/>
              </a:rPr>
              <a:t>NULL</a:t>
            </a:r>
            <a:r>
              <a:rPr lang="en-GB" sz="2000" b="1" dirty="0">
                <a:solidFill>
                  <a:schemeClr val="bg1">
                    <a:lumMod val="50000"/>
                  </a:schemeClr>
                </a:solidFill>
                <a:latin typeface="Arial" panose="020B0604020202020204" pitchFamily="34" charset="0"/>
                <a:cs typeface="Arial" panose="020B0604020202020204" pitchFamily="34" charset="0"/>
              </a:rPr>
              <a:t> = </a:t>
            </a:r>
            <a:r>
              <a:rPr lang="en-GB" sz="2000" b="1" dirty="0">
                <a:latin typeface="Arial" panose="020B0604020202020204" pitchFamily="34" charset="0"/>
                <a:cs typeface="Arial" panose="020B0604020202020204" pitchFamily="34" charset="0"/>
              </a:rPr>
              <a:t>NULL</a:t>
            </a:r>
          </a:p>
          <a:p>
            <a:pPr lvl="1"/>
            <a:r>
              <a:rPr lang="en-GB" sz="2400" b="1" dirty="0">
                <a:solidFill>
                  <a:schemeClr val="bg1">
                    <a:lumMod val="50000"/>
                  </a:schemeClr>
                </a:solidFill>
                <a:latin typeface="Arial" panose="020B0604020202020204" pitchFamily="34" charset="0"/>
                <a:cs typeface="Arial" panose="020B0604020202020204" pitchFamily="34" charset="0"/>
              </a:rPr>
              <a:t>Equality comparisons always return false for NULL values</a:t>
            </a:r>
          </a:p>
          <a:p>
            <a:pPr lvl="2"/>
            <a:r>
              <a:rPr lang="en-GB" sz="2000" b="1" dirty="0">
                <a:latin typeface="Arial" panose="020B0604020202020204" pitchFamily="34" charset="0"/>
                <a:cs typeface="Arial" panose="020B0604020202020204" pitchFamily="34" charset="0"/>
              </a:rPr>
              <a:t>NULL</a:t>
            </a:r>
            <a:r>
              <a:rPr lang="en-GB" sz="2000" b="1" dirty="0">
                <a:solidFill>
                  <a:schemeClr val="bg1">
                    <a:lumMod val="50000"/>
                  </a:schemeClr>
                </a:solidFill>
                <a:latin typeface="Arial" panose="020B0604020202020204" pitchFamily="34" charset="0"/>
                <a:cs typeface="Arial" panose="020B0604020202020204" pitchFamily="34" charset="0"/>
              </a:rPr>
              <a:t> = </a:t>
            </a:r>
            <a:r>
              <a:rPr lang="en-GB" sz="2000" b="1" dirty="0">
                <a:latin typeface="Arial" panose="020B0604020202020204" pitchFamily="34" charset="0"/>
                <a:cs typeface="Arial" panose="020B0604020202020204" pitchFamily="34" charset="0"/>
              </a:rPr>
              <a:t>NULL</a:t>
            </a:r>
            <a:r>
              <a:rPr lang="en-GB" sz="2000" b="1" dirty="0">
                <a:solidFill>
                  <a:schemeClr val="bg1">
                    <a:lumMod val="50000"/>
                  </a:schemeClr>
                </a:solidFill>
                <a:latin typeface="Arial" panose="020B0604020202020204" pitchFamily="34" charset="0"/>
                <a:cs typeface="Arial" panose="020B0604020202020204" pitchFamily="34" charset="0"/>
              </a:rPr>
              <a:t> returns </a:t>
            </a:r>
            <a:r>
              <a:rPr lang="en-GB" sz="2000" b="1" i="1" dirty="0">
                <a:solidFill>
                  <a:schemeClr val="bg1">
                    <a:lumMod val="50000"/>
                  </a:schemeClr>
                </a:solidFill>
                <a:latin typeface="Arial" panose="020B0604020202020204" pitchFamily="34" charset="0"/>
                <a:cs typeface="Arial" panose="020B0604020202020204" pitchFamily="34" charset="0"/>
              </a:rPr>
              <a:t>false</a:t>
            </a:r>
            <a:endParaRPr lang="en-GB" sz="2000" b="1" dirty="0">
              <a:solidFill>
                <a:schemeClr val="bg1">
                  <a:lumMod val="50000"/>
                </a:schemeClr>
              </a:solidFill>
              <a:latin typeface="Arial" panose="020B0604020202020204" pitchFamily="34" charset="0"/>
              <a:cs typeface="Arial" panose="020B0604020202020204" pitchFamily="34" charset="0"/>
            </a:endParaRPr>
          </a:p>
          <a:p>
            <a:pPr lvl="2"/>
            <a:r>
              <a:rPr lang="en-GB" sz="2000" b="1" dirty="0">
                <a:latin typeface="Arial" panose="020B0604020202020204" pitchFamily="34" charset="0"/>
                <a:cs typeface="Arial" panose="020B0604020202020204" pitchFamily="34" charset="0"/>
              </a:rPr>
              <a:t>NULL</a:t>
            </a:r>
            <a:r>
              <a:rPr lang="en-GB" sz="2000" b="1" dirty="0">
                <a:solidFill>
                  <a:schemeClr val="bg1">
                    <a:lumMod val="50000"/>
                  </a:schemeClr>
                </a:solidFill>
                <a:latin typeface="Arial" panose="020B0604020202020204" pitchFamily="34" charset="0"/>
                <a:cs typeface="Arial" panose="020B0604020202020204" pitchFamily="34" charset="0"/>
              </a:rPr>
              <a:t> </a:t>
            </a:r>
            <a:r>
              <a:rPr lang="en-GB" sz="2000" b="1" dirty="0">
                <a:solidFill>
                  <a:schemeClr val="tx2">
                    <a:lumMod val="60000"/>
                    <a:lumOff val="40000"/>
                  </a:schemeClr>
                </a:solidFill>
                <a:latin typeface="Arial" panose="020B0604020202020204" pitchFamily="34" charset="0"/>
                <a:cs typeface="Arial" panose="020B0604020202020204" pitchFamily="34" charset="0"/>
              </a:rPr>
              <a:t>IS NULL </a:t>
            </a:r>
            <a:r>
              <a:rPr lang="en-GB" sz="2000" b="1" dirty="0">
                <a:solidFill>
                  <a:schemeClr val="bg1">
                    <a:lumMod val="50000"/>
                  </a:schemeClr>
                </a:solidFill>
                <a:latin typeface="Arial" panose="020B0604020202020204" pitchFamily="34" charset="0"/>
                <a:cs typeface="Arial" panose="020B0604020202020204" pitchFamily="34" charset="0"/>
              </a:rPr>
              <a:t>returns </a:t>
            </a:r>
            <a:r>
              <a:rPr lang="en-GB" sz="2000" b="1" i="1" dirty="0">
                <a:solidFill>
                  <a:schemeClr val="bg1">
                    <a:lumMod val="50000"/>
                  </a:schemeClr>
                </a:solidFill>
                <a:latin typeface="Arial" panose="020B0604020202020204" pitchFamily="34" charset="0"/>
                <a:cs typeface="Arial" panose="020B0604020202020204" pitchFamily="34" charset="0"/>
              </a:rPr>
              <a:t>true</a:t>
            </a:r>
          </a:p>
        </p:txBody>
      </p:sp>
    </p:spTree>
    <p:extLst>
      <p:ext uri="{BB962C8B-B14F-4D97-AF65-F5344CB8AC3E}">
        <p14:creationId xmlns:p14="http://schemas.microsoft.com/office/powerpoint/2010/main" val="547229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GB" sz="3000" b="1" dirty="0">
                <a:solidFill>
                  <a:schemeClr val="bg1">
                    <a:lumMod val="50000"/>
                  </a:schemeClr>
                </a:solidFill>
                <a:latin typeface="Arial" panose="020B0604020202020204" pitchFamily="34" charset="0"/>
                <a:cs typeface="Arial" panose="020B0604020202020204" pitchFamily="34" charset="0"/>
              </a:rPr>
              <a:t>NULL Functions</a:t>
            </a:r>
          </a:p>
        </p:txBody>
      </p:sp>
      <p:sp>
        <p:nvSpPr>
          <p:cNvPr id="3" name="Content Placeholder 2"/>
          <p:cNvSpPr>
            <a:spLocks noGrp="1"/>
          </p:cNvSpPr>
          <p:nvPr>
            <p:ph sz="quarter" idx="10"/>
          </p:nvPr>
        </p:nvSpPr>
        <p:spPr/>
        <p:txBody>
          <a:bodyPr>
            <a:normAutofit/>
          </a:bodyPr>
          <a:lstStyle/>
          <a:p>
            <a:r>
              <a:rPr lang="en-GB" sz="2400" b="1" dirty="0">
                <a:latin typeface="Arial" panose="020B0604020202020204" pitchFamily="34" charset="0"/>
                <a:cs typeface="Arial" panose="020B0604020202020204" pitchFamily="34" charset="0"/>
              </a:rPr>
              <a:t>ISNULL</a:t>
            </a:r>
            <a:r>
              <a:rPr lang="en-GB" sz="2400" b="1" dirty="0">
                <a:solidFill>
                  <a:schemeClr val="bg1">
                    <a:lumMod val="50000"/>
                  </a:schemeClr>
                </a:solidFill>
                <a:latin typeface="Arial" panose="020B0604020202020204" pitchFamily="34" charset="0"/>
                <a:cs typeface="Arial" panose="020B0604020202020204" pitchFamily="34" charset="0"/>
              </a:rPr>
              <a:t>(</a:t>
            </a:r>
            <a:r>
              <a:rPr lang="en-GB" sz="2400" b="1" i="1" dirty="0">
                <a:solidFill>
                  <a:schemeClr val="bg1">
                    <a:lumMod val="50000"/>
                  </a:schemeClr>
                </a:solidFill>
                <a:latin typeface="Arial" panose="020B0604020202020204" pitchFamily="34" charset="0"/>
                <a:cs typeface="Arial" panose="020B0604020202020204" pitchFamily="34" charset="0"/>
              </a:rPr>
              <a:t>column/variable, value</a:t>
            </a:r>
            <a:r>
              <a:rPr lang="en-GB" sz="2400" b="1" dirty="0">
                <a:solidFill>
                  <a:schemeClr val="bg1">
                    <a:lumMod val="50000"/>
                  </a:schemeClr>
                </a:solidFill>
                <a:latin typeface="Arial" panose="020B0604020202020204" pitchFamily="34" charset="0"/>
                <a:cs typeface="Arial" panose="020B0604020202020204" pitchFamily="34" charset="0"/>
              </a:rPr>
              <a:t>)</a:t>
            </a:r>
          </a:p>
          <a:p>
            <a:pPr lvl="1"/>
            <a:r>
              <a:rPr lang="en-GB" sz="2000" b="1" dirty="0">
                <a:solidFill>
                  <a:schemeClr val="bg1">
                    <a:lumMod val="50000"/>
                  </a:schemeClr>
                </a:solidFill>
                <a:latin typeface="Arial" panose="020B0604020202020204" pitchFamily="34" charset="0"/>
                <a:cs typeface="Arial" panose="020B0604020202020204" pitchFamily="34" charset="0"/>
              </a:rPr>
              <a:t>Returns </a:t>
            </a:r>
            <a:r>
              <a:rPr lang="en-GB" sz="2000" b="1" i="1" dirty="0">
                <a:solidFill>
                  <a:schemeClr val="bg1">
                    <a:lumMod val="50000"/>
                  </a:schemeClr>
                </a:solidFill>
                <a:latin typeface="Arial" panose="020B0604020202020204" pitchFamily="34" charset="0"/>
                <a:cs typeface="Arial" panose="020B0604020202020204" pitchFamily="34" charset="0"/>
              </a:rPr>
              <a:t>value</a:t>
            </a:r>
            <a:r>
              <a:rPr lang="en-GB" sz="2000" b="1" dirty="0">
                <a:solidFill>
                  <a:schemeClr val="bg1">
                    <a:lumMod val="50000"/>
                  </a:schemeClr>
                </a:solidFill>
                <a:latin typeface="Arial" panose="020B0604020202020204" pitchFamily="34" charset="0"/>
                <a:cs typeface="Arial" panose="020B0604020202020204" pitchFamily="34" charset="0"/>
              </a:rPr>
              <a:t> if the column or variable is NULL</a:t>
            </a:r>
          </a:p>
          <a:p>
            <a:r>
              <a:rPr lang="en-GB" sz="2400" b="1" i="1" dirty="0">
                <a:latin typeface="Arial" panose="020B0604020202020204" pitchFamily="34" charset="0"/>
                <a:cs typeface="Arial" panose="020B0604020202020204" pitchFamily="34" charset="0"/>
              </a:rPr>
              <a:t>NULLIF</a:t>
            </a:r>
            <a:r>
              <a:rPr lang="en-GB" sz="2400" b="1" i="1" dirty="0">
                <a:solidFill>
                  <a:schemeClr val="bg1">
                    <a:lumMod val="50000"/>
                  </a:schemeClr>
                </a:solidFill>
                <a:latin typeface="Arial" panose="020B0604020202020204" pitchFamily="34" charset="0"/>
                <a:cs typeface="Arial" panose="020B0604020202020204" pitchFamily="34" charset="0"/>
              </a:rPr>
              <a:t>(column/variable</a:t>
            </a:r>
            <a:r>
              <a:rPr lang="en-GB" sz="2400" b="1" dirty="0">
                <a:solidFill>
                  <a:schemeClr val="bg1">
                    <a:lumMod val="50000"/>
                  </a:schemeClr>
                </a:solidFill>
                <a:latin typeface="Arial" panose="020B0604020202020204" pitchFamily="34" charset="0"/>
                <a:cs typeface="Arial" panose="020B0604020202020204" pitchFamily="34" charset="0"/>
              </a:rPr>
              <a:t>, </a:t>
            </a:r>
            <a:r>
              <a:rPr lang="en-GB" sz="2400" b="1" i="1" dirty="0">
                <a:solidFill>
                  <a:schemeClr val="bg1">
                    <a:lumMod val="50000"/>
                  </a:schemeClr>
                </a:solidFill>
                <a:latin typeface="Arial" panose="020B0604020202020204" pitchFamily="34" charset="0"/>
                <a:cs typeface="Arial" panose="020B0604020202020204" pitchFamily="34" charset="0"/>
              </a:rPr>
              <a:t>value</a:t>
            </a:r>
            <a:r>
              <a:rPr lang="en-GB" sz="2400" b="1" dirty="0">
                <a:solidFill>
                  <a:schemeClr val="bg1">
                    <a:lumMod val="50000"/>
                  </a:schemeClr>
                </a:solidFill>
                <a:latin typeface="Arial" panose="020B0604020202020204" pitchFamily="34" charset="0"/>
                <a:cs typeface="Arial" panose="020B0604020202020204" pitchFamily="34" charset="0"/>
              </a:rPr>
              <a:t>)</a:t>
            </a:r>
          </a:p>
          <a:p>
            <a:pPr lvl="1"/>
            <a:r>
              <a:rPr lang="en-GB" sz="2000" b="1" dirty="0">
                <a:solidFill>
                  <a:schemeClr val="bg1">
                    <a:lumMod val="50000"/>
                  </a:schemeClr>
                </a:solidFill>
                <a:latin typeface="Arial" panose="020B0604020202020204" pitchFamily="34" charset="0"/>
                <a:cs typeface="Arial" panose="020B0604020202020204" pitchFamily="34" charset="0"/>
              </a:rPr>
              <a:t>Returns NULL if the column or variable is </a:t>
            </a:r>
            <a:r>
              <a:rPr lang="en-GB" sz="2000" b="1" i="1" dirty="0">
                <a:solidFill>
                  <a:schemeClr val="bg1">
                    <a:lumMod val="50000"/>
                  </a:schemeClr>
                </a:solidFill>
                <a:latin typeface="Arial" panose="020B0604020202020204" pitchFamily="34" charset="0"/>
                <a:cs typeface="Arial" panose="020B0604020202020204" pitchFamily="34" charset="0"/>
              </a:rPr>
              <a:t>value</a:t>
            </a:r>
            <a:endParaRPr lang="en-GB" sz="2000" b="1" dirty="0">
              <a:solidFill>
                <a:schemeClr val="bg1">
                  <a:lumMod val="50000"/>
                </a:schemeClr>
              </a:solidFill>
              <a:latin typeface="Arial" panose="020B0604020202020204" pitchFamily="34" charset="0"/>
              <a:cs typeface="Arial" panose="020B0604020202020204" pitchFamily="34" charset="0"/>
            </a:endParaRPr>
          </a:p>
          <a:p>
            <a:r>
              <a:rPr lang="en-GB" sz="2400" b="1" dirty="0">
                <a:latin typeface="Arial" panose="020B0604020202020204" pitchFamily="34" charset="0"/>
                <a:cs typeface="Arial" panose="020B0604020202020204" pitchFamily="34" charset="0"/>
              </a:rPr>
              <a:t>COALESCE</a:t>
            </a:r>
            <a:r>
              <a:rPr lang="en-GB" sz="2400" b="1" dirty="0">
                <a:solidFill>
                  <a:schemeClr val="bg1">
                    <a:lumMod val="50000"/>
                  </a:schemeClr>
                </a:solidFill>
                <a:latin typeface="Arial" panose="020B0604020202020204" pitchFamily="34" charset="0"/>
                <a:cs typeface="Arial" panose="020B0604020202020204" pitchFamily="34" charset="0"/>
              </a:rPr>
              <a:t> (</a:t>
            </a:r>
            <a:r>
              <a:rPr lang="en-GB" sz="2400" b="1" i="1" dirty="0">
                <a:solidFill>
                  <a:schemeClr val="bg1">
                    <a:lumMod val="50000"/>
                  </a:schemeClr>
                </a:solidFill>
                <a:latin typeface="Arial" panose="020B0604020202020204" pitchFamily="34" charset="0"/>
                <a:cs typeface="Arial" panose="020B0604020202020204" pitchFamily="34" charset="0"/>
              </a:rPr>
              <a:t>column/variable1</a:t>
            </a:r>
            <a:r>
              <a:rPr lang="en-GB" sz="2400" b="1" dirty="0">
                <a:solidFill>
                  <a:schemeClr val="bg1">
                    <a:lumMod val="50000"/>
                  </a:schemeClr>
                </a:solidFill>
                <a:latin typeface="Arial" panose="020B0604020202020204" pitchFamily="34" charset="0"/>
                <a:cs typeface="Arial" panose="020B0604020202020204" pitchFamily="34" charset="0"/>
              </a:rPr>
              <a:t>, </a:t>
            </a:r>
            <a:r>
              <a:rPr lang="en-GB" sz="2400" b="1" i="1" dirty="0">
                <a:solidFill>
                  <a:schemeClr val="bg1">
                    <a:lumMod val="50000"/>
                  </a:schemeClr>
                </a:solidFill>
                <a:latin typeface="Arial" panose="020B0604020202020204" pitchFamily="34" charset="0"/>
                <a:cs typeface="Arial" panose="020B0604020202020204" pitchFamily="34" charset="0"/>
              </a:rPr>
              <a:t>column/variable2</a:t>
            </a:r>
            <a:r>
              <a:rPr lang="en-GB" sz="2400" b="1" dirty="0">
                <a:solidFill>
                  <a:schemeClr val="bg1">
                    <a:lumMod val="50000"/>
                  </a:schemeClr>
                </a:solidFill>
                <a:latin typeface="Arial" panose="020B0604020202020204" pitchFamily="34" charset="0"/>
                <a:cs typeface="Arial" panose="020B0604020202020204" pitchFamily="34" charset="0"/>
              </a:rPr>
              <a:t>,…)</a:t>
            </a:r>
          </a:p>
          <a:p>
            <a:pPr lvl="1"/>
            <a:r>
              <a:rPr lang="en-GB" sz="2000" b="1" dirty="0">
                <a:solidFill>
                  <a:schemeClr val="bg1">
                    <a:lumMod val="50000"/>
                  </a:schemeClr>
                </a:solidFill>
                <a:latin typeface="Arial" panose="020B0604020202020204" pitchFamily="34" charset="0"/>
                <a:cs typeface="Arial" panose="020B0604020202020204" pitchFamily="34" charset="0"/>
              </a:rPr>
              <a:t>Returns the value of the first non-NULL column or variable in the list</a:t>
            </a:r>
          </a:p>
        </p:txBody>
      </p:sp>
    </p:spTree>
    <p:extLst>
      <p:ext uri="{BB962C8B-B14F-4D97-AF65-F5344CB8AC3E}">
        <p14:creationId xmlns:p14="http://schemas.microsoft.com/office/powerpoint/2010/main" val="74658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6547" t="36419" r="4774" b="52957"/>
          <a:stretch/>
        </p:blipFill>
        <p:spPr bwMode="auto">
          <a:xfrm>
            <a:off x="-7590" y="6040198"/>
            <a:ext cx="9151590" cy="817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Date Placeholder 8"/>
          <p:cNvSpPr>
            <a:spLocks noGrp="1"/>
          </p:cNvSpPr>
          <p:nvPr>
            <p:ph type="dt" sz="half" idx="10"/>
          </p:nvPr>
        </p:nvSpPr>
        <p:spPr>
          <a:xfrm>
            <a:off x="710208" y="6040198"/>
            <a:ext cx="2133600" cy="817802"/>
          </a:xfrm>
        </p:spPr>
        <p:txBody>
          <a:bodyPr/>
          <a:lstStyle/>
          <a:p>
            <a:fld id="{F8CEAB0B-EF5F-47CE-B945-B520406DFE86}" type="datetime1">
              <a:rPr lang="tr-TR" sz="1000" smtClean="0">
                <a:solidFill>
                  <a:schemeClr val="bg1"/>
                </a:solidFill>
                <a:latin typeface="Arial" panose="020B0604020202020204" pitchFamily="34" charset="0"/>
                <a:cs typeface="Arial" panose="020B0604020202020204" pitchFamily="34" charset="0"/>
              </a:rPr>
              <a:t>13.11.2018</a:t>
            </a:fld>
            <a:r>
              <a:rPr lang="tr-TR" sz="1000" dirty="0">
                <a:solidFill>
                  <a:schemeClr val="bg1"/>
                </a:solidFill>
                <a:latin typeface="Arial" panose="020B0604020202020204" pitchFamily="34" charset="0"/>
                <a:cs typeface="Arial" panose="020B0604020202020204" pitchFamily="34" charset="0"/>
              </a:rPr>
              <a:t> /</a:t>
            </a:r>
            <a:endParaRPr lang="tr-TR" sz="1000" b="1" dirty="0">
              <a:solidFill>
                <a:schemeClr val="bg1"/>
              </a:solidFill>
              <a:latin typeface="Arial" panose="020B0604020202020204" pitchFamily="34" charset="0"/>
              <a:cs typeface="Arial" panose="020B0604020202020204" pitchFamily="34" charset="0"/>
            </a:endParaRPr>
          </a:p>
        </p:txBody>
      </p:sp>
      <p:sp>
        <p:nvSpPr>
          <p:cNvPr id="11" name="Slide Number Placeholder 10"/>
          <p:cNvSpPr>
            <a:spLocks noGrp="1"/>
          </p:cNvSpPr>
          <p:nvPr>
            <p:ph type="sldNum" sz="quarter" idx="12"/>
          </p:nvPr>
        </p:nvSpPr>
        <p:spPr>
          <a:xfrm>
            <a:off x="323528" y="6040198"/>
            <a:ext cx="504056" cy="817802"/>
          </a:xfrm>
        </p:spPr>
        <p:txBody>
          <a:bodyPr/>
          <a:lstStyle/>
          <a:p>
            <a:pPr algn="l"/>
            <a:r>
              <a:rPr lang="tr-TR" sz="1000" dirty="0">
                <a:solidFill>
                  <a:schemeClr val="bg1"/>
                </a:solidFill>
                <a:latin typeface="Arial" panose="020B0604020202020204" pitchFamily="34" charset="0"/>
                <a:cs typeface="Arial" panose="020B0604020202020204" pitchFamily="34" charset="0"/>
              </a:rPr>
              <a:t>/ </a:t>
            </a:r>
            <a:fld id="{F3333AC9-9173-4153-B08D-660CAB894A39}" type="slidenum">
              <a:rPr lang="tr-TR" sz="1000" smtClean="0">
                <a:solidFill>
                  <a:schemeClr val="bg1"/>
                </a:solidFill>
                <a:latin typeface="Arial" panose="020B0604020202020204" pitchFamily="34" charset="0"/>
                <a:cs typeface="Arial" panose="020B0604020202020204" pitchFamily="34" charset="0"/>
              </a:rPr>
              <a:pPr algn="l"/>
              <a:t>52</a:t>
            </a:fld>
            <a:r>
              <a:rPr lang="tr-TR" sz="1000" dirty="0">
                <a:solidFill>
                  <a:schemeClr val="bg1"/>
                </a:solidFill>
                <a:latin typeface="Arial" panose="020B0604020202020204" pitchFamily="34" charset="0"/>
                <a:cs typeface="Arial" panose="020B0604020202020204" pitchFamily="34" charset="0"/>
              </a:rPr>
              <a:t> /</a:t>
            </a:r>
          </a:p>
        </p:txBody>
      </p:sp>
      <p:sp>
        <p:nvSpPr>
          <p:cNvPr id="18" name="Subtitle 2"/>
          <p:cNvSpPr txBox="1">
            <a:spLocks/>
          </p:cNvSpPr>
          <p:nvPr/>
        </p:nvSpPr>
        <p:spPr>
          <a:xfrm>
            <a:off x="251520" y="1700808"/>
            <a:ext cx="8640960" cy="40324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800" b="1" dirty="0">
                <a:solidFill>
                  <a:schemeClr val="bg1">
                    <a:lumMod val="65000"/>
                  </a:schemeClr>
                </a:solidFill>
                <a:latin typeface="Arial" panose="020B0604020202020204" pitchFamily="34" charset="0"/>
                <a:cs typeface="Arial" panose="020B0604020202020204" pitchFamily="34" charset="0"/>
              </a:rPr>
              <a:t>Demo</a:t>
            </a:r>
          </a:p>
        </p:txBody>
      </p:sp>
      <p:pic>
        <p:nvPicPr>
          <p:cNvPr id="1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545" y="260649"/>
            <a:ext cx="720080"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Straight Connector 19"/>
          <p:cNvCxnSpPr/>
          <p:nvPr/>
        </p:nvCxnSpPr>
        <p:spPr>
          <a:xfrm>
            <a:off x="1691680" y="0"/>
            <a:ext cx="0" cy="980729"/>
          </a:xfrm>
          <a:prstGeom prst="line">
            <a:avLst/>
          </a:prstGeom>
          <a:ln w="28575">
            <a:solidFill>
              <a:srgbClr val="FF5200"/>
            </a:solidFill>
          </a:ln>
        </p:spPr>
        <p:style>
          <a:lnRef idx="1">
            <a:schemeClr val="accent1"/>
          </a:lnRef>
          <a:fillRef idx="0">
            <a:schemeClr val="accent1"/>
          </a:fillRef>
          <a:effectRef idx="0">
            <a:schemeClr val="accent1"/>
          </a:effectRef>
          <a:fontRef idx="minor">
            <a:schemeClr val="tx1"/>
          </a:fontRef>
        </p:style>
      </p:cxnSp>
      <p:sp>
        <p:nvSpPr>
          <p:cNvPr id="21" name="Title 1"/>
          <p:cNvSpPr txBox="1">
            <a:spLocks/>
          </p:cNvSpPr>
          <p:nvPr/>
        </p:nvSpPr>
        <p:spPr>
          <a:xfrm>
            <a:off x="1907704" y="260648"/>
            <a:ext cx="6768743" cy="72008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5200"/>
                </a:solidFill>
                <a:latin typeface="Arial" panose="020B0604020202020204" pitchFamily="34" charset="0"/>
                <a:cs typeface="Arial" panose="020B0604020202020204" pitchFamily="34" charset="0"/>
              </a:rPr>
              <a:t>NULL</a:t>
            </a:r>
            <a:endParaRPr lang="tr-TR" sz="2800" b="1" dirty="0">
              <a:solidFill>
                <a:srgbClr val="FF5200"/>
              </a:solidFill>
              <a:latin typeface="Arial" panose="020B0604020202020204" pitchFamily="34" charset="0"/>
              <a:cs typeface="Arial" panose="020B0604020202020204" pitchFamily="34" charset="0"/>
            </a:endParaRPr>
          </a:p>
        </p:txBody>
      </p:sp>
      <p:sp>
        <p:nvSpPr>
          <p:cNvPr id="2" name="Footer Placeholder 1">
            <a:extLst>
              <a:ext uri="{FF2B5EF4-FFF2-40B4-BE49-F238E27FC236}">
                <a16:creationId xmlns:a16="http://schemas.microsoft.com/office/drawing/2014/main" id="{9841CF9E-6D3B-49D1-B2FD-1361862BBA90}"/>
              </a:ext>
            </a:extLst>
          </p:cNvPr>
          <p:cNvSpPr>
            <a:spLocks noGrp="1"/>
          </p:cNvSpPr>
          <p:nvPr>
            <p:ph type="ftr" sz="quarter" idx="11"/>
          </p:nvPr>
        </p:nvSpPr>
        <p:spPr>
          <a:xfrm>
            <a:off x="1475656" y="6040198"/>
            <a:ext cx="2391544" cy="817802"/>
          </a:xfrm>
        </p:spPr>
        <p:txBody>
          <a:bodyPr/>
          <a:lstStyle/>
          <a:p>
            <a:pPr algn="l"/>
            <a:r>
              <a:rPr lang="tr-TR" dirty="0">
                <a:solidFill>
                  <a:schemeClr val="bg1"/>
                </a:solidFill>
              </a:rPr>
              <a:t>MS SQL </a:t>
            </a:r>
            <a:r>
              <a:rPr lang="tr-TR" dirty="0" err="1">
                <a:solidFill>
                  <a:schemeClr val="bg1"/>
                </a:solidFill>
              </a:rPr>
              <a:t>SQL</a:t>
            </a:r>
            <a:r>
              <a:rPr lang="tr-TR" dirty="0">
                <a:solidFill>
                  <a:schemeClr val="bg1"/>
                </a:solidFill>
              </a:rPr>
              <a:t> Fundamentals</a:t>
            </a:r>
          </a:p>
        </p:txBody>
      </p:sp>
    </p:spTree>
    <p:extLst>
      <p:ext uri="{BB962C8B-B14F-4D97-AF65-F5344CB8AC3E}">
        <p14:creationId xmlns:p14="http://schemas.microsoft.com/office/powerpoint/2010/main" val="36496687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84560" y="1612702"/>
            <a:ext cx="8643938" cy="4253509"/>
          </a:xfrm>
        </p:spPr>
        <p:txBody>
          <a:bodyPr>
            <a:normAutofit/>
          </a:bodyPr>
          <a:lstStyle/>
          <a:p>
            <a:pPr>
              <a:buFont typeface="Arial" panose="020B0604020202020204" pitchFamily="34" charset="0"/>
              <a:buChar char=" "/>
            </a:pPr>
            <a:r>
              <a:rPr lang="en-GB" b="1" dirty="0">
                <a:solidFill>
                  <a:schemeClr val="bg1">
                    <a:lumMod val="50000"/>
                  </a:schemeClr>
                </a:solidFill>
                <a:latin typeface="Arial" panose="020B0604020202020204" pitchFamily="34" charset="0"/>
                <a:cs typeface="Arial" panose="020B0604020202020204" pitchFamily="34" charset="0"/>
              </a:rPr>
              <a:t>Relational Databases</a:t>
            </a:r>
          </a:p>
          <a:p>
            <a:pPr>
              <a:buFont typeface="Arial" panose="020B0604020202020204" pitchFamily="34" charset="0"/>
              <a:buChar char=" "/>
            </a:pPr>
            <a:r>
              <a:rPr lang="en-GB" b="1" dirty="0">
                <a:solidFill>
                  <a:schemeClr val="bg1">
                    <a:lumMod val="50000"/>
                  </a:schemeClr>
                </a:solidFill>
                <a:latin typeface="Arial" panose="020B0604020202020204" pitchFamily="34" charset="0"/>
                <a:cs typeface="Arial" panose="020B0604020202020204" pitchFamily="34" charset="0"/>
              </a:rPr>
              <a:t>SQL Statement Types</a:t>
            </a:r>
          </a:p>
          <a:p>
            <a:pPr>
              <a:buFont typeface="Arial" panose="020B0604020202020204" pitchFamily="34" charset="0"/>
              <a:buChar char=" "/>
            </a:pPr>
            <a:r>
              <a:rPr lang="en-GB" b="1" dirty="0">
                <a:solidFill>
                  <a:schemeClr val="bg1">
                    <a:lumMod val="50000"/>
                  </a:schemeClr>
                </a:solidFill>
                <a:latin typeface="Arial" panose="020B0604020202020204" pitchFamily="34" charset="0"/>
                <a:cs typeface="Arial" panose="020B0604020202020204" pitchFamily="34" charset="0"/>
              </a:rPr>
              <a:t>The SELECT Statement</a:t>
            </a:r>
          </a:p>
          <a:p>
            <a:pPr>
              <a:buFont typeface="Arial" panose="020B0604020202020204" pitchFamily="34" charset="0"/>
              <a:buChar char=" "/>
            </a:pPr>
            <a:r>
              <a:rPr lang="en-GB" b="1" dirty="0">
                <a:solidFill>
                  <a:schemeClr val="bg1">
                    <a:lumMod val="50000"/>
                  </a:schemeClr>
                </a:solidFill>
                <a:latin typeface="Arial" panose="020B0604020202020204" pitchFamily="34" charset="0"/>
                <a:cs typeface="Arial" panose="020B0604020202020204" pitchFamily="34" charset="0"/>
              </a:rPr>
              <a:t>Data Types</a:t>
            </a:r>
          </a:p>
          <a:p>
            <a:pPr>
              <a:buFont typeface="Arial" panose="020B0604020202020204" pitchFamily="34" charset="0"/>
              <a:buChar char=" "/>
            </a:pPr>
            <a:r>
              <a:rPr lang="en-GB" b="1" dirty="0">
                <a:solidFill>
                  <a:schemeClr val="bg1">
                    <a:lumMod val="50000"/>
                  </a:schemeClr>
                </a:solidFill>
                <a:latin typeface="Arial" panose="020B0604020202020204" pitchFamily="34" charset="0"/>
                <a:cs typeface="Arial" panose="020B0604020202020204" pitchFamily="34" charset="0"/>
              </a:rPr>
              <a:t>NULL</a:t>
            </a:r>
          </a:p>
          <a:p>
            <a:endParaRPr lang="en-GB" b="1" dirty="0">
              <a:solidFill>
                <a:schemeClr val="bg1">
                  <a:lumMod val="50000"/>
                </a:schemeClr>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57200" y="274638"/>
            <a:ext cx="8229600" cy="717151"/>
          </a:xfrm>
        </p:spPr>
        <p:txBody>
          <a:bodyPr>
            <a:normAutofit fontScale="90000"/>
          </a:bodyPr>
          <a:lstStyle/>
          <a:p>
            <a:r>
              <a:rPr lang="en-US" b="1" dirty="0">
                <a:solidFill>
                  <a:schemeClr val="bg1">
                    <a:lumMod val="50000"/>
                  </a:schemeClr>
                </a:solidFill>
                <a:latin typeface="Arial" panose="020B0604020202020204" pitchFamily="34" charset="0"/>
                <a:cs typeface="Arial" panose="020B0604020202020204" pitchFamily="34" charset="0"/>
              </a:rPr>
              <a:t>Summary</a:t>
            </a:r>
          </a:p>
        </p:txBody>
      </p:sp>
    </p:spTree>
    <p:extLst>
      <p:ext uri="{BB962C8B-B14F-4D97-AF65-F5344CB8AC3E}">
        <p14:creationId xmlns:p14="http://schemas.microsoft.com/office/powerpoint/2010/main" val="37110291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E2D0AE-AB91-4B2C-9432-9B438646FA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71500"/>
            <a:ext cx="9144000" cy="5715000"/>
          </a:xfrm>
          <a:prstGeom prst="rect">
            <a:avLst/>
          </a:prstGeom>
        </p:spPr>
      </p:pic>
    </p:spTree>
    <p:extLst>
      <p:ext uri="{BB962C8B-B14F-4D97-AF65-F5344CB8AC3E}">
        <p14:creationId xmlns:p14="http://schemas.microsoft.com/office/powerpoint/2010/main" val="147906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5" y="2204864"/>
            <a:ext cx="2232248"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ctrTitle"/>
          </p:nvPr>
        </p:nvSpPr>
        <p:spPr>
          <a:xfrm>
            <a:off x="3851920" y="2204864"/>
            <a:ext cx="4318248" cy="2232248"/>
          </a:xfrm>
        </p:spPr>
        <p:txBody>
          <a:bodyPr>
            <a:normAutofit/>
          </a:bodyPr>
          <a:lstStyle/>
          <a:p>
            <a:pPr algn="l"/>
            <a:r>
              <a:rPr lang="en-US" sz="4000" b="1" dirty="0">
                <a:solidFill>
                  <a:schemeClr val="bg1">
                    <a:lumMod val="65000"/>
                  </a:schemeClr>
                </a:solidFill>
                <a:latin typeface="Arial" panose="020B0604020202020204" pitchFamily="34" charset="0"/>
                <a:cs typeface="Arial" panose="020B0604020202020204" pitchFamily="34" charset="0"/>
              </a:rPr>
              <a:t>Querying Tables with SELECT</a:t>
            </a:r>
            <a:endParaRPr lang="tr-TR" sz="4000" b="1" dirty="0">
              <a:solidFill>
                <a:schemeClr val="bg1">
                  <a:lumMod val="65000"/>
                </a:schemeClr>
              </a:solidFill>
              <a:latin typeface="Arial" panose="020B0604020202020204" pitchFamily="34" charset="0"/>
              <a:cs typeface="Arial" panose="020B0604020202020204" pitchFamily="34" charset="0"/>
            </a:endParaRPr>
          </a:p>
        </p:txBody>
      </p:sp>
      <p:sp>
        <p:nvSpPr>
          <p:cNvPr id="2" name="Date Placeholder 1">
            <a:extLst>
              <a:ext uri="{FF2B5EF4-FFF2-40B4-BE49-F238E27FC236}">
                <a16:creationId xmlns:a16="http://schemas.microsoft.com/office/drawing/2014/main" id="{00026E1E-F7DE-40E1-9910-233EE6F2FA65}"/>
              </a:ext>
            </a:extLst>
          </p:cNvPr>
          <p:cNvSpPr>
            <a:spLocks noGrp="1"/>
          </p:cNvSpPr>
          <p:nvPr>
            <p:ph type="dt" sz="half" idx="10"/>
          </p:nvPr>
        </p:nvSpPr>
        <p:spPr/>
        <p:txBody>
          <a:bodyPr/>
          <a:lstStyle/>
          <a:p>
            <a:fld id="{B79E87F2-EE2A-4B01-AF44-82B5310633F8}" type="datetime1">
              <a:rPr lang="tr-TR" smtClean="0"/>
              <a:t>13.11.2018</a:t>
            </a:fld>
            <a:endParaRPr lang="tr-TR"/>
          </a:p>
        </p:txBody>
      </p:sp>
      <p:sp>
        <p:nvSpPr>
          <p:cNvPr id="4" name="Footer Placeholder 3">
            <a:extLst>
              <a:ext uri="{FF2B5EF4-FFF2-40B4-BE49-F238E27FC236}">
                <a16:creationId xmlns:a16="http://schemas.microsoft.com/office/drawing/2014/main" id="{9C31DD49-F533-4E61-842C-9FD67E4203DA}"/>
              </a:ext>
            </a:extLst>
          </p:cNvPr>
          <p:cNvSpPr>
            <a:spLocks noGrp="1"/>
          </p:cNvSpPr>
          <p:nvPr>
            <p:ph type="ftr" sz="quarter" idx="11"/>
          </p:nvPr>
        </p:nvSpPr>
        <p:spPr/>
        <p:txBody>
          <a:bodyPr/>
          <a:lstStyle/>
          <a:p>
            <a:r>
              <a:rPr lang="tr-TR"/>
              <a:t>MS SQL SQL Fundamentals</a:t>
            </a:r>
          </a:p>
        </p:txBody>
      </p:sp>
      <p:sp>
        <p:nvSpPr>
          <p:cNvPr id="7" name="Slide Number Placeholder 6">
            <a:extLst>
              <a:ext uri="{FF2B5EF4-FFF2-40B4-BE49-F238E27FC236}">
                <a16:creationId xmlns:a16="http://schemas.microsoft.com/office/drawing/2014/main" id="{18678E80-8EDA-4EA1-B8D3-0AFFBD41769D}"/>
              </a:ext>
            </a:extLst>
          </p:cNvPr>
          <p:cNvSpPr>
            <a:spLocks noGrp="1"/>
          </p:cNvSpPr>
          <p:nvPr>
            <p:ph type="sldNum" sz="quarter" idx="12"/>
          </p:nvPr>
        </p:nvSpPr>
        <p:spPr/>
        <p:txBody>
          <a:bodyPr/>
          <a:lstStyle/>
          <a:p>
            <a:fld id="{F3333AC9-9173-4153-B08D-660CAB894A39}" type="slidenum">
              <a:rPr lang="tr-TR" smtClean="0"/>
              <a:t>55</a:t>
            </a:fld>
            <a:endParaRPr lang="tr-TR"/>
          </a:p>
        </p:txBody>
      </p:sp>
    </p:spTree>
    <p:extLst>
      <p:ext uri="{BB962C8B-B14F-4D97-AF65-F5344CB8AC3E}">
        <p14:creationId xmlns:p14="http://schemas.microsoft.com/office/powerpoint/2010/main" val="36637939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84560" y="1898421"/>
            <a:ext cx="7144940" cy="3249576"/>
          </a:xfrm>
        </p:spPr>
        <p:txBody>
          <a:bodyPr>
            <a:normAutofit/>
          </a:bodyPr>
          <a:lstStyle/>
          <a:p>
            <a:pPr>
              <a:buFont typeface="Arial" panose="020B0604020202020204" pitchFamily="34" charset="0"/>
              <a:buChar char=" "/>
            </a:pPr>
            <a:r>
              <a:rPr lang="en-GB" b="1" dirty="0">
                <a:solidFill>
                  <a:schemeClr val="bg1">
                    <a:lumMod val="50000"/>
                  </a:schemeClr>
                </a:solidFill>
                <a:latin typeface="Arial" panose="020B0604020202020204" pitchFamily="34" charset="0"/>
                <a:cs typeface="Arial" panose="020B0604020202020204" pitchFamily="34" charset="0"/>
              </a:rPr>
              <a:t>Removing Duplicates</a:t>
            </a:r>
          </a:p>
          <a:p>
            <a:pPr>
              <a:buFont typeface="Arial" panose="020B0604020202020204" pitchFamily="34" charset="0"/>
              <a:buChar char=" "/>
            </a:pPr>
            <a:r>
              <a:rPr lang="en-GB" b="1" dirty="0">
                <a:solidFill>
                  <a:schemeClr val="bg1">
                    <a:lumMod val="50000"/>
                  </a:schemeClr>
                </a:solidFill>
                <a:latin typeface="Arial" panose="020B0604020202020204" pitchFamily="34" charset="0"/>
                <a:cs typeface="Arial" panose="020B0604020202020204" pitchFamily="34" charset="0"/>
              </a:rPr>
              <a:t>Sorting Results</a:t>
            </a:r>
          </a:p>
          <a:p>
            <a:pPr>
              <a:buFont typeface="Arial" panose="020B0604020202020204" pitchFamily="34" charset="0"/>
              <a:buChar char=" "/>
            </a:pPr>
            <a:r>
              <a:rPr lang="en-GB" b="1" dirty="0">
                <a:solidFill>
                  <a:schemeClr val="bg1">
                    <a:lumMod val="50000"/>
                  </a:schemeClr>
                </a:solidFill>
                <a:latin typeface="Arial" panose="020B0604020202020204" pitchFamily="34" charset="0"/>
                <a:cs typeface="Arial" panose="020B0604020202020204" pitchFamily="34" charset="0"/>
              </a:rPr>
              <a:t>Paging Sorted Results</a:t>
            </a:r>
          </a:p>
          <a:p>
            <a:pPr fontAlgn="ctr">
              <a:buFont typeface="Arial" panose="020B0604020202020204" pitchFamily="34" charset="0"/>
              <a:buChar char=" "/>
            </a:pPr>
            <a:r>
              <a:rPr lang="en-GB" b="1" dirty="0">
                <a:solidFill>
                  <a:schemeClr val="bg1">
                    <a:lumMod val="50000"/>
                  </a:schemeClr>
                </a:solidFill>
                <a:latin typeface="Arial" panose="020B0604020202020204" pitchFamily="34" charset="0"/>
                <a:cs typeface="Arial" panose="020B0604020202020204" pitchFamily="34" charset="0"/>
              </a:rPr>
              <a:t>Filtering and Using Predicates</a:t>
            </a:r>
          </a:p>
        </p:txBody>
      </p:sp>
      <p:sp>
        <p:nvSpPr>
          <p:cNvPr id="2" name="Title 1"/>
          <p:cNvSpPr>
            <a:spLocks noGrp="1"/>
          </p:cNvSpPr>
          <p:nvPr>
            <p:ph type="title"/>
          </p:nvPr>
        </p:nvSpPr>
        <p:spPr>
          <a:xfrm>
            <a:off x="457200" y="188640"/>
            <a:ext cx="8229600" cy="936104"/>
          </a:xfrm>
        </p:spPr>
        <p:txBody>
          <a:bodyPr/>
          <a:lstStyle/>
          <a:p>
            <a:r>
              <a:rPr lang="en-US" b="1" dirty="0">
                <a:solidFill>
                  <a:schemeClr val="bg1">
                    <a:lumMod val="50000"/>
                  </a:schemeClr>
                </a:solidFill>
                <a:latin typeface="Arial" panose="020B0604020202020204" pitchFamily="34" charset="0"/>
                <a:cs typeface="Arial" panose="020B0604020202020204" pitchFamily="34" charset="0"/>
              </a:rPr>
              <a:t>Overview</a:t>
            </a:r>
          </a:p>
        </p:txBody>
      </p:sp>
    </p:spTree>
    <p:extLst>
      <p:ext uri="{BB962C8B-B14F-4D97-AF65-F5344CB8AC3E}">
        <p14:creationId xmlns:p14="http://schemas.microsoft.com/office/powerpoint/2010/main" val="3183499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bg1">
                    <a:lumMod val="50000"/>
                  </a:schemeClr>
                </a:solidFill>
                <a:latin typeface="Arial" panose="020B0604020202020204" pitchFamily="34" charset="0"/>
                <a:cs typeface="Arial" panose="020B0604020202020204" pitchFamily="34" charset="0"/>
              </a:rPr>
              <a:t>Removing Duplicates</a:t>
            </a:r>
            <a:endParaRPr lang="en-US" b="1" dirty="0">
              <a:solidFill>
                <a:schemeClr val="bg1">
                  <a:lumMod val="50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0"/>
          </p:nvPr>
        </p:nvSpPr>
        <p:spPr>
          <a:xfrm>
            <a:off x="284561" y="1898420"/>
            <a:ext cx="8409502" cy="3967791"/>
          </a:xfrm>
        </p:spPr>
        <p:txBody>
          <a:bodyPr>
            <a:normAutofit/>
          </a:bodyPr>
          <a:lstStyle/>
          <a:p>
            <a:r>
              <a:rPr lang="en-US" sz="2800" b="1" dirty="0">
                <a:solidFill>
                  <a:schemeClr val="bg1">
                    <a:lumMod val="50000"/>
                  </a:schemeClr>
                </a:solidFill>
                <a:latin typeface="Arial" panose="020B0604020202020204" pitchFamily="34" charset="0"/>
                <a:cs typeface="Arial" panose="020B0604020202020204" pitchFamily="34" charset="0"/>
              </a:rPr>
              <a:t>SELECT ALL</a:t>
            </a:r>
          </a:p>
          <a:p>
            <a:pPr lvl="1"/>
            <a:r>
              <a:rPr lang="en-US" sz="2400" b="1" dirty="0">
                <a:solidFill>
                  <a:schemeClr val="bg1">
                    <a:lumMod val="50000"/>
                  </a:schemeClr>
                </a:solidFill>
                <a:latin typeface="Arial" panose="020B0604020202020204" pitchFamily="34" charset="0"/>
                <a:cs typeface="Arial" panose="020B0604020202020204" pitchFamily="34" charset="0"/>
              </a:rPr>
              <a:t>Default behavior includes duplicates</a:t>
            </a:r>
          </a:p>
          <a:p>
            <a:pPr lvl="1"/>
            <a:endParaRPr lang="en-US" sz="2400" b="1" dirty="0">
              <a:solidFill>
                <a:schemeClr val="bg1">
                  <a:lumMod val="50000"/>
                </a:schemeClr>
              </a:solidFill>
              <a:latin typeface="Arial" panose="020B0604020202020204" pitchFamily="34" charset="0"/>
              <a:cs typeface="Arial" panose="020B0604020202020204" pitchFamily="34" charset="0"/>
            </a:endParaRPr>
          </a:p>
          <a:p>
            <a:pPr lvl="1"/>
            <a:endParaRPr lang="en-US" sz="2400" b="1" dirty="0">
              <a:solidFill>
                <a:schemeClr val="bg1">
                  <a:lumMod val="50000"/>
                </a:schemeClr>
              </a:solidFill>
              <a:latin typeface="Arial" panose="020B0604020202020204" pitchFamily="34" charset="0"/>
              <a:cs typeface="Arial" panose="020B0604020202020204" pitchFamily="34" charset="0"/>
            </a:endParaRPr>
          </a:p>
          <a:p>
            <a:endParaRPr lang="en-US" sz="2800" b="1" dirty="0">
              <a:solidFill>
                <a:schemeClr val="bg1">
                  <a:lumMod val="50000"/>
                </a:schemeClr>
              </a:solidFill>
              <a:latin typeface="Arial" panose="020B0604020202020204" pitchFamily="34" charset="0"/>
              <a:cs typeface="Arial" panose="020B0604020202020204" pitchFamily="34" charset="0"/>
            </a:endParaRPr>
          </a:p>
          <a:p>
            <a:r>
              <a:rPr lang="en-US" sz="2800" b="1" dirty="0">
                <a:solidFill>
                  <a:schemeClr val="bg1">
                    <a:lumMod val="50000"/>
                  </a:schemeClr>
                </a:solidFill>
                <a:latin typeface="Arial" panose="020B0604020202020204" pitchFamily="34" charset="0"/>
                <a:cs typeface="Arial" panose="020B0604020202020204" pitchFamily="34" charset="0"/>
              </a:rPr>
              <a:t>SELECT DISTINCT</a:t>
            </a:r>
          </a:p>
          <a:p>
            <a:pPr lvl="1"/>
            <a:r>
              <a:rPr lang="en-US" sz="2400" b="1" dirty="0">
                <a:solidFill>
                  <a:schemeClr val="bg1">
                    <a:lumMod val="50000"/>
                  </a:schemeClr>
                </a:solidFill>
                <a:latin typeface="Arial" panose="020B0604020202020204" pitchFamily="34" charset="0"/>
                <a:cs typeface="Arial" panose="020B0604020202020204" pitchFamily="34" charset="0"/>
              </a:rPr>
              <a:t>Removes duplicates</a:t>
            </a:r>
          </a:p>
        </p:txBody>
      </p:sp>
      <p:sp>
        <p:nvSpPr>
          <p:cNvPr id="4" name="AutoShape 3"/>
          <p:cNvSpPr>
            <a:spLocks noChangeArrowheads="1"/>
          </p:cNvSpPr>
          <p:nvPr/>
        </p:nvSpPr>
        <p:spPr bwMode="auto">
          <a:xfrm>
            <a:off x="826008" y="2935157"/>
            <a:ext cx="5528160" cy="394335"/>
          </a:xfrm>
          <a:prstGeom prst="roundRect">
            <a:avLst>
              <a:gd name="adj" fmla="val 11583"/>
            </a:avLst>
          </a:prstGeom>
          <a:solidFill>
            <a:schemeClr val="bg1">
              <a:lumMod val="8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r>
              <a:rPr lang="en-US" b="1" dirty="0"/>
              <a:t>SELECT</a:t>
            </a:r>
            <a:r>
              <a:rPr lang="en-US" dirty="0"/>
              <a:t> Color </a:t>
            </a:r>
            <a:r>
              <a:rPr lang="en-US" b="1" dirty="0"/>
              <a:t>FROM</a:t>
            </a:r>
            <a:r>
              <a:rPr lang="en-US" dirty="0"/>
              <a:t> </a:t>
            </a:r>
            <a:r>
              <a:rPr lang="en-US" dirty="0" err="1"/>
              <a:t>Production</a:t>
            </a:r>
            <a:r>
              <a:rPr lang="en-US" b="1" dirty="0" err="1"/>
              <a:t>.</a:t>
            </a:r>
            <a:r>
              <a:rPr lang="en-US" dirty="0" err="1"/>
              <a:t>Product</a:t>
            </a:r>
            <a:r>
              <a:rPr lang="en-US" b="1" dirty="0"/>
              <a:t>;</a:t>
            </a:r>
            <a:endParaRPr lang="en-US" sz="1600" dirty="0">
              <a:effectLst/>
            </a:endParaRPr>
          </a:p>
        </p:txBody>
      </p:sp>
      <p:sp>
        <p:nvSpPr>
          <p:cNvPr id="5" name="AutoShape 3"/>
          <p:cNvSpPr>
            <a:spLocks noChangeArrowheads="1"/>
          </p:cNvSpPr>
          <p:nvPr/>
        </p:nvSpPr>
        <p:spPr bwMode="auto">
          <a:xfrm>
            <a:off x="826008" y="5410929"/>
            <a:ext cx="5546191" cy="394335"/>
          </a:xfrm>
          <a:prstGeom prst="roundRect">
            <a:avLst>
              <a:gd name="adj" fmla="val 11583"/>
            </a:avLst>
          </a:prstGeom>
          <a:solidFill>
            <a:schemeClr val="bg1">
              <a:lumMod val="8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r>
              <a:rPr lang="en-US" b="1" dirty="0"/>
              <a:t>SELECT </a:t>
            </a:r>
            <a:r>
              <a:rPr lang="en-US" b="1" dirty="0">
                <a:solidFill>
                  <a:srgbClr val="FF0000"/>
                </a:solidFill>
              </a:rPr>
              <a:t>DISTINCT</a:t>
            </a:r>
            <a:r>
              <a:rPr lang="en-US" dirty="0"/>
              <a:t> Color </a:t>
            </a:r>
            <a:r>
              <a:rPr lang="en-US" b="1" dirty="0"/>
              <a:t>FROM</a:t>
            </a:r>
            <a:r>
              <a:rPr lang="en-US" dirty="0"/>
              <a:t> </a:t>
            </a:r>
            <a:r>
              <a:rPr lang="en-US" dirty="0" err="1"/>
              <a:t>Production</a:t>
            </a:r>
            <a:r>
              <a:rPr lang="en-US" b="1" dirty="0" err="1"/>
              <a:t>.</a:t>
            </a:r>
            <a:r>
              <a:rPr lang="en-US" dirty="0" err="1"/>
              <a:t>Product</a:t>
            </a:r>
            <a:r>
              <a:rPr lang="en-US" b="1" dirty="0"/>
              <a:t>;</a:t>
            </a:r>
            <a:endParaRPr lang="en-US" sz="1600" dirty="0">
              <a:effectLst/>
            </a:endParaRPr>
          </a:p>
        </p:txBody>
      </p:sp>
      <p:graphicFrame>
        <p:nvGraphicFramePr>
          <p:cNvPr id="6" name="Table 5"/>
          <p:cNvGraphicFramePr>
            <a:graphicFrameLocks noGrp="1"/>
          </p:cNvGraphicFramePr>
          <p:nvPr>
            <p:extLst>
              <p:ext uri="{D42A27DB-BD31-4B8C-83A1-F6EECF244321}">
                <p14:modId xmlns:p14="http://schemas.microsoft.com/office/powerpoint/2010/main" val="3000139073"/>
              </p:ext>
            </p:extLst>
          </p:nvPr>
        </p:nvGraphicFramePr>
        <p:xfrm>
          <a:off x="7498307" y="1898420"/>
          <a:ext cx="1188493" cy="1973580"/>
        </p:xfrm>
        <a:graphic>
          <a:graphicData uri="http://schemas.openxmlformats.org/drawingml/2006/table">
            <a:tbl>
              <a:tblPr firstRow="1" bandRow="1">
                <a:tableStyleId>{2A488322-F2BA-4B5B-9748-0D474271808F}</a:tableStyleId>
              </a:tblPr>
              <a:tblGrid>
                <a:gridCol w="1188493">
                  <a:extLst>
                    <a:ext uri="{9D8B030D-6E8A-4147-A177-3AD203B41FA5}">
                      <a16:colId xmlns:a16="http://schemas.microsoft.com/office/drawing/2014/main" val="20000"/>
                    </a:ext>
                  </a:extLst>
                </a:gridCol>
              </a:tblGrid>
              <a:tr h="278130">
                <a:tc>
                  <a:txBody>
                    <a:bodyPr/>
                    <a:lstStyle/>
                    <a:p>
                      <a:r>
                        <a:rPr lang="en-GB" sz="1400" dirty="0" err="1"/>
                        <a:t>Color</a:t>
                      </a:r>
                      <a:endParaRPr lang="en-GB" sz="1400" dirty="0"/>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278130">
                <a:tc>
                  <a:txBody>
                    <a:bodyPr/>
                    <a:lstStyle/>
                    <a:p>
                      <a:r>
                        <a:rPr lang="en-GB" sz="1400" dirty="0"/>
                        <a:t>Blue</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278130">
                <a:tc>
                  <a:txBody>
                    <a:bodyPr/>
                    <a:lstStyle/>
                    <a:p>
                      <a:r>
                        <a:rPr lang="en-GB" sz="1400" dirty="0"/>
                        <a:t>Red</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278130">
                <a:tc>
                  <a:txBody>
                    <a:bodyPr/>
                    <a:lstStyle/>
                    <a:p>
                      <a:r>
                        <a:rPr lang="en-GB" sz="1400" dirty="0"/>
                        <a:t>Yellow</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278130">
                <a:tc>
                  <a:txBody>
                    <a:bodyPr/>
                    <a:lstStyle/>
                    <a:p>
                      <a:r>
                        <a:rPr lang="en-GB" sz="1400" dirty="0"/>
                        <a:t>Blue</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278130">
                <a:tc>
                  <a:txBody>
                    <a:bodyPr/>
                    <a:lstStyle/>
                    <a:p>
                      <a:r>
                        <a:rPr lang="en-GB" sz="1400" dirty="0"/>
                        <a:t>Yellow</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278130">
                <a:tc>
                  <a:txBody>
                    <a:bodyPr/>
                    <a:lstStyle/>
                    <a:p>
                      <a:r>
                        <a:rPr lang="en-GB" sz="1400" dirty="0"/>
                        <a:t>Black</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2554460"/>
              </p:ext>
            </p:extLst>
          </p:nvPr>
        </p:nvGraphicFramePr>
        <p:xfrm>
          <a:off x="7498307" y="4437112"/>
          <a:ext cx="1195756" cy="1409700"/>
        </p:xfrm>
        <a:graphic>
          <a:graphicData uri="http://schemas.openxmlformats.org/drawingml/2006/table">
            <a:tbl>
              <a:tblPr firstRow="1" bandRow="1">
                <a:tableStyleId>{2A488322-F2BA-4B5B-9748-0D474271808F}</a:tableStyleId>
              </a:tblPr>
              <a:tblGrid>
                <a:gridCol w="1195756">
                  <a:extLst>
                    <a:ext uri="{9D8B030D-6E8A-4147-A177-3AD203B41FA5}">
                      <a16:colId xmlns:a16="http://schemas.microsoft.com/office/drawing/2014/main" val="20000"/>
                    </a:ext>
                  </a:extLst>
                </a:gridCol>
              </a:tblGrid>
              <a:tr h="278130">
                <a:tc>
                  <a:txBody>
                    <a:bodyPr/>
                    <a:lstStyle/>
                    <a:p>
                      <a:r>
                        <a:rPr lang="en-GB" sz="1400" dirty="0" err="1"/>
                        <a:t>Color</a:t>
                      </a:r>
                      <a:endParaRPr lang="en-GB" sz="1400" dirty="0"/>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278130">
                <a:tc>
                  <a:txBody>
                    <a:bodyPr/>
                    <a:lstStyle/>
                    <a:p>
                      <a:r>
                        <a:rPr lang="en-GB" sz="1400" dirty="0"/>
                        <a:t>Blue</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278130">
                <a:tc>
                  <a:txBody>
                    <a:bodyPr/>
                    <a:lstStyle/>
                    <a:p>
                      <a:r>
                        <a:rPr lang="en-GB" sz="1400" dirty="0"/>
                        <a:t>Red</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278130">
                <a:tc>
                  <a:txBody>
                    <a:bodyPr/>
                    <a:lstStyle/>
                    <a:p>
                      <a:r>
                        <a:rPr lang="en-GB" sz="1400" dirty="0"/>
                        <a:t>Yellow</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278130">
                <a:tc>
                  <a:txBody>
                    <a:bodyPr/>
                    <a:lstStyle/>
                    <a:p>
                      <a:r>
                        <a:rPr lang="en-GB" sz="1400" dirty="0"/>
                        <a:t>Black</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39816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45536"/>
          </a:xfrm>
        </p:spPr>
        <p:txBody>
          <a:bodyPr>
            <a:normAutofit fontScale="90000"/>
          </a:bodyPr>
          <a:lstStyle/>
          <a:p>
            <a:r>
              <a:rPr lang="en-GB" b="1" dirty="0">
                <a:solidFill>
                  <a:schemeClr val="bg1">
                    <a:lumMod val="50000"/>
                  </a:schemeClr>
                </a:solidFill>
                <a:latin typeface="Arial" panose="020B0604020202020204" pitchFamily="34" charset="0"/>
                <a:cs typeface="Arial" panose="020B0604020202020204" pitchFamily="34" charset="0"/>
              </a:rPr>
              <a:t>Sorting Results</a:t>
            </a:r>
            <a:endParaRPr lang="en-US" b="1" dirty="0">
              <a:solidFill>
                <a:schemeClr val="bg1">
                  <a:lumMod val="50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0"/>
          </p:nvPr>
        </p:nvSpPr>
        <p:spPr>
          <a:xfrm>
            <a:off x="284560" y="1052736"/>
            <a:ext cx="8643938" cy="5625878"/>
          </a:xfrm>
        </p:spPr>
        <p:txBody>
          <a:bodyPr/>
          <a:lstStyle/>
          <a:p>
            <a:pPr lvl="0"/>
            <a:r>
              <a:rPr lang="en-US" b="1" dirty="0">
                <a:solidFill>
                  <a:schemeClr val="bg1">
                    <a:lumMod val="50000"/>
                  </a:schemeClr>
                </a:solidFill>
                <a:latin typeface="Arial" panose="020B0604020202020204" pitchFamily="34" charset="0"/>
                <a:cs typeface="Arial" panose="020B0604020202020204" pitchFamily="34" charset="0"/>
              </a:rPr>
              <a:t>Use ORDER BY to sort results by one or more columns</a:t>
            </a:r>
          </a:p>
          <a:p>
            <a:pPr lvl="1"/>
            <a:r>
              <a:rPr lang="en-US" b="1" dirty="0">
                <a:solidFill>
                  <a:schemeClr val="bg1">
                    <a:lumMod val="50000"/>
                  </a:schemeClr>
                </a:solidFill>
                <a:latin typeface="Arial" panose="020B0604020202020204" pitchFamily="34" charset="0"/>
                <a:cs typeface="Arial" panose="020B0604020202020204" pitchFamily="34" charset="0"/>
              </a:rPr>
              <a:t>Aliases created in SELECT clause are visible to ORDER BY</a:t>
            </a:r>
          </a:p>
          <a:p>
            <a:pPr lvl="1"/>
            <a:r>
              <a:rPr lang="en-US" b="1" dirty="0">
                <a:solidFill>
                  <a:schemeClr val="bg1">
                    <a:lumMod val="50000"/>
                  </a:schemeClr>
                </a:solidFill>
                <a:latin typeface="Arial" panose="020B0604020202020204" pitchFamily="34" charset="0"/>
                <a:cs typeface="Arial" panose="020B0604020202020204" pitchFamily="34" charset="0"/>
              </a:rPr>
              <a:t>You can order by columns in the source that are not included in the SELECT clause</a:t>
            </a:r>
          </a:p>
          <a:p>
            <a:pPr lvl="1"/>
            <a:r>
              <a:rPr lang="en-US" b="1" dirty="0">
                <a:solidFill>
                  <a:schemeClr val="bg1">
                    <a:lumMod val="50000"/>
                  </a:schemeClr>
                </a:solidFill>
                <a:latin typeface="Arial" panose="020B0604020202020204" pitchFamily="34" charset="0"/>
                <a:cs typeface="Arial" panose="020B0604020202020204" pitchFamily="34" charset="0"/>
              </a:rPr>
              <a:t>You can specify ASC or DESC (ASC is the default)</a:t>
            </a:r>
          </a:p>
        </p:txBody>
      </p:sp>
      <p:sp>
        <p:nvSpPr>
          <p:cNvPr id="4" name="AutoShape 3"/>
          <p:cNvSpPr>
            <a:spLocks noChangeArrowheads="1"/>
          </p:cNvSpPr>
          <p:nvPr/>
        </p:nvSpPr>
        <p:spPr bwMode="auto">
          <a:xfrm>
            <a:off x="827584" y="5298970"/>
            <a:ext cx="7488832" cy="985838"/>
          </a:xfrm>
          <a:prstGeom prst="roundRect">
            <a:avLst>
              <a:gd name="adj" fmla="val 11583"/>
            </a:avLst>
          </a:prstGeom>
          <a:solidFill>
            <a:schemeClr val="bg1">
              <a:lumMod val="8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r>
              <a:rPr lang="en-US" b="1" dirty="0"/>
              <a:t>SELECT</a:t>
            </a:r>
            <a:r>
              <a:rPr lang="en-US" dirty="0"/>
              <a:t> Color</a:t>
            </a:r>
            <a:r>
              <a:rPr lang="en-US" b="1" dirty="0"/>
              <a:t>,</a:t>
            </a:r>
            <a:r>
              <a:rPr lang="en-US" dirty="0"/>
              <a:t> Name </a:t>
            </a:r>
            <a:r>
              <a:rPr lang="en-US" b="1" dirty="0"/>
              <a:t>AS</a:t>
            </a:r>
            <a:r>
              <a:rPr lang="en-US" dirty="0"/>
              <a:t> ProductName </a:t>
            </a:r>
          </a:p>
          <a:p>
            <a:r>
              <a:rPr lang="en-US" b="1" dirty="0"/>
              <a:t>FROM</a:t>
            </a:r>
            <a:r>
              <a:rPr lang="en-US" dirty="0"/>
              <a:t> </a:t>
            </a:r>
            <a:r>
              <a:rPr lang="en-US" dirty="0" err="1"/>
              <a:t>Production</a:t>
            </a:r>
            <a:r>
              <a:rPr lang="en-US" b="1" dirty="0" err="1"/>
              <a:t>.</a:t>
            </a:r>
            <a:r>
              <a:rPr lang="en-US" dirty="0" err="1"/>
              <a:t>Product</a:t>
            </a:r>
            <a:r>
              <a:rPr lang="en-US" dirty="0"/>
              <a:t> </a:t>
            </a:r>
          </a:p>
          <a:p>
            <a:r>
              <a:rPr lang="en-US" b="1" dirty="0"/>
              <a:t>ORDER</a:t>
            </a:r>
            <a:r>
              <a:rPr lang="en-US" dirty="0"/>
              <a:t> </a:t>
            </a:r>
            <a:r>
              <a:rPr lang="en-US" b="1" dirty="0"/>
              <a:t>BY</a:t>
            </a:r>
            <a:r>
              <a:rPr lang="en-US" dirty="0"/>
              <a:t> Color</a:t>
            </a:r>
            <a:r>
              <a:rPr lang="en-US" b="1" dirty="0"/>
              <a:t>,</a:t>
            </a:r>
            <a:r>
              <a:rPr lang="en-US" dirty="0"/>
              <a:t> Name </a:t>
            </a:r>
            <a:r>
              <a:rPr lang="en-US" b="1" dirty="0">
                <a:solidFill>
                  <a:srgbClr val="FF0000"/>
                </a:solidFill>
              </a:rPr>
              <a:t>DESC</a:t>
            </a:r>
            <a:r>
              <a:rPr lang="en-US" b="1" dirty="0"/>
              <a:t>;</a:t>
            </a:r>
            <a:r>
              <a:rPr lang="en-US" dirty="0"/>
              <a:t> </a:t>
            </a:r>
            <a:endParaRPr lang="en-US" sz="1600" dirty="0">
              <a:effectLst/>
            </a:endParaRPr>
          </a:p>
        </p:txBody>
      </p:sp>
    </p:spTree>
    <p:extLst>
      <p:ext uri="{BB962C8B-B14F-4D97-AF65-F5344CB8AC3E}">
        <p14:creationId xmlns:p14="http://schemas.microsoft.com/office/powerpoint/2010/main" val="9257975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7151"/>
          </a:xfrm>
        </p:spPr>
        <p:txBody>
          <a:bodyPr>
            <a:normAutofit fontScale="90000"/>
          </a:bodyPr>
          <a:lstStyle/>
          <a:p>
            <a:r>
              <a:rPr lang="en-GB" b="1" dirty="0">
                <a:solidFill>
                  <a:schemeClr val="bg1">
                    <a:lumMod val="50000"/>
                  </a:schemeClr>
                </a:solidFill>
                <a:latin typeface="Arial" panose="020B0604020202020204" pitchFamily="34" charset="0"/>
                <a:cs typeface="Arial" panose="020B0604020202020204" pitchFamily="34" charset="0"/>
              </a:rPr>
              <a:t>Limiting Sorted Results</a:t>
            </a:r>
            <a:endParaRPr lang="en-US" b="1" dirty="0">
              <a:solidFill>
                <a:schemeClr val="bg1">
                  <a:lumMod val="50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0"/>
          </p:nvPr>
        </p:nvSpPr>
        <p:spPr>
          <a:xfrm>
            <a:off x="284560" y="1210356"/>
            <a:ext cx="8643938" cy="4655856"/>
          </a:xfrm>
        </p:spPr>
        <p:txBody>
          <a:bodyPr>
            <a:normAutofit/>
          </a:bodyPr>
          <a:lstStyle/>
          <a:p>
            <a:pPr lvl="0"/>
            <a:r>
              <a:rPr lang="en-US" sz="2400" b="1" dirty="0">
                <a:latin typeface="Arial" panose="020B0604020202020204" pitchFamily="34" charset="0"/>
                <a:cs typeface="Arial" panose="020B0604020202020204" pitchFamily="34" charset="0"/>
              </a:rPr>
              <a:t>TOP</a:t>
            </a:r>
            <a:r>
              <a:rPr lang="en-US" sz="2400" b="1" dirty="0">
                <a:solidFill>
                  <a:schemeClr val="bg1">
                    <a:lumMod val="50000"/>
                  </a:schemeClr>
                </a:solidFill>
                <a:latin typeface="Arial" panose="020B0604020202020204" pitchFamily="34" charset="0"/>
                <a:cs typeface="Arial" panose="020B0604020202020204" pitchFamily="34" charset="0"/>
              </a:rPr>
              <a:t> allows you to limit the number or percentage of rows returned by a query</a:t>
            </a:r>
          </a:p>
          <a:p>
            <a:pPr lvl="0"/>
            <a:r>
              <a:rPr lang="en-US" sz="2400" b="1" dirty="0">
                <a:solidFill>
                  <a:schemeClr val="bg1">
                    <a:lumMod val="50000"/>
                  </a:schemeClr>
                </a:solidFill>
                <a:latin typeface="Arial" panose="020B0604020202020204" pitchFamily="34" charset="0"/>
                <a:cs typeface="Arial" panose="020B0604020202020204" pitchFamily="34" charset="0"/>
              </a:rPr>
              <a:t>Works with </a:t>
            </a:r>
            <a:r>
              <a:rPr lang="en-US" sz="2400" b="1" dirty="0">
                <a:latin typeface="Arial" panose="020B0604020202020204" pitchFamily="34" charset="0"/>
                <a:cs typeface="Arial" panose="020B0604020202020204" pitchFamily="34" charset="0"/>
              </a:rPr>
              <a:t>ORDER BY</a:t>
            </a:r>
            <a:r>
              <a:rPr lang="en-US" sz="2400" b="1" dirty="0">
                <a:solidFill>
                  <a:schemeClr val="bg1">
                    <a:lumMod val="50000"/>
                  </a:schemeClr>
                </a:solidFill>
                <a:latin typeface="Arial" panose="020B0604020202020204" pitchFamily="34" charset="0"/>
                <a:cs typeface="Arial" panose="020B0604020202020204" pitchFamily="34" charset="0"/>
              </a:rPr>
              <a:t> clause to limit rows by sort order</a:t>
            </a:r>
          </a:p>
          <a:p>
            <a:pPr lvl="0"/>
            <a:r>
              <a:rPr lang="en-GB" sz="2400" b="1" dirty="0">
                <a:solidFill>
                  <a:schemeClr val="bg1">
                    <a:lumMod val="50000"/>
                  </a:schemeClr>
                </a:solidFill>
                <a:latin typeface="Arial" panose="020B0604020202020204" pitchFamily="34" charset="0"/>
                <a:cs typeface="Arial" panose="020B0604020202020204" pitchFamily="34" charset="0"/>
              </a:rPr>
              <a:t>Added to SELECT clause:</a:t>
            </a:r>
          </a:p>
          <a:p>
            <a:pPr lvl="1"/>
            <a:r>
              <a:rPr lang="en-GB" sz="2000" b="1" dirty="0">
                <a:solidFill>
                  <a:schemeClr val="bg1">
                    <a:lumMod val="50000"/>
                  </a:schemeClr>
                </a:solidFill>
                <a:latin typeface="Arial" panose="020B0604020202020204" pitchFamily="34" charset="0"/>
                <a:cs typeface="Arial" panose="020B0604020202020204" pitchFamily="34" charset="0"/>
              </a:rPr>
              <a:t>SELECT </a:t>
            </a:r>
            <a:r>
              <a:rPr lang="en-GB" sz="2000" b="1" dirty="0">
                <a:latin typeface="Arial" panose="020B0604020202020204" pitchFamily="34" charset="0"/>
                <a:cs typeface="Arial" panose="020B0604020202020204" pitchFamily="34" charset="0"/>
              </a:rPr>
              <a:t>TOP (N)</a:t>
            </a:r>
            <a:r>
              <a:rPr lang="en-GB" sz="2000" b="1" dirty="0">
                <a:solidFill>
                  <a:schemeClr val="bg1">
                    <a:lumMod val="50000"/>
                  </a:schemeClr>
                </a:solidFill>
                <a:latin typeface="Arial" panose="020B0604020202020204" pitchFamily="34" charset="0"/>
                <a:cs typeface="Arial" panose="020B0604020202020204" pitchFamily="34" charset="0"/>
              </a:rPr>
              <a:t> | </a:t>
            </a:r>
            <a:r>
              <a:rPr lang="en-GB" sz="2000" b="1" dirty="0">
                <a:latin typeface="Arial" panose="020B0604020202020204" pitchFamily="34" charset="0"/>
                <a:cs typeface="Arial" panose="020B0604020202020204" pitchFamily="34" charset="0"/>
              </a:rPr>
              <a:t>TOP (N) Percent</a:t>
            </a:r>
          </a:p>
          <a:p>
            <a:pPr lvl="2"/>
            <a:r>
              <a:rPr lang="en-GB" sz="1800" b="1" dirty="0">
                <a:solidFill>
                  <a:schemeClr val="bg1">
                    <a:lumMod val="50000"/>
                  </a:schemeClr>
                </a:solidFill>
                <a:latin typeface="Arial" panose="020B0604020202020204" pitchFamily="34" charset="0"/>
                <a:cs typeface="Arial" panose="020B0604020202020204" pitchFamily="34" charset="0"/>
              </a:rPr>
              <a:t>With percent, number of rows rounded up</a:t>
            </a:r>
          </a:p>
          <a:p>
            <a:pPr lvl="1"/>
            <a:r>
              <a:rPr lang="en-GB" sz="2000" b="1" dirty="0">
                <a:solidFill>
                  <a:schemeClr val="bg1">
                    <a:lumMod val="50000"/>
                  </a:schemeClr>
                </a:solidFill>
                <a:latin typeface="Arial" panose="020B0604020202020204" pitchFamily="34" charset="0"/>
                <a:cs typeface="Arial" panose="020B0604020202020204" pitchFamily="34" charset="0"/>
              </a:rPr>
              <a:t>SELECT </a:t>
            </a:r>
            <a:r>
              <a:rPr lang="en-GB" sz="2000" b="1" dirty="0">
                <a:latin typeface="Arial" panose="020B0604020202020204" pitchFamily="34" charset="0"/>
                <a:cs typeface="Arial" panose="020B0604020202020204" pitchFamily="34" charset="0"/>
              </a:rPr>
              <a:t>TOP (N) WITH TIES</a:t>
            </a:r>
          </a:p>
          <a:p>
            <a:pPr lvl="2"/>
            <a:r>
              <a:rPr lang="en-GB" sz="1800" b="1" dirty="0">
                <a:solidFill>
                  <a:schemeClr val="bg1">
                    <a:lumMod val="50000"/>
                  </a:schemeClr>
                </a:solidFill>
                <a:latin typeface="Arial" panose="020B0604020202020204" pitchFamily="34" charset="0"/>
                <a:cs typeface="Arial" panose="020B0604020202020204" pitchFamily="34" charset="0"/>
              </a:rPr>
              <a:t>Retrieve duplicates where applicable (nondeterministic)</a:t>
            </a:r>
          </a:p>
          <a:p>
            <a:pPr lvl="0"/>
            <a:endParaRPr lang="en-US" sz="2400" b="1" dirty="0">
              <a:solidFill>
                <a:schemeClr val="bg1">
                  <a:lumMod val="50000"/>
                </a:schemeClr>
              </a:solidFill>
              <a:latin typeface="Arial" panose="020B0604020202020204" pitchFamily="34" charset="0"/>
              <a:cs typeface="Arial" panose="020B0604020202020204" pitchFamily="34" charset="0"/>
            </a:endParaRPr>
          </a:p>
          <a:p>
            <a:pPr lvl="0"/>
            <a:endParaRPr lang="en-US" sz="2400" b="1" dirty="0">
              <a:solidFill>
                <a:schemeClr val="bg1">
                  <a:lumMod val="50000"/>
                </a:schemeClr>
              </a:solidFill>
              <a:latin typeface="Arial" panose="020B0604020202020204" pitchFamily="34" charset="0"/>
              <a:cs typeface="Arial" panose="020B0604020202020204" pitchFamily="34" charset="0"/>
            </a:endParaRPr>
          </a:p>
          <a:p>
            <a:endParaRPr lang="en-GB" sz="2400" b="1" dirty="0">
              <a:solidFill>
                <a:schemeClr val="bg1">
                  <a:lumMod val="50000"/>
                </a:schemeClr>
              </a:solidFill>
              <a:latin typeface="Arial" panose="020B0604020202020204" pitchFamily="34" charset="0"/>
              <a:cs typeface="Arial" panose="020B0604020202020204" pitchFamily="34" charset="0"/>
            </a:endParaRPr>
          </a:p>
        </p:txBody>
      </p:sp>
      <p:sp>
        <p:nvSpPr>
          <p:cNvPr id="4" name="AutoShape 3"/>
          <p:cNvSpPr>
            <a:spLocks noChangeArrowheads="1"/>
          </p:cNvSpPr>
          <p:nvPr/>
        </p:nvSpPr>
        <p:spPr bwMode="auto">
          <a:xfrm>
            <a:off x="827584" y="4973823"/>
            <a:ext cx="7488832" cy="985838"/>
          </a:xfrm>
          <a:prstGeom prst="roundRect">
            <a:avLst>
              <a:gd name="adj" fmla="val 11583"/>
            </a:avLst>
          </a:prstGeom>
          <a:solidFill>
            <a:schemeClr val="bg1">
              <a:lumMod val="8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r>
              <a:rPr lang="en-US" b="1" dirty="0"/>
              <a:t>SELECT</a:t>
            </a:r>
            <a:r>
              <a:rPr lang="en-US" dirty="0"/>
              <a:t> </a:t>
            </a:r>
            <a:r>
              <a:rPr lang="en-US" b="1" dirty="0">
                <a:solidFill>
                  <a:srgbClr val="FF0000"/>
                </a:solidFill>
              </a:rPr>
              <a:t>TOP 10 </a:t>
            </a:r>
            <a:r>
              <a:rPr lang="en-US" dirty="0"/>
              <a:t>Name</a:t>
            </a:r>
            <a:r>
              <a:rPr lang="en-US" b="1" dirty="0"/>
              <a:t>,</a:t>
            </a:r>
            <a:r>
              <a:rPr lang="en-US" dirty="0"/>
              <a:t> </a:t>
            </a:r>
            <a:r>
              <a:rPr lang="en-US" dirty="0" err="1"/>
              <a:t>ListPrice</a:t>
            </a:r>
            <a:r>
              <a:rPr lang="en-US" dirty="0"/>
              <a:t> </a:t>
            </a:r>
          </a:p>
          <a:p>
            <a:r>
              <a:rPr lang="en-US" b="1" dirty="0"/>
              <a:t>FROM</a:t>
            </a:r>
            <a:r>
              <a:rPr lang="en-US" dirty="0"/>
              <a:t> </a:t>
            </a:r>
            <a:r>
              <a:rPr lang="en-US" dirty="0" err="1"/>
              <a:t>Production</a:t>
            </a:r>
            <a:r>
              <a:rPr lang="en-US" b="1" dirty="0" err="1"/>
              <a:t>.</a:t>
            </a:r>
            <a:r>
              <a:rPr lang="en-US" dirty="0" err="1"/>
              <a:t>Product</a:t>
            </a:r>
            <a:r>
              <a:rPr lang="en-US" dirty="0"/>
              <a:t> </a:t>
            </a:r>
          </a:p>
          <a:p>
            <a:r>
              <a:rPr lang="en-US" b="1" dirty="0"/>
              <a:t>ORDER</a:t>
            </a:r>
            <a:r>
              <a:rPr lang="en-US" dirty="0"/>
              <a:t> </a:t>
            </a:r>
            <a:r>
              <a:rPr lang="en-US" b="1" dirty="0"/>
              <a:t>BY</a:t>
            </a:r>
            <a:r>
              <a:rPr lang="en-US" dirty="0"/>
              <a:t> </a:t>
            </a:r>
            <a:r>
              <a:rPr lang="en-US" dirty="0" err="1"/>
              <a:t>ListPrice</a:t>
            </a:r>
            <a:r>
              <a:rPr lang="en-US" dirty="0"/>
              <a:t> </a:t>
            </a:r>
            <a:r>
              <a:rPr lang="en-US" b="1" dirty="0"/>
              <a:t>DESC;</a:t>
            </a:r>
            <a:endParaRPr lang="en-US" sz="1600" dirty="0">
              <a:effectLst/>
            </a:endParaRPr>
          </a:p>
        </p:txBody>
      </p:sp>
    </p:spTree>
    <p:extLst>
      <p:ext uri="{BB962C8B-B14F-4D97-AF65-F5344CB8AC3E}">
        <p14:creationId xmlns:p14="http://schemas.microsoft.com/office/powerpoint/2010/main" val="257993327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Unnormalized"/>
          <p:cNvGraphicFramePr>
            <a:graphicFrameLocks noGrp="1"/>
          </p:cNvGraphicFramePr>
          <p:nvPr>
            <p:extLst/>
          </p:nvPr>
        </p:nvGraphicFramePr>
        <p:xfrm>
          <a:off x="1783476" y="2352558"/>
          <a:ext cx="5086010" cy="1721875"/>
        </p:xfrm>
        <a:graphic>
          <a:graphicData uri="http://schemas.openxmlformats.org/drawingml/2006/table">
            <a:tbl>
              <a:tblPr/>
              <a:tblGrid>
                <a:gridCol w="1094458">
                  <a:extLst>
                    <a:ext uri="{9D8B030D-6E8A-4147-A177-3AD203B41FA5}">
                      <a16:colId xmlns:a16="http://schemas.microsoft.com/office/drawing/2014/main" val="436938191"/>
                    </a:ext>
                  </a:extLst>
                </a:gridCol>
                <a:gridCol w="1588037">
                  <a:extLst>
                    <a:ext uri="{9D8B030D-6E8A-4147-A177-3AD203B41FA5}">
                      <a16:colId xmlns:a16="http://schemas.microsoft.com/office/drawing/2014/main" val="2657786380"/>
                    </a:ext>
                  </a:extLst>
                </a:gridCol>
                <a:gridCol w="1223217">
                  <a:extLst>
                    <a:ext uri="{9D8B030D-6E8A-4147-A177-3AD203B41FA5}">
                      <a16:colId xmlns:a16="http://schemas.microsoft.com/office/drawing/2014/main" val="261297266"/>
                    </a:ext>
                  </a:extLst>
                </a:gridCol>
                <a:gridCol w="1180298">
                  <a:extLst>
                    <a:ext uri="{9D8B030D-6E8A-4147-A177-3AD203B41FA5}">
                      <a16:colId xmlns:a16="http://schemas.microsoft.com/office/drawing/2014/main" val="1525600109"/>
                    </a:ext>
                  </a:extLst>
                </a:gridCol>
              </a:tblGrid>
              <a:tr h="344375">
                <a:tc gridSpan="4">
                  <a:txBody>
                    <a:bodyPr/>
                    <a:lstStyle/>
                    <a:p>
                      <a:pPr algn="l" fontAlgn="b"/>
                      <a:r>
                        <a:rPr lang="en-US" sz="2100" b="1" i="0" u="none" strike="noStrike" dirty="0">
                          <a:solidFill>
                            <a:srgbClr val="000000"/>
                          </a:solidFill>
                          <a:effectLst/>
                          <a:latin typeface="Calibri" panose="020F0502020204030204" pitchFamily="34" charset="0"/>
                        </a:rPr>
                        <a:t>Product</a:t>
                      </a: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000" b="1" i="0" u="none" strike="noStrike" dirty="0">
                        <a:solidFill>
                          <a:srgbClr val="000000"/>
                        </a:solidFill>
                        <a:effectLst/>
                        <a:latin typeface="Calibri" panose="020F0502020204030204" pitchFamily="34" charset="0"/>
                      </a:endParaRPr>
                    </a:p>
                  </a:txBody>
                  <a:tcPr marL="4763" marR="4763" marT="476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000" b="1" i="0" u="none" strike="noStrike" dirty="0">
                        <a:solidFill>
                          <a:srgbClr val="000000"/>
                        </a:solidFill>
                        <a:effectLst/>
                        <a:latin typeface="Calibri" panose="020F0502020204030204" pitchFamily="34" charset="0"/>
                      </a:endParaRPr>
                    </a:p>
                  </a:txBody>
                  <a:tcPr marL="4763" marR="4763" marT="476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000" b="1" i="0" u="none" strike="noStrike" dirty="0">
                        <a:solidFill>
                          <a:srgbClr val="000000"/>
                        </a:solidFill>
                        <a:effectLst/>
                        <a:latin typeface="Calibri" panose="020F0502020204030204" pitchFamily="34" charset="0"/>
                      </a:endParaRPr>
                    </a:p>
                  </a:txBody>
                  <a:tcPr marL="4763" marR="4763" marT="476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1510589"/>
                  </a:ext>
                </a:extLst>
              </a:tr>
              <a:tr h="344375">
                <a:tc>
                  <a:txBody>
                    <a:bodyPr/>
                    <a:lstStyle/>
                    <a:p>
                      <a:pPr algn="l" fontAlgn="b"/>
                      <a:r>
                        <a:rPr lang="en-US" sz="1500" b="1" i="0" u="none" strike="noStrike" dirty="0">
                          <a:solidFill>
                            <a:srgbClr val="000000"/>
                          </a:solidFill>
                          <a:effectLst/>
                          <a:latin typeface="Calibri" panose="020F0502020204030204" pitchFamily="34" charset="0"/>
                        </a:rPr>
                        <a:t>Name</a:t>
                      </a: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1" i="0" u="none" strike="noStrike" dirty="0">
                          <a:solidFill>
                            <a:srgbClr val="000000"/>
                          </a:solidFill>
                          <a:effectLst/>
                          <a:latin typeface="Calibri" panose="020F0502020204030204" pitchFamily="34" charset="0"/>
                        </a:rPr>
                        <a:t>Color</a:t>
                      </a: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1" i="0" u="none" strike="noStrike" dirty="0">
                          <a:solidFill>
                            <a:srgbClr val="000000"/>
                          </a:solidFill>
                          <a:effectLst/>
                          <a:latin typeface="Calibri" panose="020F0502020204030204" pitchFamily="34" charset="0"/>
                        </a:rPr>
                        <a:t>Supplier</a:t>
                      </a: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1" i="0" u="none" strike="noStrike" dirty="0">
                          <a:solidFill>
                            <a:srgbClr val="000000"/>
                          </a:solidFill>
                          <a:effectLst/>
                          <a:latin typeface="Calibri" panose="020F0502020204030204" pitchFamily="34" charset="0"/>
                        </a:rPr>
                        <a:t>Phone</a:t>
                      </a: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2046614"/>
                  </a:ext>
                </a:extLst>
              </a:tr>
              <a:tr h="344375">
                <a:tc>
                  <a:txBody>
                    <a:bodyPr/>
                    <a:lstStyle/>
                    <a:p>
                      <a:pPr algn="l" fontAlgn="b"/>
                      <a:r>
                        <a:rPr lang="en-US" sz="1500" b="0" i="0" u="none" strike="noStrike">
                          <a:solidFill>
                            <a:srgbClr val="000000"/>
                          </a:solidFill>
                          <a:effectLst/>
                          <a:latin typeface="Calibri" panose="020F0502020204030204" pitchFamily="34" charset="0"/>
                        </a:rPr>
                        <a:t>Widget</a:t>
                      </a:r>
                    </a:p>
                  </a:txBody>
                  <a:tcPr marL="3572" marR="3572" marT="3572"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Blue</a:t>
                      </a:r>
                    </a:p>
                  </a:txBody>
                  <a:tcPr marL="3572" marR="3572" marT="3572"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500" b="0" i="0" u="none" strike="noStrike">
                          <a:solidFill>
                            <a:srgbClr val="000000"/>
                          </a:solidFill>
                          <a:effectLst/>
                          <a:latin typeface="Calibri" panose="020F0502020204030204" pitchFamily="34" charset="0"/>
                        </a:rPr>
                        <a:t>Contoso</a:t>
                      </a:r>
                    </a:p>
                  </a:txBody>
                  <a:tcPr marL="3572" marR="3572" marT="3572"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555-12345</a:t>
                      </a:r>
                    </a:p>
                  </a:txBody>
                  <a:tcPr marL="3572" marR="3572" marT="3572"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4119331750"/>
                  </a:ext>
                </a:extLst>
              </a:tr>
              <a:tr h="344375">
                <a:tc>
                  <a:txBody>
                    <a:bodyPr/>
                    <a:lstStyle/>
                    <a:p>
                      <a:pPr algn="l" fontAlgn="b"/>
                      <a:r>
                        <a:rPr lang="en-US" sz="1500" b="0" i="0" u="none" strike="noStrike">
                          <a:solidFill>
                            <a:srgbClr val="000000"/>
                          </a:solidFill>
                          <a:effectLst/>
                          <a:latin typeface="Calibri" panose="020F0502020204030204" pitchFamily="34" charset="0"/>
                        </a:rPr>
                        <a:t>Thingybob</a:t>
                      </a:r>
                    </a:p>
                  </a:txBody>
                  <a:tcPr marL="3572" marR="3572" marT="3572" marB="0" anchor="b">
                    <a:lnL>
                      <a:noFill/>
                    </a:lnL>
                    <a:lnR>
                      <a:noFill/>
                    </a:lnR>
                    <a:lnT>
                      <a:noFill/>
                    </a:lnT>
                    <a:lnB>
                      <a:noFill/>
                    </a:lnB>
                  </a:tcPr>
                </a:tc>
                <a:tc>
                  <a:txBody>
                    <a:bodyPr/>
                    <a:lstStyle/>
                    <a:p>
                      <a:pPr algn="l" fontAlgn="b"/>
                      <a:r>
                        <a:rPr lang="en-US" sz="1500" b="0" i="0" u="none" strike="noStrike" dirty="0">
                          <a:solidFill>
                            <a:srgbClr val="000000"/>
                          </a:solidFill>
                          <a:effectLst/>
                          <a:latin typeface="Calibri" panose="020F0502020204030204" pitchFamily="34" charset="0"/>
                        </a:rPr>
                        <a:t>Blue, Red</a:t>
                      </a:r>
                    </a:p>
                  </a:txBody>
                  <a:tcPr marL="3572" marR="3572" marT="3572" marB="0" anchor="b">
                    <a:lnL>
                      <a:noFill/>
                    </a:lnL>
                    <a:lnR>
                      <a:noFill/>
                    </a:lnR>
                    <a:lnT>
                      <a:noFill/>
                    </a:lnT>
                    <a:lnB>
                      <a:noFill/>
                    </a:lnB>
                  </a:tcPr>
                </a:tc>
                <a:tc>
                  <a:txBody>
                    <a:bodyPr/>
                    <a:lstStyle/>
                    <a:p>
                      <a:pPr algn="l" fontAlgn="b"/>
                      <a:r>
                        <a:rPr lang="en-US" sz="1500" b="0" i="0" u="none" strike="noStrike">
                          <a:solidFill>
                            <a:srgbClr val="000000"/>
                          </a:solidFill>
                          <a:effectLst/>
                          <a:latin typeface="Calibri" panose="020F0502020204030204" pitchFamily="34" charset="0"/>
                        </a:rPr>
                        <a:t>Northwind</a:t>
                      </a:r>
                    </a:p>
                  </a:txBody>
                  <a:tcPr marL="3572" marR="3572" marT="3572" marB="0" anchor="b">
                    <a:lnL>
                      <a:noFill/>
                    </a:lnL>
                    <a:lnR>
                      <a:noFill/>
                    </a:lnR>
                    <a:lnT>
                      <a:noFill/>
                    </a:lnT>
                    <a:lnB>
                      <a:noFill/>
                    </a:lnB>
                  </a:tcPr>
                </a:tc>
                <a:tc>
                  <a:txBody>
                    <a:bodyPr/>
                    <a:lstStyle/>
                    <a:p>
                      <a:pPr algn="l" fontAlgn="b"/>
                      <a:r>
                        <a:rPr lang="en-US" sz="1500" b="0" i="0" u="none" strike="noStrike">
                          <a:solidFill>
                            <a:srgbClr val="000000"/>
                          </a:solidFill>
                          <a:effectLst/>
                          <a:latin typeface="Calibri" panose="020F0502020204030204" pitchFamily="34" charset="0"/>
                        </a:rPr>
                        <a:t>555-54321</a:t>
                      </a:r>
                    </a:p>
                  </a:txBody>
                  <a:tcPr marL="3572" marR="3572" marT="3572" marB="0" anchor="b">
                    <a:lnL>
                      <a:noFill/>
                    </a:lnL>
                    <a:lnR>
                      <a:noFill/>
                    </a:lnR>
                    <a:lnT>
                      <a:noFill/>
                    </a:lnT>
                    <a:lnB>
                      <a:noFill/>
                    </a:lnB>
                  </a:tcPr>
                </a:tc>
                <a:extLst>
                  <a:ext uri="{0D108BD9-81ED-4DB2-BD59-A6C34878D82A}">
                    <a16:rowId xmlns:a16="http://schemas.microsoft.com/office/drawing/2014/main" val="3239200832"/>
                  </a:ext>
                </a:extLst>
              </a:tr>
              <a:tr h="344375">
                <a:tc>
                  <a:txBody>
                    <a:bodyPr/>
                    <a:lstStyle/>
                    <a:p>
                      <a:pPr algn="l" fontAlgn="b"/>
                      <a:r>
                        <a:rPr lang="en-US" sz="1500" b="0" i="0" u="none" strike="noStrike">
                          <a:solidFill>
                            <a:srgbClr val="000000"/>
                          </a:solidFill>
                          <a:effectLst/>
                          <a:latin typeface="Calibri" panose="020F0502020204030204" pitchFamily="34" charset="0"/>
                        </a:rPr>
                        <a:t>Knicknack</a:t>
                      </a:r>
                    </a:p>
                  </a:txBody>
                  <a:tcPr marL="3572" marR="3572" marT="3572" marB="0" anchor="b">
                    <a:lnL>
                      <a:noFill/>
                    </a:lnL>
                    <a:lnR>
                      <a:noFill/>
                    </a:lnR>
                    <a:lnT>
                      <a:noFill/>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Red, Black</a:t>
                      </a:r>
                    </a:p>
                  </a:txBody>
                  <a:tcPr marL="3572" marR="3572" marT="3572" marB="0" anchor="b">
                    <a:lnL>
                      <a:noFill/>
                    </a:lnL>
                    <a:lnR>
                      <a:noFill/>
                    </a:lnR>
                    <a:lnT>
                      <a:noFill/>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Contoso</a:t>
                      </a:r>
                    </a:p>
                  </a:txBody>
                  <a:tcPr marL="3572" marR="3572" marT="3572" marB="0" anchor="b">
                    <a:lnL>
                      <a:noFill/>
                    </a:lnL>
                    <a:lnR>
                      <a:noFill/>
                    </a:lnR>
                    <a:lnT>
                      <a:noFill/>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555-12345</a:t>
                      </a:r>
                    </a:p>
                  </a:txBody>
                  <a:tcPr marL="3572" marR="3572" marT="3572" marB="0" anchor="b">
                    <a:lnL>
                      <a:noFill/>
                    </a:lnL>
                    <a:lnR>
                      <a:noFill/>
                    </a:lnR>
                    <a:lnT>
                      <a:noFill/>
                    </a:lnT>
                    <a:lnB>
                      <a:noFill/>
                    </a:lnB>
                    <a:solidFill>
                      <a:srgbClr val="D9D9D9"/>
                    </a:solidFill>
                  </a:tcPr>
                </a:tc>
                <a:extLst>
                  <a:ext uri="{0D108BD9-81ED-4DB2-BD59-A6C34878D82A}">
                    <a16:rowId xmlns:a16="http://schemas.microsoft.com/office/drawing/2014/main" val="3758283482"/>
                  </a:ext>
                </a:extLst>
              </a:tr>
            </a:tbl>
          </a:graphicData>
        </a:graphic>
      </p:graphicFrame>
      <p:graphicFrame>
        <p:nvGraphicFramePr>
          <p:cNvPr id="7" name="1NF"/>
          <p:cNvGraphicFramePr>
            <a:graphicFrameLocks noGrp="1"/>
          </p:cNvGraphicFramePr>
          <p:nvPr>
            <p:extLst/>
          </p:nvPr>
        </p:nvGraphicFramePr>
        <p:xfrm>
          <a:off x="1783476" y="2352558"/>
          <a:ext cx="5086010" cy="2410625"/>
        </p:xfrm>
        <a:graphic>
          <a:graphicData uri="http://schemas.openxmlformats.org/drawingml/2006/table">
            <a:tbl>
              <a:tblPr/>
              <a:tblGrid>
                <a:gridCol w="1094458">
                  <a:extLst>
                    <a:ext uri="{9D8B030D-6E8A-4147-A177-3AD203B41FA5}">
                      <a16:colId xmlns:a16="http://schemas.microsoft.com/office/drawing/2014/main" val="436938191"/>
                    </a:ext>
                  </a:extLst>
                </a:gridCol>
                <a:gridCol w="1588037">
                  <a:extLst>
                    <a:ext uri="{9D8B030D-6E8A-4147-A177-3AD203B41FA5}">
                      <a16:colId xmlns:a16="http://schemas.microsoft.com/office/drawing/2014/main" val="2657786380"/>
                    </a:ext>
                  </a:extLst>
                </a:gridCol>
                <a:gridCol w="1223217">
                  <a:extLst>
                    <a:ext uri="{9D8B030D-6E8A-4147-A177-3AD203B41FA5}">
                      <a16:colId xmlns:a16="http://schemas.microsoft.com/office/drawing/2014/main" val="261297266"/>
                    </a:ext>
                  </a:extLst>
                </a:gridCol>
                <a:gridCol w="1180298">
                  <a:extLst>
                    <a:ext uri="{9D8B030D-6E8A-4147-A177-3AD203B41FA5}">
                      <a16:colId xmlns:a16="http://schemas.microsoft.com/office/drawing/2014/main" val="1525600109"/>
                    </a:ext>
                  </a:extLst>
                </a:gridCol>
              </a:tblGrid>
              <a:tr h="344375">
                <a:tc gridSpan="4">
                  <a:txBody>
                    <a:bodyPr/>
                    <a:lstStyle/>
                    <a:p>
                      <a:pPr algn="l" fontAlgn="b"/>
                      <a:r>
                        <a:rPr lang="en-US" sz="2100" b="1" i="0" u="none" strike="noStrike" dirty="0">
                          <a:solidFill>
                            <a:srgbClr val="000000"/>
                          </a:solidFill>
                          <a:effectLst/>
                          <a:latin typeface="Calibri" panose="020F0502020204030204" pitchFamily="34" charset="0"/>
                        </a:rPr>
                        <a:t>Product</a:t>
                      </a: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hMerge="1">
                  <a:txBody>
                    <a:bodyPr/>
                    <a:lstStyle/>
                    <a:p>
                      <a:pPr algn="l" fontAlgn="b"/>
                      <a:endParaRPr lang="en-US" sz="2000" b="1" i="0" u="none" strike="noStrike" dirty="0">
                        <a:solidFill>
                          <a:srgbClr val="000000"/>
                        </a:solidFill>
                        <a:effectLst/>
                        <a:latin typeface="Calibri" panose="020F0502020204030204" pitchFamily="34" charset="0"/>
                      </a:endParaRPr>
                    </a:p>
                  </a:txBody>
                  <a:tcPr marL="4763" marR="4763" marT="476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000" b="1" i="0" u="none" strike="noStrike" dirty="0">
                        <a:solidFill>
                          <a:srgbClr val="000000"/>
                        </a:solidFill>
                        <a:effectLst/>
                        <a:latin typeface="Calibri" panose="020F0502020204030204" pitchFamily="34" charset="0"/>
                      </a:endParaRPr>
                    </a:p>
                  </a:txBody>
                  <a:tcPr marL="4763" marR="4763" marT="476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000" b="1" i="0" u="none" strike="noStrike" dirty="0">
                        <a:solidFill>
                          <a:srgbClr val="000000"/>
                        </a:solidFill>
                        <a:effectLst/>
                        <a:latin typeface="Calibri" panose="020F0502020204030204" pitchFamily="34" charset="0"/>
                      </a:endParaRPr>
                    </a:p>
                  </a:txBody>
                  <a:tcPr marL="4763" marR="4763" marT="476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1510589"/>
                  </a:ext>
                </a:extLst>
              </a:tr>
              <a:tr h="344375">
                <a:tc>
                  <a:txBody>
                    <a:bodyPr/>
                    <a:lstStyle/>
                    <a:p>
                      <a:pPr algn="l" fontAlgn="b"/>
                      <a:r>
                        <a:rPr lang="en-US" sz="1500" b="1" i="0" u="none" strike="noStrike" dirty="0">
                          <a:solidFill>
                            <a:srgbClr val="000000"/>
                          </a:solidFill>
                          <a:effectLst/>
                          <a:latin typeface="Calibri" panose="020F0502020204030204" pitchFamily="34" charset="0"/>
                        </a:rPr>
                        <a:t>Name</a:t>
                      </a: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500" b="1" i="0" u="none" strike="noStrike" dirty="0">
                          <a:solidFill>
                            <a:srgbClr val="000000"/>
                          </a:solidFill>
                          <a:effectLst/>
                          <a:latin typeface="Calibri" panose="020F0502020204030204" pitchFamily="34" charset="0"/>
                        </a:rPr>
                        <a:t>Color</a:t>
                      </a: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500" b="1" i="0" u="none" strike="noStrike" dirty="0">
                          <a:solidFill>
                            <a:srgbClr val="000000"/>
                          </a:solidFill>
                          <a:effectLst/>
                          <a:latin typeface="Calibri" panose="020F0502020204030204" pitchFamily="34" charset="0"/>
                        </a:rPr>
                        <a:t>Supplier</a:t>
                      </a: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500" b="1" i="0" u="none" strike="noStrike" dirty="0">
                          <a:solidFill>
                            <a:srgbClr val="000000"/>
                          </a:solidFill>
                          <a:effectLst/>
                          <a:latin typeface="Calibri" panose="020F0502020204030204" pitchFamily="34" charset="0"/>
                        </a:rPr>
                        <a:t>Phone</a:t>
                      </a: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422046614"/>
                  </a:ext>
                </a:extLst>
              </a:tr>
              <a:tr h="344375">
                <a:tc>
                  <a:txBody>
                    <a:bodyPr/>
                    <a:lstStyle/>
                    <a:p>
                      <a:pPr algn="l" fontAlgn="b"/>
                      <a:r>
                        <a:rPr lang="en-US" sz="1500" b="0" i="0" u="none" strike="noStrike">
                          <a:solidFill>
                            <a:srgbClr val="000000"/>
                          </a:solidFill>
                          <a:effectLst/>
                          <a:latin typeface="Calibri" panose="020F0502020204030204" pitchFamily="34" charset="0"/>
                        </a:rPr>
                        <a:t>Widget</a:t>
                      </a:r>
                    </a:p>
                  </a:txBody>
                  <a:tcPr marL="3572" marR="3572" marT="3572"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Blue</a:t>
                      </a:r>
                    </a:p>
                  </a:txBody>
                  <a:tcPr marL="3572" marR="3572" marT="3572"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Contoso</a:t>
                      </a:r>
                    </a:p>
                  </a:txBody>
                  <a:tcPr marL="3572" marR="3572" marT="3572"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555-12345</a:t>
                      </a:r>
                    </a:p>
                  </a:txBody>
                  <a:tcPr marL="3572" marR="3572" marT="3572"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4119331750"/>
                  </a:ext>
                </a:extLst>
              </a:tr>
              <a:tr h="344375">
                <a:tc>
                  <a:txBody>
                    <a:bodyPr/>
                    <a:lstStyle/>
                    <a:p>
                      <a:pPr algn="l" fontAlgn="b"/>
                      <a:r>
                        <a:rPr lang="en-US" sz="1500" b="0" i="0" u="none" strike="noStrike" dirty="0" err="1">
                          <a:solidFill>
                            <a:srgbClr val="000000"/>
                          </a:solidFill>
                          <a:effectLst/>
                          <a:latin typeface="Calibri" panose="020F0502020204030204" pitchFamily="34" charset="0"/>
                        </a:rPr>
                        <a:t>Thingybob</a:t>
                      </a:r>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r>
                        <a:rPr lang="en-US" sz="1500" b="0" i="0" u="none" strike="noStrike" dirty="0">
                          <a:solidFill>
                            <a:srgbClr val="000000"/>
                          </a:solidFill>
                          <a:effectLst/>
                          <a:latin typeface="Calibri" panose="020F0502020204030204" pitchFamily="34" charset="0"/>
                        </a:rPr>
                        <a:t>Blue</a:t>
                      </a:r>
                    </a:p>
                  </a:txBody>
                  <a:tcPr marL="3572" marR="3572" marT="3572" marB="0" anchor="b">
                    <a:lnL>
                      <a:noFill/>
                    </a:lnL>
                    <a:lnR>
                      <a:noFill/>
                    </a:lnR>
                    <a:lnT>
                      <a:noFill/>
                    </a:lnT>
                    <a:lnB>
                      <a:noFill/>
                    </a:lnB>
                    <a:solidFill>
                      <a:schemeClr val="bg1"/>
                    </a:solidFill>
                  </a:tcPr>
                </a:tc>
                <a:tc>
                  <a:txBody>
                    <a:bodyPr/>
                    <a:lstStyle/>
                    <a:p>
                      <a:pPr algn="l" fontAlgn="b"/>
                      <a:r>
                        <a:rPr lang="en-US" sz="1500" b="0" i="0" u="none" strike="noStrike" dirty="0" err="1">
                          <a:solidFill>
                            <a:srgbClr val="000000"/>
                          </a:solidFill>
                          <a:effectLst/>
                          <a:latin typeface="Calibri" panose="020F0502020204030204" pitchFamily="34" charset="0"/>
                        </a:rPr>
                        <a:t>Northwind</a:t>
                      </a:r>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r>
                        <a:rPr lang="en-US" sz="1500" b="0" i="0" u="none" strike="noStrike" dirty="0">
                          <a:solidFill>
                            <a:srgbClr val="000000"/>
                          </a:solidFill>
                          <a:effectLst/>
                          <a:latin typeface="Calibri" panose="020F0502020204030204" pitchFamily="34" charset="0"/>
                        </a:rPr>
                        <a:t>555-54321</a:t>
                      </a:r>
                    </a:p>
                  </a:txBody>
                  <a:tcPr marL="3572" marR="3572" marT="3572" marB="0" anchor="b">
                    <a:lnL>
                      <a:noFill/>
                    </a:lnL>
                    <a:lnR>
                      <a:noFill/>
                    </a:lnR>
                    <a:lnT>
                      <a:noFill/>
                    </a:lnT>
                    <a:lnB>
                      <a:noFill/>
                    </a:lnB>
                    <a:solidFill>
                      <a:schemeClr val="bg1"/>
                    </a:solidFill>
                  </a:tcPr>
                </a:tc>
                <a:extLst>
                  <a:ext uri="{0D108BD9-81ED-4DB2-BD59-A6C34878D82A}">
                    <a16:rowId xmlns:a16="http://schemas.microsoft.com/office/drawing/2014/main" val="3239200832"/>
                  </a:ext>
                </a:extLst>
              </a:tr>
              <a:tr h="344375">
                <a:tc>
                  <a:txBody>
                    <a:bodyPr/>
                    <a:lstStyle/>
                    <a:p>
                      <a:pPr algn="l" fontAlgn="b"/>
                      <a:r>
                        <a:rPr lang="en-US" sz="1500" b="0" i="0" u="none" strike="noStrike">
                          <a:solidFill>
                            <a:srgbClr val="000000"/>
                          </a:solidFill>
                          <a:effectLst/>
                          <a:latin typeface="Calibri" panose="020F0502020204030204" pitchFamily="34" charset="0"/>
                        </a:rPr>
                        <a:t>Knicknack</a:t>
                      </a:r>
                    </a:p>
                  </a:txBody>
                  <a:tcPr marL="3572" marR="3572" marT="3572" marB="0" anchor="b">
                    <a:lnL>
                      <a:noFill/>
                    </a:lnL>
                    <a:lnR>
                      <a:noFill/>
                    </a:lnR>
                    <a:lnT>
                      <a:noFill/>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Red</a:t>
                      </a:r>
                    </a:p>
                  </a:txBody>
                  <a:tcPr marL="3572" marR="3572" marT="3572" marB="0" anchor="b">
                    <a:lnL>
                      <a:noFill/>
                    </a:lnL>
                    <a:lnR>
                      <a:noFill/>
                    </a:lnR>
                    <a:lnT>
                      <a:noFill/>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Contoso</a:t>
                      </a:r>
                    </a:p>
                  </a:txBody>
                  <a:tcPr marL="3572" marR="3572" marT="3572" marB="0" anchor="b">
                    <a:lnL>
                      <a:noFill/>
                    </a:lnL>
                    <a:lnR>
                      <a:noFill/>
                    </a:lnR>
                    <a:lnT>
                      <a:noFill/>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555-12345</a:t>
                      </a:r>
                    </a:p>
                  </a:txBody>
                  <a:tcPr marL="3572" marR="3572" marT="3572" marB="0" anchor="b">
                    <a:lnL>
                      <a:noFill/>
                    </a:lnL>
                    <a:lnR>
                      <a:noFill/>
                    </a:lnR>
                    <a:lnT>
                      <a:noFill/>
                    </a:lnT>
                    <a:lnB>
                      <a:noFill/>
                    </a:lnB>
                    <a:solidFill>
                      <a:srgbClr val="D9D9D9"/>
                    </a:solidFill>
                  </a:tcPr>
                </a:tc>
                <a:extLst>
                  <a:ext uri="{0D108BD9-81ED-4DB2-BD59-A6C34878D82A}">
                    <a16:rowId xmlns:a16="http://schemas.microsoft.com/office/drawing/2014/main" val="3758283482"/>
                  </a:ext>
                </a:extLst>
              </a:tr>
              <a:tr h="344375">
                <a:tc>
                  <a:txBody>
                    <a:bodyPr/>
                    <a:lstStyle/>
                    <a:p>
                      <a:pPr algn="l" fontAlgn="b"/>
                      <a:r>
                        <a:rPr lang="en-US" sz="1500" b="0" i="0" u="none" strike="noStrike" dirty="0" err="1">
                          <a:solidFill>
                            <a:srgbClr val="000000"/>
                          </a:solidFill>
                          <a:effectLst/>
                          <a:latin typeface="Calibri" panose="020F0502020204030204" pitchFamily="34" charset="0"/>
                        </a:rPr>
                        <a:t>Thingybob</a:t>
                      </a:r>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r>
                        <a:rPr lang="en-US" sz="1500" b="0" i="0" u="none" strike="noStrike" dirty="0">
                          <a:solidFill>
                            <a:srgbClr val="000000"/>
                          </a:solidFill>
                          <a:effectLst/>
                          <a:latin typeface="Calibri" panose="020F0502020204030204" pitchFamily="34" charset="0"/>
                        </a:rPr>
                        <a:t>Red</a:t>
                      </a:r>
                    </a:p>
                  </a:txBody>
                  <a:tcPr marL="3572" marR="3572" marT="3572" marB="0" anchor="b">
                    <a:lnL>
                      <a:noFill/>
                    </a:lnL>
                    <a:lnR>
                      <a:noFill/>
                    </a:lnR>
                    <a:lnT>
                      <a:noFill/>
                    </a:lnT>
                    <a:lnB>
                      <a:noFill/>
                    </a:lnB>
                    <a:solidFill>
                      <a:schemeClr val="bg1"/>
                    </a:solidFill>
                  </a:tcPr>
                </a:tc>
                <a:tc>
                  <a:txBody>
                    <a:bodyPr/>
                    <a:lstStyle/>
                    <a:p>
                      <a:pPr algn="l" fontAlgn="b"/>
                      <a:r>
                        <a:rPr lang="en-US" sz="1500" b="0" i="0" u="none" strike="noStrike" dirty="0" err="1">
                          <a:solidFill>
                            <a:srgbClr val="000000"/>
                          </a:solidFill>
                          <a:effectLst/>
                          <a:latin typeface="Calibri" panose="020F0502020204030204" pitchFamily="34" charset="0"/>
                        </a:rPr>
                        <a:t>Northwind</a:t>
                      </a:r>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r>
                        <a:rPr lang="en-US" sz="1500" b="0" i="0" u="none" strike="noStrike" dirty="0">
                          <a:solidFill>
                            <a:srgbClr val="000000"/>
                          </a:solidFill>
                          <a:effectLst/>
                          <a:latin typeface="Calibri" panose="020F0502020204030204" pitchFamily="34" charset="0"/>
                        </a:rPr>
                        <a:t>555-54321</a:t>
                      </a:r>
                    </a:p>
                  </a:txBody>
                  <a:tcPr marL="3572" marR="3572" marT="3572" marB="0" anchor="b">
                    <a:lnL>
                      <a:noFill/>
                    </a:lnL>
                    <a:lnR>
                      <a:noFill/>
                    </a:lnR>
                    <a:lnT>
                      <a:noFill/>
                    </a:lnT>
                    <a:lnB>
                      <a:noFill/>
                    </a:lnB>
                    <a:solidFill>
                      <a:schemeClr val="bg1"/>
                    </a:solidFill>
                  </a:tcPr>
                </a:tc>
                <a:extLst>
                  <a:ext uri="{0D108BD9-81ED-4DB2-BD59-A6C34878D82A}">
                    <a16:rowId xmlns:a16="http://schemas.microsoft.com/office/drawing/2014/main" val="1094308489"/>
                  </a:ext>
                </a:extLst>
              </a:tr>
              <a:tr h="344375">
                <a:tc>
                  <a:txBody>
                    <a:bodyPr/>
                    <a:lstStyle/>
                    <a:p>
                      <a:pPr algn="l" fontAlgn="b"/>
                      <a:r>
                        <a:rPr lang="en-US" sz="1500" b="0" i="0" u="none" strike="noStrike" dirty="0" err="1">
                          <a:solidFill>
                            <a:srgbClr val="000000"/>
                          </a:solidFill>
                          <a:effectLst/>
                          <a:latin typeface="Calibri" panose="020F0502020204030204" pitchFamily="34" charset="0"/>
                        </a:rPr>
                        <a:t>Knicknack</a:t>
                      </a:r>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Black</a:t>
                      </a:r>
                    </a:p>
                  </a:txBody>
                  <a:tcPr marL="3572" marR="3572" marT="3572" marB="0" anchor="b">
                    <a:lnL>
                      <a:noFill/>
                    </a:lnL>
                    <a:lnR>
                      <a:noFill/>
                    </a:lnR>
                    <a:lnT>
                      <a:noFill/>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Contoso</a:t>
                      </a:r>
                    </a:p>
                  </a:txBody>
                  <a:tcPr marL="3572" marR="3572" marT="3572" marB="0" anchor="b">
                    <a:lnL>
                      <a:noFill/>
                    </a:lnL>
                    <a:lnR>
                      <a:noFill/>
                    </a:lnR>
                    <a:lnT>
                      <a:noFill/>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555-12345</a:t>
                      </a:r>
                    </a:p>
                  </a:txBody>
                  <a:tcPr marL="3572" marR="3572" marT="3572" marB="0" anchor="b">
                    <a:lnL>
                      <a:noFill/>
                    </a:lnL>
                    <a:lnR>
                      <a:noFill/>
                    </a:lnR>
                    <a:lnT>
                      <a:noFill/>
                    </a:lnT>
                    <a:lnB>
                      <a:noFill/>
                    </a:lnB>
                    <a:solidFill>
                      <a:srgbClr val="D9D9D9"/>
                    </a:solidFill>
                  </a:tcPr>
                </a:tc>
                <a:extLst>
                  <a:ext uri="{0D108BD9-81ED-4DB2-BD59-A6C34878D82A}">
                    <a16:rowId xmlns:a16="http://schemas.microsoft.com/office/drawing/2014/main" val="2861983039"/>
                  </a:ext>
                </a:extLst>
              </a:tr>
            </a:tbl>
          </a:graphicData>
        </a:graphic>
      </p:graphicFrame>
      <p:graphicFrame>
        <p:nvGraphicFramePr>
          <p:cNvPr id="9" name="2NF(2)"/>
          <p:cNvGraphicFramePr>
            <a:graphicFrameLocks noGrp="1"/>
          </p:cNvGraphicFramePr>
          <p:nvPr>
            <p:extLst/>
          </p:nvPr>
        </p:nvGraphicFramePr>
        <p:xfrm>
          <a:off x="651806" y="1490485"/>
          <a:ext cx="7697643" cy="1287788"/>
        </p:xfrm>
        <a:graphic>
          <a:graphicData uri="http://schemas.openxmlformats.org/drawingml/2006/table">
            <a:tbl>
              <a:tblPr/>
              <a:tblGrid>
                <a:gridCol w="840511">
                  <a:extLst>
                    <a:ext uri="{9D8B030D-6E8A-4147-A177-3AD203B41FA5}">
                      <a16:colId xmlns:a16="http://schemas.microsoft.com/office/drawing/2014/main" val="3636686398"/>
                    </a:ext>
                  </a:extLst>
                </a:gridCol>
                <a:gridCol w="955856">
                  <a:extLst>
                    <a:ext uri="{9D8B030D-6E8A-4147-A177-3AD203B41FA5}">
                      <a16:colId xmlns:a16="http://schemas.microsoft.com/office/drawing/2014/main" val="436938191"/>
                    </a:ext>
                  </a:extLst>
                </a:gridCol>
                <a:gridCol w="975660">
                  <a:extLst>
                    <a:ext uri="{9D8B030D-6E8A-4147-A177-3AD203B41FA5}">
                      <a16:colId xmlns:a16="http://schemas.microsoft.com/office/drawing/2014/main" val="3938034899"/>
                    </a:ext>
                  </a:extLst>
                </a:gridCol>
                <a:gridCol w="975660">
                  <a:extLst>
                    <a:ext uri="{9D8B030D-6E8A-4147-A177-3AD203B41FA5}">
                      <a16:colId xmlns:a16="http://schemas.microsoft.com/office/drawing/2014/main" val="1744052723"/>
                    </a:ext>
                  </a:extLst>
                </a:gridCol>
                <a:gridCol w="320520">
                  <a:extLst>
                    <a:ext uri="{9D8B030D-6E8A-4147-A177-3AD203B41FA5}">
                      <a16:colId xmlns:a16="http://schemas.microsoft.com/office/drawing/2014/main" val="1368044850"/>
                    </a:ext>
                  </a:extLst>
                </a:gridCol>
                <a:gridCol w="681844">
                  <a:extLst>
                    <a:ext uri="{9D8B030D-6E8A-4147-A177-3AD203B41FA5}">
                      <a16:colId xmlns:a16="http://schemas.microsoft.com/office/drawing/2014/main" val="2917626787"/>
                    </a:ext>
                  </a:extLst>
                </a:gridCol>
                <a:gridCol w="520563">
                  <a:extLst>
                    <a:ext uri="{9D8B030D-6E8A-4147-A177-3AD203B41FA5}">
                      <a16:colId xmlns:a16="http://schemas.microsoft.com/office/drawing/2014/main" val="2657786380"/>
                    </a:ext>
                  </a:extLst>
                </a:gridCol>
                <a:gridCol w="668818">
                  <a:extLst>
                    <a:ext uri="{9D8B030D-6E8A-4147-A177-3AD203B41FA5}">
                      <a16:colId xmlns:a16="http://schemas.microsoft.com/office/drawing/2014/main" val="261297266"/>
                    </a:ext>
                  </a:extLst>
                </a:gridCol>
                <a:gridCol w="876177">
                  <a:extLst>
                    <a:ext uri="{9D8B030D-6E8A-4147-A177-3AD203B41FA5}">
                      <a16:colId xmlns:a16="http://schemas.microsoft.com/office/drawing/2014/main" val="3381229069"/>
                    </a:ext>
                  </a:extLst>
                </a:gridCol>
                <a:gridCol w="882034">
                  <a:extLst>
                    <a:ext uri="{9D8B030D-6E8A-4147-A177-3AD203B41FA5}">
                      <a16:colId xmlns:a16="http://schemas.microsoft.com/office/drawing/2014/main" val="1525600109"/>
                    </a:ext>
                  </a:extLst>
                </a:gridCol>
              </a:tblGrid>
              <a:tr h="344375">
                <a:tc gridSpan="2">
                  <a:txBody>
                    <a:bodyPr/>
                    <a:lstStyle/>
                    <a:p>
                      <a:pPr algn="l" fontAlgn="b"/>
                      <a:r>
                        <a:rPr lang="en-US" sz="2100" b="1" i="0" u="none" strike="noStrike" dirty="0">
                          <a:solidFill>
                            <a:srgbClr val="000000"/>
                          </a:solidFill>
                          <a:effectLst/>
                          <a:latin typeface="Calibri" panose="020F0502020204030204" pitchFamily="34" charset="0"/>
                        </a:rPr>
                        <a:t>Product</a:t>
                      </a: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hMerge="1">
                  <a:txBody>
                    <a:bodyPr/>
                    <a:lstStyle/>
                    <a:p>
                      <a:pPr algn="l" fontAlgn="b"/>
                      <a:endParaRPr lang="en-US" sz="2800" b="1" i="0" u="none" strike="noStrike" dirty="0">
                        <a:solidFill>
                          <a:srgbClr val="000000"/>
                        </a:solidFill>
                        <a:effectLst/>
                        <a:latin typeface="Calibri" panose="020F0502020204030204" pitchFamily="34" charset="0"/>
                      </a:endParaRPr>
                    </a:p>
                  </a:txBody>
                  <a:tcPr marL="4763" marR="4763" marT="476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2100" b="1" i="0" u="none" strike="noStrike" dirty="0">
                        <a:solidFill>
                          <a:srgbClr val="000000"/>
                        </a:solidFill>
                        <a:effectLst/>
                        <a:latin typeface="Calibri" panose="020F0502020204030204" pitchFamily="34" charset="0"/>
                      </a:endParaRP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2100" b="1" i="0" u="none" strike="noStrike" dirty="0">
                        <a:solidFill>
                          <a:srgbClr val="000000"/>
                        </a:solidFill>
                        <a:effectLst/>
                        <a:latin typeface="Calibri" panose="020F0502020204030204" pitchFamily="34" charset="0"/>
                      </a:endParaRP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2100" b="1" i="0" u="none" strike="noStrike" dirty="0">
                        <a:solidFill>
                          <a:srgbClr val="000000"/>
                        </a:solidFill>
                        <a:effectLst/>
                        <a:latin typeface="Calibri" panose="020F0502020204030204" pitchFamily="34" charset="0"/>
                      </a:endParaRPr>
                    </a:p>
                  </a:txBody>
                  <a:tcPr marL="3572" marR="3572" marT="3572" marB="0" anchor="b">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l" fontAlgn="b"/>
                      <a:r>
                        <a:rPr lang="en-US" sz="2100" b="1" i="0" u="none" strike="noStrike" kern="1200" dirty="0">
                          <a:solidFill>
                            <a:srgbClr val="000000"/>
                          </a:solidFill>
                          <a:effectLst/>
                          <a:latin typeface="Calibri" panose="020F0502020204030204" pitchFamily="34" charset="0"/>
                          <a:ea typeface="+mn-ea"/>
                          <a:cs typeface="+mn-cs"/>
                        </a:rPr>
                        <a:t>Color</a:t>
                      </a: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hMerge="1">
                  <a:txBody>
                    <a:bodyPr/>
                    <a:lstStyle/>
                    <a:p>
                      <a:pPr algn="l" fontAlgn="b"/>
                      <a:endParaRPr lang="en-US" sz="2800" b="1" i="0" u="none" strike="noStrike" kern="1200" dirty="0">
                        <a:solidFill>
                          <a:srgbClr val="000000"/>
                        </a:solidFill>
                        <a:effectLst/>
                        <a:latin typeface="Calibri" panose="020F0502020204030204" pitchFamily="34" charset="0"/>
                        <a:ea typeface="+mn-ea"/>
                        <a:cs typeface="+mn-cs"/>
                      </a:endParaRPr>
                    </a:p>
                  </a:txBody>
                  <a:tcPr marL="4763" marR="4763" marT="476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572" marR="3572" marT="3572" marB="0" anchor="b">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l" fontAlgn="b"/>
                      <a:r>
                        <a:rPr lang="en-US" sz="2100" b="1" i="0" u="none" strike="noStrike" dirty="0">
                          <a:solidFill>
                            <a:srgbClr val="000000"/>
                          </a:solidFill>
                          <a:effectLst/>
                          <a:latin typeface="Calibri" panose="020F0502020204030204" pitchFamily="34" charset="0"/>
                        </a:rPr>
                        <a:t>Supplier</a:t>
                      </a: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hMerge="1">
                  <a:txBody>
                    <a:bodyPr/>
                    <a:lstStyle/>
                    <a:p>
                      <a:pPr algn="l" fontAlgn="b"/>
                      <a:endParaRPr lang="en-US" sz="2800" b="1" i="0" u="none" strike="noStrike" dirty="0">
                        <a:solidFill>
                          <a:srgbClr val="000000"/>
                        </a:solidFill>
                        <a:effectLst/>
                        <a:latin typeface="Calibri" panose="020F0502020204030204" pitchFamily="34" charset="0"/>
                      </a:endParaRPr>
                    </a:p>
                  </a:txBody>
                  <a:tcPr marL="4763" marR="4763" marT="476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211510589"/>
                  </a:ext>
                </a:extLst>
              </a:tr>
              <a:tr h="232140">
                <a:tc>
                  <a:txBody>
                    <a:bodyPr/>
                    <a:lstStyle/>
                    <a:p>
                      <a:pPr algn="l" fontAlgn="b"/>
                      <a:r>
                        <a:rPr lang="en-US" sz="1500" b="1" i="0" u="none" strike="noStrike" dirty="0" err="1">
                          <a:solidFill>
                            <a:srgbClr val="000000"/>
                          </a:solidFill>
                          <a:effectLst/>
                          <a:latin typeface="Calibri" panose="020F0502020204030204" pitchFamily="34" charset="0"/>
                        </a:rPr>
                        <a:t>ProductID</a:t>
                      </a:r>
                      <a:endParaRPr lang="en-US" sz="1500" b="1" i="0" u="none" strike="noStrike" dirty="0">
                        <a:solidFill>
                          <a:srgbClr val="000000"/>
                        </a:solidFill>
                        <a:effectLst/>
                        <a:latin typeface="Calibri" panose="020F0502020204030204" pitchFamily="34" charset="0"/>
                      </a:endParaRP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500" b="1" i="0" u="none" strike="noStrike" dirty="0">
                          <a:solidFill>
                            <a:srgbClr val="000000"/>
                          </a:solidFill>
                          <a:effectLst/>
                          <a:latin typeface="Calibri" panose="020F0502020204030204" pitchFamily="34" charset="0"/>
                        </a:rPr>
                        <a:t>Name</a:t>
                      </a: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500" b="1" i="0" u="none" strike="noStrike" dirty="0">
                          <a:solidFill>
                            <a:srgbClr val="000000"/>
                          </a:solidFill>
                          <a:effectLst/>
                          <a:latin typeface="Calibri" panose="020F0502020204030204" pitchFamily="34" charset="0"/>
                        </a:rPr>
                        <a:t>Phone</a:t>
                      </a: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500" b="1" i="0" u="none" strike="noStrike" dirty="0">
                          <a:solidFill>
                            <a:srgbClr val="000000"/>
                          </a:solidFill>
                          <a:effectLst/>
                          <a:latin typeface="Calibri" panose="020F0502020204030204" pitchFamily="34" charset="0"/>
                        </a:rPr>
                        <a:t>Supplier</a:t>
                      </a: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572" marR="3572" marT="3572" marB="0" anchor="b">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500" b="1" i="0" u="none" strike="noStrike" dirty="0" err="1">
                          <a:solidFill>
                            <a:srgbClr val="000000"/>
                          </a:solidFill>
                          <a:effectLst/>
                          <a:latin typeface="Calibri" panose="020F0502020204030204" pitchFamily="34" charset="0"/>
                        </a:rPr>
                        <a:t>ColorID</a:t>
                      </a:r>
                      <a:endParaRPr lang="en-US" sz="1500" b="1" i="0" u="none" strike="noStrike" dirty="0">
                        <a:solidFill>
                          <a:srgbClr val="000000"/>
                        </a:solidFill>
                        <a:effectLst/>
                        <a:latin typeface="Calibri" panose="020F0502020204030204" pitchFamily="34" charset="0"/>
                      </a:endParaRP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500" b="1" i="0" u="none" strike="noStrike" dirty="0">
                          <a:solidFill>
                            <a:srgbClr val="000000"/>
                          </a:solidFill>
                          <a:effectLst/>
                          <a:latin typeface="Calibri" panose="020F0502020204030204" pitchFamily="34" charset="0"/>
                        </a:rPr>
                        <a:t>Color</a:t>
                      </a: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572" marR="3572" marT="3572" marB="0" anchor="b">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500" b="1" i="0" u="none" strike="noStrike" dirty="0" err="1">
                          <a:solidFill>
                            <a:srgbClr val="000000"/>
                          </a:solidFill>
                          <a:effectLst/>
                          <a:latin typeface="Calibri" panose="020F0502020204030204" pitchFamily="34" charset="0"/>
                        </a:rPr>
                        <a:t>SupplierID</a:t>
                      </a:r>
                      <a:endParaRPr lang="en-US" sz="1500" b="1" i="0" u="none" strike="noStrike" dirty="0">
                        <a:solidFill>
                          <a:srgbClr val="000000"/>
                        </a:solidFill>
                        <a:effectLst/>
                        <a:latin typeface="Calibri" panose="020F0502020204030204" pitchFamily="34" charset="0"/>
                      </a:endParaRP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500" b="1" i="0" u="none" strike="noStrike" dirty="0">
                          <a:solidFill>
                            <a:srgbClr val="000000"/>
                          </a:solidFill>
                          <a:effectLst/>
                          <a:latin typeface="Calibri" panose="020F0502020204030204" pitchFamily="34" charset="0"/>
                        </a:rPr>
                        <a:t>Supplier</a:t>
                      </a: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422046614"/>
                  </a:ext>
                </a:extLst>
              </a:tr>
              <a:tr h="232140">
                <a:tc>
                  <a:txBody>
                    <a:bodyPr/>
                    <a:lstStyle/>
                    <a:p>
                      <a:pPr algn="l" fontAlgn="b"/>
                      <a:r>
                        <a:rPr lang="en-US" sz="1500" b="0" i="0" u="none" strike="noStrike" dirty="0">
                          <a:solidFill>
                            <a:srgbClr val="000000"/>
                          </a:solidFill>
                          <a:effectLst/>
                          <a:latin typeface="Calibri" panose="020F0502020204030204" pitchFamily="34" charset="0"/>
                        </a:rPr>
                        <a:t>1</a:t>
                      </a:r>
                    </a:p>
                  </a:txBody>
                  <a:tcPr marL="3572" marR="3572" marT="3572"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Widget</a:t>
                      </a:r>
                    </a:p>
                  </a:txBody>
                  <a:tcPr marL="3572" marR="3572" marT="3572"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555-12345</a:t>
                      </a:r>
                    </a:p>
                  </a:txBody>
                  <a:tcPr marL="3572" marR="3572" marT="3572"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1</a:t>
                      </a:r>
                    </a:p>
                  </a:txBody>
                  <a:tcPr marL="3572" marR="3572" marT="3572"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w="6350" cap="flat" cmpd="sng" algn="ctr">
                      <a:noFill/>
                      <a:prstDash val="solid"/>
                      <a:round/>
                      <a:headEnd type="none" w="med" len="med"/>
                      <a:tailEnd type="none" w="med" len="med"/>
                    </a:lnT>
                    <a:lnB>
                      <a:noFill/>
                    </a:lnB>
                    <a:solidFill>
                      <a:schemeClr val="bg1"/>
                    </a:solidFill>
                  </a:tcPr>
                </a:tc>
                <a:tc>
                  <a:txBody>
                    <a:bodyPr/>
                    <a:lstStyle/>
                    <a:p>
                      <a:pPr algn="l" fontAlgn="b"/>
                      <a:r>
                        <a:rPr lang="en-US" sz="1500" b="0" i="0" u="none" strike="noStrike" dirty="0">
                          <a:solidFill>
                            <a:srgbClr val="000000"/>
                          </a:solidFill>
                          <a:effectLst/>
                          <a:latin typeface="Calibri" panose="020F0502020204030204" pitchFamily="34" charset="0"/>
                        </a:rPr>
                        <a:t>1</a:t>
                      </a:r>
                    </a:p>
                  </a:txBody>
                  <a:tcPr marL="3572" marR="3572" marT="3572"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Blue</a:t>
                      </a:r>
                    </a:p>
                  </a:txBody>
                  <a:tcPr marL="3572" marR="3572" marT="3572"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l" fontAlgn="b"/>
                      <a:r>
                        <a:rPr lang="en-US" sz="1500" b="0" i="0" u="none" strike="noStrike" dirty="0">
                          <a:solidFill>
                            <a:srgbClr val="000000"/>
                          </a:solidFill>
                          <a:effectLst/>
                          <a:latin typeface="Calibri" panose="020F0502020204030204" pitchFamily="34" charset="0"/>
                        </a:rPr>
                        <a:t>1</a:t>
                      </a:r>
                    </a:p>
                  </a:txBody>
                  <a:tcPr marL="3572" marR="3572" marT="3572"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Contoso</a:t>
                      </a:r>
                    </a:p>
                  </a:txBody>
                  <a:tcPr marL="3572" marR="3572" marT="3572"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4119331750"/>
                  </a:ext>
                </a:extLst>
              </a:tr>
              <a:tr h="246897">
                <a:tc>
                  <a:txBody>
                    <a:bodyPr/>
                    <a:lstStyle/>
                    <a:p>
                      <a:pPr algn="l" fontAlgn="b"/>
                      <a:r>
                        <a:rPr lang="en-US" sz="1500" b="0" i="0" u="none" strike="noStrike" dirty="0">
                          <a:solidFill>
                            <a:srgbClr val="000000"/>
                          </a:solidFill>
                          <a:effectLst/>
                          <a:latin typeface="Calibri" panose="020F0502020204030204" pitchFamily="34" charset="0"/>
                        </a:rPr>
                        <a:t>2</a:t>
                      </a:r>
                    </a:p>
                  </a:txBody>
                  <a:tcPr marL="3572" marR="3572" marT="3572" marB="0" anchor="b">
                    <a:lnL>
                      <a:noFill/>
                    </a:lnL>
                    <a:lnR>
                      <a:noFill/>
                    </a:lnR>
                    <a:lnT>
                      <a:noFill/>
                    </a:lnT>
                    <a:lnB>
                      <a:noFill/>
                    </a:lnB>
                    <a:solidFill>
                      <a:schemeClr val="bg1"/>
                    </a:solidFill>
                  </a:tcPr>
                </a:tc>
                <a:tc>
                  <a:txBody>
                    <a:bodyPr/>
                    <a:lstStyle/>
                    <a:p>
                      <a:pPr algn="l" fontAlgn="b"/>
                      <a:r>
                        <a:rPr lang="en-US" sz="1500" b="0" i="0" u="none" strike="noStrike" dirty="0" err="1">
                          <a:solidFill>
                            <a:srgbClr val="000000"/>
                          </a:solidFill>
                          <a:effectLst/>
                          <a:latin typeface="Calibri" panose="020F0502020204030204" pitchFamily="34" charset="0"/>
                        </a:rPr>
                        <a:t>Thingybob</a:t>
                      </a:r>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r>
                        <a:rPr lang="en-US" sz="1500" b="0" i="0" u="none" strike="noStrike" dirty="0">
                          <a:solidFill>
                            <a:srgbClr val="000000"/>
                          </a:solidFill>
                          <a:effectLst/>
                          <a:latin typeface="Calibri" panose="020F0502020204030204" pitchFamily="34" charset="0"/>
                        </a:rPr>
                        <a:t>555-54321</a:t>
                      </a:r>
                    </a:p>
                  </a:txBody>
                  <a:tcPr marL="3572" marR="3572" marT="3572" marB="0" anchor="b">
                    <a:lnL>
                      <a:noFill/>
                    </a:lnL>
                    <a:lnR>
                      <a:noFill/>
                    </a:lnR>
                    <a:lnT>
                      <a:noFill/>
                    </a:lnT>
                    <a:lnB>
                      <a:noFill/>
                    </a:lnB>
                    <a:solidFill>
                      <a:schemeClr val="bg1"/>
                    </a:solidFill>
                  </a:tcPr>
                </a:tc>
                <a:tc>
                  <a:txBody>
                    <a:bodyPr/>
                    <a:lstStyle/>
                    <a:p>
                      <a:pPr algn="l" fontAlgn="b"/>
                      <a:r>
                        <a:rPr lang="en-US" sz="1500" b="0" i="0" u="none" strike="noStrike" dirty="0">
                          <a:solidFill>
                            <a:srgbClr val="000000"/>
                          </a:solidFill>
                          <a:effectLst/>
                          <a:latin typeface="Calibri" panose="020F0502020204030204" pitchFamily="34" charset="0"/>
                        </a:rPr>
                        <a:t>2</a:t>
                      </a: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r>
                        <a:rPr lang="en-US" sz="1500" b="0" i="0" u="none" strike="noStrike" dirty="0">
                          <a:solidFill>
                            <a:srgbClr val="000000"/>
                          </a:solidFill>
                          <a:effectLst/>
                          <a:latin typeface="Calibri" panose="020F0502020204030204" pitchFamily="34" charset="0"/>
                        </a:rPr>
                        <a:t>2</a:t>
                      </a:r>
                    </a:p>
                  </a:txBody>
                  <a:tcPr marL="3572" marR="3572" marT="3572" marB="0" anchor="b">
                    <a:lnL>
                      <a:noFill/>
                    </a:lnL>
                    <a:lnR>
                      <a:noFill/>
                    </a:lnR>
                    <a:lnT>
                      <a:noFill/>
                    </a:lnT>
                    <a:lnB>
                      <a:noFill/>
                    </a:lnB>
                    <a:solidFill>
                      <a:schemeClr val="bg1"/>
                    </a:solidFill>
                  </a:tcPr>
                </a:tc>
                <a:tc>
                  <a:txBody>
                    <a:bodyPr/>
                    <a:lstStyle/>
                    <a:p>
                      <a:pPr algn="l" fontAlgn="b"/>
                      <a:r>
                        <a:rPr lang="en-US" sz="1500" b="0" i="0" u="none" strike="noStrike" dirty="0">
                          <a:solidFill>
                            <a:srgbClr val="000000"/>
                          </a:solidFill>
                          <a:effectLst/>
                          <a:latin typeface="Calibri" panose="020F0502020204030204" pitchFamily="34" charset="0"/>
                        </a:rPr>
                        <a:t>Red</a:t>
                      </a: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r>
                        <a:rPr lang="en-US" sz="1500" b="0" i="0" u="none" strike="noStrike" dirty="0">
                          <a:solidFill>
                            <a:srgbClr val="000000"/>
                          </a:solidFill>
                          <a:effectLst/>
                          <a:latin typeface="Calibri" panose="020F0502020204030204" pitchFamily="34" charset="0"/>
                        </a:rPr>
                        <a:t>2</a:t>
                      </a:r>
                    </a:p>
                  </a:txBody>
                  <a:tcPr marL="3572" marR="3572" marT="3572" marB="0" anchor="b">
                    <a:lnL>
                      <a:noFill/>
                    </a:lnL>
                    <a:lnR>
                      <a:noFill/>
                    </a:lnR>
                    <a:lnT>
                      <a:noFill/>
                    </a:lnT>
                    <a:lnB>
                      <a:noFill/>
                    </a:lnB>
                    <a:solidFill>
                      <a:schemeClr val="bg1"/>
                    </a:solidFill>
                  </a:tcPr>
                </a:tc>
                <a:tc>
                  <a:txBody>
                    <a:bodyPr/>
                    <a:lstStyle/>
                    <a:p>
                      <a:pPr algn="l" fontAlgn="b"/>
                      <a:r>
                        <a:rPr lang="en-US" sz="1500" b="0" i="0" u="none" strike="noStrike" dirty="0" err="1">
                          <a:solidFill>
                            <a:srgbClr val="000000"/>
                          </a:solidFill>
                          <a:effectLst/>
                          <a:latin typeface="Calibri" panose="020F0502020204030204" pitchFamily="34" charset="0"/>
                        </a:rPr>
                        <a:t>Northwind</a:t>
                      </a:r>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extLst>
                  <a:ext uri="{0D108BD9-81ED-4DB2-BD59-A6C34878D82A}">
                    <a16:rowId xmlns:a16="http://schemas.microsoft.com/office/drawing/2014/main" val="3239200832"/>
                  </a:ext>
                </a:extLst>
              </a:tr>
              <a:tr h="232140">
                <a:tc>
                  <a:txBody>
                    <a:bodyPr/>
                    <a:lstStyle/>
                    <a:p>
                      <a:pPr algn="l" fontAlgn="b"/>
                      <a:r>
                        <a:rPr lang="en-US" sz="1500" b="0" i="0" u="none" strike="noStrike" dirty="0">
                          <a:solidFill>
                            <a:srgbClr val="000000"/>
                          </a:solidFill>
                          <a:effectLst/>
                          <a:latin typeface="Calibri" panose="020F0502020204030204" pitchFamily="34" charset="0"/>
                        </a:rPr>
                        <a:t>3</a:t>
                      </a:r>
                    </a:p>
                  </a:txBody>
                  <a:tcPr marL="3572" marR="3572" marT="3572" marB="0" anchor="b">
                    <a:lnL>
                      <a:noFill/>
                    </a:lnL>
                    <a:lnR>
                      <a:noFill/>
                    </a:lnR>
                    <a:lnT>
                      <a:noFill/>
                    </a:lnT>
                    <a:lnB>
                      <a:noFill/>
                    </a:lnB>
                    <a:solidFill>
                      <a:srgbClr val="D9D9D9"/>
                    </a:solidFill>
                  </a:tcPr>
                </a:tc>
                <a:tc>
                  <a:txBody>
                    <a:bodyPr/>
                    <a:lstStyle/>
                    <a:p>
                      <a:pPr algn="l" fontAlgn="b"/>
                      <a:r>
                        <a:rPr lang="en-US" sz="1500" b="0" i="0" u="none" strike="noStrike" dirty="0" err="1">
                          <a:solidFill>
                            <a:srgbClr val="000000"/>
                          </a:solidFill>
                          <a:effectLst/>
                          <a:latin typeface="Calibri" panose="020F0502020204030204" pitchFamily="34" charset="0"/>
                        </a:rPr>
                        <a:t>Knicknack</a:t>
                      </a:r>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555-12345</a:t>
                      </a:r>
                    </a:p>
                  </a:txBody>
                  <a:tcPr marL="3572" marR="3572" marT="3572" marB="0" anchor="b">
                    <a:lnL>
                      <a:noFill/>
                    </a:lnL>
                    <a:lnR>
                      <a:noFill/>
                    </a:lnR>
                    <a:lnT>
                      <a:noFill/>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1</a:t>
                      </a:r>
                    </a:p>
                  </a:txBody>
                  <a:tcPr marL="3572" marR="3572" marT="3572" marB="0" anchor="b">
                    <a:lnL>
                      <a:noFill/>
                    </a:lnL>
                    <a:lnR>
                      <a:noFill/>
                    </a:lnR>
                    <a:lnT>
                      <a:noFill/>
                    </a:lnT>
                    <a:lnB>
                      <a:noFill/>
                    </a:lnB>
                    <a:solidFill>
                      <a:srgbClr val="D9D9D9"/>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r>
                        <a:rPr lang="en-US" sz="1500" b="0" i="0" u="none" strike="noStrike" dirty="0">
                          <a:solidFill>
                            <a:srgbClr val="000000"/>
                          </a:solidFill>
                          <a:effectLst/>
                          <a:latin typeface="Calibri" panose="020F0502020204030204" pitchFamily="34" charset="0"/>
                        </a:rPr>
                        <a:t>3</a:t>
                      </a:r>
                    </a:p>
                  </a:txBody>
                  <a:tcPr marL="3572" marR="3572" marT="3572" marB="0" anchor="b">
                    <a:lnL>
                      <a:noFill/>
                    </a:lnL>
                    <a:lnR>
                      <a:noFill/>
                    </a:lnR>
                    <a:lnT>
                      <a:noFill/>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Black</a:t>
                      </a:r>
                    </a:p>
                  </a:txBody>
                  <a:tcPr marL="3572" marR="3572" marT="3572" marB="0" anchor="b">
                    <a:lnL>
                      <a:noFill/>
                    </a:lnL>
                    <a:lnR>
                      <a:noFill/>
                    </a:lnR>
                    <a:lnT>
                      <a:noFill/>
                    </a:lnT>
                    <a:lnB>
                      <a:noFill/>
                    </a:lnB>
                    <a:solidFill>
                      <a:srgbClr val="D9D9D9"/>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extLst>
                  <a:ext uri="{0D108BD9-81ED-4DB2-BD59-A6C34878D82A}">
                    <a16:rowId xmlns:a16="http://schemas.microsoft.com/office/drawing/2014/main" val="3758283482"/>
                  </a:ext>
                </a:extLst>
              </a:tr>
            </a:tbl>
          </a:graphicData>
        </a:graphic>
      </p:graphicFrame>
      <p:sp>
        <p:nvSpPr>
          <p:cNvPr id="11" name="RepeatingElements"/>
          <p:cNvSpPr/>
          <p:nvPr/>
        </p:nvSpPr>
        <p:spPr>
          <a:xfrm>
            <a:off x="2767519" y="3432009"/>
            <a:ext cx="986450" cy="6424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9"/>
            <a:endParaRPr lang="en-US" sz="1350" kern="0">
              <a:solidFill>
                <a:sysClr val="windowText" lastClr="000000"/>
              </a:solidFill>
            </a:endParaRPr>
          </a:p>
        </p:txBody>
      </p:sp>
      <p:sp>
        <p:nvSpPr>
          <p:cNvPr id="15" name="Duplicate Supplier"/>
          <p:cNvSpPr/>
          <p:nvPr/>
        </p:nvSpPr>
        <p:spPr>
          <a:xfrm>
            <a:off x="4409485" y="3121728"/>
            <a:ext cx="986450" cy="164145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9"/>
            <a:endParaRPr lang="en-US" sz="1350" kern="0">
              <a:solidFill>
                <a:sysClr val="windowText" lastClr="000000"/>
              </a:solidFill>
            </a:endParaRPr>
          </a:p>
        </p:txBody>
      </p:sp>
      <p:graphicFrame>
        <p:nvGraphicFramePr>
          <p:cNvPr id="13" name="2NF(1)"/>
          <p:cNvGraphicFramePr>
            <a:graphicFrameLocks noGrp="1"/>
          </p:cNvGraphicFramePr>
          <p:nvPr>
            <p:extLst/>
          </p:nvPr>
        </p:nvGraphicFramePr>
        <p:xfrm>
          <a:off x="651806" y="1490486"/>
          <a:ext cx="6929428" cy="1752132"/>
        </p:xfrm>
        <a:graphic>
          <a:graphicData uri="http://schemas.openxmlformats.org/drawingml/2006/table">
            <a:tbl>
              <a:tblPr/>
              <a:tblGrid>
                <a:gridCol w="884400">
                  <a:extLst>
                    <a:ext uri="{9D8B030D-6E8A-4147-A177-3AD203B41FA5}">
                      <a16:colId xmlns:a16="http://schemas.microsoft.com/office/drawing/2014/main" val="3636686398"/>
                    </a:ext>
                  </a:extLst>
                </a:gridCol>
                <a:gridCol w="906896">
                  <a:extLst>
                    <a:ext uri="{9D8B030D-6E8A-4147-A177-3AD203B41FA5}">
                      <a16:colId xmlns:a16="http://schemas.microsoft.com/office/drawing/2014/main" val="436938191"/>
                    </a:ext>
                  </a:extLst>
                </a:gridCol>
                <a:gridCol w="806993">
                  <a:extLst>
                    <a:ext uri="{9D8B030D-6E8A-4147-A177-3AD203B41FA5}">
                      <a16:colId xmlns:a16="http://schemas.microsoft.com/office/drawing/2014/main" val="2360777031"/>
                    </a:ext>
                  </a:extLst>
                </a:gridCol>
                <a:gridCol w="879748">
                  <a:extLst>
                    <a:ext uri="{9D8B030D-6E8A-4147-A177-3AD203B41FA5}">
                      <a16:colId xmlns:a16="http://schemas.microsoft.com/office/drawing/2014/main" val="3938034899"/>
                    </a:ext>
                  </a:extLst>
                </a:gridCol>
                <a:gridCol w="823715">
                  <a:extLst>
                    <a:ext uri="{9D8B030D-6E8A-4147-A177-3AD203B41FA5}">
                      <a16:colId xmlns:a16="http://schemas.microsoft.com/office/drawing/2014/main" val="1744052723"/>
                    </a:ext>
                  </a:extLst>
                </a:gridCol>
                <a:gridCol w="823715">
                  <a:extLst>
                    <a:ext uri="{9D8B030D-6E8A-4147-A177-3AD203B41FA5}">
                      <a16:colId xmlns:a16="http://schemas.microsoft.com/office/drawing/2014/main" val="3946683619"/>
                    </a:ext>
                  </a:extLst>
                </a:gridCol>
                <a:gridCol w="921927">
                  <a:extLst>
                    <a:ext uri="{9D8B030D-6E8A-4147-A177-3AD203B41FA5}">
                      <a16:colId xmlns:a16="http://schemas.microsoft.com/office/drawing/2014/main" val="2799694752"/>
                    </a:ext>
                  </a:extLst>
                </a:gridCol>
                <a:gridCol w="882034">
                  <a:extLst>
                    <a:ext uri="{9D8B030D-6E8A-4147-A177-3AD203B41FA5}">
                      <a16:colId xmlns:a16="http://schemas.microsoft.com/office/drawing/2014/main" val="1368044850"/>
                    </a:ext>
                  </a:extLst>
                </a:gridCol>
              </a:tblGrid>
              <a:tr h="344375">
                <a:tc gridSpan="2">
                  <a:txBody>
                    <a:bodyPr/>
                    <a:lstStyle/>
                    <a:p>
                      <a:pPr algn="l" fontAlgn="b"/>
                      <a:r>
                        <a:rPr lang="en-US" sz="2100" b="1" i="0" u="none" strike="noStrike" dirty="0">
                          <a:solidFill>
                            <a:srgbClr val="000000"/>
                          </a:solidFill>
                          <a:effectLst/>
                          <a:latin typeface="Calibri" panose="020F0502020204030204" pitchFamily="34" charset="0"/>
                        </a:rPr>
                        <a:t>Product</a:t>
                      </a: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hMerge="1">
                  <a:txBody>
                    <a:bodyPr/>
                    <a:lstStyle/>
                    <a:p>
                      <a:pPr algn="l" fontAlgn="b"/>
                      <a:endParaRPr lang="en-US" sz="2800" b="1" i="0" u="none" strike="noStrike" dirty="0">
                        <a:solidFill>
                          <a:srgbClr val="000000"/>
                        </a:solidFill>
                        <a:effectLst/>
                        <a:latin typeface="Calibri" panose="020F0502020204030204" pitchFamily="34" charset="0"/>
                      </a:endParaRPr>
                    </a:p>
                  </a:txBody>
                  <a:tcPr marL="4763" marR="4763" marT="476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2100" b="1" i="0" u="none" strike="noStrike" dirty="0">
                        <a:solidFill>
                          <a:srgbClr val="000000"/>
                        </a:solidFill>
                        <a:effectLst/>
                        <a:latin typeface="Calibri" panose="020F0502020204030204" pitchFamily="34" charset="0"/>
                      </a:endParaRP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2100" b="1" i="0" u="none" strike="noStrike" dirty="0">
                        <a:solidFill>
                          <a:srgbClr val="000000"/>
                        </a:solidFill>
                        <a:effectLst/>
                        <a:latin typeface="Calibri" panose="020F0502020204030204" pitchFamily="34" charset="0"/>
                      </a:endParaRP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2100" b="1" i="0" u="none" strike="noStrike" dirty="0">
                        <a:solidFill>
                          <a:srgbClr val="000000"/>
                        </a:solidFill>
                        <a:effectLst/>
                        <a:latin typeface="Calibri" panose="020F0502020204030204" pitchFamily="34" charset="0"/>
                      </a:endParaRP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2100" b="1" i="0" u="none" strike="noStrike" dirty="0">
                        <a:solidFill>
                          <a:srgbClr val="000000"/>
                        </a:solidFill>
                        <a:effectLst/>
                        <a:latin typeface="Calibri" panose="020F0502020204030204" pitchFamily="34" charset="0"/>
                      </a:endParaRPr>
                    </a:p>
                  </a:txBody>
                  <a:tcPr marL="3572" marR="3572" marT="3572" marB="0" anchor="b">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l" fontAlgn="b"/>
                      <a:r>
                        <a:rPr lang="en-US" sz="2100" b="1" i="0" u="none" strike="noStrike" dirty="0">
                          <a:solidFill>
                            <a:srgbClr val="000000"/>
                          </a:solidFill>
                          <a:effectLst/>
                          <a:latin typeface="Calibri" panose="020F0502020204030204" pitchFamily="34" charset="0"/>
                        </a:rPr>
                        <a:t>Supplier</a:t>
                      </a:r>
                    </a:p>
                  </a:txBody>
                  <a:tcPr marL="3572" marR="3572" marT="3572" marB="0" anchor="b">
                    <a:lnL>
                      <a:noFill/>
                    </a:lnL>
                    <a:lnR>
                      <a:noFill/>
                    </a:lnR>
                    <a:lnT w="6350" cap="flat" cmpd="sng" algn="ctr">
                      <a:solidFill>
                        <a:srgbClr val="00000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hMerge="1">
                  <a:txBody>
                    <a:bodyPr/>
                    <a:lstStyle/>
                    <a:p>
                      <a:pPr algn="l" fontAlgn="b"/>
                      <a:endParaRPr lang="en-US" sz="2800" b="1" i="0" u="none" strike="noStrike" dirty="0">
                        <a:solidFill>
                          <a:srgbClr val="000000"/>
                        </a:solidFill>
                        <a:effectLst/>
                        <a:latin typeface="Calibri" panose="020F0502020204030204" pitchFamily="34" charset="0"/>
                      </a:endParaRPr>
                    </a:p>
                  </a:txBody>
                  <a:tcPr marL="4763" marR="4763" marT="4763" marB="0" anchor="b">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1510589"/>
                  </a:ext>
                </a:extLst>
              </a:tr>
              <a:tr h="232140">
                <a:tc>
                  <a:txBody>
                    <a:bodyPr/>
                    <a:lstStyle/>
                    <a:p>
                      <a:pPr algn="l" fontAlgn="b"/>
                      <a:r>
                        <a:rPr lang="en-US" sz="1500" b="1" i="0" u="none" strike="noStrike" dirty="0" err="1">
                          <a:solidFill>
                            <a:srgbClr val="000000"/>
                          </a:solidFill>
                          <a:effectLst/>
                          <a:latin typeface="Calibri" panose="020F0502020204030204" pitchFamily="34" charset="0"/>
                        </a:rPr>
                        <a:t>ProductID</a:t>
                      </a:r>
                      <a:endParaRPr lang="en-US" sz="1500" b="1" i="0" u="none" strike="noStrike" dirty="0">
                        <a:solidFill>
                          <a:srgbClr val="000000"/>
                        </a:solidFill>
                        <a:effectLst/>
                        <a:latin typeface="Calibri" panose="020F0502020204030204" pitchFamily="34" charset="0"/>
                      </a:endParaRP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500" b="1" i="0" u="none" strike="noStrike" dirty="0">
                          <a:solidFill>
                            <a:srgbClr val="000000"/>
                          </a:solidFill>
                          <a:effectLst/>
                          <a:latin typeface="Calibri" panose="020F0502020204030204" pitchFamily="34" charset="0"/>
                        </a:rPr>
                        <a:t>Name</a:t>
                      </a: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500" b="1" i="0" u="none" strike="noStrike" dirty="0">
                          <a:solidFill>
                            <a:srgbClr val="000000"/>
                          </a:solidFill>
                          <a:effectLst/>
                          <a:latin typeface="Calibri" panose="020F0502020204030204" pitchFamily="34" charset="0"/>
                        </a:rPr>
                        <a:t>Color</a:t>
                      </a: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500" b="1" i="0" u="none" strike="noStrike" dirty="0">
                          <a:solidFill>
                            <a:srgbClr val="000000"/>
                          </a:solidFill>
                          <a:effectLst/>
                          <a:latin typeface="Calibri" panose="020F0502020204030204" pitchFamily="34" charset="0"/>
                        </a:rPr>
                        <a:t>Phone</a:t>
                      </a: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500" b="1" i="0" u="none" strike="noStrike" dirty="0">
                          <a:solidFill>
                            <a:srgbClr val="000000"/>
                          </a:solidFill>
                          <a:effectLst/>
                          <a:latin typeface="Calibri" panose="020F0502020204030204" pitchFamily="34" charset="0"/>
                        </a:rPr>
                        <a:t>Supplier</a:t>
                      </a: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572" marR="3572" marT="3572" marB="0" anchor="b">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500" b="1" i="0" u="none" strike="noStrike" dirty="0" err="1">
                          <a:solidFill>
                            <a:srgbClr val="000000"/>
                          </a:solidFill>
                          <a:effectLst/>
                          <a:latin typeface="Calibri" panose="020F0502020204030204" pitchFamily="34" charset="0"/>
                        </a:rPr>
                        <a:t>SupplierID</a:t>
                      </a:r>
                      <a:endParaRPr lang="en-US" sz="1500" b="1" i="0" u="none" strike="noStrike" dirty="0">
                        <a:solidFill>
                          <a:srgbClr val="000000"/>
                        </a:solidFill>
                        <a:effectLst/>
                        <a:latin typeface="Calibri" panose="020F0502020204030204" pitchFamily="34" charset="0"/>
                      </a:endParaRPr>
                    </a:p>
                  </a:txBody>
                  <a:tcPr marL="3572" marR="3572" marT="3572" marB="0" anchor="b">
                    <a:lnL>
                      <a:noFill/>
                    </a:lnL>
                    <a:lnR>
                      <a:noFill/>
                    </a:lnR>
                    <a:lnT w="12700" cap="flat" cmpd="sng" algn="ctr">
                      <a:solidFill>
                        <a:schemeClr val="tx1">
                          <a:lumMod val="50000"/>
                          <a:lumOff val="50000"/>
                        </a:schemeClr>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500" b="1" i="0" u="none" strike="noStrike" dirty="0">
                          <a:solidFill>
                            <a:srgbClr val="000000"/>
                          </a:solidFill>
                          <a:effectLst/>
                          <a:latin typeface="Calibri" panose="020F0502020204030204" pitchFamily="34" charset="0"/>
                        </a:rPr>
                        <a:t>Supplier</a:t>
                      </a:r>
                    </a:p>
                  </a:txBody>
                  <a:tcPr marL="3572" marR="3572" marT="3572" marB="0" anchor="b">
                    <a:lnL>
                      <a:noFill/>
                    </a:lnL>
                    <a:lnR>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22046614"/>
                  </a:ext>
                </a:extLst>
              </a:tr>
              <a:tr h="232140">
                <a:tc>
                  <a:txBody>
                    <a:bodyPr/>
                    <a:lstStyle/>
                    <a:p>
                      <a:pPr algn="l" fontAlgn="b"/>
                      <a:r>
                        <a:rPr lang="en-US" sz="1500" b="0" i="0" u="none" strike="noStrike" dirty="0">
                          <a:solidFill>
                            <a:srgbClr val="000000"/>
                          </a:solidFill>
                          <a:effectLst/>
                          <a:latin typeface="Calibri" panose="020F0502020204030204" pitchFamily="34" charset="0"/>
                        </a:rPr>
                        <a:t>1</a:t>
                      </a:r>
                    </a:p>
                  </a:txBody>
                  <a:tcPr marL="3572" marR="3572" marT="3572"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Widget</a:t>
                      </a:r>
                    </a:p>
                  </a:txBody>
                  <a:tcPr marL="3572" marR="3572" marT="3572"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Blue</a:t>
                      </a:r>
                    </a:p>
                  </a:txBody>
                  <a:tcPr marL="3572" marR="3572" marT="3572"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555-12345</a:t>
                      </a:r>
                    </a:p>
                  </a:txBody>
                  <a:tcPr marL="3572" marR="3572" marT="3572"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1</a:t>
                      </a:r>
                    </a:p>
                  </a:txBody>
                  <a:tcPr marL="3572" marR="3572" marT="3572"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l" fontAlgn="b"/>
                      <a:r>
                        <a:rPr lang="en-US" sz="1500" b="0" i="0" u="none" strike="noStrike" dirty="0">
                          <a:solidFill>
                            <a:srgbClr val="000000"/>
                          </a:solidFill>
                          <a:effectLst/>
                          <a:latin typeface="Calibri" panose="020F0502020204030204" pitchFamily="34" charset="0"/>
                        </a:rPr>
                        <a:t>1</a:t>
                      </a:r>
                    </a:p>
                  </a:txBody>
                  <a:tcPr marL="3572" marR="3572" marT="3572"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Contoso</a:t>
                      </a:r>
                    </a:p>
                  </a:txBody>
                  <a:tcPr marL="3572" marR="3572" marT="3572" marB="0" anchor="b">
                    <a:lnL>
                      <a:noFill/>
                    </a:lnL>
                    <a:lnR>
                      <a:noFill/>
                    </a:lnR>
                    <a:lnT w="12700" cap="flat" cmpd="sng" algn="ctr">
                      <a:solidFill>
                        <a:schemeClr val="tx1">
                          <a:lumMod val="50000"/>
                          <a:lumOff val="50000"/>
                        </a:schemeClr>
                      </a:solidFill>
                      <a:prstDash val="solid"/>
                      <a:round/>
                      <a:headEnd type="none" w="med" len="med"/>
                      <a:tailEnd type="none" w="med" len="med"/>
                    </a:lnT>
                    <a:lnB>
                      <a:noFill/>
                    </a:lnB>
                    <a:solidFill>
                      <a:schemeClr val="bg1">
                        <a:lumMod val="85000"/>
                      </a:schemeClr>
                    </a:solidFill>
                  </a:tcPr>
                </a:tc>
                <a:extLst>
                  <a:ext uri="{0D108BD9-81ED-4DB2-BD59-A6C34878D82A}">
                    <a16:rowId xmlns:a16="http://schemas.microsoft.com/office/drawing/2014/main" val="4119331750"/>
                  </a:ext>
                </a:extLst>
              </a:tr>
              <a:tr h="246897">
                <a:tc>
                  <a:txBody>
                    <a:bodyPr/>
                    <a:lstStyle/>
                    <a:p>
                      <a:pPr algn="l" fontAlgn="b"/>
                      <a:r>
                        <a:rPr lang="en-US" sz="1500" b="0" i="0" u="none" strike="noStrike" dirty="0">
                          <a:solidFill>
                            <a:srgbClr val="000000"/>
                          </a:solidFill>
                          <a:effectLst/>
                          <a:latin typeface="Calibri" panose="020F0502020204030204" pitchFamily="34" charset="0"/>
                        </a:rPr>
                        <a:t>2</a:t>
                      </a:r>
                    </a:p>
                  </a:txBody>
                  <a:tcPr marL="3572" marR="3572" marT="3572" marB="0" anchor="b">
                    <a:lnL>
                      <a:noFill/>
                    </a:lnL>
                    <a:lnR>
                      <a:noFill/>
                    </a:lnR>
                    <a:lnT>
                      <a:noFill/>
                    </a:lnT>
                    <a:lnB>
                      <a:noFill/>
                    </a:lnB>
                    <a:solidFill>
                      <a:schemeClr val="bg1"/>
                    </a:solidFill>
                  </a:tcPr>
                </a:tc>
                <a:tc>
                  <a:txBody>
                    <a:bodyPr/>
                    <a:lstStyle/>
                    <a:p>
                      <a:pPr algn="l" fontAlgn="b"/>
                      <a:r>
                        <a:rPr lang="en-US" sz="1500" b="0" i="0" u="none" strike="noStrike" dirty="0" err="1">
                          <a:solidFill>
                            <a:srgbClr val="000000"/>
                          </a:solidFill>
                          <a:effectLst/>
                          <a:latin typeface="Calibri" panose="020F0502020204030204" pitchFamily="34" charset="0"/>
                        </a:rPr>
                        <a:t>Thingybob</a:t>
                      </a:r>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r>
                        <a:rPr lang="en-US" sz="1500" b="0" i="0" u="none" strike="noStrike" dirty="0">
                          <a:solidFill>
                            <a:srgbClr val="000000"/>
                          </a:solidFill>
                          <a:effectLst/>
                          <a:latin typeface="Calibri" panose="020F0502020204030204" pitchFamily="34" charset="0"/>
                        </a:rPr>
                        <a:t>Blue</a:t>
                      </a:r>
                    </a:p>
                  </a:txBody>
                  <a:tcPr marL="3572" marR="3572" marT="3572" marB="0" anchor="b">
                    <a:lnL>
                      <a:noFill/>
                    </a:lnL>
                    <a:lnR>
                      <a:noFill/>
                    </a:lnR>
                    <a:lnT>
                      <a:noFill/>
                    </a:lnT>
                    <a:lnB>
                      <a:noFill/>
                    </a:lnB>
                    <a:solidFill>
                      <a:schemeClr val="bg1"/>
                    </a:solidFill>
                  </a:tcPr>
                </a:tc>
                <a:tc>
                  <a:txBody>
                    <a:bodyPr/>
                    <a:lstStyle/>
                    <a:p>
                      <a:pPr algn="l" fontAlgn="b"/>
                      <a:r>
                        <a:rPr lang="en-US" sz="1500" b="0" i="0" u="none" strike="noStrike" dirty="0">
                          <a:solidFill>
                            <a:srgbClr val="000000"/>
                          </a:solidFill>
                          <a:effectLst/>
                          <a:latin typeface="Calibri" panose="020F0502020204030204" pitchFamily="34" charset="0"/>
                        </a:rPr>
                        <a:t>555-54321</a:t>
                      </a:r>
                    </a:p>
                  </a:txBody>
                  <a:tcPr marL="3572" marR="3572" marT="3572" marB="0" anchor="b">
                    <a:lnL>
                      <a:noFill/>
                    </a:lnL>
                    <a:lnR>
                      <a:noFill/>
                    </a:lnR>
                    <a:lnT>
                      <a:noFill/>
                    </a:lnT>
                    <a:lnB>
                      <a:noFill/>
                    </a:lnB>
                    <a:solidFill>
                      <a:schemeClr val="bg1"/>
                    </a:solidFill>
                  </a:tcPr>
                </a:tc>
                <a:tc>
                  <a:txBody>
                    <a:bodyPr/>
                    <a:lstStyle/>
                    <a:p>
                      <a:pPr algn="l" fontAlgn="b"/>
                      <a:r>
                        <a:rPr lang="en-US" sz="1500" b="0" i="0" u="none" strike="noStrike" dirty="0">
                          <a:solidFill>
                            <a:srgbClr val="000000"/>
                          </a:solidFill>
                          <a:effectLst/>
                          <a:latin typeface="Calibri" panose="020F0502020204030204" pitchFamily="34" charset="0"/>
                        </a:rPr>
                        <a:t>2</a:t>
                      </a: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r>
                        <a:rPr lang="en-US" sz="1500" b="0" i="0" u="none" strike="noStrike" dirty="0">
                          <a:solidFill>
                            <a:srgbClr val="000000"/>
                          </a:solidFill>
                          <a:effectLst/>
                          <a:latin typeface="Calibri" panose="020F0502020204030204" pitchFamily="34" charset="0"/>
                        </a:rPr>
                        <a:t>2</a:t>
                      </a:r>
                    </a:p>
                  </a:txBody>
                  <a:tcPr marL="3572" marR="3572" marT="3572" marB="0" anchor="b">
                    <a:lnL>
                      <a:noFill/>
                    </a:lnL>
                    <a:lnR>
                      <a:noFill/>
                    </a:lnR>
                    <a:lnT>
                      <a:noFill/>
                    </a:lnT>
                    <a:lnB>
                      <a:noFill/>
                    </a:lnB>
                    <a:solidFill>
                      <a:schemeClr val="bg1"/>
                    </a:solidFill>
                  </a:tcPr>
                </a:tc>
                <a:tc>
                  <a:txBody>
                    <a:bodyPr/>
                    <a:lstStyle/>
                    <a:p>
                      <a:pPr algn="l" fontAlgn="b"/>
                      <a:r>
                        <a:rPr lang="en-US" sz="1500" b="0" i="0" u="none" strike="noStrike" dirty="0" err="1">
                          <a:solidFill>
                            <a:srgbClr val="000000"/>
                          </a:solidFill>
                          <a:effectLst/>
                          <a:latin typeface="Calibri" panose="020F0502020204030204" pitchFamily="34" charset="0"/>
                        </a:rPr>
                        <a:t>Northwind</a:t>
                      </a:r>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extLst>
                  <a:ext uri="{0D108BD9-81ED-4DB2-BD59-A6C34878D82A}">
                    <a16:rowId xmlns:a16="http://schemas.microsoft.com/office/drawing/2014/main" val="3239200832"/>
                  </a:ext>
                </a:extLst>
              </a:tr>
              <a:tr h="232140">
                <a:tc>
                  <a:txBody>
                    <a:bodyPr/>
                    <a:lstStyle/>
                    <a:p>
                      <a:pPr algn="l" fontAlgn="b"/>
                      <a:r>
                        <a:rPr lang="en-US" sz="1500" b="0" i="0" u="none" strike="noStrike" dirty="0">
                          <a:solidFill>
                            <a:srgbClr val="000000"/>
                          </a:solidFill>
                          <a:effectLst/>
                          <a:latin typeface="Calibri" panose="020F0502020204030204" pitchFamily="34" charset="0"/>
                        </a:rPr>
                        <a:t>3</a:t>
                      </a:r>
                    </a:p>
                  </a:txBody>
                  <a:tcPr marL="3572" marR="3572" marT="3572" marB="0" anchor="b">
                    <a:lnL>
                      <a:noFill/>
                    </a:lnL>
                    <a:lnR>
                      <a:noFill/>
                    </a:lnR>
                    <a:lnT>
                      <a:noFill/>
                    </a:lnT>
                    <a:lnB>
                      <a:noFill/>
                    </a:lnB>
                    <a:solidFill>
                      <a:srgbClr val="D9D9D9"/>
                    </a:solidFill>
                  </a:tcPr>
                </a:tc>
                <a:tc>
                  <a:txBody>
                    <a:bodyPr/>
                    <a:lstStyle/>
                    <a:p>
                      <a:pPr algn="l" fontAlgn="b"/>
                      <a:r>
                        <a:rPr lang="en-US" sz="1500" b="0" i="0" u="none" strike="noStrike" dirty="0" err="1">
                          <a:solidFill>
                            <a:srgbClr val="000000"/>
                          </a:solidFill>
                          <a:effectLst/>
                          <a:latin typeface="Calibri" panose="020F0502020204030204" pitchFamily="34" charset="0"/>
                        </a:rPr>
                        <a:t>Knicknack</a:t>
                      </a:r>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Red</a:t>
                      </a:r>
                    </a:p>
                  </a:txBody>
                  <a:tcPr marL="3572" marR="3572" marT="3572" marB="0" anchor="b">
                    <a:lnL>
                      <a:noFill/>
                    </a:lnL>
                    <a:lnR>
                      <a:noFill/>
                    </a:lnR>
                    <a:lnT>
                      <a:noFill/>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555-12345</a:t>
                      </a:r>
                    </a:p>
                  </a:txBody>
                  <a:tcPr marL="3572" marR="3572" marT="3572" marB="0" anchor="b">
                    <a:lnL>
                      <a:noFill/>
                    </a:lnL>
                    <a:lnR>
                      <a:noFill/>
                    </a:lnR>
                    <a:lnT>
                      <a:noFill/>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1</a:t>
                      </a:r>
                    </a:p>
                  </a:txBody>
                  <a:tcPr marL="3572" marR="3572" marT="3572" marB="0" anchor="b">
                    <a:lnL>
                      <a:noFill/>
                    </a:lnL>
                    <a:lnR>
                      <a:noFill/>
                    </a:lnR>
                    <a:lnT>
                      <a:noFill/>
                    </a:lnT>
                    <a:lnB>
                      <a:noFill/>
                    </a:lnB>
                    <a:solidFill>
                      <a:srgbClr val="D9D9D9"/>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extLst>
                  <a:ext uri="{0D108BD9-81ED-4DB2-BD59-A6C34878D82A}">
                    <a16:rowId xmlns:a16="http://schemas.microsoft.com/office/drawing/2014/main" val="3758283482"/>
                  </a:ext>
                </a:extLst>
              </a:tr>
              <a:tr h="232140">
                <a:tc>
                  <a:txBody>
                    <a:bodyPr/>
                    <a:lstStyle/>
                    <a:p>
                      <a:pPr algn="l" fontAlgn="b"/>
                      <a:r>
                        <a:rPr lang="en-US" sz="1500" b="0" i="0" u="none" strike="noStrike" dirty="0">
                          <a:solidFill>
                            <a:srgbClr val="000000"/>
                          </a:solidFill>
                          <a:effectLst/>
                          <a:latin typeface="Calibri" panose="020F0502020204030204" pitchFamily="34" charset="0"/>
                        </a:rPr>
                        <a:t>4</a:t>
                      </a:r>
                    </a:p>
                  </a:txBody>
                  <a:tcPr marL="3572" marR="3572" marT="3572" marB="0" anchor="b">
                    <a:lnL>
                      <a:noFill/>
                    </a:lnL>
                    <a:lnR>
                      <a:noFill/>
                    </a:lnR>
                    <a:lnT>
                      <a:noFill/>
                    </a:lnT>
                    <a:lnB>
                      <a:noFill/>
                    </a:lnB>
                    <a:solidFill>
                      <a:schemeClr val="bg1"/>
                    </a:solidFill>
                  </a:tcPr>
                </a:tc>
                <a:tc>
                  <a:txBody>
                    <a:bodyPr/>
                    <a:lstStyle/>
                    <a:p>
                      <a:pPr algn="l" fontAlgn="b"/>
                      <a:r>
                        <a:rPr lang="en-US" sz="1500" b="0" i="0" u="none" strike="noStrike" dirty="0" err="1">
                          <a:solidFill>
                            <a:srgbClr val="000000"/>
                          </a:solidFill>
                          <a:effectLst/>
                          <a:latin typeface="Calibri" panose="020F0502020204030204" pitchFamily="34" charset="0"/>
                        </a:rPr>
                        <a:t>Thingybob</a:t>
                      </a:r>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r>
                        <a:rPr lang="en-US" sz="1500" b="0" i="0" u="none" strike="noStrike" dirty="0">
                          <a:solidFill>
                            <a:srgbClr val="000000"/>
                          </a:solidFill>
                          <a:effectLst/>
                          <a:latin typeface="Calibri" panose="020F0502020204030204" pitchFamily="34" charset="0"/>
                        </a:rPr>
                        <a:t>Red</a:t>
                      </a:r>
                    </a:p>
                  </a:txBody>
                  <a:tcPr marL="3572" marR="3572" marT="3572" marB="0" anchor="b">
                    <a:lnL>
                      <a:noFill/>
                    </a:lnL>
                    <a:lnR>
                      <a:noFill/>
                    </a:lnR>
                    <a:lnT>
                      <a:noFill/>
                    </a:lnT>
                    <a:lnB>
                      <a:noFill/>
                    </a:lnB>
                    <a:solidFill>
                      <a:schemeClr val="bg1"/>
                    </a:solidFill>
                  </a:tcPr>
                </a:tc>
                <a:tc>
                  <a:txBody>
                    <a:bodyPr/>
                    <a:lstStyle/>
                    <a:p>
                      <a:pPr algn="l" fontAlgn="b"/>
                      <a:r>
                        <a:rPr lang="en-US" sz="1500" b="0" i="0" u="none" strike="noStrike" dirty="0">
                          <a:solidFill>
                            <a:srgbClr val="000000"/>
                          </a:solidFill>
                          <a:effectLst/>
                          <a:latin typeface="Calibri" panose="020F0502020204030204" pitchFamily="34" charset="0"/>
                        </a:rPr>
                        <a:t>555-54321</a:t>
                      </a:r>
                    </a:p>
                  </a:txBody>
                  <a:tcPr marL="3572" marR="3572" marT="3572" marB="0" anchor="b">
                    <a:lnL>
                      <a:noFill/>
                    </a:lnL>
                    <a:lnR>
                      <a:noFill/>
                    </a:lnR>
                    <a:lnT>
                      <a:noFill/>
                    </a:lnT>
                    <a:lnB>
                      <a:noFill/>
                    </a:lnB>
                    <a:solidFill>
                      <a:schemeClr val="bg1"/>
                    </a:solidFill>
                  </a:tcPr>
                </a:tc>
                <a:tc>
                  <a:txBody>
                    <a:bodyPr/>
                    <a:lstStyle/>
                    <a:p>
                      <a:pPr algn="l" fontAlgn="b"/>
                      <a:r>
                        <a:rPr lang="en-US" sz="1500" b="0" i="0" u="none" strike="noStrike" dirty="0">
                          <a:solidFill>
                            <a:srgbClr val="000000"/>
                          </a:solidFill>
                          <a:effectLst/>
                          <a:latin typeface="Calibri" panose="020F0502020204030204" pitchFamily="34" charset="0"/>
                        </a:rPr>
                        <a:t>2</a:t>
                      </a: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extLst>
                  <a:ext uri="{0D108BD9-81ED-4DB2-BD59-A6C34878D82A}">
                    <a16:rowId xmlns:a16="http://schemas.microsoft.com/office/drawing/2014/main" val="26683744"/>
                  </a:ext>
                </a:extLst>
              </a:tr>
              <a:tr h="232140">
                <a:tc>
                  <a:txBody>
                    <a:bodyPr/>
                    <a:lstStyle/>
                    <a:p>
                      <a:pPr algn="l" fontAlgn="b"/>
                      <a:r>
                        <a:rPr lang="en-US" sz="1500" b="0" i="0" u="none" strike="noStrike" dirty="0">
                          <a:solidFill>
                            <a:srgbClr val="000000"/>
                          </a:solidFill>
                          <a:effectLst/>
                          <a:latin typeface="Calibri" panose="020F0502020204030204" pitchFamily="34" charset="0"/>
                        </a:rPr>
                        <a:t>5</a:t>
                      </a:r>
                    </a:p>
                  </a:txBody>
                  <a:tcPr marL="3572" marR="3572" marT="3572" marB="0" anchor="b">
                    <a:lnL>
                      <a:noFill/>
                    </a:lnL>
                    <a:lnR>
                      <a:noFill/>
                    </a:lnR>
                    <a:lnT>
                      <a:noFill/>
                    </a:lnT>
                    <a:lnB>
                      <a:noFill/>
                    </a:lnB>
                    <a:solidFill>
                      <a:srgbClr val="D9D9D9"/>
                    </a:solidFill>
                  </a:tcPr>
                </a:tc>
                <a:tc>
                  <a:txBody>
                    <a:bodyPr/>
                    <a:lstStyle/>
                    <a:p>
                      <a:pPr algn="l" fontAlgn="b"/>
                      <a:r>
                        <a:rPr lang="en-US" sz="1500" b="0" i="0" u="none" strike="noStrike" dirty="0" err="1">
                          <a:solidFill>
                            <a:srgbClr val="000000"/>
                          </a:solidFill>
                          <a:effectLst/>
                          <a:latin typeface="Calibri" panose="020F0502020204030204" pitchFamily="34" charset="0"/>
                        </a:rPr>
                        <a:t>Knicknack</a:t>
                      </a:r>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Black</a:t>
                      </a:r>
                    </a:p>
                  </a:txBody>
                  <a:tcPr marL="3572" marR="3572" marT="3572" marB="0" anchor="b">
                    <a:lnL>
                      <a:noFill/>
                    </a:lnL>
                    <a:lnR>
                      <a:noFill/>
                    </a:lnR>
                    <a:lnT>
                      <a:noFill/>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555-12345</a:t>
                      </a:r>
                    </a:p>
                  </a:txBody>
                  <a:tcPr marL="3572" marR="3572" marT="3572" marB="0" anchor="b">
                    <a:lnL>
                      <a:noFill/>
                    </a:lnL>
                    <a:lnR>
                      <a:noFill/>
                    </a:lnR>
                    <a:lnT>
                      <a:noFill/>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1</a:t>
                      </a:r>
                    </a:p>
                  </a:txBody>
                  <a:tcPr marL="3572" marR="3572" marT="3572" marB="0" anchor="b">
                    <a:lnL>
                      <a:noFill/>
                    </a:lnL>
                    <a:lnR>
                      <a:noFill/>
                    </a:lnR>
                    <a:lnT>
                      <a:noFill/>
                    </a:lnT>
                    <a:lnB>
                      <a:noFill/>
                    </a:lnB>
                    <a:solidFill>
                      <a:srgbClr val="D9D9D9"/>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extLst>
                  <a:ext uri="{0D108BD9-81ED-4DB2-BD59-A6C34878D82A}">
                    <a16:rowId xmlns:a16="http://schemas.microsoft.com/office/drawing/2014/main" val="745022441"/>
                  </a:ext>
                </a:extLst>
              </a:tr>
            </a:tbl>
          </a:graphicData>
        </a:graphic>
      </p:graphicFrame>
      <p:graphicFrame>
        <p:nvGraphicFramePr>
          <p:cNvPr id="19" name="2NF(3)"/>
          <p:cNvGraphicFramePr>
            <a:graphicFrameLocks noGrp="1"/>
          </p:cNvGraphicFramePr>
          <p:nvPr>
            <p:extLst/>
          </p:nvPr>
        </p:nvGraphicFramePr>
        <p:xfrm>
          <a:off x="651806" y="1490485"/>
          <a:ext cx="7697643" cy="3492967"/>
        </p:xfrm>
        <a:graphic>
          <a:graphicData uri="http://schemas.openxmlformats.org/drawingml/2006/table">
            <a:tbl>
              <a:tblPr/>
              <a:tblGrid>
                <a:gridCol w="840511">
                  <a:extLst>
                    <a:ext uri="{9D8B030D-6E8A-4147-A177-3AD203B41FA5}">
                      <a16:colId xmlns:a16="http://schemas.microsoft.com/office/drawing/2014/main" val="3636686398"/>
                    </a:ext>
                  </a:extLst>
                </a:gridCol>
                <a:gridCol w="955856">
                  <a:extLst>
                    <a:ext uri="{9D8B030D-6E8A-4147-A177-3AD203B41FA5}">
                      <a16:colId xmlns:a16="http://schemas.microsoft.com/office/drawing/2014/main" val="436938191"/>
                    </a:ext>
                  </a:extLst>
                </a:gridCol>
                <a:gridCol w="975660">
                  <a:extLst>
                    <a:ext uri="{9D8B030D-6E8A-4147-A177-3AD203B41FA5}">
                      <a16:colId xmlns:a16="http://schemas.microsoft.com/office/drawing/2014/main" val="3938034899"/>
                    </a:ext>
                  </a:extLst>
                </a:gridCol>
                <a:gridCol w="975660">
                  <a:extLst>
                    <a:ext uri="{9D8B030D-6E8A-4147-A177-3AD203B41FA5}">
                      <a16:colId xmlns:a16="http://schemas.microsoft.com/office/drawing/2014/main" val="1744052723"/>
                    </a:ext>
                  </a:extLst>
                </a:gridCol>
                <a:gridCol w="320520">
                  <a:extLst>
                    <a:ext uri="{9D8B030D-6E8A-4147-A177-3AD203B41FA5}">
                      <a16:colId xmlns:a16="http://schemas.microsoft.com/office/drawing/2014/main" val="1368044850"/>
                    </a:ext>
                  </a:extLst>
                </a:gridCol>
                <a:gridCol w="681844">
                  <a:extLst>
                    <a:ext uri="{9D8B030D-6E8A-4147-A177-3AD203B41FA5}">
                      <a16:colId xmlns:a16="http://schemas.microsoft.com/office/drawing/2014/main" val="2917626787"/>
                    </a:ext>
                  </a:extLst>
                </a:gridCol>
                <a:gridCol w="520563">
                  <a:extLst>
                    <a:ext uri="{9D8B030D-6E8A-4147-A177-3AD203B41FA5}">
                      <a16:colId xmlns:a16="http://schemas.microsoft.com/office/drawing/2014/main" val="2657786380"/>
                    </a:ext>
                  </a:extLst>
                </a:gridCol>
                <a:gridCol w="668818">
                  <a:extLst>
                    <a:ext uri="{9D8B030D-6E8A-4147-A177-3AD203B41FA5}">
                      <a16:colId xmlns:a16="http://schemas.microsoft.com/office/drawing/2014/main" val="261297266"/>
                    </a:ext>
                  </a:extLst>
                </a:gridCol>
                <a:gridCol w="876177">
                  <a:extLst>
                    <a:ext uri="{9D8B030D-6E8A-4147-A177-3AD203B41FA5}">
                      <a16:colId xmlns:a16="http://schemas.microsoft.com/office/drawing/2014/main" val="3381229069"/>
                    </a:ext>
                  </a:extLst>
                </a:gridCol>
                <a:gridCol w="882034">
                  <a:extLst>
                    <a:ext uri="{9D8B030D-6E8A-4147-A177-3AD203B41FA5}">
                      <a16:colId xmlns:a16="http://schemas.microsoft.com/office/drawing/2014/main" val="1525600109"/>
                    </a:ext>
                  </a:extLst>
                </a:gridCol>
              </a:tblGrid>
              <a:tr h="344375">
                <a:tc gridSpan="2">
                  <a:txBody>
                    <a:bodyPr/>
                    <a:lstStyle/>
                    <a:p>
                      <a:pPr algn="l" fontAlgn="b"/>
                      <a:r>
                        <a:rPr lang="en-US" sz="2100" b="1" i="0" u="none" strike="noStrike" dirty="0">
                          <a:solidFill>
                            <a:srgbClr val="000000"/>
                          </a:solidFill>
                          <a:effectLst/>
                          <a:latin typeface="Calibri" panose="020F0502020204030204" pitchFamily="34" charset="0"/>
                        </a:rPr>
                        <a:t>Product</a:t>
                      </a: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hMerge="1">
                  <a:txBody>
                    <a:bodyPr/>
                    <a:lstStyle/>
                    <a:p>
                      <a:pPr algn="l" fontAlgn="b"/>
                      <a:endParaRPr lang="en-US" sz="2800" b="1" i="0" u="none" strike="noStrike" dirty="0">
                        <a:solidFill>
                          <a:srgbClr val="000000"/>
                        </a:solidFill>
                        <a:effectLst/>
                        <a:latin typeface="Calibri" panose="020F0502020204030204" pitchFamily="34" charset="0"/>
                      </a:endParaRPr>
                    </a:p>
                  </a:txBody>
                  <a:tcPr marL="4763" marR="4763" marT="476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2100" b="1" i="0" u="none" strike="noStrike" dirty="0">
                        <a:solidFill>
                          <a:srgbClr val="000000"/>
                        </a:solidFill>
                        <a:effectLst/>
                        <a:latin typeface="Calibri" panose="020F0502020204030204" pitchFamily="34" charset="0"/>
                      </a:endParaRP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2100" b="1" i="0" u="none" strike="noStrike" dirty="0">
                        <a:solidFill>
                          <a:srgbClr val="000000"/>
                        </a:solidFill>
                        <a:effectLst/>
                        <a:latin typeface="Calibri" panose="020F0502020204030204" pitchFamily="34" charset="0"/>
                      </a:endParaRP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2100" b="1" i="0" u="none" strike="noStrike" dirty="0">
                        <a:solidFill>
                          <a:srgbClr val="000000"/>
                        </a:solidFill>
                        <a:effectLst/>
                        <a:latin typeface="Calibri" panose="020F0502020204030204" pitchFamily="34" charset="0"/>
                      </a:endParaRPr>
                    </a:p>
                  </a:txBody>
                  <a:tcPr marL="3572" marR="3572" marT="3572" marB="0" anchor="b">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l" fontAlgn="b"/>
                      <a:r>
                        <a:rPr lang="en-US" sz="2100" b="1" i="0" u="none" strike="noStrike" kern="1200" dirty="0">
                          <a:solidFill>
                            <a:srgbClr val="000000"/>
                          </a:solidFill>
                          <a:effectLst/>
                          <a:latin typeface="Calibri" panose="020F0502020204030204" pitchFamily="34" charset="0"/>
                          <a:ea typeface="+mn-ea"/>
                          <a:cs typeface="+mn-cs"/>
                        </a:rPr>
                        <a:t>Color</a:t>
                      </a: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hMerge="1">
                  <a:txBody>
                    <a:bodyPr/>
                    <a:lstStyle/>
                    <a:p>
                      <a:pPr algn="l" fontAlgn="b"/>
                      <a:endParaRPr lang="en-US" sz="2800" b="1" i="0" u="none" strike="noStrike" kern="1200" dirty="0">
                        <a:solidFill>
                          <a:srgbClr val="000000"/>
                        </a:solidFill>
                        <a:effectLst/>
                        <a:latin typeface="Calibri" panose="020F0502020204030204" pitchFamily="34" charset="0"/>
                        <a:ea typeface="+mn-ea"/>
                        <a:cs typeface="+mn-cs"/>
                      </a:endParaRPr>
                    </a:p>
                  </a:txBody>
                  <a:tcPr marL="4763" marR="4763" marT="476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572" marR="3572" marT="3572" marB="0" anchor="b">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l" fontAlgn="b"/>
                      <a:r>
                        <a:rPr lang="en-US" sz="2100" b="1" i="0" u="none" strike="noStrike" dirty="0">
                          <a:solidFill>
                            <a:srgbClr val="000000"/>
                          </a:solidFill>
                          <a:effectLst/>
                          <a:latin typeface="Calibri" panose="020F0502020204030204" pitchFamily="34" charset="0"/>
                        </a:rPr>
                        <a:t>Supplier</a:t>
                      </a: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hMerge="1">
                  <a:txBody>
                    <a:bodyPr/>
                    <a:lstStyle/>
                    <a:p>
                      <a:pPr algn="l" fontAlgn="b"/>
                      <a:endParaRPr lang="en-US" sz="2800" b="1" i="0" u="none" strike="noStrike" dirty="0">
                        <a:solidFill>
                          <a:srgbClr val="000000"/>
                        </a:solidFill>
                        <a:effectLst/>
                        <a:latin typeface="Calibri" panose="020F0502020204030204" pitchFamily="34" charset="0"/>
                      </a:endParaRPr>
                    </a:p>
                  </a:txBody>
                  <a:tcPr marL="4763" marR="4763" marT="476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211510589"/>
                  </a:ext>
                </a:extLst>
              </a:tr>
              <a:tr h="232140">
                <a:tc>
                  <a:txBody>
                    <a:bodyPr/>
                    <a:lstStyle/>
                    <a:p>
                      <a:pPr algn="l" fontAlgn="b"/>
                      <a:r>
                        <a:rPr lang="en-US" sz="1500" b="1" i="0" u="none" strike="noStrike" dirty="0" err="1">
                          <a:solidFill>
                            <a:srgbClr val="000000"/>
                          </a:solidFill>
                          <a:effectLst/>
                          <a:latin typeface="Calibri" panose="020F0502020204030204" pitchFamily="34" charset="0"/>
                        </a:rPr>
                        <a:t>ProductID</a:t>
                      </a:r>
                      <a:endParaRPr lang="en-US" sz="1500" b="1" i="0" u="none" strike="noStrike" dirty="0">
                        <a:solidFill>
                          <a:srgbClr val="000000"/>
                        </a:solidFill>
                        <a:effectLst/>
                        <a:latin typeface="Calibri" panose="020F0502020204030204" pitchFamily="34" charset="0"/>
                      </a:endParaRP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500" b="1" i="0" u="none" strike="noStrike" dirty="0">
                          <a:solidFill>
                            <a:srgbClr val="000000"/>
                          </a:solidFill>
                          <a:effectLst/>
                          <a:latin typeface="Calibri" panose="020F0502020204030204" pitchFamily="34" charset="0"/>
                        </a:rPr>
                        <a:t>Name</a:t>
                      </a: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500" b="1" i="0" u="none" strike="noStrike" dirty="0">
                          <a:solidFill>
                            <a:srgbClr val="000000"/>
                          </a:solidFill>
                          <a:effectLst/>
                          <a:latin typeface="Calibri" panose="020F0502020204030204" pitchFamily="34" charset="0"/>
                        </a:rPr>
                        <a:t>Phone</a:t>
                      </a: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500" b="1" i="0" u="none" strike="noStrike" dirty="0">
                          <a:solidFill>
                            <a:srgbClr val="000000"/>
                          </a:solidFill>
                          <a:effectLst/>
                          <a:latin typeface="Calibri" panose="020F0502020204030204" pitchFamily="34" charset="0"/>
                        </a:rPr>
                        <a:t>Supplier</a:t>
                      </a: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572" marR="3572" marT="3572" marB="0" anchor="b">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500" b="1" i="0" u="none" strike="noStrike" dirty="0" err="1">
                          <a:solidFill>
                            <a:srgbClr val="000000"/>
                          </a:solidFill>
                          <a:effectLst/>
                          <a:latin typeface="Calibri" panose="020F0502020204030204" pitchFamily="34" charset="0"/>
                        </a:rPr>
                        <a:t>ColorID</a:t>
                      </a:r>
                      <a:endParaRPr lang="en-US" sz="1500" b="1" i="0" u="none" strike="noStrike" dirty="0">
                        <a:solidFill>
                          <a:srgbClr val="000000"/>
                        </a:solidFill>
                        <a:effectLst/>
                        <a:latin typeface="Calibri" panose="020F0502020204030204" pitchFamily="34" charset="0"/>
                      </a:endParaRP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500" b="1" i="0" u="none" strike="noStrike" dirty="0">
                          <a:solidFill>
                            <a:srgbClr val="000000"/>
                          </a:solidFill>
                          <a:effectLst/>
                          <a:latin typeface="Calibri" panose="020F0502020204030204" pitchFamily="34" charset="0"/>
                        </a:rPr>
                        <a:t>Color</a:t>
                      </a: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572" marR="3572" marT="3572" marB="0" anchor="b">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500" b="1" i="0" u="none" strike="noStrike" dirty="0" err="1">
                          <a:solidFill>
                            <a:srgbClr val="000000"/>
                          </a:solidFill>
                          <a:effectLst/>
                          <a:latin typeface="Calibri" panose="020F0502020204030204" pitchFamily="34" charset="0"/>
                        </a:rPr>
                        <a:t>SupplierID</a:t>
                      </a:r>
                      <a:endParaRPr lang="en-US" sz="1500" b="1" i="0" u="none" strike="noStrike" dirty="0">
                        <a:solidFill>
                          <a:srgbClr val="000000"/>
                        </a:solidFill>
                        <a:effectLst/>
                        <a:latin typeface="Calibri" panose="020F0502020204030204" pitchFamily="34" charset="0"/>
                      </a:endParaRP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500" b="1" i="0" u="none" strike="noStrike" dirty="0">
                          <a:solidFill>
                            <a:srgbClr val="000000"/>
                          </a:solidFill>
                          <a:effectLst/>
                          <a:latin typeface="Calibri" panose="020F0502020204030204" pitchFamily="34" charset="0"/>
                        </a:rPr>
                        <a:t>Supplier</a:t>
                      </a: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422046614"/>
                  </a:ext>
                </a:extLst>
              </a:tr>
              <a:tr h="232140">
                <a:tc>
                  <a:txBody>
                    <a:bodyPr/>
                    <a:lstStyle/>
                    <a:p>
                      <a:pPr algn="l" fontAlgn="b"/>
                      <a:r>
                        <a:rPr lang="en-US" sz="1500" b="0" i="0" u="none" strike="noStrike" dirty="0">
                          <a:solidFill>
                            <a:srgbClr val="000000"/>
                          </a:solidFill>
                          <a:effectLst/>
                          <a:latin typeface="Calibri" panose="020F0502020204030204" pitchFamily="34" charset="0"/>
                        </a:rPr>
                        <a:t>1</a:t>
                      </a:r>
                    </a:p>
                  </a:txBody>
                  <a:tcPr marL="3572" marR="3572" marT="3572"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Widget</a:t>
                      </a:r>
                    </a:p>
                  </a:txBody>
                  <a:tcPr marL="3572" marR="3572" marT="3572"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555-12345</a:t>
                      </a:r>
                    </a:p>
                  </a:txBody>
                  <a:tcPr marL="3572" marR="3572" marT="3572"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1</a:t>
                      </a:r>
                    </a:p>
                  </a:txBody>
                  <a:tcPr marL="3572" marR="3572" marT="3572"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w="6350" cap="flat" cmpd="sng" algn="ctr">
                      <a:noFill/>
                      <a:prstDash val="solid"/>
                      <a:round/>
                      <a:headEnd type="none" w="med" len="med"/>
                      <a:tailEnd type="none" w="med" len="med"/>
                    </a:lnT>
                    <a:lnB>
                      <a:noFill/>
                    </a:lnB>
                    <a:solidFill>
                      <a:schemeClr val="bg1"/>
                    </a:solidFill>
                  </a:tcPr>
                </a:tc>
                <a:tc>
                  <a:txBody>
                    <a:bodyPr/>
                    <a:lstStyle/>
                    <a:p>
                      <a:pPr algn="l" fontAlgn="b"/>
                      <a:r>
                        <a:rPr lang="en-US" sz="1500" b="0" i="0" u="none" strike="noStrike" dirty="0">
                          <a:solidFill>
                            <a:srgbClr val="000000"/>
                          </a:solidFill>
                          <a:effectLst/>
                          <a:latin typeface="Calibri" panose="020F0502020204030204" pitchFamily="34" charset="0"/>
                        </a:rPr>
                        <a:t>1</a:t>
                      </a:r>
                    </a:p>
                  </a:txBody>
                  <a:tcPr marL="3572" marR="3572" marT="3572"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Blue</a:t>
                      </a:r>
                    </a:p>
                  </a:txBody>
                  <a:tcPr marL="3572" marR="3572" marT="3572"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l" fontAlgn="b"/>
                      <a:r>
                        <a:rPr lang="en-US" sz="1500" b="0" i="0" u="none" strike="noStrike" dirty="0">
                          <a:solidFill>
                            <a:srgbClr val="000000"/>
                          </a:solidFill>
                          <a:effectLst/>
                          <a:latin typeface="Calibri" panose="020F0502020204030204" pitchFamily="34" charset="0"/>
                        </a:rPr>
                        <a:t>1</a:t>
                      </a:r>
                    </a:p>
                  </a:txBody>
                  <a:tcPr marL="3572" marR="3572" marT="3572"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Contoso</a:t>
                      </a:r>
                    </a:p>
                  </a:txBody>
                  <a:tcPr marL="3572" marR="3572" marT="3572"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4119331750"/>
                  </a:ext>
                </a:extLst>
              </a:tr>
              <a:tr h="246897">
                <a:tc>
                  <a:txBody>
                    <a:bodyPr/>
                    <a:lstStyle/>
                    <a:p>
                      <a:pPr algn="l" fontAlgn="b"/>
                      <a:r>
                        <a:rPr lang="en-US" sz="1500" b="0" i="0" u="none" strike="noStrike" dirty="0">
                          <a:solidFill>
                            <a:srgbClr val="000000"/>
                          </a:solidFill>
                          <a:effectLst/>
                          <a:latin typeface="Calibri" panose="020F0502020204030204" pitchFamily="34" charset="0"/>
                        </a:rPr>
                        <a:t>2</a:t>
                      </a:r>
                    </a:p>
                  </a:txBody>
                  <a:tcPr marL="3572" marR="3572" marT="3572" marB="0" anchor="b">
                    <a:lnL>
                      <a:noFill/>
                    </a:lnL>
                    <a:lnR>
                      <a:noFill/>
                    </a:lnR>
                    <a:lnT>
                      <a:noFill/>
                    </a:lnT>
                    <a:lnB>
                      <a:noFill/>
                    </a:lnB>
                    <a:solidFill>
                      <a:schemeClr val="bg1"/>
                    </a:solidFill>
                  </a:tcPr>
                </a:tc>
                <a:tc>
                  <a:txBody>
                    <a:bodyPr/>
                    <a:lstStyle/>
                    <a:p>
                      <a:pPr algn="l" fontAlgn="b"/>
                      <a:r>
                        <a:rPr lang="en-US" sz="1500" b="0" i="0" u="none" strike="noStrike" dirty="0" err="1">
                          <a:solidFill>
                            <a:srgbClr val="000000"/>
                          </a:solidFill>
                          <a:effectLst/>
                          <a:latin typeface="Calibri" panose="020F0502020204030204" pitchFamily="34" charset="0"/>
                        </a:rPr>
                        <a:t>Thingybob</a:t>
                      </a:r>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r>
                        <a:rPr lang="en-US" sz="1500" b="0" i="0" u="none" strike="noStrike" dirty="0">
                          <a:solidFill>
                            <a:srgbClr val="000000"/>
                          </a:solidFill>
                          <a:effectLst/>
                          <a:latin typeface="Calibri" panose="020F0502020204030204" pitchFamily="34" charset="0"/>
                        </a:rPr>
                        <a:t>555-54321</a:t>
                      </a:r>
                    </a:p>
                  </a:txBody>
                  <a:tcPr marL="3572" marR="3572" marT="3572" marB="0" anchor="b">
                    <a:lnL>
                      <a:noFill/>
                    </a:lnL>
                    <a:lnR>
                      <a:noFill/>
                    </a:lnR>
                    <a:lnT>
                      <a:noFill/>
                    </a:lnT>
                    <a:lnB>
                      <a:noFill/>
                    </a:lnB>
                    <a:solidFill>
                      <a:schemeClr val="bg1"/>
                    </a:solidFill>
                  </a:tcPr>
                </a:tc>
                <a:tc>
                  <a:txBody>
                    <a:bodyPr/>
                    <a:lstStyle/>
                    <a:p>
                      <a:pPr algn="l" fontAlgn="b"/>
                      <a:r>
                        <a:rPr lang="en-US" sz="1500" b="0" i="0" u="none" strike="noStrike" dirty="0">
                          <a:solidFill>
                            <a:srgbClr val="000000"/>
                          </a:solidFill>
                          <a:effectLst/>
                          <a:latin typeface="Calibri" panose="020F0502020204030204" pitchFamily="34" charset="0"/>
                        </a:rPr>
                        <a:t>2</a:t>
                      </a: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r>
                        <a:rPr lang="en-US" sz="1500" b="0" i="0" u="none" strike="noStrike" dirty="0">
                          <a:solidFill>
                            <a:srgbClr val="000000"/>
                          </a:solidFill>
                          <a:effectLst/>
                          <a:latin typeface="Calibri" panose="020F0502020204030204" pitchFamily="34" charset="0"/>
                        </a:rPr>
                        <a:t>2</a:t>
                      </a:r>
                    </a:p>
                  </a:txBody>
                  <a:tcPr marL="3572" marR="3572" marT="3572" marB="0" anchor="b">
                    <a:lnL>
                      <a:noFill/>
                    </a:lnL>
                    <a:lnR>
                      <a:noFill/>
                    </a:lnR>
                    <a:lnT>
                      <a:noFill/>
                    </a:lnT>
                    <a:lnB>
                      <a:noFill/>
                    </a:lnB>
                    <a:solidFill>
                      <a:schemeClr val="bg1"/>
                    </a:solidFill>
                  </a:tcPr>
                </a:tc>
                <a:tc>
                  <a:txBody>
                    <a:bodyPr/>
                    <a:lstStyle/>
                    <a:p>
                      <a:pPr algn="l" fontAlgn="b"/>
                      <a:r>
                        <a:rPr lang="en-US" sz="1500" b="0" i="0" u="none" strike="noStrike" dirty="0">
                          <a:solidFill>
                            <a:srgbClr val="000000"/>
                          </a:solidFill>
                          <a:effectLst/>
                          <a:latin typeface="Calibri" panose="020F0502020204030204" pitchFamily="34" charset="0"/>
                        </a:rPr>
                        <a:t>Red</a:t>
                      </a: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r>
                        <a:rPr lang="en-US" sz="1500" b="0" i="0" u="none" strike="noStrike" dirty="0">
                          <a:solidFill>
                            <a:srgbClr val="000000"/>
                          </a:solidFill>
                          <a:effectLst/>
                          <a:latin typeface="Calibri" panose="020F0502020204030204" pitchFamily="34" charset="0"/>
                        </a:rPr>
                        <a:t>2</a:t>
                      </a:r>
                    </a:p>
                  </a:txBody>
                  <a:tcPr marL="3572" marR="3572" marT="3572" marB="0" anchor="b">
                    <a:lnL>
                      <a:noFill/>
                    </a:lnL>
                    <a:lnR>
                      <a:noFill/>
                    </a:lnR>
                    <a:lnT>
                      <a:noFill/>
                    </a:lnT>
                    <a:lnB>
                      <a:noFill/>
                    </a:lnB>
                    <a:solidFill>
                      <a:schemeClr val="bg1"/>
                    </a:solidFill>
                  </a:tcPr>
                </a:tc>
                <a:tc>
                  <a:txBody>
                    <a:bodyPr/>
                    <a:lstStyle/>
                    <a:p>
                      <a:pPr algn="l" fontAlgn="b"/>
                      <a:r>
                        <a:rPr lang="en-US" sz="1500" b="0" i="0" u="none" strike="noStrike" dirty="0" err="1">
                          <a:solidFill>
                            <a:srgbClr val="000000"/>
                          </a:solidFill>
                          <a:effectLst/>
                          <a:latin typeface="Calibri" panose="020F0502020204030204" pitchFamily="34" charset="0"/>
                        </a:rPr>
                        <a:t>Northwind</a:t>
                      </a:r>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extLst>
                  <a:ext uri="{0D108BD9-81ED-4DB2-BD59-A6C34878D82A}">
                    <a16:rowId xmlns:a16="http://schemas.microsoft.com/office/drawing/2014/main" val="3239200832"/>
                  </a:ext>
                </a:extLst>
              </a:tr>
              <a:tr h="232140">
                <a:tc>
                  <a:txBody>
                    <a:bodyPr/>
                    <a:lstStyle/>
                    <a:p>
                      <a:pPr algn="l" fontAlgn="b"/>
                      <a:r>
                        <a:rPr lang="en-US" sz="1500" b="0" i="0" u="none" strike="noStrike" dirty="0">
                          <a:solidFill>
                            <a:srgbClr val="000000"/>
                          </a:solidFill>
                          <a:effectLst/>
                          <a:latin typeface="Calibri" panose="020F0502020204030204" pitchFamily="34" charset="0"/>
                        </a:rPr>
                        <a:t>3</a:t>
                      </a:r>
                    </a:p>
                  </a:txBody>
                  <a:tcPr marL="3572" marR="3572" marT="3572" marB="0" anchor="b">
                    <a:lnL>
                      <a:noFill/>
                    </a:lnL>
                    <a:lnR>
                      <a:noFill/>
                    </a:lnR>
                    <a:lnT>
                      <a:noFill/>
                    </a:lnT>
                    <a:lnB>
                      <a:noFill/>
                    </a:lnB>
                    <a:solidFill>
                      <a:srgbClr val="D9D9D9"/>
                    </a:solidFill>
                  </a:tcPr>
                </a:tc>
                <a:tc>
                  <a:txBody>
                    <a:bodyPr/>
                    <a:lstStyle/>
                    <a:p>
                      <a:pPr algn="l" fontAlgn="b"/>
                      <a:r>
                        <a:rPr lang="en-US" sz="1500" b="0" i="0" u="none" strike="noStrike" dirty="0" err="1">
                          <a:solidFill>
                            <a:srgbClr val="000000"/>
                          </a:solidFill>
                          <a:effectLst/>
                          <a:latin typeface="Calibri" panose="020F0502020204030204" pitchFamily="34" charset="0"/>
                        </a:rPr>
                        <a:t>Knicknack</a:t>
                      </a:r>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555-12345</a:t>
                      </a:r>
                    </a:p>
                  </a:txBody>
                  <a:tcPr marL="3572" marR="3572" marT="3572" marB="0" anchor="b">
                    <a:lnL>
                      <a:noFill/>
                    </a:lnL>
                    <a:lnR>
                      <a:noFill/>
                    </a:lnR>
                    <a:lnT>
                      <a:noFill/>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1</a:t>
                      </a:r>
                    </a:p>
                  </a:txBody>
                  <a:tcPr marL="3572" marR="3572" marT="3572" marB="0" anchor="b">
                    <a:lnL>
                      <a:noFill/>
                    </a:lnL>
                    <a:lnR>
                      <a:noFill/>
                    </a:lnR>
                    <a:lnT>
                      <a:noFill/>
                    </a:lnT>
                    <a:lnB>
                      <a:noFill/>
                    </a:lnB>
                    <a:solidFill>
                      <a:srgbClr val="D9D9D9"/>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r>
                        <a:rPr lang="en-US" sz="1500" b="0" i="0" u="none" strike="noStrike" dirty="0">
                          <a:solidFill>
                            <a:srgbClr val="000000"/>
                          </a:solidFill>
                          <a:effectLst/>
                          <a:latin typeface="Calibri" panose="020F0502020204030204" pitchFamily="34" charset="0"/>
                        </a:rPr>
                        <a:t>3</a:t>
                      </a:r>
                    </a:p>
                  </a:txBody>
                  <a:tcPr marL="3572" marR="3572" marT="3572" marB="0" anchor="b">
                    <a:lnL>
                      <a:noFill/>
                    </a:lnL>
                    <a:lnR>
                      <a:noFill/>
                    </a:lnR>
                    <a:lnT>
                      <a:noFill/>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Black</a:t>
                      </a:r>
                    </a:p>
                  </a:txBody>
                  <a:tcPr marL="3572" marR="3572" marT="3572" marB="0" anchor="b">
                    <a:lnL>
                      <a:noFill/>
                    </a:lnL>
                    <a:lnR>
                      <a:noFill/>
                    </a:lnR>
                    <a:lnT>
                      <a:noFill/>
                    </a:lnT>
                    <a:lnB>
                      <a:noFill/>
                    </a:lnB>
                    <a:solidFill>
                      <a:srgbClr val="D9D9D9"/>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extLst>
                  <a:ext uri="{0D108BD9-81ED-4DB2-BD59-A6C34878D82A}">
                    <a16:rowId xmlns:a16="http://schemas.microsoft.com/office/drawing/2014/main" val="3758283482"/>
                  </a:ext>
                </a:extLst>
              </a:tr>
              <a:tr h="437214">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w="6350" cap="flat" cmpd="sng" algn="ctr">
                      <a:solidFill>
                        <a:schemeClr val="tx1"/>
                      </a:solidFill>
                      <a:prstDash val="solid"/>
                      <a:round/>
                      <a:headEnd type="none" w="med" len="med"/>
                      <a:tailEnd type="none" w="med" len="med"/>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w="6350" cap="flat" cmpd="sng" algn="ctr">
                      <a:solidFill>
                        <a:schemeClr val="tx1"/>
                      </a:solidFill>
                      <a:prstDash val="solid"/>
                      <a:round/>
                      <a:headEnd type="none" w="med" len="med"/>
                      <a:tailEnd type="none" w="med" len="med"/>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w="6350" cap="flat" cmpd="sng" algn="ctr">
                      <a:solidFill>
                        <a:schemeClr val="tx1"/>
                      </a:solidFill>
                      <a:prstDash val="solid"/>
                      <a:round/>
                      <a:headEnd type="none" w="med" len="med"/>
                      <a:tailEnd type="none" w="med" len="med"/>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extLst>
                  <a:ext uri="{0D108BD9-81ED-4DB2-BD59-A6C34878D82A}">
                    <a16:rowId xmlns:a16="http://schemas.microsoft.com/office/drawing/2014/main" val="1094308489"/>
                  </a:ext>
                </a:extLst>
              </a:tr>
              <a:tr h="344375">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gridSpan="3">
                  <a:txBody>
                    <a:bodyPr/>
                    <a:lstStyle/>
                    <a:p>
                      <a:pPr algn="l" fontAlgn="b"/>
                      <a:r>
                        <a:rPr lang="en-US" sz="2100" b="1" i="0" u="none" strike="noStrike" kern="1200" dirty="0" err="1">
                          <a:solidFill>
                            <a:srgbClr val="000000"/>
                          </a:solidFill>
                          <a:effectLst/>
                          <a:latin typeface="Calibri" panose="020F0502020204030204" pitchFamily="34" charset="0"/>
                          <a:ea typeface="+mn-ea"/>
                          <a:cs typeface="+mn-cs"/>
                        </a:rPr>
                        <a:t>ProductColor</a:t>
                      </a:r>
                      <a:endParaRPr lang="en-US" sz="2100" b="1" i="0" u="none" strike="noStrike" kern="1200" dirty="0">
                        <a:solidFill>
                          <a:srgbClr val="000000"/>
                        </a:solidFill>
                        <a:effectLst/>
                        <a:latin typeface="Calibri" panose="020F0502020204030204" pitchFamily="34" charset="0"/>
                        <a:ea typeface="+mn-ea"/>
                        <a:cs typeface="+mn-cs"/>
                      </a:endParaRPr>
                    </a:p>
                  </a:txBody>
                  <a:tcPr marL="3572" marR="3572" marT="3572" marB="0" anchor="b">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763" marR="4763" marT="4763" marB="0" anchor="b">
                    <a:lnL>
                      <a:noFill/>
                    </a:lnL>
                    <a:lnR>
                      <a:noFill/>
                    </a:lnR>
                    <a:lnT>
                      <a:noFill/>
                    </a:lnT>
                    <a:lnB>
                      <a:noFill/>
                    </a:lnB>
                    <a:solidFill>
                      <a:schemeClr val="bg1"/>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763" marR="4763" marT="4763"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extLst>
                  <a:ext uri="{0D108BD9-81ED-4DB2-BD59-A6C34878D82A}">
                    <a16:rowId xmlns:a16="http://schemas.microsoft.com/office/drawing/2014/main" val="2861983039"/>
                  </a:ext>
                </a:extLst>
              </a:tr>
              <a:tr h="232140">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gridSpan="2">
                  <a:txBody>
                    <a:bodyPr/>
                    <a:lstStyle/>
                    <a:p>
                      <a:pPr algn="l" fontAlgn="b"/>
                      <a:r>
                        <a:rPr lang="en-US" sz="1500" b="1" i="0" u="none" strike="noStrike" dirty="0">
                          <a:solidFill>
                            <a:srgbClr val="000000"/>
                          </a:solidFill>
                          <a:effectLst/>
                          <a:latin typeface="Calibri" panose="020F0502020204030204" pitchFamily="34" charset="0"/>
                        </a:rPr>
                        <a:t>Product</a:t>
                      </a:r>
                    </a:p>
                  </a:txBody>
                  <a:tcPr marL="3572" marR="3572" marT="3572" marB="0" anchor="b">
                    <a:lnL>
                      <a:noFill/>
                    </a:lnL>
                    <a:lnR>
                      <a:noFill/>
                    </a:lnR>
                    <a:lnT w="6350" cap="flat" cmpd="sng" algn="ctr">
                      <a:solidFill>
                        <a:schemeClr val="tx1"/>
                      </a:solidFill>
                      <a:prstDash val="solid"/>
                      <a:round/>
                      <a:headEnd type="none" w="med" len="med"/>
                      <a:tailEnd type="none" w="med" len="med"/>
                    </a:lnT>
                    <a:lnB>
                      <a:noFill/>
                    </a:lnB>
                    <a:solidFill>
                      <a:schemeClr val="bg1"/>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763" marR="4763" marT="4763" marB="0" anchor="b">
                    <a:lnL>
                      <a:noFill/>
                    </a:lnL>
                    <a:lnR>
                      <a:noFill/>
                    </a:lnR>
                    <a:lnT>
                      <a:noFill/>
                    </a:lnT>
                    <a:lnB>
                      <a:noFill/>
                    </a:lnB>
                    <a:solidFill>
                      <a:schemeClr val="bg1"/>
                    </a:solidFill>
                  </a:tcPr>
                </a:tc>
                <a:tc>
                  <a:txBody>
                    <a:bodyPr/>
                    <a:lstStyle/>
                    <a:p>
                      <a:pPr algn="l" fontAlgn="b"/>
                      <a:r>
                        <a:rPr lang="en-US" sz="1500" b="1" i="0" u="none" strike="noStrike" dirty="0">
                          <a:solidFill>
                            <a:srgbClr val="000000"/>
                          </a:solidFill>
                          <a:effectLst/>
                          <a:latin typeface="Calibri" panose="020F0502020204030204" pitchFamily="34" charset="0"/>
                        </a:rPr>
                        <a:t>Color</a:t>
                      </a:r>
                    </a:p>
                  </a:txBody>
                  <a:tcPr marL="3572" marR="3572" marT="3572" marB="0" anchor="b">
                    <a:lnL>
                      <a:noFill/>
                    </a:lnL>
                    <a:lnR>
                      <a:noFill/>
                    </a:lnR>
                    <a:lnT w="6350" cap="flat" cmpd="sng" algn="ctr">
                      <a:solidFill>
                        <a:schemeClr val="tx1"/>
                      </a:solidFill>
                      <a:prstDash val="solid"/>
                      <a:round/>
                      <a:headEnd type="none" w="med" len="med"/>
                      <a:tailEnd type="none" w="med" len="med"/>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extLst>
                  <a:ext uri="{0D108BD9-81ED-4DB2-BD59-A6C34878D82A}">
                    <a16:rowId xmlns:a16="http://schemas.microsoft.com/office/drawing/2014/main" val="3193559610"/>
                  </a:ext>
                </a:extLst>
              </a:tr>
              <a:tr h="250009">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gridSpan="2">
                  <a:txBody>
                    <a:bodyPr/>
                    <a:lstStyle/>
                    <a:p>
                      <a:pPr marL="0" algn="l" defTabSz="914088" rtl="0" eaLnBrk="1" fontAlgn="b" latinLnBrk="0" hangingPunct="1"/>
                      <a:r>
                        <a:rPr lang="en-US" sz="1500" b="0" i="0" u="none" strike="noStrike" kern="1200" dirty="0">
                          <a:solidFill>
                            <a:srgbClr val="000000"/>
                          </a:solidFill>
                          <a:effectLst/>
                          <a:latin typeface="Calibri" panose="020F0502020204030204" pitchFamily="34" charset="0"/>
                          <a:ea typeface="+mn-ea"/>
                          <a:cs typeface="+mn-cs"/>
                        </a:rPr>
                        <a:t>1</a:t>
                      </a:r>
                    </a:p>
                  </a:txBody>
                  <a:tcPr marL="3572" marR="3572" marT="3572" marB="0" anchor="b">
                    <a:lnL>
                      <a:noFill/>
                    </a:lnL>
                    <a:lnR>
                      <a:noFill/>
                    </a:lnR>
                    <a:lnT>
                      <a:noFill/>
                    </a:lnT>
                    <a:lnB>
                      <a:noFill/>
                    </a:lnB>
                    <a:solidFill>
                      <a:schemeClr val="bg1">
                        <a:lumMod val="85000"/>
                      </a:schemeClr>
                    </a:solidFill>
                  </a:tcPr>
                </a:tc>
                <a:tc hMerge="1">
                  <a:txBody>
                    <a:bodyPr/>
                    <a:lstStyle/>
                    <a:p>
                      <a:endParaRPr lang="en-US"/>
                    </a:p>
                  </a:txBody>
                  <a:tcPr/>
                </a:tc>
                <a:tc>
                  <a:txBody>
                    <a:bodyPr/>
                    <a:lstStyle/>
                    <a:p>
                      <a:pPr marL="0" algn="l" defTabSz="914088" rtl="0" eaLnBrk="1" fontAlgn="b" latinLnBrk="0" hangingPunct="1"/>
                      <a:r>
                        <a:rPr lang="en-US" sz="1500" b="0" i="0" u="none" strike="noStrike" kern="1200" dirty="0">
                          <a:solidFill>
                            <a:srgbClr val="000000"/>
                          </a:solidFill>
                          <a:effectLst/>
                          <a:latin typeface="Calibri" panose="020F0502020204030204" pitchFamily="34" charset="0"/>
                          <a:ea typeface="+mn-ea"/>
                          <a:cs typeface="+mn-cs"/>
                        </a:rPr>
                        <a:t>1</a:t>
                      </a:r>
                    </a:p>
                  </a:txBody>
                  <a:tcPr marL="3572" marR="3572" marT="3572" marB="0" anchor="b">
                    <a:lnL>
                      <a:noFill/>
                    </a:lnL>
                    <a:lnR>
                      <a:noFill/>
                    </a:lnR>
                    <a:lnT>
                      <a:noFill/>
                    </a:lnT>
                    <a:lnB>
                      <a:noFill/>
                    </a:lnB>
                    <a:solidFill>
                      <a:schemeClr val="bg1">
                        <a:lumMod val="85000"/>
                      </a:schemeClr>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extLst>
                  <a:ext uri="{0D108BD9-81ED-4DB2-BD59-A6C34878D82A}">
                    <a16:rowId xmlns:a16="http://schemas.microsoft.com/office/drawing/2014/main" val="3622901321"/>
                  </a:ext>
                </a:extLst>
              </a:tr>
              <a:tr h="244893">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gridSpan="2">
                  <a:txBody>
                    <a:bodyPr/>
                    <a:lstStyle/>
                    <a:p>
                      <a:pPr algn="l" fontAlgn="b"/>
                      <a:r>
                        <a:rPr lang="en-US" sz="1500" b="0" i="0" u="none" strike="noStrike" dirty="0">
                          <a:solidFill>
                            <a:srgbClr val="000000"/>
                          </a:solidFill>
                          <a:effectLst/>
                          <a:latin typeface="Calibri" panose="020F0502020204030204" pitchFamily="34" charset="0"/>
                        </a:rPr>
                        <a:t>2</a:t>
                      </a:r>
                    </a:p>
                  </a:txBody>
                  <a:tcPr marL="3572" marR="3572" marT="3572" marB="0" anchor="b">
                    <a:lnL>
                      <a:noFill/>
                    </a:lnL>
                    <a:lnR>
                      <a:noFill/>
                    </a:lnR>
                    <a:lnT>
                      <a:noFill/>
                    </a:lnT>
                    <a:lnB>
                      <a:noFill/>
                    </a:lnB>
                    <a:solidFill>
                      <a:schemeClr val="bg1"/>
                    </a:solidFill>
                  </a:tcPr>
                </a:tc>
                <a:tc hMerge="1">
                  <a:txBody>
                    <a:bodyPr/>
                    <a:lstStyle/>
                    <a:p>
                      <a:endParaRPr lang="en-US"/>
                    </a:p>
                  </a:txBody>
                  <a:tcPr/>
                </a:tc>
                <a:tc>
                  <a:txBody>
                    <a:bodyPr/>
                    <a:lstStyle/>
                    <a:p>
                      <a:pPr algn="l" fontAlgn="b"/>
                      <a:r>
                        <a:rPr lang="en-US" sz="1500" b="0" i="0" u="none" strike="noStrike" dirty="0">
                          <a:solidFill>
                            <a:srgbClr val="000000"/>
                          </a:solidFill>
                          <a:effectLst/>
                          <a:latin typeface="Calibri" panose="020F0502020204030204" pitchFamily="34" charset="0"/>
                        </a:rPr>
                        <a:t>1</a:t>
                      </a: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extLst>
                  <a:ext uri="{0D108BD9-81ED-4DB2-BD59-A6C34878D82A}">
                    <a16:rowId xmlns:a16="http://schemas.microsoft.com/office/drawing/2014/main" val="1511007718"/>
                  </a:ext>
                </a:extLst>
              </a:tr>
              <a:tr h="232140">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gridSpan="2">
                  <a:txBody>
                    <a:bodyPr/>
                    <a:lstStyle/>
                    <a:p>
                      <a:pPr algn="l" fontAlgn="b"/>
                      <a:r>
                        <a:rPr lang="en-US" sz="1500" b="0" i="0" u="none" strike="noStrike" dirty="0">
                          <a:solidFill>
                            <a:srgbClr val="000000"/>
                          </a:solidFill>
                          <a:effectLst/>
                          <a:latin typeface="Calibri" panose="020F0502020204030204" pitchFamily="34" charset="0"/>
                        </a:rPr>
                        <a:t>2</a:t>
                      </a:r>
                    </a:p>
                  </a:txBody>
                  <a:tcPr marL="3572" marR="3572" marT="3572" marB="0" anchor="b">
                    <a:lnL>
                      <a:noFill/>
                    </a:lnL>
                    <a:lnR>
                      <a:noFill/>
                    </a:lnR>
                    <a:lnT>
                      <a:noFill/>
                    </a:lnT>
                    <a:lnB>
                      <a:noFill/>
                    </a:lnB>
                    <a:solidFill>
                      <a:schemeClr val="bg1">
                        <a:lumMod val="85000"/>
                      </a:schemeClr>
                    </a:solidFill>
                  </a:tcPr>
                </a:tc>
                <a:tc hMerge="1">
                  <a:txBody>
                    <a:bodyPr/>
                    <a:lstStyle/>
                    <a:p>
                      <a:endParaRPr lang="en-US"/>
                    </a:p>
                  </a:txBody>
                  <a:tcPr/>
                </a:tc>
                <a:tc>
                  <a:txBody>
                    <a:bodyPr/>
                    <a:lstStyle/>
                    <a:p>
                      <a:pPr algn="l" fontAlgn="b"/>
                      <a:r>
                        <a:rPr lang="en-US" sz="1500" b="0" i="0" u="none" strike="noStrike" dirty="0">
                          <a:solidFill>
                            <a:srgbClr val="000000"/>
                          </a:solidFill>
                          <a:effectLst/>
                          <a:latin typeface="Calibri" panose="020F0502020204030204" pitchFamily="34" charset="0"/>
                        </a:rPr>
                        <a:t>2</a:t>
                      </a:r>
                    </a:p>
                  </a:txBody>
                  <a:tcPr marL="3572" marR="3572" marT="3572" marB="0" anchor="b">
                    <a:lnL>
                      <a:noFill/>
                    </a:lnL>
                    <a:lnR>
                      <a:noFill/>
                    </a:lnR>
                    <a:lnT>
                      <a:noFill/>
                    </a:lnT>
                    <a:lnB>
                      <a:noFill/>
                    </a:lnB>
                    <a:solidFill>
                      <a:schemeClr val="bg1">
                        <a:lumMod val="85000"/>
                      </a:schemeClr>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extLst>
                  <a:ext uri="{0D108BD9-81ED-4DB2-BD59-A6C34878D82A}">
                    <a16:rowId xmlns:a16="http://schemas.microsoft.com/office/drawing/2014/main" val="1630988650"/>
                  </a:ext>
                </a:extLst>
              </a:tr>
              <a:tr h="232140">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gridSpan="2">
                  <a:txBody>
                    <a:bodyPr/>
                    <a:lstStyle/>
                    <a:p>
                      <a:pPr algn="l" fontAlgn="b"/>
                      <a:r>
                        <a:rPr lang="en-US" sz="1500" b="0" i="0" u="none" strike="noStrike" dirty="0">
                          <a:solidFill>
                            <a:srgbClr val="000000"/>
                          </a:solidFill>
                          <a:effectLst/>
                          <a:latin typeface="Calibri" panose="020F0502020204030204" pitchFamily="34" charset="0"/>
                        </a:rPr>
                        <a:t>3</a:t>
                      </a:r>
                    </a:p>
                  </a:txBody>
                  <a:tcPr marL="3572" marR="3572" marT="3572" marB="0" anchor="b">
                    <a:lnL>
                      <a:noFill/>
                    </a:lnL>
                    <a:lnR>
                      <a:noFill/>
                    </a:lnR>
                    <a:lnT>
                      <a:noFill/>
                    </a:lnT>
                    <a:lnB>
                      <a:noFill/>
                    </a:lnB>
                    <a:solidFill>
                      <a:schemeClr val="bg1"/>
                    </a:solidFill>
                  </a:tcPr>
                </a:tc>
                <a:tc hMerge="1">
                  <a:txBody>
                    <a:bodyPr/>
                    <a:lstStyle/>
                    <a:p>
                      <a:endParaRPr lang="en-US"/>
                    </a:p>
                  </a:txBody>
                  <a:tcPr/>
                </a:tc>
                <a:tc>
                  <a:txBody>
                    <a:bodyPr/>
                    <a:lstStyle/>
                    <a:p>
                      <a:pPr algn="l" fontAlgn="b"/>
                      <a:r>
                        <a:rPr lang="en-US" sz="1500" b="0" i="0" u="none" strike="noStrike" dirty="0">
                          <a:solidFill>
                            <a:srgbClr val="000000"/>
                          </a:solidFill>
                          <a:effectLst/>
                          <a:latin typeface="Calibri" panose="020F0502020204030204" pitchFamily="34" charset="0"/>
                        </a:rPr>
                        <a:t>2</a:t>
                      </a: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extLst>
                  <a:ext uri="{0D108BD9-81ED-4DB2-BD59-A6C34878D82A}">
                    <a16:rowId xmlns:a16="http://schemas.microsoft.com/office/drawing/2014/main" val="3339361303"/>
                  </a:ext>
                </a:extLst>
              </a:tr>
              <a:tr h="232140">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gridSpan="2">
                  <a:txBody>
                    <a:bodyPr/>
                    <a:lstStyle/>
                    <a:p>
                      <a:pPr algn="l" fontAlgn="b"/>
                      <a:r>
                        <a:rPr lang="en-US" sz="1500" b="0" i="0" u="none" strike="noStrike" dirty="0">
                          <a:solidFill>
                            <a:srgbClr val="000000"/>
                          </a:solidFill>
                          <a:effectLst/>
                          <a:latin typeface="Calibri" panose="020F0502020204030204" pitchFamily="34" charset="0"/>
                        </a:rPr>
                        <a:t>3</a:t>
                      </a:r>
                    </a:p>
                  </a:txBody>
                  <a:tcPr marL="3572" marR="3572" marT="3572" marB="0" anchor="b">
                    <a:lnL>
                      <a:noFill/>
                    </a:lnL>
                    <a:lnR>
                      <a:noFill/>
                    </a:lnR>
                    <a:lnT>
                      <a:noFill/>
                    </a:lnT>
                    <a:lnB>
                      <a:noFill/>
                    </a:lnB>
                    <a:solidFill>
                      <a:schemeClr val="bg1">
                        <a:lumMod val="85000"/>
                      </a:schemeClr>
                    </a:solidFill>
                  </a:tcPr>
                </a:tc>
                <a:tc hMerge="1">
                  <a:txBody>
                    <a:bodyPr/>
                    <a:lstStyle/>
                    <a:p>
                      <a:endParaRPr lang="en-US"/>
                    </a:p>
                  </a:txBody>
                  <a:tcPr/>
                </a:tc>
                <a:tc>
                  <a:txBody>
                    <a:bodyPr/>
                    <a:lstStyle/>
                    <a:p>
                      <a:pPr algn="l" fontAlgn="b"/>
                      <a:r>
                        <a:rPr lang="en-US" sz="1500" b="0" i="0" u="none" strike="noStrike" dirty="0">
                          <a:solidFill>
                            <a:srgbClr val="000000"/>
                          </a:solidFill>
                          <a:effectLst/>
                          <a:latin typeface="Calibri" panose="020F0502020204030204" pitchFamily="34" charset="0"/>
                        </a:rPr>
                        <a:t>3</a:t>
                      </a:r>
                    </a:p>
                  </a:txBody>
                  <a:tcPr marL="3572" marR="3572" marT="3572" marB="0" anchor="b">
                    <a:lnL>
                      <a:noFill/>
                    </a:lnL>
                    <a:lnR>
                      <a:noFill/>
                    </a:lnR>
                    <a:lnT>
                      <a:noFill/>
                    </a:lnT>
                    <a:lnB>
                      <a:noFill/>
                    </a:lnB>
                    <a:solidFill>
                      <a:schemeClr val="bg1">
                        <a:lumMod val="85000"/>
                      </a:schemeClr>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extLst>
                  <a:ext uri="{0D108BD9-81ED-4DB2-BD59-A6C34878D82A}">
                    <a16:rowId xmlns:a16="http://schemas.microsoft.com/office/drawing/2014/main" val="598871708"/>
                  </a:ext>
                </a:extLst>
              </a:tr>
            </a:tbl>
          </a:graphicData>
        </a:graphic>
      </p:graphicFrame>
      <p:grpSp>
        <p:nvGrpSpPr>
          <p:cNvPr id="2" name="Keys"/>
          <p:cNvGrpSpPr/>
          <p:nvPr/>
        </p:nvGrpSpPr>
        <p:grpSpPr>
          <a:xfrm>
            <a:off x="551870" y="2086703"/>
            <a:ext cx="4544111" cy="691473"/>
            <a:chOff x="735065" y="1639017"/>
            <a:chExt cx="6059675" cy="922094"/>
          </a:xfrm>
        </p:grpSpPr>
        <p:sp>
          <p:nvSpPr>
            <p:cNvPr id="20" name="Product Key"/>
            <p:cNvSpPr/>
            <p:nvPr/>
          </p:nvSpPr>
          <p:spPr>
            <a:xfrm>
              <a:off x="735065" y="1639018"/>
              <a:ext cx="645161" cy="92209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9"/>
              <a:endParaRPr lang="en-US" sz="1350" kern="0">
                <a:solidFill>
                  <a:sysClr val="windowText" lastClr="000000"/>
                </a:solidFill>
              </a:endParaRPr>
            </a:p>
          </p:txBody>
        </p:sp>
        <p:sp>
          <p:nvSpPr>
            <p:cNvPr id="21" name="Color Key"/>
            <p:cNvSpPr/>
            <p:nvPr/>
          </p:nvSpPr>
          <p:spPr>
            <a:xfrm>
              <a:off x="6149579" y="1639017"/>
              <a:ext cx="645161" cy="92209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9"/>
              <a:endParaRPr lang="en-US" sz="1350" kern="0">
                <a:solidFill>
                  <a:sysClr val="windowText" lastClr="000000"/>
                </a:solidFill>
              </a:endParaRPr>
            </a:p>
          </p:txBody>
        </p:sp>
      </p:grpSp>
      <p:sp>
        <p:nvSpPr>
          <p:cNvPr id="18" name="NonDependent"/>
          <p:cNvSpPr/>
          <p:nvPr/>
        </p:nvSpPr>
        <p:spPr>
          <a:xfrm>
            <a:off x="2309648" y="2081939"/>
            <a:ext cx="1028555" cy="69623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9"/>
            <a:endParaRPr lang="en-US" sz="1350" kern="0">
              <a:solidFill>
                <a:sysClr val="windowText" lastClr="000000"/>
              </a:solidFill>
            </a:endParaRPr>
          </a:p>
        </p:txBody>
      </p:sp>
      <p:sp>
        <p:nvSpPr>
          <p:cNvPr id="14" name="Duplicate Color"/>
          <p:cNvSpPr/>
          <p:nvPr/>
        </p:nvSpPr>
        <p:spPr>
          <a:xfrm>
            <a:off x="2274294" y="2081939"/>
            <a:ext cx="986450" cy="125529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9"/>
            <a:endParaRPr lang="en-US" sz="1350" kern="0">
              <a:solidFill>
                <a:sysClr val="windowText" lastClr="000000"/>
              </a:solidFill>
            </a:endParaRPr>
          </a:p>
        </p:txBody>
      </p:sp>
      <p:graphicFrame>
        <p:nvGraphicFramePr>
          <p:cNvPr id="10" name="3NF"/>
          <p:cNvGraphicFramePr>
            <a:graphicFrameLocks noGrp="1"/>
          </p:cNvGraphicFramePr>
          <p:nvPr>
            <p:extLst/>
          </p:nvPr>
        </p:nvGraphicFramePr>
        <p:xfrm>
          <a:off x="651806" y="1490485"/>
          <a:ext cx="7300103" cy="3492967"/>
        </p:xfrm>
        <a:graphic>
          <a:graphicData uri="http://schemas.openxmlformats.org/drawingml/2006/table">
            <a:tbl>
              <a:tblPr/>
              <a:tblGrid>
                <a:gridCol w="840511">
                  <a:extLst>
                    <a:ext uri="{9D8B030D-6E8A-4147-A177-3AD203B41FA5}">
                      <a16:colId xmlns:a16="http://schemas.microsoft.com/office/drawing/2014/main" val="3636686398"/>
                    </a:ext>
                  </a:extLst>
                </a:gridCol>
                <a:gridCol w="844980">
                  <a:extLst>
                    <a:ext uri="{9D8B030D-6E8A-4147-A177-3AD203B41FA5}">
                      <a16:colId xmlns:a16="http://schemas.microsoft.com/office/drawing/2014/main" val="436938191"/>
                    </a:ext>
                  </a:extLst>
                </a:gridCol>
                <a:gridCol w="862488">
                  <a:extLst>
                    <a:ext uri="{9D8B030D-6E8A-4147-A177-3AD203B41FA5}">
                      <a16:colId xmlns:a16="http://schemas.microsoft.com/office/drawing/2014/main" val="1744052723"/>
                    </a:ext>
                  </a:extLst>
                </a:gridCol>
                <a:gridCol w="283341">
                  <a:extLst>
                    <a:ext uri="{9D8B030D-6E8A-4147-A177-3AD203B41FA5}">
                      <a16:colId xmlns:a16="http://schemas.microsoft.com/office/drawing/2014/main" val="1368044850"/>
                    </a:ext>
                  </a:extLst>
                </a:gridCol>
                <a:gridCol w="602752">
                  <a:extLst>
                    <a:ext uri="{9D8B030D-6E8A-4147-A177-3AD203B41FA5}">
                      <a16:colId xmlns:a16="http://schemas.microsoft.com/office/drawing/2014/main" val="2917626787"/>
                    </a:ext>
                  </a:extLst>
                </a:gridCol>
                <a:gridCol w="636834">
                  <a:extLst>
                    <a:ext uri="{9D8B030D-6E8A-4147-A177-3AD203B41FA5}">
                      <a16:colId xmlns:a16="http://schemas.microsoft.com/office/drawing/2014/main" val="2657786380"/>
                    </a:ext>
                  </a:extLst>
                </a:gridCol>
                <a:gridCol w="591238">
                  <a:extLst>
                    <a:ext uri="{9D8B030D-6E8A-4147-A177-3AD203B41FA5}">
                      <a16:colId xmlns:a16="http://schemas.microsoft.com/office/drawing/2014/main" val="261297266"/>
                    </a:ext>
                  </a:extLst>
                </a:gridCol>
                <a:gridCol w="876177">
                  <a:extLst>
                    <a:ext uri="{9D8B030D-6E8A-4147-A177-3AD203B41FA5}">
                      <a16:colId xmlns:a16="http://schemas.microsoft.com/office/drawing/2014/main" val="3381229069"/>
                    </a:ext>
                  </a:extLst>
                </a:gridCol>
                <a:gridCol w="882034">
                  <a:extLst>
                    <a:ext uri="{9D8B030D-6E8A-4147-A177-3AD203B41FA5}">
                      <a16:colId xmlns:a16="http://schemas.microsoft.com/office/drawing/2014/main" val="1525600109"/>
                    </a:ext>
                  </a:extLst>
                </a:gridCol>
                <a:gridCol w="879748">
                  <a:extLst>
                    <a:ext uri="{9D8B030D-6E8A-4147-A177-3AD203B41FA5}">
                      <a16:colId xmlns:a16="http://schemas.microsoft.com/office/drawing/2014/main" val="3241463444"/>
                    </a:ext>
                  </a:extLst>
                </a:gridCol>
              </a:tblGrid>
              <a:tr h="344375">
                <a:tc gridSpan="2">
                  <a:txBody>
                    <a:bodyPr/>
                    <a:lstStyle/>
                    <a:p>
                      <a:pPr algn="l" fontAlgn="b"/>
                      <a:r>
                        <a:rPr lang="en-US" sz="2100" b="1" i="0" u="none" strike="noStrike" dirty="0">
                          <a:solidFill>
                            <a:srgbClr val="000000"/>
                          </a:solidFill>
                          <a:effectLst/>
                          <a:latin typeface="Calibri" panose="020F0502020204030204" pitchFamily="34" charset="0"/>
                        </a:rPr>
                        <a:t>Product</a:t>
                      </a: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hMerge="1">
                  <a:txBody>
                    <a:bodyPr/>
                    <a:lstStyle/>
                    <a:p>
                      <a:pPr algn="l" fontAlgn="b"/>
                      <a:endParaRPr lang="en-US" sz="2800" b="1" i="0" u="none" strike="noStrike" dirty="0">
                        <a:solidFill>
                          <a:srgbClr val="000000"/>
                        </a:solidFill>
                        <a:effectLst/>
                        <a:latin typeface="Calibri" panose="020F0502020204030204" pitchFamily="34" charset="0"/>
                      </a:endParaRPr>
                    </a:p>
                  </a:txBody>
                  <a:tcPr marL="4763" marR="4763" marT="476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2100" b="1" i="0" u="none" strike="noStrike" dirty="0">
                        <a:solidFill>
                          <a:srgbClr val="000000"/>
                        </a:solidFill>
                        <a:effectLst/>
                        <a:latin typeface="Calibri" panose="020F0502020204030204" pitchFamily="34" charset="0"/>
                      </a:endParaRP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2100" b="1" i="0" u="none" strike="noStrike" dirty="0">
                        <a:solidFill>
                          <a:srgbClr val="000000"/>
                        </a:solidFill>
                        <a:effectLst/>
                        <a:latin typeface="Calibri" panose="020F0502020204030204" pitchFamily="34" charset="0"/>
                      </a:endParaRPr>
                    </a:p>
                  </a:txBody>
                  <a:tcPr marL="3572" marR="3572" marT="3572" marB="0" anchor="b">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l" fontAlgn="b"/>
                      <a:r>
                        <a:rPr lang="en-US" sz="2100" b="1" i="0" u="none" strike="noStrike" kern="1200" dirty="0">
                          <a:solidFill>
                            <a:srgbClr val="000000"/>
                          </a:solidFill>
                          <a:effectLst/>
                          <a:latin typeface="Calibri" panose="020F0502020204030204" pitchFamily="34" charset="0"/>
                          <a:ea typeface="+mn-ea"/>
                          <a:cs typeface="+mn-cs"/>
                        </a:rPr>
                        <a:t>Color</a:t>
                      </a: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hMerge="1">
                  <a:txBody>
                    <a:bodyPr/>
                    <a:lstStyle/>
                    <a:p>
                      <a:pPr algn="l" fontAlgn="b"/>
                      <a:endParaRPr lang="en-US" sz="2800" b="1" i="0" u="none" strike="noStrike" kern="1200" dirty="0">
                        <a:solidFill>
                          <a:srgbClr val="000000"/>
                        </a:solidFill>
                        <a:effectLst/>
                        <a:latin typeface="Calibri" panose="020F0502020204030204" pitchFamily="34" charset="0"/>
                        <a:ea typeface="+mn-ea"/>
                        <a:cs typeface="+mn-cs"/>
                      </a:endParaRPr>
                    </a:p>
                  </a:txBody>
                  <a:tcPr marL="4763" marR="4763" marT="476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572" marR="3572" marT="3572" marB="0" anchor="b">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l" fontAlgn="b"/>
                      <a:r>
                        <a:rPr lang="en-US" sz="2100" b="1" i="0" u="none" strike="noStrike" dirty="0">
                          <a:solidFill>
                            <a:srgbClr val="000000"/>
                          </a:solidFill>
                          <a:effectLst/>
                          <a:latin typeface="Calibri" panose="020F0502020204030204" pitchFamily="34" charset="0"/>
                        </a:rPr>
                        <a:t>Supplier</a:t>
                      </a: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hMerge="1">
                  <a:txBody>
                    <a:bodyPr/>
                    <a:lstStyle/>
                    <a:p>
                      <a:pPr algn="l" fontAlgn="b"/>
                      <a:endParaRPr lang="en-US" sz="2800" b="1" i="0" u="none" strike="noStrike" dirty="0">
                        <a:solidFill>
                          <a:srgbClr val="000000"/>
                        </a:solidFill>
                        <a:effectLst/>
                        <a:latin typeface="Calibri" panose="020F0502020204030204" pitchFamily="34" charset="0"/>
                      </a:endParaRPr>
                    </a:p>
                  </a:txBody>
                  <a:tcPr marL="4763" marR="4763" marT="476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2100" b="1" i="0" u="none" strike="noStrike" dirty="0">
                        <a:solidFill>
                          <a:srgbClr val="000000"/>
                        </a:solidFill>
                        <a:effectLst/>
                        <a:latin typeface="Calibri" panose="020F0502020204030204" pitchFamily="34" charset="0"/>
                      </a:endParaRP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211510589"/>
                  </a:ext>
                </a:extLst>
              </a:tr>
              <a:tr h="232140">
                <a:tc>
                  <a:txBody>
                    <a:bodyPr/>
                    <a:lstStyle/>
                    <a:p>
                      <a:pPr algn="l" fontAlgn="b"/>
                      <a:r>
                        <a:rPr lang="en-US" sz="1500" b="1" i="0" u="none" strike="noStrike" dirty="0" err="1">
                          <a:solidFill>
                            <a:srgbClr val="000000"/>
                          </a:solidFill>
                          <a:effectLst/>
                          <a:latin typeface="Calibri" panose="020F0502020204030204" pitchFamily="34" charset="0"/>
                        </a:rPr>
                        <a:t>ProductID</a:t>
                      </a:r>
                      <a:endParaRPr lang="en-US" sz="1500" b="1" i="0" u="none" strike="noStrike" dirty="0">
                        <a:solidFill>
                          <a:srgbClr val="000000"/>
                        </a:solidFill>
                        <a:effectLst/>
                        <a:latin typeface="Calibri" panose="020F0502020204030204" pitchFamily="34" charset="0"/>
                      </a:endParaRP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500" b="1" i="0" u="none" strike="noStrike" dirty="0">
                          <a:solidFill>
                            <a:srgbClr val="000000"/>
                          </a:solidFill>
                          <a:effectLst/>
                          <a:latin typeface="Calibri" panose="020F0502020204030204" pitchFamily="34" charset="0"/>
                        </a:rPr>
                        <a:t>Name</a:t>
                      </a: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500" b="1" i="0" u="none" strike="noStrike" dirty="0">
                          <a:solidFill>
                            <a:srgbClr val="000000"/>
                          </a:solidFill>
                          <a:effectLst/>
                          <a:latin typeface="Calibri" panose="020F0502020204030204" pitchFamily="34" charset="0"/>
                        </a:rPr>
                        <a:t>Supplier</a:t>
                      </a: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572" marR="3572" marT="3572" marB="0" anchor="b">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500" b="1" i="0" u="none" strike="noStrike" dirty="0" err="1">
                          <a:solidFill>
                            <a:srgbClr val="000000"/>
                          </a:solidFill>
                          <a:effectLst/>
                          <a:latin typeface="Calibri" panose="020F0502020204030204" pitchFamily="34" charset="0"/>
                        </a:rPr>
                        <a:t>ColorID</a:t>
                      </a:r>
                      <a:endParaRPr lang="en-US" sz="1500" b="1" i="0" u="none" strike="noStrike" dirty="0">
                        <a:solidFill>
                          <a:srgbClr val="000000"/>
                        </a:solidFill>
                        <a:effectLst/>
                        <a:latin typeface="Calibri" panose="020F0502020204030204" pitchFamily="34" charset="0"/>
                      </a:endParaRP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500" b="1" i="0" u="none" strike="noStrike" dirty="0">
                          <a:solidFill>
                            <a:srgbClr val="000000"/>
                          </a:solidFill>
                          <a:effectLst/>
                          <a:latin typeface="Calibri" panose="020F0502020204030204" pitchFamily="34" charset="0"/>
                        </a:rPr>
                        <a:t>Color</a:t>
                      </a: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572" marR="3572" marT="3572" marB="0" anchor="b">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500" b="1" i="0" u="none" strike="noStrike" dirty="0" err="1">
                          <a:solidFill>
                            <a:srgbClr val="000000"/>
                          </a:solidFill>
                          <a:effectLst/>
                          <a:latin typeface="Calibri" panose="020F0502020204030204" pitchFamily="34" charset="0"/>
                        </a:rPr>
                        <a:t>SupplierID</a:t>
                      </a:r>
                      <a:endParaRPr lang="en-US" sz="1500" b="1" i="0" u="none" strike="noStrike" dirty="0">
                        <a:solidFill>
                          <a:srgbClr val="000000"/>
                        </a:solidFill>
                        <a:effectLst/>
                        <a:latin typeface="Calibri" panose="020F0502020204030204" pitchFamily="34" charset="0"/>
                      </a:endParaRP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500" b="1" i="0" u="none" strike="noStrike" dirty="0">
                          <a:solidFill>
                            <a:srgbClr val="000000"/>
                          </a:solidFill>
                          <a:effectLst/>
                          <a:latin typeface="Calibri" panose="020F0502020204030204" pitchFamily="34" charset="0"/>
                        </a:rPr>
                        <a:t>Supplier</a:t>
                      </a: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500" b="1" i="0" u="none" strike="noStrike" dirty="0">
                          <a:solidFill>
                            <a:srgbClr val="000000"/>
                          </a:solidFill>
                          <a:effectLst/>
                          <a:latin typeface="Calibri" panose="020F0502020204030204" pitchFamily="34" charset="0"/>
                        </a:rPr>
                        <a:t>Phone</a:t>
                      </a: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422046614"/>
                  </a:ext>
                </a:extLst>
              </a:tr>
              <a:tr h="232140">
                <a:tc>
                  <a:txBody>
                    <a:bodyPr/>
                    <a:lstStyle/>
                    <a:p>
                      <a:pPr algn="l" fontAlgn="b"/>
                      <a:r>
                        <a:rPr lang="en-US" sz="1500" b="0" i="0" u="none" strike="noStrike" dirty="0">
                          <a:solidFill>
                            <a:srgbClr val="000000"/>
                          </a:solidFill>
                          <a:effectLst/>
                          <a:latin typeface="Calibri" panose="020F0502020204030204" pitchFamily="34" charset="0"/>
                        </a:rPr>
                        <a:t>1</a:t>
                      </a:r>
                    </a:p>
                  </a:txBody>
                  <a:tcPr marL="3572" marR="3572" marT="3572"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Widget</a:t>
                      </a:r>
                    </a:p>
                  </a:txBody>
                  <a:tcPr marL="3572" marR="3572" marT="3572"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1</a:t>
                      </a:r>
                    </a:p>
                  </a:txBody>
                  <a:tcPr marL="3572" marR="3572" marT="3572"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w="6350" cap="flat" cmpd="sng" algn="ctr">
                      <a:noFill/>
                      <a:prstDash val="solid"/>
                      <a:round/>
                      <a:headEnd type="none" w="med" len="med"/>
                      <a:tailEnd type="none" w="med" len="med"/>
                    </a:lnT>
                    <a:lnB>
                      <a:noFill/>
                    </a:lnB>
                    <a:solidFill>
                      <a:schemeClr val="bg1"/>
                    </a:solidFill>
                  </a:tcPr>
                </a:tc>
                <a:tc>
                  <a:txBody>
                    <a:bodyPr/>
                    <a:lstStyle/>
                    <a:p>
                      <a:pPr algn="l" fontAlgn="b"/>
                      <a:r>
                        <a:rPr lang="en-US" sz="1500" b="0" i="0" u="none" strike="noStrike" dirty="0">
                          <a:solidFill>
                            <a:srgbClr val="000000"/>
                          </a:solidFill>
                          <a:effectLst/>
                          <a:latin typeface="Calibri" panose="020F0502020204030204" pitchFamily="34" charset="0"/>
                        </a:rPr>
                        <a:t>1</a:t>
                      </a:r>
                    </a:p>
                  </a:txBody>
                  <a:tcPr marL="3572" marR="3572" marT="3572"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Blue</a:t>
                      </a:r>
                    </a:p>
                  </a:txBody>
                  <a:tcPr marL="3572" marR="3572" marT="3572"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l" fontAlgn="b"/>
                      <a:r>
                        <a:rPr lang="en-US" sz="1500" b="0" i="0" u="none" strike="noStrike" dirty="0">
                          <a:solidFill>
                            <a:srgbClr val="000000"/>
                          </a:solidFill>
                          <a:effectLst/>
                          <a:latin typeface="Calibri" panose="020F0502020204030204" pitchFamily="34" charset="0"/>
                        </a:rPr>
                        <a:t>1</a:t>
                      </a:r>
                    </a:p>
                  </a:txBody>
                  <a:tcPr marL="3572" marR="3572" marT="3572"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Contoso</a:t>
                      </a:r>
                    </a:p>
                  </a:txBody>
                  <a:tcPr marL="3572" marR="3572" marT="3572"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555-12345</a:t>
                      </a:r>
                    </a:p>
                  </a:txBody>
                  <a:tcPr marL="3572" marR="3572" marT="3572"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4119331750"/>
                  </a:ext>
                </a:extLst>
              </a:tr>
              <a:tr h="246897">
                <a:tc>
                  <a:txBody>
                    <a:bodyPr/>
                    <a:lstStyle/>
                    <a:p>
                      <a:pPr algn="l" fontAlgn="b"/>
                      <a:r>
                        <a:rPr lang="en-US" sz="1500" b="0" i="0" u="none" strike="noStrike" dirty="0">
                          <a:solidFill>
                            <a:srgbClr val="000000"/>
                          </a:solidFill>
                          <a:effectLst/>
                          <a:latin typeface="Calibri" panose="020F0502020204030204" pitchFamily="34" charset="0"/>
                        </a:rPr>
                        <a:t>2</a:t>
                      </a:r>
                    </a:p>
                  </a:txBody>
                  <a:tcPr marL="3572" marR="3572" marT="3572" marB="0" anchor="b">
                    <a:lnL>
                      <a:noFill/>
                    </a:lnL>
                    <a:lnR>
                      <a:noFill/>
                    </a:lnR>
                    <a:lnT>
                      <a:noFill/>
                    </a:lnT>
                    <a:lnB>
                      <a:noFill/>
                    </a:lnB>
                    <a:solidFill>
                      <a:schemeClr val="bg1"/>
                    </a:solidFill>
                  </a:tcPr>
                </a:tc>
                <a:tc>
                  <a:txBody>
                    <a:bodyPr/>
                    <a:lstStyle/>
                    <a:p>
                      <a:pPr algn="l" fontAlgn="b"/>
                      <a:r>
                        <a:rPr lang="en-US" sz="1500" b="0" i="0" u="none" strike="noStrike" dirty="0" err="1">
                          <a:solidFill>
                            <a:srgbClr val="000000"/>
                          </a:solidFill>
                          <a:effectLst/>
                          <a:latin typeface="Calibri" panose="020F0502020204030204" pitchFamily="34" charset="0"/>
                        </a:rPr>
                        <a:t>Thingybob</a:t>
                      </a:r>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r>
                        <a:rPr lang="en-US" sz="1500" b="0" i="0" u="none" strike="noStrike" dirty="0">
                          <a:solidFill>
                            <a:srgbClr val="000000"/>
                          </a:solidFill>
                          <a:effectLst/>
                          <a:latin typeface="Calibri" panose="020F0502020204030204" pitchFamily="34" charset="0"/>
                        </a:rPr>
                        <a:t>2</a:t>
                      </a: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r>
                        <a:rPr lang="en-US" sz="1500" b="0" i="0" u="none" strike="noStrike" dirty="0">
                          <a:solidFill>
                            <a:srgbClr val="000000"/>
                          </a:solidFill>
                          <a:effectLst/>
                          <a:latin typeface="Calibri" panose="020F0502020204030204" pitchFamily="34" charset="0"/>
                        </a:rPr>
                        <a:t>2</a:t>
                      </a:r>
                    </a:p>
                  </a:txBody>
                  <a:tcPr marL="3572" marR="3572" marT="3572" marB="0" anchor="b">
                    <a:lnL>
                      <a:noFill/>
                    </a:lnL>
                    <a:lnR>
                      <a:noFill/>
                    </a:lnR>
                    <a:lnT>
                      <a:noFill/>
                    </a:lnT>
                    <a:lnB>
                      <a:noFill/>
                    </a:lnB>
                    <a:solidFill>
                      <a:schemeClr val="bg1"/>
                    </a:solidFill>
                  </a:tcPr>
                </a:tc>
                <a:tc>
                  <a:txBody>
                    <a:bodyPr/>
                    <a:lstStyle/>
                    <a:p>
                      <a:pPr algn="l" fontAlgn="b"/>
                      <a:r>
                        <a:rPr lang="en-US" sz="1500" b="0" i="0" u="none" strike="noStrike" dirty="0">
                          <a:solidFill>
                            <a:srgbClr val="000000"/>
                          </a:solidFill>
                          <a:effectLst/>
                          <a:latin typeface="Calibri" panose="020F0502020204030204" pitchFamily="34" charset="0"/>
                        </a:rPr>
                        <a:t>Red</a:t>
                      </a: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r>
                        <a:rPr lang="en-US" sz="1500" b="0" i="0" u="none" strike="noStrike" dirty="0">
                          <a:solidFill>
                            <a:srgbClr val="000000"/>
                          </a:solidFill>
                          <a:effectLst/>
                          <a:latin typeface="Calibri" panose="020F0502020204030204" pitchFamily="34" charset="0"/>
                        </a:rPr>
                        <a:t>2</a:t>
                      </a:r>
                    </a:p>
                  </a:txBody>
                  <a:tcPr marL="3572" marR="3572" marT="3572" marB="0" anchor="b">
                    <a:lnL>
                      <a:noFill/>
                    </a:lnL>
                    <a:lnR>
                      <a:noFill/>
                    </a:lnR>
                    <a:lnT>
                      <a:noFill/>
                    </a:lnT>
                    <a:lnB>
                      <a:noFill/>
                    </a:lnB>
                    <a:solidFill>
                      <a:schemeClr val="bg1"/>
                    </a:solidFill>
                  </a:tcPr>
                </a:tc>
                <a:tc>
                  <a:txBody>
                    <a:bodyPr/>
                    <a:lstStyle/>
                    <a:p>
                      <a:pPr algn="l" fontAlgn="b"/>
                      <a:r>
                        <a:rPr lang="en-US" sz="1500" b="0" i="0" u="none" strike="noStrike" dirty="0" err="1">
                          <a:solidFill>
                            <a:srgbClr val="000000"/>
                          </a:solidFill>
                          <a:effectLst/>
                          <a:latin typeface="Calibri" panose="020F0502020204030204" pitchFamily="34" charset="0"/>
                        </a:rPr>
                        <a:t>Northwind</a:t>
                      </a:r>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r>
                        <a:rPr lang="en-US" sz="1500" b="0" i="0" u="none" strike="noStrike" dirty="0">
                          <a:solidFill>
                            <a:srgbClr val="000000"/>
                          </a:solidFill>
                          <a:effectLst/>
                          <a:latin typeface="Calibri" panose="020F0502020204030204" pitchFamily="34" charset="0"/>
                        </a:rPr>
                        <a:t>555-54321</a:t>
                      </a:r>
                    </a:p>
                  </a:txBody>
                  <a:tcPr marL="3572" marR="3572" marT="3572" marB="0" anchor="b">
                    <a:lnL>
                      <a:noFill/>
                    </a:lnL>
                    <a:lnR>
                      <a:noFill/>
                    </a:lnR>
                    <a:lnT>
                      <a:noFill/>
                    </a:lnT>
                    <a:lnB>
                      <a:noFill/>
                    </a:lnB>
                    <a:solidFill>
                      <a:schemeClr val="bg1"/>
                    </a:solidFill>
                  </a:tcPr>
                </a:tc>
                <a:extLst>
                  <a:ext uri="{0D108BD9-81ED-4DB2-BD59-A6C34878D82A}">
                    <a16:rowId xmlns:a16="http://schemas.microsoft.com/office/drawing/2014/main" val="3239200832"/>
                  </a:ext>
                </a:extLst>
              </a:tr>
              <a:tr h="232140">
                <a:tc>
                  <a:txBody>
                    <a:bodyPr/>
                    <a:lstStyle/>
                    <a:p>
                      <a:pPr algn="l" fontAlgn="b"/>
                      <a:r>
                        <a:rPr lang="en-US" sz="1500" b="0" i="0" u="none" strike="noStrike" dirty="0">
                          <a:solidFill>
                            <a:srgbClr val="000000"/>
                          </a:solidFill>
                          <a:effectLst/>
                          <a:latin typeface="Calibri" panose="020F0502020204030204" pitchFamily="34" charset="0"/>
                        </a:rPr>
                        <a:t>3</a:t>
                      </a:r>
                    </a:p>
                  </a:txBody>
                  <a:tcPr marL="3572" marR="3572" marT="3572" marB="0" anchor="b">
                    <a:lnL>
                      <a:noFill/>
                    </a:lnL>
                    <a:lnR>
                      <a:noFill/>
                    </a:lnR>
                    <a:lnT>
                      <a:noFill/>
                    </a:lnT>
                    <a:lnB>
                      <a:noFill/>
                    </a:lnB>
                    <a:solidFill>
                      <a:srgbClr val="D9D9D9"/>
                    </a:solidFill>
                  </a:tcPr>
                </a:tc>
                <a:tc>
                  <a:txBody>
                    <a:bodyPr/>
                    <a:lstStyle/>
                    <a:p>
                      <a:pPr algn="l" fontAlgn="b"/>
                      <a:r>
                        <a:rPr lang="en-US" sz="1500" b="0" i="0" u="none" strike="noStrike" dirty="0" err="1">
                          <a:solidFill>
                            <a:srgbClr val="000000"/>
                          </a:solidFill>
                          <a:effectLst/>
                          <a:latin typeface="Calibri" panose="020F0502020204030204" pitchFamily="34" charset="0"/>
                        </a:rPr>
                        <a:t>Knicknack</a:t>
                      </a:r>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1</a:t>
                      </a:r>
                    </a:p>
                  </a:txBody>
                  <a:tcPr marL="3572" marR="3572" marT="3572" marB="0" anchor="b">
                    <a:lnL>
                      <a:noFill/>
                    </a:lnL>
                    <a:lnR>
                      <a:noFill/>
                    </a:lnR>
                    <a:lnT>
                      <a:noFill/>
                    </a:lnT>
                    <a:lnB>
                      <a:noFill/>
                    </a:lnB>
                    <a:solidFill>
                      <a:srgbClr val="D9D9D9"/>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r>
                        <a:rPr lang="en-US" sz="1500" b="0" i="0" u="none" strike="noStrike" dirty="0">
                          <a:solidFill>
                            <a:srgbClr val="000000"/>
                          </a:solidFill>
                          <a:effectLst/>
                          <a:latin typeface="Calibri" panose="020F0502020204030204" pitchFamily="34" charset="0"/>
                        </a:rPr>
                        <a:t>3</a:t>
                      </a:r>
                    </a:p>
                  </a:txBody>
                  <a:tcPr marL="3572" marR="3572" marT="3572" marB="0" anchor="b">
                    <a:lnL>
                      <a:noFill/>
                    </a:lnL>
                    <a:lnR>
                      <a:noFill/>
                    </a:lnR>
                    <a:lnT>
                      <a:noFill/>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Black</a:t>
                      </a:r>
                    </a:p>
                  </a:txBody>
                  <a:tcPr marL="3572" marR="3572" marT="3572" marB="0" anchor="b">
                    <a:lnL>
                      <a:noFill/>
                    </a:lnL>
                    <a:lnR>
                      <a:noFill/>
                    </a:lnR>
                    <a:lnT>
                      <a:noFill/>
                    </a:lnT>
                    <a:lnB>
                      <a:noFill/>
                    </a:lnB>
                    <a:solidFill>
                      <a:srgbClr val="D9D9D9"/>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extLst>
                  <a:ext uri="{0D108BD9-81ED-4DB2-BD59-A6C34878D82A}">
                    <a16:rowId xmlns:a16="http://schemas.microsoft.com/office/drawing/2014/main" val="3758283482"/>
                  </a:ext>
                </a:extLst>
              </a:tr>
              <a:tr h="437214">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w="6350" cap="flat" cmpd="sng" algn="ctr">
                      <a:solidFill>
                        <a:schemeClr val="tx1"/>
                      </a:solidFill>
                      <a:prstDash val="solid"/>
                      <a:round/>
                      <a:headEnd type="none" w="med" len="med"/>
                      <a:tailEnd type="none" w="med" len="med"/>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w="6350" cap="flat" cmpd="sng" algn="ctr">
                      <a:solidFill>
                        <a:schemeClr val="tx1"/>
                      </a:solidFill>
                      <a:prstDash val="solid"/>
                      <a:round/>
                      <a:headEnd type="none" w="med" len="med"/>
                      <a:tailEnd type="none" w="med" len="med"/>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w="6350" cap="flat" cmpd="sng" algn="ctr">
                      <a:solidFill>
                        <a:schemeClr val="tx1"/>
                      </a:solidFill>
                      <a:prstDash val="solid"/>
                      <a:round/>
                      <a:headEnd type="none" w="med" len="med"/>
                      <a:tailEnd type="none" w="med" len="med"/>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extLst>
                  <a:ext uri="{0D108BD9-81ED-4DB2-BD59-A6C34878D82A}">
                    <a16:rowId xmlns:a16="http://schemas.microsoft.com/office/drawing/2014/main" val="1094308489"/>
                  </a:ext>
                </a:extLst>
              </a:tr>
              <a:tr h="344375">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gridSpan="3">
                  <a:txBody>
                    <a:bodyPr/>
                    <a:lstStyle/>
                    <a:p>
                      <a:pPr algn="l" fontAlgn="b"/>
                      <a:r>
                        <a:rPr lang="en-US" sz="2100" b="1" i="0" u="none" strike="noStrike" kern="1200" dirty="0" err="1">
                          <a:solidFill>
                            <a:srgbClr val="000000"/>
                          </a:solidFill>
                          <a:effectLst/>
                          <a:latin typeface="Calibri" panose="020F0502020204030204" pitchFamily="34" charset="0"/>
                          <a:ea typeface="+mn-ea"/>
                          <a:cs typeface="+mn-cs"/>
                        </a:rPr>
                        <a:t>ProductColor</a:t>
                      </a:r>
                      <a:endParaRPr lang="en-US" sz="2100" b="1" i="0" u="none" strike="noStrike" kern="1200" dirty="0">
                        <a:solidFill>
                          <a:srgbClr val="000000"/>
                        </a:solidFill>
                        <a:effectLst/>
                        <a:latin typeface="Calibri" panose="020F0502020204030204" pitchFamily="34" charset="0"/>
                        <a:ea typeface="+mn-ea"/>
                        <a:cs typeface="+mn-cs"/>
                      </a:endParaRPr>
                    </a:p>
                  </a:txBody>
                  <a:tcPr marL="3572" marR="3572" marT="3572" marB="0" anchor="b">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763" marR="4763" marT="4763" marB="0" anchor="b">
                    <a:lnL>
                      <a:noFill/>
                    </a:lnL>
                    <a:lnR>
                      <a:noFill/>
                    </a:lnR>
                    <a:lnT>
                      <a:noFill/>
                    </a:lnT>
                    <a:lnB>
                      <a:noFill/>
                    </a:lnB>
                    <a:solidFill>
                      <a:schemeClr val="bg1"/>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763" marR="4763" marT="4763"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extLst>
                  <a:ext uri="{0D108BD9-81ED-4DB2-BD59-A6C34878D82A}">
                    <a16:rowId xmlns:a16="http://schemas.microsoft.com/office/drawing/2014/main" val="2861983039"/>
                  </a:ext>
                </a:extLst>
              </a:tr>
              <a:tr h="232140">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gridSpan="2">
                  <a:txBody>
                    <a:bodyPr/>
                    <a:lstStyle/>
                    <a:p>
                      <a:pPr algn="l" fontAlgn="b"/>
                      <a:r>
                        <a:rPr lang="en-US" sz="1500" b="1" i="0" u="none" strike="noStrike" dirty="0">
                          <a:solidFill>
                            <a:srgbClr val="000000"/>
                          </a:solidFill>
                          <a:effectLst/>
                          <a:latin typeface="Calibri" panose="020F0502020204030204" pitchFamily="34" charset="0"/>
                        </a:rPr>
                        <a:t>Product</a:t>
                      </a:r>
                    </a:p>
                  </a:txBody>
                  <a:tcPr marL="3572" marR="3572" marT="3572" marB="0" anchor="b">
                    <a:lnL>
                      <a:noFill/>
                    </a:lnL>
                    <a:lnR>
                      <a:noFill/>
                    </a:lnR>
                    <a:lnT w="6350" cap="flat" cmpd="sng" algn="ctr">
                      <a:solidFill>
                        <a:schemeClr val="tx1"/>
                      </a:solidFill>
                      <a:prstDash val="solid"/>
                      <a:round/>
                      <a:headEnd type="none" w="med" len="med"/>
                      <a:tailEnd type="none" w="med" len="med"/>
                    </a:lnT>
                    <a:lnB>
                      <a:noFill/>
                    </a:lnB>
                    <a:solidFill>
                      <a:schemeClr val="bg1"/>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763" marR="4763" marT="4763" marB="0" anchor="b">
                    <a:lnL>
                      <a:noFill/>
                    </a:lnL>
                    <a:lnR>
                      <a:noFill/>
                    </a:lnR>
                    <a:lnT>
                      <a:noFill/>
                    </a:lnT>
                    <a:lnB>
                      <a:noFill/>
                    </a:lnB>
                    <a:solidFill>
                      <a:schemeClr val="bg1"/>
                    </a:solidFill>
                  </a:tcPr>
                </a:tc>
                <a:tc>
                  <a:txBody>
                    <a:bodyPr/>
                    <a:lstStyle/>
                    <a:p>
                      <a:pPr algn="l" fontAlgn="b"/>
                      <a:r>
                        <a:rPr lang="en-US" sz="1500" b="1" i="0" u="none" strike="noStrike" dirty="0">
                          <a:solidFill>
                            <a:srgbClr val="000000"/>
                          </a:solidFill>
                          <a:effectLst/>
                          <a:latin typeface="Calibri" panose="020F0502020204030204" pitchFamily="34" charset="0"/>
                        </a:rPr>
                        <a:t>Color</a:t>
                      </a:r>
                    </a:p>
                  </a:txBody>
                  <a:tcPr marL="3572" marR="3572" marT="3572" marB="0" anchor="b">
                    <a:lnL>
                      <a:noFill/>
                    </a:lnL>
                    <a:lnR>
                      <a:noFill/>
                    </a:lnR>
                    <a:lnT w="6350" cap="flat" cmpd="sng" algn="ctr">
                      <a:solidFill>
                        <a:schemeClr val="tx1"/>
                      </a:solidFill>
                      <a:prstDash val="solid"/>
                      <a:round/>
                      <a:headEnd type="none" w="med" len="med"/>
                      <a:tailEnd type="none" w="med" len="med"/>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extLst>
                  <a:ext uri="{0D108BD9-81ED-4DB2-BD59-A6C34878D82A}">
                    <a16:rowId xmlns:a16="http://schemas.microsoft.com/office/drawing/2014/main" val="3193559610"/>
                  </a:ext>
                </a:extLst>
              </a:tr>
              <a:tr h="250009">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gridSpan="2">
                  <a:txBody>
                    <a:bodyPr/>
                    <a:lstStyle/>
                    <a:p>
                      <a:pPr marL="0" algn="l" defTabSz="914088" rtl="0" eaLnBrk="1" fontAlgn="b" latinLnBrk="0" hangingPunct="1"/>
                      <a:r>
                        <a:rPr lang="en-US" sz="1500" b="0" i="0" u="none" strike="noStrike" kern="1200" dirty="0">
                          <a:solidFill>
                            <a:srgbClr val="000000"/>
                          </a:solidFill>
                          <a:effectLst/>
                          <a:latin typeface="Calibri" panose="020F0502020204030204" pitchFamily="34" charset="0"/>
                          <a:ea typeface="+mn-ea"/>
                          <a:cs typeface="+mn-cs"/>
                        </a:rPr>
                        <a:t>1</a:t>
                      </a:r>
                    </a:p>
                  </a:txBody>
                  <a:tcPr marL="3572" marR="3572" marT="3572" marB="0" anchor="b">
                    <a:lnL>
                      <a:noFill/>
                    </a:lnL>
                    <a:lnR>
                      <a:noFill/>
                    </a:lnR>
                    <a:lnT>
                      <a:noFill/>
                    </a:lnT>
                    <a:lnB>
                      <a:noFill/>
                    </a:lnB>
                    <a:solidFill>
                      <a:schemeClr val="bg1">
                        <a:lumMod val="85000"/>
                      </a:schemeClr>
                    </a:solidFill>
                  </a:tcPr>
                </a:tc>
                <a:tc hMerge="1">
                  <a:txBody>
                    <a:bodyPr/>
                    <a:lstStyle/>
                    <a:p>
                      <a:endParaRPr lang="en-US"/>
                    </a:p>
                  </a:txBody>
                  <a:tcPr/>
                </a:tc>
                <a:tc>
                  <a:txBody>
                    <a:bodyPr/>
                    <a:lstStyle/>
                    <a:p>
                      <a:pPr marL="0" algn="l" defTabSz="914088" rtl="0" eaLnBrk="1" fontAlgn="b" latinLnBrk="0" hangingPunct="1"/>
                      <a:r>
                        <a:rPr lang="en-US" sz="1500" b="0" i="0" u="none" strike="noStrike" kern="1200" dirty="0">
                          <a:solidFill>
                            <a:srgbClr val="000000"/>
                          </a:solidFill>
                          <a:effectLst/>
                          <a:latin typeface="Calibri" panose="020F0502020204030204" pitchFamily="34" charset="0"/>
                          <a:ea typeface="+mn-ea"/>
                          <a:cs typeface="+mn-cs"/>
                        </a:rPr>
                        <a:t>1</a:t>
                      </a:r>
                    </a:p>
                  </a:txBody>
                  <a:tcPr marL="3572" marR="3572" marT="3572" marB="0" anchor="b">
                    <a:lnL>
                      <a:noFill/>
                    </a:lnL>
                    <a:lnR>
                      <a:noFill/>
                    </a:lnR>
                    <a:lnT>
                      <a:noFill/>
                    </a:lnT>
                    <a:lnB>
                      <a:noFill/>
                    </a:lnB>
                    <a:solidFill>
                      <a:schemeClr val="bg1">
                        <a:lumMod val="85000"/>
                      </a:schemeClr>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extLst>
                  <a:ext uri="{0D108BD9-81ED-4DB2-BD59-A6C34878D82A}">
                    <a16:rowId xmlns:a16="http://schemas.microsoft.com/office/drawing/2014/main" val="3622901321"/>
                  </a:ext>
                </a:extLst>
              </a:tr>
              <a:tr h="244893">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gridSpan="2">
                  <a:txBody>
                    <a:bodyPr/>
                    <a:lstStyle/>
                    <a:p>
                      <a:pPr algn="l" fontAlgn="b"/>
                      <a:r>
                        <a:rPr lang="en-US" sz="1500" b="0" i="0" u="none" strike="noStrike" dirty="0">
                          <a:solidFill>
                            <a:srgbClr val="000000"/>
                          </a:solidFill>
                          <a:effectLst/>
                          <a:latin typeface="Calibri" panose="020F0502020204030204" pitchFamily="34" charset="0"/>
                        </a:rPr>
                        <a:t>2</a:t>
                      </a:r>
                    </a:p>
                  </a:txBody>
                  <a:tcPr marL="3572" marR="3572" marT="3572" marB="0" anchor="b">
                    <a:lnL>
                      <a:noFill/>
                    </a:lnL>
                    <a:lnR>
                      <a:noFill/>
                    </a:lnR>
                    <a:lnT>
                      <a:noFill/>
                    </a:lnT>
                    <a:lnB>
                      <a:noFill/>
                    </a:lnB>
                    <a:solidFill>
                      <a:schemeClr val="bg1"/>
                    </a:solidFill>
                  </a:tcPr>
                </a:tc>
                <a:tc hMerge="1">
                  <a:txBody>
                    <a:bodyPr/>
                    <a:lstStyle/>
                    <a:p>
                      <a:endParaRPr lang="en-US"/>
                    </a:p>
                  </a:txBody>
                  <a:tcPr/>
                </a:tc>
                <a:tc>
                  <a:txBody>
                    <a:bodyPr/>
                    <a:lstStyle/>
                    <a:p>
                      <a:pPr algn="l" fontAlgn="b"/>
                      <a:r>
                        <a:rPr lang="en-US" sz="1500" b="0" i="0" u="none" strike="noStrike" dirty="0">
                          <a:solidFill>
                            <a:srgbClr val="000000"/>
                          </a:solidFill>
                          <a:effectLst/>
                          <a:latin typeface="Calibri" panose="020F0502020204030204" pitchFamily="34" charset="0"/>
                        </a:rPr>
                        <a:t>1</a:t>
                      </a: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extLst>
                  <a:ext uri="{0D108BD9-81ED-4DB2-BD59-A6C34878D82A}">
                    <a16:rowId xmlns:a16="http://schemas.microsoft.com/office/drawing/2014/main" val="1511007718"/>
                  </a:ext>
                </a:extLst>
              </a:tr>
              <a:tr h="232140">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gridSpan="2">
                  <a:txBody>
                    <a:bodyPr/>
                    <a:lstStyle/>
                    <a:p>
                      <a:pPr algn="l" fontAlgn="b"/>
                      <a:r>
                        <a:rPr lang="en-US" sz="1500" b="0" i="0" u="none" strike="noStrike" dirty="0">
                          <a:solidFill>
                            <a:srgbClr val="000000"/>
                          </a:solidFill>
                          <a:effectLst/>
                          <a:latin typeface="Calibri" panose="020F0502020204030204" pitchFamily="34" charset="0"/>
                        </a:rPr>
                        <a:t>2</a:t>
                      </a:r>
                    </a:p>
                  </a:txBody>
                  <a:tcPr marL="3572" marR="3572" marT="3572" marB="0" anchor="b">
                    <a:lnL>
                      <a:noFill/>
                    </a:lnL>
                    <a:lnR>
                      <a:noFill/>
                    </a:lnR>
                    <a:lnT>
                      <a:noFill/>
                    </a:lnT>
                    <a:lnB>
                      <a:noFill/>
                    </a:lnB>
                    <a:solidFill>
                      <a:schemeClr val="bg1">
                        <a:lumMod val="85000"/>
                      </a:schemeClr>
                    </a:solidFill>
                  </a:tcPr>
                </a:tc>
                <a:tc hMerge="1">
                  <a:txBody>
                    <a:bodyPr/>
                    <a:lstStyle/>
                    <a:p>
                      <a:endParaRPr lang="en-US"/>
                    </a:p>
                  </a:txBody>
                  <a:tcPr/>
                </a:tc>
                <a:tc>
                  <a:txBody>
                    <a:bodyPr/>
                    <a:lstStyle/>
                    <a:p>
                      <a:pPr algn="l" fontAlgn="b"/>
                      <a:r>
                        <a:rPr lang="en-US" sz="1500" b="0" i="0" u="none" strike="noStrike" dirty="0">
                          <a:solidFill>
                            <a:srgbClr val="000000"/>
                          </a:solidFill>
                          <a:effectLst/>
                          <a:latin typeface="Calibri" panose="020F0502020204030204" pitchFamily="34" charset="0"/>
                        </a:rPr>
                        <a:t>2</a:t>
                      </a:r>
                    </a:p>
                  </a:txBody>
                  <a:tcPr marL="3572" marR="3572" marT="3572" marB="0" anchor="b">
                    <a:lnL>
                      <a:noFill/>
                    </a:lnL>
                    <a:lnR>
                      <a:noFill/>
                    </a:lnR>
                    <a:lnT>
                      <a:noFill/>
                    </a:lnT>
                    <a:lnB>
                      <a:noFill/>
                    </a:lnB>
                    <a:solidFill>
                      <a:schemeClr val="bg1">
                        <a:lumMod val="85000"/>
                      </a:schemeClr>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extLst>
                  <a:ext uri="{0D108BD9-81ED-4DB2-BD59-A6C34878D82A}">
                    <a16:rowId xmlns:a16="http://schemas.microsoft.com/office/drawing/2014/main" val="1630988650"/>
                  </a:ext>
                </a:extLst>
              </a:tr>
              <a:tr h="232140">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gridSpan="2">
                  <a:txBody>
                    <a:bodyPr/>
                    <a:lstStyle/>
                    <a:p>
                      <a:pPr algn="l" fontAlgn="b"/>
                      <a:r>
                        <a:rPr lang="en-US" sz="1500" b="0" i="0" u="none" strike="noStrike" dirty="0">
                          <a:solidFill>
                            <a:srgbClr val="000000"/>
                          </a:solidFill>
                          <a:effectLst/>
                          <a:latin typeface="Calibri" panose="020F0502020204030204" pitchFamily="34" charset="0"/>
                        </a:rPr>
                        <a:t>3</a:t>
                      </a:r>
                    </a:p>
                  </a:txBody>
                  <a:tcPr marL="3572" marR="3572" marT="3572" marB="0" anchor="b">
                    <a:lnL>
                      <a:noFill/>
                    </a:lnL>
                    <a:lnR>
                      <a:noFill/>
                    </a:lnR>
                    <a:lnT>
                      <a:noFill/>
                    </a:lnT>
                    <a:lnB>
                      <a:noFill/>
                    </a:lnB>
                    <a:solidFill>
                      <a:schemeClr val="bg1"/>
                    </a:solidFill>
                  </a:tcPr>
                </a:tc>
                <a:tc hMerge="1">
                  <a:txBody>
                    <a:bodyPr/>
                    <a:lstStyle/>
                    <a:p>
                      <a:endParaRPr lang="en-US"/>
                    </a:p>
                  </a:txBody>
                  <a:tcPr/>
                </a:tc>
                <a:tc>
                  <a:txBody>
                    <a:bodyPr/>
                    <a:lstStyle/>
                    <a:p>
                      <a:pPr algn="l" fontAlgn="b"/>
                      <a:r>
                        <a:rPr lang="en-US" sz="1500" b="0" i="0" u="none" strike="noStrike" dirty="0">
                          <a:solidFill>
                            <a:srgbClr val="000000"/>
                          </a:solidFill>
                          <a:effectLst/>
                          <a:latin typeface="Calibri" panose="020F0502020204030204" pitchFamily="34" charset="0"/>
                        </a:rPr>
                        <a:t>2</a:t>
                      </a: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extLst>
                  <a:ext uri="{0D108BD9-81ED-4DB2-BD59-A6C34878D82A}">
                    <a16:rowId xmlns:a16="http://schemas.microsoft.com/office/drawing/2014/main" val="3339361303"/>
                  </a:ext>
                </a:extLst>
              </a:tr>
              <a:tr h="232140">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gridSpan="2">
                  <a:txBody>
                    <a:bodyPr/>
                    <a:lstStyle/>
                    <a:p>
                      <a:pPr algn="l" fontAlgn="b"/>
                      <a:r>
                        <a:rPr lang="en-US" sz="1500" b="0" i="0" u="none" strike="noStrike" dirty="0">
                          <a:solidFill>
                            <a:srgbClr val="000000"/>
                          </a:solidFill>
                          <a:effectLst/>
                          <a:latin typeface="Calibri" panose="020F0502020204030204" pitchFamily="34" charset="0"/>
                        </a:rPr>
                        <a:t>3</a:t>
                      </a:r>
                    </a:p>
                  </a:txBody>
                  <a:tcPr marL="3572" marR="3572" marT="3572" marB="0" anchor="b">
                    <a:lnL>
                      <a:noFill/>
                    </a:lnL>
                    <a:lnR>
                      <a:noFill/>
                    </a:lnR>
                    <a:lnT>
                      <a:noFill/>
                    </a:lnT>
                    <a:lnB>
                      <a:noFill/>
                    </a:lnB>
                    <a:solidFill>
                      <a:schemeClr val="bg1">
                        <a:lumMod val="85000"/>
                      </a:schemeClr>
                    </a:solidFill>
                  </a:tcPr>
                </a:tc>
                <a:tc hMerge="1">
                  <a:txBody>
                    <a:bodyPr/>
                    <a:lstStyle/>
                    <a:p>
                      <a:endParaRPr lang="en-US"/>
                    </a:p>
                  </a:txBody>
                  <a:tcPr/>
                </a:tc>
                <a:tc>
                  <a:txBody>
                    <a:bodyPr/>
                    <a:lstStyle/>
                    <a:p>
                      <a:pPr algn="l" fontAlgn="b"/>
                      <a:r>
                        <a:rPr lang="en-US" sz="1500" b="0" i="0" u="none" strike="noStrike" dirty="0">
                          <a:solidFill>
                            <a:srgbClr val="000000"/>
                          </a:solidFill>
                          <a:effectLst/>
                          <a:latin typeface="Calibri" panose="020F0502020204030204" pitchFamily="34" charset="0"/>
                        </a:rPr>
                        <a:t>3</a:t>
                      </a:r>
                    </a:p>
                  </a:txBody>
                  <a:tcPr marL="3572" marR="3572" marT="3572" marB="0" anchor="b">
                    <a:lnL>
                      <a:noFill/>
                    </a:lnL>
                    <a:lnR>
                      <a:noFill/>
                    </a:lnR>
                    <a:lnT>
                      <a:noFill/>
                    </a:lnT>
                    <a:lnB>
                      <a:noFill/>
                    </a:lnB>
                    <a:solidFill>
                      <a:schemeClr val="bg1">
                        <a:lumMod val="85000"/>
                      </a:schemeClr>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extLst>
                  <a:ext uri="{0D108BD9-81ED-4DB2-BD59-A6C34878D82A}">
                    <a16:rowId xmlns:a16="http://schemas.microsoft.com/office/drawing/2014/main" val="598871708"/>
                  </a:ext>
                </a:extLst>
              </a:tr>
            </a:tbl>
          </a:graphicData>
        </a:graphic>
      </p:graphicFrame>
      <p:sp>
        <p:nvSpPr>
          <p:cNvPr id="8" name="TextBox 7">
            <a:extLst>
              <a:ext uri="{FF2B5EF4-FFF2-40B4-BE49-F238E27FC236}">
                <a16:creationId xmlns:a16="http://schemas.microsoft.com/office/drawing/2014/main" id="{B2455343-7F27-4049-8AC6-8B02064E0D61}"/>
              </a:ext>
            </a:extLst>
          </p:cNvPr>
          <p:cNvSpPr txBox="1"/>
          <p:nvPr/>
        </p:nvSpPr>
        <p:spPr>
          <a:xfrm>
            <a:off x="7680960" y="5852160"/>
            <a:ext cx="1097280" cy="640080"/>
          </a:xfrm>
          <a:prstGeom prst="rect">
            <a:avLst/>
          </a:prstGeom>
          <a:noFill/>
        </p:spPr>
        <p:txBody>
          <a:bodyPr wrap="square" rtlCol="0">
            <a:spAutoFit/>
          </a:bodyPr>
          <a:lstStyle/>
          <a:p>
            <a:r>
              <a:rPr lang="en-US" sz="3200" b="1" dirty="0">
                <a:solidFill>
                  <a:schemeClr val="bg1">
                    <a:lumMod val="65000"/>
                  </a:schemeClr>
                </a:solidFill>
                <a:latin typeface="Arial" panose="020B0604020202020204" pitchFamily="34" charset="0"/>
                <a:cs typeface="Arial" panose="020B0604020202020204" pitchFamily="34" charset="0"/>
              </a:rPr>
              <a:t>1NF</a:t>
            </a:r>
          </a:p>
        </p:txBody>
      </p:sp>
      <p:sp>
        <p:nvSpPr>
          <p:cNvPr id="12" name="TextBox 11">
            <a:extLst>
              <a:ext uri="{FF2B5EF4-FFF2-40B4-BE49-F238E27FC236}">
                <a16:creationId xmlns:a16="http://schemas.microsoft.com/office/drawing/2014/main" id="{D2CF5073-2F96-43BF-8029-4A929153993B}"/>
              </a:ext>
            </a:extLst>
          </p:cNvPr>
          <p:cNvSpPr txBox="1"/>
          <p:nvPr/>
        </p:nvSpPr>
        <p:spPr>
          <a:xfrm>
            <a:off x="7680960" y="5852160"/>
            <a:ext cx="1097280" cy="640080"/>
          </a:xfrm>
          <a:prstGeom prst="rect">
            <a:avLst/>
          </a:prstGeom>
          <a:noFill/>
        </p:spPr>
        <p:txBody>
          <a:bodyPr wrap="square" rtlCol="0">
            <a:spAutoFit/>
          </a:bodyPr>
          <a:lstStyle>
            <a:defPPr>
              <a:defRPr lang="tr-TR"/>
            </a:defPPr>
            <a:lvl1pPr>
              <a:defRPr sz="2800" b="1">
                <a:solidFill>
                  <a:schemeClr val="bg1">
                    <a:lumMod val="65000"/>
                  </a:schemeClr>
                </a:solidFill>
                <a:latin typeface="Arial" panose="020B0604020202020204" pitchFamily="34" charset="0"/>
                <a:cs typeface="Arial" panose="020B0604020202020204" pitchFamily="34" charset="0"/>
              </a:defRPr>
            </a:lvl1pPr>
          </a:lstStyle>
          <a:p>
            <a:r>
              <a:rPr lang="en-US" sz="3200" dirty="0"/>
              <a:t>2NF</a:t>
            </a:r>
          </a:p>
        </p:txBody>
      </p:sp>
      <p:sp>
        <p:nvSpPr>
          <p:cNvPr id="16" name="TextBox 15">
            <a:extLst>
              <a:ext uri="{FF2B5EF4-FFF2-40B4-BE49-F238E27FC236}">
                <a16:creationId xmlns:a16="http://schemas.microsoft.com/office/drawing/2014/main" id="{F3D82E82-43A1-4803-A18D-AA250C4A9E25}"/>
              </a:ext>
            </a:extLst>
          </p:cNvPr>
          <p:cNvSpPr txBox="1"/>
          <p:nvPr/>
        </p:nvSpPr>
        <p:spPr>
          <a:xfrm>
            <a:off x="7680960" y="5852160"/>
            <a:ext cx="1097280" cy="640080"/>
          </a:xfrm>
          <a:prstGeom prst="rect">
            <a:avLst/>
          </a:prstGeom>
          <a:noFill/>
        </p:spPr>
        <p:txBody>
          <a:bodyPr wrap="square" rtlCol="0">
            <a:spAutoFit/>
          </a:bodyPr>
          <a:lstStyle>
            <a:defPPr>
              <a:defRPr lang="tr-TR"/>
            </a:defPPr>
            <a:lvl1pPr>
              <a:defRPr sz="2800" b="1">
                <a:solidFill>
                  <a:schemeClr val="bg1">
                    <a:lumMod val="65000"/>
                  </a:schemeClr>
                </a:solidFill>
                <a:latin typeface="Arial" panose="020B0604020202020204" pitchFamily="34" charset="0"/>
                <a:cs typeface="Arial" panose="020B0604020202020204" pitchFamily="34" charset="0"/>
              </a:defRPr>
            </a:lvl1pPr>
          </a:lstStyle>
          <a:p>
            <a:r>
              <a:rPr lang="en-US" sz="3200" dirty="0"/>
              <a:t>3NF</a:t>
            </a:r>
          </a:p>
        </p:txBody>
      </p:sp>
    </p:spTree>
    <p:extLst>
      <p:ext uri="{BB962C8B-B14F-4D97-AF65-F5344CB8AC3E}">
        <p14:creationId xmlns:p14="http://schemas.microsoft.com/office/powerpoint/2010/main" val="3202148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par>
                                <p:cTn id="19" presetID="1" presetClass="exit" presetSubtype="0" fill="hold" grpId="1" nodeType="with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 presetClass="exit" presetSubtype="0" fill="hold" grpId="1" nodeType="withEffect">
                                  <p:stCondLst>
                                    <p:cond delay="0"/>
                                  </p:stCondLst>
                                  <p:childTnLst>
                                    <p:set>
                                      <p:cBhvr>
                                        <p:cTn id="27" dur="1" fill="hold">
                                          <p:stCondLst>
                                            <p:cond delay="0"/>
                                          </p:stCondLst>
                                        </p:cTn>
                                        <p:tgtEl>
                                          <p:spTgt spid="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par>
                                <p:cTn id="33" presetID="9"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dissolve">
                                      <p:cBhvr>
                                        <p:cTn id="35" dur="500"/>
                                        <p:tgtEl>
                                          <p:spTgt spid="13"/>
                                        </p:tgtEl>
                                      </p:cBhvr>
                                    </p:animEffect>
                                  </p:childTnLst>
                                </p:cTn>
                              </p:par>
                              <p:par>
                                <p:cTn id="36" presetID="1"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childTnLst>
                                </p:cTn>
                              </p:par>
                              <p:par>
                                <p:cTn id="38" presetID="1" presetClass="exit" presetSubtype="0" fill="hold" grpId="1" nodeType="withEffect">
                                  <p:stCondLst>
                                    <p:cond delay="0"/>
                                  </p:stCondLst>
                                  <p:childTnLst>
                                    <p:set>
                                      <p:cBhvr>
                                        <p:cTn id="39" dur="1" fill="hold">
                                          <p:stCondLst>
                                            <p:cond delay="0"/>
                                          </p:stCondLst>
                                        </p:cTn>
                                        <p:tgtEl>
                                          <p:spTgt spid="15"/>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xit" presetSubtype="0" fill="hold" nodeType="clickEffect">
                                  <p:stCondLst>
                                    <p:cond delay="0"/>
                                  </p:stCondLst>
                                  <p:childTnLst>
                                    <p:animEffect transition="out" filter="dissolve">
                                      <p:cBhvr>
                                        <p:cTn id="48" dur="500"/>
                                        <p:tgtEl>
                                          <p:spTgt spid="13"/>
                                        </p:tgtEl>
                                      </p:cBhvr>
                                    </p:animEffect>
                                    <p:set>
                                      <p:cBhvr>
                                        <p:cTn id="49" dur="1" fill="hold">
                                          <p:stCondLst>
                                            <p:cond delay="499"/>
                                          </p:stCondLst>
                                        </p:cTn>
                                        <p:tgtEl>
                                          <p:spTgt spid="13"/>
                                        </p:tgtEl>
                                        <p:attrNameLst>
                                          <p:attrName>style.visibility</p:attrName>
                                        </p:attrNameLst>
                                      </p:cBhvr>
                                      <p:to>
                                        <p:strVal val="hidden"/>
                                      </p:to>
                                    </p:set>
                                  </p:childTnLst>
                                </p:cTn>
                              </p:par>
                              <p:par>
                                <p:cTn id="50" presetID="9" presetClass="entr" presetSubtype="0" fill="hold" nodeType="with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dissolve">
                                      <p:cBhvr>
                                        <p:cTn id="52" dur="500"/>
                                        <p:tgtEl>
                                          <p:spTgt spid="9"/>
                                        </p:tgtEl>
                                      </p:cBhvr>
                                    </p:animEffect>
                                  </p:childTnLst>
                                </p:cTn>
                              </p:par>
                              <p:par>
                                <p:cTn id="53" presetID="1" presetClass="exit" presetSubtype="0" fill="hold" grpId="1" nodeType="withEffect">
                                  <p:stCondLst>
                                    <p:cond delay="0"/>
                                  </p:stCondLst>
                                  <p:childTnLst>
                                    <p:set>
                                      <p:cBhvr>
                                        <p:cTn id="54" dur="1" fill="hold">
                                          <p:stCondLst>
                                            <p:cond delay="0"/>
                                          </p:stCondLst>
                                        </p:cTn>
                                        <p:tgtEl>
                                          <p:spTgt spid="14"/>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fade">
                                      <p:cBhvr>
                                        <p:cTn id="59" dur="500"/>
                                        <p:tgtEl>
                                          <p:spTgt spid="2"/>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xit" presetSubtype="0" fill="hold" nodeType="clickEffect">
                                  <p:stCondLst>
                                    <p:cond delay="0"/>
                                  </p:stCondLst>
                                  <p:childTnLst>
                                    <p:animEffect transition="out" filter="dissolve">
                                      <p:cBhvr>
                                        <p:cTn id="63" dur="500"/>
                                        <p:tgtEl>
                                          <p:spTgt spid="9"/>
                                        </p:tgtEl>
                                      </p:cBhvr>
                                    </p:animEffect>
                                    <p:set>
                                      <p:cBhvr>
                                        <p:cTn id="64" dur="1" fill="hold">
                                          <p:stCondLst>
                                            <p:cond delay="499"/>
                                          </p:stCondLst>
                                        </p:cTn>
                                        <p:tgtEl>
                                          <p:spTgt spid="9"/>
                                        </p:tgtEl>
                                        <p:attrNameLst>
                                          <p:attrName>style.visibility</p:attrName>
                                        </p:attrNameLst>
                                      </p:cBhvr>
                                      <p:to>
                                        <p:strVal val="hidden"/>
                                      </p:to>
                                    </p:set>
                                  </p:childTnLst>
                                </p:cTn>
                              </p:par>
                              <p:par>
                                <p:cTn id="65" presetID="9" presetClass="entr" presetSubtype="0" fill="hold" nodeType="with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dissolve">
                                      <p:cBhvr>
                                        <p:cTn id="67" dur="500"/>
                                        <p:tgtEl>
                                          <p:spTgt spid="19"/>
                                        </p:tgtEl>
                                      </p:cBhvr>
                                    </p:animEffect>
                                  </p:childTnLst>
                                </p:cTn>
                              </p:par>
                              <p:par>
                                <p:cTn id="68" presetID="1" presetClass="exit" presetSubtype="0" fill="hold" nodeType="withEffect">
                                  <p:stCondLst>
                                    <p:cond delay="0"/>
                                  </p:stCondLst>
                                  <p:childTnLst>
                                    <p:set>
                                      <p:cBhvr>
                                        <p:cTn id="69" dur="1" fill="hold">
                                          <p:stCondLst>
                                            <p:cond delay="0"/>
                                          </p:stCondLst>
                                        </p:cTn>
                                        <p:tgtEl>
                                          <p:spTgt spid="2"/>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fade">
                                      <p:cBhvr>
                                        <p:cTn id="74" dur="500"/>
                                        <p:tgtEl>
                                          <p:spTgt spid="18"/>
                                        </p:tgtEl>
                                      </p:cBhvr>
                                    </p:animEffect>
                                  </p:childTnLst>
                                </p:cTn>
                              </p:par>
                              <p:par>
                                <p:cTn id="75" presetID="1" presetClass="exit" presetSubtype="0" fill="hold" grpId="1" nodeType="withEffect">
                                  <p:stCondLst>
                                    <p:cond delay="0"/>
                                  </p:stCondLst>
                                  <p:childTnLst>
                                    <p:set>
                                      <p:cBhvr>
                                        <p:cTn id="76" dur="1" fill="hold">
                                          <p:stCondLst>
                                            <p:cond delay="0"/>
                                          </p:stCondLst>
                                        </p:cTn>
                                        <p:tgtEl>
                                          <p:spTgt spid="12"/>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9" presetClass="exit" presetSubtype="0" fill="hold" nodeType="clickEffect">
                                  <p:stCondLst>
                                    <p:cond delay="0"/>
                                  </p:stCondLst>
                                  <p:childTnLst>
                                    <p:animEffect transition="out" filter="dissolve">
                                      <p:cBhvr>
                                        <p:cTn id="80" dur="500"/>
                                        <p:tgtEl>
                                          <p:spTgt spid="19"/>
                                        </p:tgtEl>
                                      </p:cBhvr>
                                    </p:animEffect>
                                    <p:set>
                                      <p:cBhvr>
                                        <p:cTn id="81" dur="1" fill="hold">
                                          <p:stCondLst>
                                            <p:cond delay="499"/>
                                          </p:stCondLst>
                                        </p:cTn>
                                        <p:tgtEl>
                                          <p:spTgt spid="19"/>
                                        </p:tgtEl>
                                        <p:attrNameLst>
                                          <p:attrName>style.visibility</p:attrName>
                                        </p:attrNameLst>
                                      </p:cBhvr>
                                      <p:to>
                                        <p:strVal val="hidden"/>
                                      </p:to>
                                    </p:set>
                                  </p:childTnLst>
                                </p:cTn>
                              </p:par>
                              <p:par>
                                <p:cTn id="82" presetID="1" presetClass="entr" presetSubtype="0" fill="hold" grpId="0" nodeType="withEffect">
                                  <p:stCondLst>
                                    <p:cond delay="0"/>
                                  </p:stCondLst>
                                  <p:childTnLst>
                                    <p:set>
                                      <p:cBhvr>
                                        <p:cTn id="83" dur="1" fill="hold">
                                          <p:stCondLst>
                                            <p:cond delay="0"/>
                                          </p:stCondLst>
                                        </p:cTn>
                                        <p:tgtEl>
                                          <p:spTgt spid="16"/>
                                        </p:tgtEl>
                                        <p:attrNameLst>
                                          <p:attrName>style.visibility</p:attrName>
                                        </p:attrNameLst>
                                      </p:cBhvr>
                                      <p:to>
                                        <p:strVal val="visible"/>
                                      </p:to>
                                    </p:set>
                                  </p:childTnLst>
                                </p:cTn>
                              </p:par>
                              <p:par>
                                <p:cTn id="84" presetID="9" presetClass="entr" presetSubtype="0" fill="hold" nodeType="with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dissolve">
                                      <p:cBhvr>
                                        <p:cTn id="86" dur="500"/>
                                        <p:tgtEl>
                                          <p:spTgt spid="10"/>
                                        </p:tgtEl>
                                      </p:cBhvr>
                                    </p:animEffect>
                                  </p:childTnLst>
                                </p:cTn>
                              </p:par>
                              <p:par>
                                <p:cTn id="87" presetID="1" presetClass="exit" presetSubtype="0" fill="hold" grpId="1" nodeType="withEffect">
                                  <p:stCondLst>
                                    <p:cond delay="0"/>
                                  </p:stCondLst>
                                  <p:childTnLst>
                                    <p:set>
                                      <p:cBhvr>
                                        <p:cTn id="88"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5" grpId="0" animBg="1"/>
      <p:bldP spid="15" grpId="1" animBg="1"/>
      <p:bldP spid="18" grpId="0" animBg="1"/>
      <p:bldP spid="18" grpId="1" animBg="1"/>
      <p:bldP spid="14" grpId="0" animBg="1"/>
      <p:bldP spid="14" grpId="1" animBg="1"/>
      <p:bldP spid="8" grpId="0"/>
      <p:bldP spid="8" grpId="1"/>
      <p:bldP spid="12" grpId="0"/>
      <p:bldP spid="12" grpId="1"/>
      <p:bldP spid="1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0289"/>
          </a:xfrm>
        </p:spPr>
        <p:txBody>
          <a:bodyPr>
            <a:normAutofit fontScale="90000"/>
          </a:bodyPr>
          <a:lstStyle/>
          <a:p>
            <a:r>
              <a:rPr lang="en-US" b="1" dirty="0">
                <a:solidFill>
                  <a:schemeClr val="bg1">
                    <a:lumMod val="50000"/>
                  </a:schemeClr>
                </a:solidFill>
                <a:latin typeface="Arial" panose="020B0604020202020204" pitchFamily="34" charset="0"/>
                <a:cs typeface="Arial" panose="020B0604020202020204" pitchFamily="34" charset="0"/>
              </a:rPr>
              <a:t>Filtering using TOP</a:t>
            </a:r>
          </a:p>
        </p:txBody>
      </p:sp>
      <p:sp>
        <p:nvSpPr>
          <p:cNvPr id="3" name="Content Placeholder 2"/>
          <p:cNvSpPr>
            <a:spLocks noGrp="1"/>
          </p:cNvSpPr>
          <p:nvPr>
            <p:ph idx="1"/>
          </p:nvPr>
        </p:nvSpPr>
        <p:spPr>
          <a:xfrm>
            <a:off x="179512" y="992188"/>
            <a:ext cx="8640960" cy="5623142"/>
          </a:xfrm>
        </p:spPr>
        <p:txBody>
          <a:bodyPr>
            <a:noAutofit/>
          </a:bodyPr>
          <a:lstStyle/>
          <a:p>
            <a:pPr marL="0" indent="0">
              <a:buNone/>
            </a:pPr>
            <a:r>
              <a:rPr lang="en-US" sz="2400" b="1" dirty="0">
                <a:solidFill>
                  <a:schemeClr val="bg1">
                    <a:lumMod val="50000"/>
                  </a:schemeClr>
                </a:solidFill>
                <a:latin typeface="Arial" panose="020B0604020202020204" pitchFamily="34" charset="0"/>
                <a:cs typeface="Arial" panose="020B0604020202020204" pitchFamily="34" charset="0"/>
              </a:rPr>
              <a:t>Filter rows for customers to display top 20 </a:t>
            </a:r>
            <a:r>
              <a:rPr lang="en-US" sz="2400" b="1" dirty="0" err="1">
                <a:solidFill>
                  <a:schemeClr val="bg1">
                    <a:lumMod val="50000"/>
                  </a:schemeClr>
                </a:solidFill>
                <a:latin typeface="Arial" panose="020B0604020202020204" pitchFamily="34" charset="0"/>
                <a:cs typeface="Arial" panose="020B0604020202020204" pitchFamily="34" charset="0"/>
              </a:rPr>
              <a:t>TotalDue</a:t>
            </a:r>
            <a:r>
              <a:rPr lang="en-US" sz="2400" b="1" dirty="0">
                <a:solidFill>
                  <a:schemeClr val="bg1">
                    <a:lumMod val="50000"/>
                  </a:schemeClr>
                </a:solidFill>
                <a:latin typeface="Arial" panose="020B0604020202020204" pitchFamily="34" charset="0"/>
                <a:cs typeface="Arial" panose="020B0604020202020204" pitchFamily="34" charset="0"/>
              </a:rPr>
              <a:t> items</a:t>
            </a:r>
          </a:p>
          <a:p>
            <a:pPr marL="0" indent="0">
              <a:buNone/>
            </a:pPr>
            <a:endParaRPr lang="en-US" sz="2400" b="1" dirty="0">
              <a:solidFill>
                <a:schemeClr val="bg1">
                  <a:lumMod val="50000"/>
                </a:schemeClr>
              </a:solidFill>
              <a:latin typeface="Arial" panose="020B0604020202020204" pitchFamily="34" charset="0"/>
              <a:cs typeface="Arial" panose="020B0604020202020204" pitchFamily="34" charset="0"/>
            </a:endParaRPr>
          </a:p>
          <a:p>
            <a:pPr marL="0" indent="0">
              <a:buNone/>
            </a:pPr>
            <a:endParaRPr lang="en-US" sz="2400" b="1" dirty="0">
              <a:solidFill>
                <a:schemeClr val="bg1">
                  <a:lumMod val="50000"/>
                </a:schemeClr>
              </a:solidFill>
              <a:latin typeface="Arial" panose="020B0604020202020204" pitchFamily="34" charset="0"/>
              <a:cs typeface="Arial" panose="020B0604020202020204" pitchFamily="34" charset="0"/>
            </a:endParaRPr>
          </a:p>
          <a:p>
            <a:pPr marL="0" indent="0">
              <a:buNone/>
            </a:pPr>
            <a:endParaRPr lang="en-US" sz="2400" b="1" dirty="0">
              <a:solidFill>
                <a:schemeClr val="bg1">
                  <a:lumMod val="50000"/>
                </a:schemeClr>
              </a:solidFill>
              <a:latin typeface="Arial" panose="020B0604020202020204" pitchFamily="34" charset="0"/>
              <a:cs typeface="Arial" panose="020B0604020202020204" pitchFamily="34" charset="0"/>
            </a:endParaRPr>
          </a:p>
          <a:p>
            <a:pPr marL="0" indent="0">
              <a:buNone/>
            </a:pPr>
            <a:r>
              <a:rPr lang="en-US" sz="2400" b="1" dirty="0">
                <a:solidFill>
                  <a:schemeClr val="bg1">
                    <a:lumMod val="50000"/>
                  </a:schemeClr>
                </a:solidFill>
                <a:latin typeface="Arial" panose="020B0604020202020204" pitchFamily="34" charset="0"/>
                <a:cs typeface="Arial" panose="020B0604020202020204" pitchFamily="34" charset="0"/>
              </a:rPr>
              <a:t>Filter rows for customers to display top 20 </a:t>
            </a:r>
            <a:r>
              <a:rPr lang="en-US" sz="2400" b="1" dirty="0" err="1">
                <a:solidFill>
                  <a:schemeClr val="bg1">
                    <a:lumMod val="50000"/>
                  </a:schemeClr>
                </a:solidFill>
                <a:latin typeface="Arial" panose="020B0604020202020204" pitchFamily="34" charset="0"/>
                <a:cs typeface="Arial" panose="020B0604020202020204" pitchFamily="34" charset="0"/>
              </a:rPr>
              <a:t>TotalDue</a:t>
            </a:r>
            <a:r>
              <a:rPr lang="en-US" sz="2400" b="1" dirty="0">
                <a:solidFill>
                  <a:schemeClr val="bg1">
                    <a:lumMod val="50000"/>
                  </a:schemeClr>
                </a:solidFill>
                <a:latin typeface="Arial" panose="020B0604020202020204" pitchFamily="34" charset="0"/>
                <a:cs typeface="Arial" panose="020B0604020202020204" pitchFamily="34" charset="0"/>
              </a:rPr>
              <a:t> items with ties</a:t>
            </a:r>
          </a:p>
          <a:p>
            <a:pPr marL="0" indent="0">
              <a:buNone/>
            </a:pPr>
            <a:endParaRPr lang="en-US" sz="2400" b="1" dirty="0">
              <a:solidFill>
                <a:schemeClr val="bg1">
                  <a:lumMod val="50000"/>
                </a:schemeClr>
              </a:solidFill>
              <a:latin typeface="Arial" panose="020B0604020202020204" pitchFamily="34" charset="0"/>
              <a:cs typeface="Arial" panose="020B0604020202020204" pitchFamily="34" charset="0"/>
            </a:endParaRPr>
          </a:p>
          <a:p>
            <a:pPr marL="0" indent="0">
              <a:buNone/>
            </a:pPr>
            <a:endParaRPr lang="en-US" sz="2400" b="1" dirty="0">
              <a:solidFill>
                <a:schemeClr val="bg1">
                  <a:lumMod val="50000"/>
                </a:schemeClr>
              </a:solidFill>
              <a:latin typeface="Arial" panose="020B0604020202020204" pitchFamily="34" charset="0"/>
              <a:cs typeface="Arial" panose="020B0604020202020204" pitchFamily="34" charset="0"/>
            </a:endParaRPr>
          </a:p>
          <a:p>
            <a:pPr marL="0" indent="0">
              <a:buNone/>
            </a:pPr>
            <a:endParaRPr lang="en-US" sz="2400" b="1" dirty="0">
              <a:solidFill>
                <a:schemeClr val="bg1">
                  <a:lumMod val="50000"/>
                </a:schemeClr>
              </a:solidFill>
              <a:latin typeface="Arial" panose="020B0604020202020204" pitchFamily="34" charset="0"/>
              <a:cs typeface="Arial" panose="020B0604020202020204" pitchFamily="34" charset="0"/>
            </a:endParaRPr>
          </a:p>
          <a:p>
            <a:pPr marL="0" indent="0">
              <a:buNone/>
            </a:pPr>
            <a:r>
              <a:rPr lang="en-US" sz="2400" b="1" dirty="0">
                <a:solidFill>
                  <a:schemeClr val="bg1">
                    <a:lumMod val="50000"/>
                  </a:schemeClr>
                </a:solidFill>
                <a:latin typeface="Arial" panose="020B0604020202020204" pitchFamily="34" charset="0"/>
                <a:cs typeface="Arial" panose="020B0604020202020204" pitchFamily="34" charset="0"/>
              </a:rPr>
              <a:t>Filter rows for customers to display top 1% of </a:t>
            </a:r>
            <a:r>
              <a:rPr lang="en-US" sz="2400" b="1" dirty="0" err="1">
                <a:solidFill>
                  <a:schemeClr val="bg1">
                    <a:lumMod val="50000"/>
                  </a:schemeClr>
                </a:solidFill>
                <a:latin typeface="Arial" panose="020B0604020202020204" pitchFamily="34" charset="0"/>
                <a:cs typeface="Arial" panose="020B0604020202020204" pitchFamily="34" charset="0"/>
              </a:rPr>
              <a:t>TotalDue</a:t>
            </a:r>
            <a:r>
              <a:rPr lang="en-US" sz="2400" b="1" dirty="0">
                <a:solidFill>
                  <a:schemeClr val="bg1">
                    <a:lumMod val="50000"/>
                  </a:schemeClr>
                </a:solidFill>
                <a:latin typeface="Arial" panose="020B0604020202020204" pitchFamily="34" charset="0"/>
                <a:cs typeface="Arial" panose="020B0604020202020204" pitchFamily="34" charset="0"/>
              </a:rPr>
              <a:t> items</a:t>
            </a:r>
          </a:p>
          <a:p>
            <a:pPr marL="0" indent="0">
              <a:buNone/>
            </a:pPr>
            <a:endParaRPr lang="en-US" sz="2400" b="1" dirty="0">
              <a:solidFill>
                <a:schemeClr val="bg1">
                  <a:lumMod val="50000"/>
                </a:schemeClr>
              </a:solidFill>
              <a:latin typeface="Arial" panose="020B0604020202020204" pitchFamily="34" charset="0"/>
              <a:cs typeface="Arial" panose="020B0604020202020204" pitchFamily="34" charset="0"/>
            </a:endParaRPr>
          </a:p>
        </p:txBody>
      </p:sp>
      <p:sp>
        <p:nvSpPr>
          <p:cNvPr id="4" name="AutoShape 3"/>
          <p:cNvSpPr>
            <a:spLocks noChangeArrowheads="1"/>
          </p:cNvSpPr>
          <p:nvPr/>
        </p:nvSpPr>
        <p:spPr bwMode="auto">
          <a:xfrm>
            <a:off x="822277" y="1556792"/>
            <a:ext cx="7499446" cy="959048"/>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b="1" dirty="0"/>
              <a:t>SELECT</a:t>
            </a:r>
            <a:r>
              <a:rPr lang="en-US" dirty="0"/>
              <a:t> </a:t>
            </a:r>
            <a:r>
              <a:rPr lang="en-US" b="1" dirty="0">
                <a:solidFill>
                  <a:srgbClr val="FF0000"/>
                </a:solidFill>
              </a:rPr>
              <a:t>TOP (20) </a:t>
            </a:r>
            <a:r>
              <a:rPr lang="en-US" dirty="0" err="1"/>
              <a:t>SalesOrderID</a:t>
            </a:r>
            <a:r>
              <a:rPr lang="en-US" b="1" dirty="0"/>
              <a:t>,</a:t>
            </a:r>
            <a:r>
              <a:rPr lang="en-US" dirty="0"/>
              <a:t> </a:t>
            </a:r>
            <a:r>
              <a:rPr lang="en-US" dirty="0" err="1"/>
              <a:t>CustomerID</a:t>
            </a:r>
            <a:r>
              <a:rPr lang="en-US" b="1" dirty="0"/>
              <a:t>,</a:t>
            </a:r>
            <a:r>
              <a:rPr lang="en-US" dirty="0"/>
              <a:t> </a:t>
            </a:r>
            <a:r>
              <a:rPr lang="en-US" dirty="0" err="1"/>
              <a:t>TotalDue</a:t>
            </a:r>
            <a:r>
              <a:rPr lang="en-US" dirty="0"/>
              <a:t> </a:t>
            </a:r>
          </a:p>
          <a:p>
            <a:r>
              <a:rPr lang="en-US" b="1" dirty="0"/>
              <a:t>FROM</a:t>
            </a:r>
            <a:r>
              <a:rPr lang="en-US" dirty="0"/>
              <a:t> </a:t>
            </a:r>
            <a:r>
              <a:rPr lang="en-US" dirty="0" err="1"/>
              <a:t>Sales</a:t>
            </a:r>
            <a:r>
              <a:rPr lang="en-US" b="1" dirty="0" err="1"/>
              <a:t>.</a:t>
            </a:r>
            <a:r>
              <a:rPr lang="en-US" dirty="0" err="1"/>
              <a:t>SalesOrderHeader</a:t>
            </a:r>
            <a:r>
              <a:rPr lang="en-US" dirty="0"/>
              <a:t> </a:t>
            </a:r>
          </a:p>
          <a:p>
            <a:r>
              <a:rPr lang="en-US" b="1" dirty="0"/>
              <a:t>ORDER</a:t>
            </a:r>
            <a:r>
              <a:rPr lang="en-US" dirty="0"/>
              <a:t> </a:t>
            </a:r>
            <a:r>
              <a:rPr lang="en-US" b="1" dirty="0"/>
              <a:t>BY</a:t>
            </a:r>
            <a:r>
              <a:rPr lang="en-US" dirty="0"/>
              <a:t> </a:t>
            </a:r>
            <a:r>
              <a:rPr lang="en-US" dirty="0" err="1"/>
              <a:t>TotalDue</a:t>
            </a:r>
            <a:r>
              <a:rPr lang="en-US" dirty="0"/>
              <a:t> </a:t>
            </a:r>
            <a:r>
              <a:rPr lang="en-US" b="1" dirty="0"/>
              <a:t>DESC;</a:t>
            </a:r>
            <a:r>
              <a:rPr lang="en-US" dirty="0"/>
              <a:t> </a:t>
            </a:r>
            <a:endParaRPr lang="en-US" sz="1600" dirty="0">
              <a:effectLst/>
            </a:endParaRPr>
          </a:p>
        </p:txBody>
      </p:sp>
      <p:sp>
        <p:nvSpPr>
          <p:cNvPr id="5" name="AutoShape 3"/>
          <p:cNvSpPr>
            <a:spLocks noChangeArrowheads="1"/>
          </p:cNvSpPr>
          <p:nvPr/>
        </p:nvSpPr>
        <p:spPr bwMode="auto">
          <a:xfrm>
            <a:off x="827584" y="3550403"/>
            <a:ext cx="7499446" cy="959048"/>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b="1" dirty="0"/>
              <a:t>SELECT</a:t>
            </a:r>
            <a:r>
              <a:rPr lang="en-US" dirty="0"/>
              <a:t> </a:t>
            </a:r>
            <a:r>
              <a:rPr lang="en-US" b="1" dirty="0">
                <a:solidFill>
                  <a:srgbClr val="FF0000"/>
                </a:solidFill>
              </a:rPr>
              <a:t>TOP (20) WITH TIES </a:t>
            </a:r>
            <a:r>
              <a:rPr lang="en-US" dirty="0" err="1"/>
              <a:t>SalesOrderID</a:t>
            </a:r>
            <a:r>
              <a:rPr lang="en-US" b="1" dirty="0"/>
              <a:t>,</a:t>
            </a:r>
            <a:r>
              <a:rPr lang="en-US" dirty="0"/>
              <a:t> </a:t>
            </a:r>
            <a:r>
              <a:rPr lang="en-US" dirty="0" err="1"/>
              <a:t>CustomerID</a:t>
            </a:r>
            <a:r>
              <a:rPr lang="en-US" b="1" dirty="0"/>
              <a:t>,</a:t>
            </a:r>
            <a:r>
              <a:rPr lang="en-US" dirty="0"/>
              <a:t> </a:t>
            </a:r>
            <a:r>
              <a:rPr lang="en-US" dirty="0" err="1"/>
              <a:t>TotalDue</a:t>
            </a:r>
            <a:r>
              <a:rPr lang="en-US" dirty="0"/>
              <a:t> </a:t>
            </a:r>
          </a:p>
          <a:p>
            <a:r>
              <a:rPr lang="en-US" b="1" dirty="0"/>
              <a:t>FROM</a:t>
            </a:r>
            <a:r>
              <a:rPr lang="en-US" dirty="0"/>
              <a:t> </a:t>
            </a:r>
            <a:r>
              <a:rPr lang="en-US" dirty="0" err="1"/>
              <a:t>Sales</a:t>
            </a:r>
            <a:r>
              <a:rPr lang="en-US" b="1" dirty="0" err="1"/>
              <a:t>.</a:t>
            </a:r>
            <a:r>
              <a:rPr lang="en-US" dirty="0" err="1"/>
              <a:t>SalesOrderHeader</a:t>
            </a:r>
            <a:r>
              <a:rPr lang="en-US" dirty="0"/>
              <a:t> </a:t>
            </a:r>
          </a:p>
          <a:p>
            <a:r>
              <a:rPr lang="en-US" b="1" dirty="0"/>
              <a:t>ORDER</a:t>
            </a:r>
            <a:r>
              <a:rPr lang="en-US" dirty="0"/>
              <a:t> </a:t>
            </a:r>
            <a:r>
              <a:rPr lang="en-US" b="1" dirty="0"/>
              <a:t>BY</a:t>
            </a:r>
            <a:r>
              <a:rPr lang="en-US" dirty="0"/>
              <a:t> </a:t>
            </a:r>
            <a:r>
              <a:rPr lang="en-US" dirty="0" err="1"/>
              <a:t>TotalDue</a:t>
            </a:r>
            <a:r>
              <a:rPr lang="en-US" dirty="0"/>
              <a:t> </a:t>
            </a:r>
            <a:r>
              <a:rPr lang="en-US" b="1" dirty="0"/>
              <a:t>DESC;</a:t>
            </a:r>
            <a:r>
              <a:rPr lang="en-US" dirty="0"/>
              <a:t> </a:t>
            </a:r>
            <a:endParaRPr lang="en-US" sz="1600" dirty="0">
              <a:effectLst/>
            </a:endParaRPr>
          </a:p>
        </p:txBody>
      </p:sp>
      <p:sp>
        <p:nvSpPr>
          <p:cNvPr id="6" name="AutoShape 3"/>
          <p:cNvSpPr>
            <a:spLocks noChangeArrowheads="1"/>
          </p:cNvSpPr>
          <p:nvPr/>
        </p:nvSpPr>
        <p:spPr bwMode="auto">
          <a:xfrm>
            <a:off x="827584" y="5656282"/>
            <a:ext cx="7499446" cy="959048"/>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b="1" dirty="0"/>
              <a:t>SELECT</a:t>
            </a:r>
            <a:r>
              <a:rPr lang="en-US" dirty="0"/>
              <a:t> </a:t>
            </a:r>
            <a:r>
              <a:rPr lang="en-US" b="1" dirty="0">
                <a:solidFill>
                  <a:srgbClr val="FF0000"/>
                </a:solidFill>
              </a:rPr>
              <a:t>TOP (1) PERCENT </a:t>
            </a:r>
            <a:r>
              <a:rPr lang="en-US" dirty="0" err="1"/>
              <a:t>SalesOrderID</a:t>
            </a:r>
            <a:r>
              <a:rPr lang="en-US" b="1" dirty="0"/>
              <a:t>,</a:t>
            </a:r>
            <a:r>
              <a:rPr lang="en-US" dirty="0"/>
              <a:t> </a:t>
            </a:r>
            <a:r>
              <a:rPr lang="en-US" dirty="0" err="1"/>
              <a:t>CustomerID</a:t>
            </a:r>
            <a:r>
              <a:rPr lang="en-US" b="1" dirty="0"/>
              <a:t>,</a:t>
            </a:r>
            <a:r>
              <a:rPr lang="en-US" dirty="0"/>
              <a:t> </a:t>
            </a:r>
            <a:r>
              <a:rPr lang="en-US" dirty="0" err="1"/>
              <a:t>TotalDue</a:t>
            </a:r>
            <a:r>
              <a:rPr lang="en-US" dirty="0"/>
              <a:t> </a:t>
            </a:r>
          </a:p>
          <a:p>
            <a:r>
              <a:rPr lang="en-US" b="1" dirty="0"/>
              <a:t>FROM</a:t>
            </a:r>
            <a:r>
              <a:rPr lang="en-US" dirty="0"/>
              <a:t> </a:t>
            </a:r>
            <a:r>
              <a:rPr lang="en-US" dirty="0" err="1"/>
              <a:t>Sales</a:t>
            </a:r>
            <a:r>
              <a:rPr lang="en-US" b="1" dirty="0" err="1"/>
              <a:t>.</a:t>
            </a:r>
            <a:r>
              <a:rPr lang="en-US" dirty="0" err="1"/>
              <a:t>SalesOrderHeader</a:t>
            </a:r>
            <a:r>
              <a:rPr lang="en-US" dirty="0"/>
              <a:t> </a:t>
            </a:r>
          </a:p>
          <a:p>
            <a:r>
              <a:rPr lang="en-US" b="1" dirty="0"/>
              <a:t>ORDER</a:t>
            </a:r>
            <a:r>
              <a:rPr lang="en-US" dirty="0"/>
              <a:t> </a:t>
            </a:r>
            <a:r>
              <a:rPr lang="en-US" b="1" dirty="0"/>
              <a:t>BY</a:t>
            </a:r>
            <a:r>
              <a:rPr lang="en-US" dirty="0"/>
              <a:t> </a:t>
            </a:r>
            <a:r>
              <a:rPr lang="en-US" dirty="0" err="1"/>
              <a:t>TotalDue</a:t>
            </a:r>
            <a:r>
              <a:rPr lang="en-US" dirty="0"/>
              <a:t> </a:t>
            </a:r>
            <a:r>
              <a:rPr lang="en-US" b="1" dirty="0"/>
              <a:t>DESC;</a:t>
            </a:r>
            <a:r>
              <a:rPr lang="en-US" dirty="0"/>
              <a:t> </a:t>
            </a:r>
            <a:endParaRPr lang="en-US" sz="1600" dirty="0">
              <a:effectLst/>
            </a:endParaRPr>
          </a:p>
        </p:txBody>
      </p:sp>
    </p:spTree>
    <p:extLst>
      <p:ext uri="{BB962C8B-B14F-4D97-AF65-F5344CB8AC3E}">
        <p14:creationId xmlns:p14="http://schemas.microsoft.com/office/powerpoint/2010/main" val="3009276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bg1">
                    <a:lumMod val="50000"/>
                  </a:schemeClr>
                </a:solidFill>
                <a:latin typeface="Arial" panose="020B0604020202020204" pitchFamily="34" charset="0"/>
                <a:cs typeface="Arial" panose="020B0604020202020204" pitchFamily="34" charset="0"/>
              </a:rPr>
              <a:t>Paging Through Results</a:t>
            </a:r>
          </a:p>
        </p:txBody>
      </p:sp>
      <p:sp>
        <p:nvSpPr>
          <p:cNvPr id="3" name="Content Placeholder 2"/>
          <p:cNvSpPr>
            <a:spLocks noGrp="1"/>
          </p:cNvSpPr>
          <p:nvPr>
            <p:ph sz="quarter" idx="10"/>
          </p:nvPr>
        </p:nvSpPr>
        <p:spPr>
          <a:xfrm>
            <a:off x="284560" y="1388226"/>
            <a:ext cx="8643938" cy="3192902"/>
          </a:xfrm>
        </p:spPr>
        <p:txBody>
          <a:bodyPr/>
          <a:lstStyle/>
          <a:p>
            <a:pPr marL="0" indent="0">
              <a:buNone/>
            </a:pPr>
            <a:r>
              <a:rPr lang="en-US" sz="2800" b="1" dirty="0">
                <a:solidFill>
                  <a:schemeClr val="bg1">
                    <a:lumMod val="50000"/>
                  </a:schemeClr>
                </a:solidFill>
                <a:latin typeface="Arial" panose="020B0604020202020204" pitchFamily="34" charset="0"/>
                <a:cs typeface="Arial" panose="020B0604020202020204" pitchFamily="34" charset="0"/>
              </a:rPr>
              <a:t>OFFSET-FETCH is an extension to the ORDER BY clause:</a:t>
            </a:r>
          </a:p>
          <a:p>
            <a:pPr lvl="1"/>
            <a:r>
              <a:rPr lang="en-US" sz="2400" b="1" dirty="0">
                <a:solidFill>
                  <a:schemeClr val="bg1">
                    <a:lumMod val="50000"/>
                  </a:schemeClr>
                </a:solidFill>
                <a:latin typeface="Arial" panose="020B0604020202020204" pitchFamily="34" charset="0"/>
                <a:cs typeface="Arial" panose="020B0604020202020204" pitchFamily="34" charset="0"/>
              </a:rPr>
              <a:t>Allows filtering a requested range of rows</a:t>
            </a:r>
          </a:p>
          <a:p>
            <a:pPr lvl="2"/>
            <a:r>
              <a:rPr lang="en-US" sz="2000" b="1" dirty="0">
                <a:solidFill>
                  <a:schemeClr val="bg1">
                    <a:lumMod val="50000"/>
                  </a:schemeClr>
                </a:solidFill>
                <a:latin typeface="Arial" panose="020B0604020202020204" pitchFamily="34" charset="0"/>
                <a:cs typeface="Arial" panose="020B0604020202020204" pitchFamily="34" charset="0"/>
              </a:rPr>
              <a:t>Dependent on ORDER BY clause</a:t>
            </a:r>
          </a:p>
          <a:p>
            <a:pPr lvl="1"/>
            <a:r>
              <a:rPr lang="en-US" sz="2400" b="1" dirty="0">
                <a:solidFill>
                  <a:schemeClr val="bg1">
                    <a:lumMod val="50000"/>
                  </a:schemeClr>
                </a:solidFill>
                <a:latin typeface="Arial" panose="020B0604020202020204" pitchFamily="34" charset="0"/>
                <a:cs typeface="Arial" panose="020B0604020202020204" pitchFamily="34" charset="0"/>
              </a:rPr>
              <a:t>Provides a mechanism for paging through results</a:t>
            </a:r>
          </a:p>
          <a:p>
            <a:pPr lvl="1"/>
            <a:r>
              <a:rPr lang="en-US" sz="2400" b="1" dirty="0">
                <a:solidFill>
                  <a:schemeClr val="bg1">
                    <a:lumMod val="50000"/>
                  </a:schemeClr>
                </a:solidFill>
                <a:latin typeface="Arial" panose="020B0604020202020204" pitchFamily="34" charset="0"/>
                <a:cs typeface="Arial" panose="020B0604020202020204" pitchFamily="34" charset="0"/>
              </a:rPr>
              <a:t>Specify number of rows to skip, number of rows to retrieve:</a:t>
            </a:r>
          </a:p>
          <a:p>
            <a:endParaRPr lang="en-GB" b="1" dirty="0">
              <a:solidFill>
                <a:schemeClr val="bg1">
                  <a:lumMod val="50000"/>
                </a:schemeClr>
              </a:solidFill>
              <a:latin typeface="Arial" panose="020B0604020202020204" pitchFamily="34" charset="0"/>
              <a:cs typeface="Arial" panose="020B0604020202020204" pitchFamily="34" charset="0"/>
            </a:endParaRPr>
          </a:p>
        </p:txBody>
      </p:sp>
      <p:sp>
        <p:nvSpPr>
          <p:cNvPr id="5" name="AutoShape 3"/>
          <p:cNvSpPr>
            <a:spLocks noChangeArrowheads="1"/>
          </p:cNvSpPr>
          <p:nvPr/>
        </p:nvSpPr>
        <p:spPr bwMode="auto">
          <a:xfrm>
            <a:off x="755576" y="4548285"/>
            <a:ext cx="7560840" cy="749257"/>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342900" fontAlgn="base">
              <a:lnSpc>
                <a:spcPct val="90000"/>
              </a:lnSpc>
              <a:spcBef>
                <a:spcPct val="0"/>
              </a:spcBef>
              <a:spcAft>
                <a:spcPct val="0"/>
              </a:spcAft>
              <a:tabLst>
                <a:tab pos="342900" algn="l"/>
              </a:tabLst>
              <a:defRPr/>
            </a:pPr>
            <a:r>
              <a:rPr lang="en-US" sz="1500" b="1" kern="0" dirty="0">
                <a:latin typeface="Arial" panose="020B0604020202020204" pitchFamily="34" charset="0"/>
                <a:cs typeface="Arial" panose="020B0604020202020204" pitchFamily="34" charset="0"/>
              </a:rPr>
              <a:t>ORDER BY </a:t>
            </a:r>
            <a:r>
              <a:rPr lang="en-US" sz="1500" kern="0" dirty="0">
                <a:latin typeface="Arial" panose="020B0604020202020204" pitchFamily="34" charset="0"/>
                <a:cs typeface="Arial" panose="020B0604020202020204" pitchFamily="34" charset="0"/>
              </a:rPr>
              <a:t>&lt;order_by_list&gt;</a:t>
            </a:r>
          </a:p>
          <a:p>
            <a:pPr defTabSz="342900" fontAlgn="base">
              <a:lnSpc>
                <a:spcPct val="90000"/>
              </a:lnSpc>
              <a:spcBef>
                <a:spcPct val="0"/>
              </a:spcBef>
              <a:spcAft>
                <a:spcPct val="0"/>
              </a:spcAft>
              <a:tabLst>
                <a:tab pos="342900" algn="l"/>
              </a:tabLst>
              <a:defRPr/>
            </a:pPr>
            <a:r>
              <a:rPr lang="en-US" sz="1500" b="1" kern="0" dirty="0">
                <a:latin typeface="Arial" panose="020B0604020202020204" pitchFamily="34" charset="0"/>
                <a:cs typeface="Arial" panose="020B0604020202020204" pitchFamily="34" charset="0"/>
              </a:rPr>
              <a:t>OFFSET </a:t>
            </a:r>
            <a:r>
              <a:rPr lang="en-US" sz="1500" kern="0" dirty="0">
                <a:latin typeface="Arial" panose="020B0604020202020204" pitchFamily="34" charset="0"/>
                <a:cs typeface="Arial" panose="020B0604020202020204" pitchFamily="34" charset="0"/>
              </a:rPr>
              <a:t>&lt;offset_value&gt; </a:t>
            </a:r>
            <a:r>
              <a:rPr lang="en-US" sz="1500" b="1" kern="0" dirty="0">
                <a:latin typeface="Arial" panose="020B0604020202020204" pitchFamily="34" charset="0"/>
                <a:cs typeface="Arial" panose="020B0604020202020204" pitchFamily="34" charset="0"/>
              </a:rPr>
              <a:t>ROW(S)</a:t>
            </a:r>
          </a:p>
          <a:p>
            <a:pPr defTabSz="342900" fontAlgn="base">
              <a:lnSpc>
                <a:spcPct val="90000"/>
              </a:lnSpc>
              <a:spcBef>
                <a:spcPct val="0"/>
              </a:spcBef>
              <a:spcAft>
                <a:spcPct val="0"/>
              </a:spcAft>
              <a:tabLst>
                <a:tab pos="342900" algn="l"/>
              </a:tabLst>
              <a:defRPr/>
            </a:pPr>
            <a:r>
              <a:rPr lang="en-US" sz="1500" b="1" kern="0" dirty="0">
                <a:latin typeface="Arial" panose="020B0604020202020204" pitchFamily="34" charset="0"/>
                <a:cs typeface="Arial" panose="020B0604020202020204" pitchFamily="34" charset="0"/>
              </a:rPr>
              <a:t>FETCH FIRST|NEXT </a:t>
            </a:r>
            <a:r>
              <a:rPr lang="en-US" sz="1500" kern="0" dirty="0">
                <a:latin typeface="Arial" panose="020B0604020202020204" pitchFamily="34" charset="0"/>
                <a:cs typeface="Arial" panose="020B0604020202020204" pitchFamily="34" charset="0"/>
              </a:rPr>
              <a:t>&lt;fetch_value&gt; </a:t>
            </a:r>
            <a:r>
              <a:rPr lang="en-US" sz="1500" b="1" kern="0" dirty="0">
                <a:latin typeface="Arial" panose="020B0604020202020204" pitchFamily="34" charset="0"/>
                <a:cs typeface="Arial" panose="020B0604020202020204" pitchFamily="34" charset="0"/>
              </a:rPr>
              <a:t>ROW(S) ONLY</a:t>
            </a:r>
          </a:p>
        </p:txBody>
      </p:sp>
    </p:spTree>
    <p:extLst>
      <p:ext uri="{BB962C8B-B14F-4D97-AF65-F5344CB8AC3E}">
        <p14:creationId xmlns:p14="http://schemas.microsoft.com/office/powerpoint/2010/main" val="3421198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6547" t="36419" r="4774" b="52957"/>
          <a:stretch/>
        </p:blipFill>
        <p:spPr bwMode="auto">
          <a:xfrm>
            <a:off x="-7590" y="6040198"/>
            <a:ext cx="9151590" cy="817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Date Placeholder 8"/>
          <p:cNvSpPr>
            <a:spLocks noGrp="1"/>
          </p:cNvSpPr>
          <p:nvPr>
            <p:ph type="dt" sz="half" idx="10"/>
          </p:nvPr>
        </p:nvSpPr>
        <p:spPr>
          <a:xfrm>
            <a:off x="710208" y="6040198"/>
            <a:ext cx="2133600" cy="817802"/>
          </a:xfrm>
        </p:spPr>
        <p:txBody>
          <a:bodyPr/>
          <a:lstStyle/>
          <a:p>
            <a:fld id="{F8CEAB0B-EF5F-47CE-B945-B520406DFE86}" type="datetime1">
              <a:rPr lang="tr-TR" sz="1000" smtClean="0">
                <a:solidFill>
                  <a:schemeClr val="bg1"/>
                </a:solidFill>
                <a:latin typeface="Arial" panose="020B0604020202020204" pitchFamily="34" charset="0"/>
                <a:cs typeface="Arial" panose="020B0604020202020204" pitchFamily="34" charset="0"/>
              </a:rPr>
              <a:t>13.11.2018</a:t>
            </a:fld>
            <a:r>
              <a:rPr lang="tr-TR" sz="1000" dirty="0">
                <a:solidFill>
                  <a:schemeClr val="bg1"/>
                </a:solidFill>
                <a:latin typeface="Arial" panose="020B0604020202020204" pitchFamily="34" charset="0"/>
                <a:cs typeface="Arial" panose="020B0604020202020204" pitchFamily="34" charset="0"/>
              </a:rPr>
              <a:t> /</a:t>
            </a:r>
            <a:endParaRPr lang="tr-TR" sz="1000" b="1" dirty="0">
              <a:solidFill>
                <a:schemeClr val="bg1"/>
              </a:solidFill>
              <a:latin typeface="Arial" panose="020B0604020202020204" pitchFamily="34" charset="0"/>
              <a:cs typeface="Arial" panose="020B0604020202020204" pitchFamily="34" charset="0"/>
            </a:endParaRPr>
          </a:p>
        </p:txBody>
      </p:sp>
      <p:sp>
        <p:nvSpPr>
          <p:cNvPr id="11" name="Slide Number Placeholder 10"/>
          <p:cNvSpPr>
            <a:spLocks noGrp="1"/>
          </p:cNvSpPr>
          <p:nvPr>
            <p:ph type="sldNum" sz="quarter" idx="12"/>
          </p:nvPr>
        </p:nvSpPr>
        <p:spPr>
          <a:xfrm>
            <a:off x="323528" y="6040198"/>
            <a:ext cx="504056" cy="817802"/>
          </a:xfrm>
        </p:spPr>
        <p:txBody>
          <a:bodyPr/>
          <a:lstStyle/>
          <a:p>
            <a:pPr algn="l"/>
            <a:r>
              <a:rPr lang="tr-TR" sz="1000" dirty="0">
                <a:solidFill>
                  <a:schemeClr val="bg1"/>
                </a:solidFill>
                <a:latin typeface="Arial" panose="020B0604020202020204" pitchFamily="34" charset="0"/>
                <a:cs typeface="Arial" panose="020B0604020202020204" pitchFamily="34" charset="0"/>
              </a:rPr>
              <a:t>/ </a:t>
            </a:r>
            <a:fld id="{F3333AC9-9173-4153-B08D-660CAB894A39}" type="slidenum">
              <a:rPr lang="tr-TR" sz="1000" smtClean="0">
                <a:solidFill>
                  <a:schemeClr val="bg1"/>
                </a:solidFill>
                <a:latin typeface="Arial" panose="020B0604020202020204" pitchFamily="34" charset="0"/>
                <a:cs typeface="Arial" panose="020B0604020202020204" pitchFamily="34" charset="0"/>
              </a:rPr>
              <a:pPr algn="l"/>
              <a:t>62</a:t>
            </a:fld>
            <a:r>
              <a:rPr lang="tr-TR" sz="1000" dirty="0">
                <a:solidFill>
                  <a:schemeClr val="bg1"/>
                </a:solidFill>
                <a:latin typeface="Arial" panose="020B0604020202020204" pitchFamily="34" charset="0"/>
                <a:cs typeface="Arial" panose="020B0604020202020204" pitchFamily="34" charset="0"/>
              </a:rPr>
              <a:t> /</a:t>
            </a:r>
          </a:p>
        </p:txBody>
      </p:sp>
      <p:sp>
        <p:nvSpPr>
          <p:cNvPr id="18" name="Subtitle 2"/>
          <p:cNvSpPr txBox="1">
            <a:spLocks/>
          </p:cNvSpPr>
          <p:nvPr/>
        </p:nvSpPr>
        <p:spPr>
          <a:xfrm>
            <a:off x="251520" y="1700808"/>
            <a:ext cx="8640960" cy="40324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800" b="1" dirty="0">
                <a:solidFill>
                  <a:schemeClr val="bg1">
                    <a:lumMod val="65000"/>
                  </a:schemeClr>
                </a:solidFill>
                <a:latin typeface="Arial" panose="020B0604020202020204" pitchFamily="34" charset="0"/>
                <a:cs typeface="Arial" panose="020B0604020202020204" pitchFamily="34" charset="0"/>
              </a:rPr>
              <a:t>Demo</a:t>
            </a:r>
          </a:p>
        </p:txBody>
      </p:sp>
      <p:pic>
        <p:nvPicPr>
          <p:cNvPr id="1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545" y="260649"/>
            <a:ext cx="720080"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Straight Connector 19"/>
          <p:cNvCxnSpPr/>
          <p:nvPr/>
        </p:nvCxnSpPr>
        <p:spPr>
          <a:xfrm>
            <a:off x="1691680" y="0"/>
            <a:ext cx="0" cy="980729"/>
          </a:xfrm>
          <a:prstGeom prst="line">
            <a:avLst/>
          </a:prstGeom>
          <a:ln w="28575">
            <a:solidFill>
              <a:srgbClr val="FF5200"/>
            </a:solidFill>
          </a:ln>
        </p:spPr>
        <p:style>
          <a:lnRef idx="1">
            <a:schemeClr val="accent1"/>
          </a:lnRef>
          <a:fillRef idx="0">
            <a:schemeClr val="accent1"/>
          </a:fillRef>
          <a:effectRef idx="0">
            <a:schemeClr val="accent1"/>
          </a:effectRef>
          <a:fontRef idx="minor">
            <a:schemeClr val="tx1"/>
          </a:fontRef>
        </p:style>
      </p:cxnSp>
      <p:sp>
        <p:nvSpPr>
          <p:cNvPr id="21" name="Title 1"/>
          <p:cNvSpPr txBox="1">
            <a:spLocks/>
          </p:cNvSpPr>
          <p:nvPr/>
        </p:nvSpPr>
        <p:spPr>
          <a:xfrm>
            <a:off x="1907704" y="260648"/>
            <a:ext cx="6768743" cy="72008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5200"/>
                </a:solidFill>
                <a:latin typeface="Arial" panose="020B0604020202020204" pitchFamily="34" charset="0"/>
                <a:cs typeface="Arial" panose="020B0604020202020204" pitchFamily="34" charset="0"/>
              </a:rPr>
              <a:t>Querying Tables with SELECT</a:t>
            </a:r>
            <a:endParaRPr lang="tr-TR" sz="2800" b="1" dirty="0">
              <a:solidFill>
                <a:srgbClr val="FF5200"/>
              </a:solidFill>
              <a:latin typeface="Arial" panose="020B0604020202020204" pitchFamily="34" charset="0"/>
              <a:cs typeface="Arial" panose="020B0604020202020204" pitchFamily="34" charset="0"/>
            </a:endParaRPr>
          </a:p>
        </p:txBody>
      </p:sp>
      <p:sp>
        <p:nvSpPr>
          <p:cNvPr id="2" name="Footer Placeholder 1">
            <a:extLst>
              <a:ext uri="{FF2B5EF4-FFF2-40B4-BE49-F238E27FC236}">
                <a16:creationId xmlns:a16="http://schemas.microsoft.com/office/drawing/2014/main" id="{9841CF9E-6D3B-49D1-B2FD-1361862BBA90}"/>
              </a:ext>
            </a:extLst>
          </p:cNvPr>
          <p:cNvSpPr>
            <a:spLocks noGrp="1"/>
          </p:cNvSpPr>
          <p:nvPr>
            <p:ph type="ftr" sz="quarter" idx="11"/>
          </p:nvPr>
        </p:nvSpPr>
        <p:spPr>
          <a:xfrm>
            <a:off x="1475656" y="6040198"/>
            <a:ext cx="2391544" cy="817802"/>
          </a:xfrm>
        </p:spPr>
        <p:txBody>
          <a:bodyPr/>
          <a:lstStyle/>
          <a:p>
            <a:pPr algn="l"/>
            <a:r>
              <a:rPr lang="tr-TR" dirty="0">
                <a:solidFill>
                  <a:schemeClr val="bg1"/>
                </a:solidFill>
              </a:rPr>
              <a:t>MS SQL </a:t>
            </a:r>
            <a:r>
              <a:rPr lang="tr-TR" dirty="0" err="1">
                <a:solidFill>
                  <a:schemeClr val="bg1"/>
                </a:solidFill>
              </a:rPr>
              <a:t>SQL</a:t>
            </a:r>
            <a:r>
              <a:rPr lang="tr-TR" dirty="0">
                <a:solidFill>
                  <a:schemeClr val="bg1"/>
                </a:solidFill>
              </a:rPr>
              <a:t> Fundamentals</a:t>
            </a:r>
          </a:p>
        </p:txBody>
      </p:sp>
    </p:spTree>
    <p:extLst>
      <p:ext uri="{BB962C8B-B14F-4D97-AF65-F5344CB8AC3E}">
        <p14:creationId xmlns:p14="http://schemas.microsoft.com/office/powerpoint/2010/main" val="29444290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solidFill>
                  <a:schemeClr val="bg1">
                    <a:lumMod val="50000"/>
                  </a:schemeClr>
                </a:solidFill>
                <a:latin typeface="Arial" panose="020B0604020202020204" pitchFamily="34" charset="0"/>
                <a:cs typeface="Arial" panose="020B0604020202020204" pitchFamily="34" charset="0"/>
              </a:rPr>
              <a:t>Filtering and Using Predicates</a:t>
            </a:r>
            <a:endParaRPr lang="en-US" b="1" dirty="0">
              <a:solidFill>
                <a:schemeClr val="bg1">
                  <a:lumMod val="50000"/>
                </a:schemeClr>
              </a:solidFill>
              <a:latin typeface="Arial" panose="020B0604020202020204" pitchFamily="34" charset="0"/>
              <a:cs typeface="Arial" panose="020B0604020202020204" pitchFamily="34" charset="0"/>
            </a:endParaRPr>
          </a:p>
        </p:txBody>
      </p:sp>
      <p:graphicFrame>
        <p:nvGraphicFramePr>
          <p:cNvPr id="5" name="Content Placeholder 4"/>
          <p:cNvGraphicFramePr>
            <a:graphicFrameLocks noGrp="1"/>
          </p:cNvGraphicFramePr>
          <p:nvPr>
            <p:ph sz="quarter" idx="10"/>
            <p:extLst>
              <p:ext uri="{D42A27DB-BD31-4B8C-83A1-F6EECF244321}">
                <p14:modId xmlns:p14="http://schemas.microsoft.com/office/powerpoint/2010/main" val="1256216759"/>
              </p:ext>
            </p:extLst>
          </p:nvPr>
        </p:nvGraphicFramePr>
        <p:xfrm>
          <a:off x="284022" y="2184408"/>
          <a:ext cx="8643937" cy="4123944"/>
        </p:xfrm>
        <a:graphic>
          <a:graphicData uri="http://schemas.openxmlformats.org/drawingml/2006/table">
            <a:tbl>
              <a:tblPr firstRow="1" bandRow="1">
                <a:tableStyleId>{2A488322-F2BA-4B5B-9748-0D474271808F}</a:tableStyleId>
              </a:tblPr>
              <a:tblGrid>
                <a:gridCol w="2642885">
                  <a:extLst>
                    <a:ext uri="{9D8B030D-6E8A-4147-A177-3AD203B41FA5}">
                      <a16:colId xmlns:a16="http://schemas.microsoft.com/office/drawing/2014/main" val="20000"/>
                    </a:ext>
                  </a:extLst>
                </a:gridCol>
                <a:gridCol w="6001052">
                  <a:extLst>
                    <a:ext uri="{9D8B030D-6E8A-4147-A177-3AD203B41FA5}">
                      <a16:colId xmlns:a16="http://schemas.microsoft.com/office/drawing/2014/main" val="20001"/>
                    </a:ext>
                  </a:extLst>
                </a:gridCol>
              </a:tblGrid>
              <a:tr h="280511">
                <a:tc>
                  <a:txBody>
                    <a:bodyPr/>
                    <a:lstStyle/>
                    <a:p>
                      <a:pPr>
                        <a:lnSpc>
                          <a:spcPct val="107000"/>
                        </a:lnSpc>
                        <a:spcAft>
                          <a:spcPts val="0"/>
                        </a:spcAft>
                      </a:pPr>
                      <a:r>
                        <a:rPr lang="en-GB" sz="2000" b="1" dirty="0">
                          <a:effectLst/>
                        </a:rPr>
                        <a:t>Predicates and Operators</a:t>
                      </a:r>
                      <a:endParaRPr lang="en-GB"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0"/>
                        </a:spcAft>
                      </a:pPr>
                      <a:r>
                        <a:rPr lang="en-GB" sz="2000" b="1" dirty="0">
                          <a:effectLst/>
                        </a:rPr>
                        <a:t>Description</a:t>
                      </a:r>
                      <a:endParaRPr lang="en-GB"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0511">
                <a:tc>
                  <a:txBody>
                    <a:bodyPr/>
                    <a:lstStyle/>
                    <a:p>
                      <a:pPr>
                        <a:lnSpc>
                          <a:spcPct val="107000"/>
                        </a:lnSpc>
                        <a:spcAft>
                          <a:spcPts val="0"/>
                        </a:spcAft>
                      </a:pPr>
                      <a:r>
                        <a:rPr lang="en-GB" sz="2000" b="1" dirty="0">
                          <a:effectLst/>
                        </a:rPr>
                        <a:t>= &lt; &gt;</a:t>
                      </a:r>
                      <a:endParaRPr lang="en-GB"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0"/>
                        </a:spcAft>
                      </a:pPr>
                      <a:r>
                        <a:rPr lang="en-GB" sz="2000" b="1" dirty="0">
                          <a:effectLst/>
                        </a:rPr>
                        <a:t>Compares values for equality</a:t>
                      </a:r>
                      <a:r>
                        <a:rPr lang="en-GB" sz="2000" b="1" baseline="0" dirty="0">
                          <a:effectLst/>
                        </a:rPr>
                        <a:t> / non-equality.</a:t>
                      </a:r>
                      <a:endParaRPr lang="en-GB"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74025">
                <a:tc>
                  <a:txBody>
                    <a:bodyPr/>
                    <a:lstStyle/>
                    <a:p>
                      <a:pPr>
                        <a:lnSpc>
                          <a:spcPct val="107000"/>
                        </a:lnSpc>
                        <a:spcAft>
                          <a:spcPts val="0"/>
                        </a:spcAft>
                      </a:pPr>
                      <a:r>
                        <a:rPr lang="en-GB" sz="2000" b="1" dirty="0">
                          <a:effectLst/>
                        </a:rPr>
                        <a:t>IN</a:t>
                      </a:r>
                      <a:endParaRPr lang="en-GB"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0"/>
                        </a:spcAft>
                      </a:pPr>
                      <a:r>
                        <a:rPr lang="en-GB" sz="2000" b="1" dirty="0">
                          <a:effectLst/>
                        </a:rPr>
                        <a:t>Determines whether a specified value matches any value in a subquery or a list.</a:t>
                      </a:r>
                      <a:endParaRPr lang="en-GB"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80511">
                <a:tc>
                  <a:txBody>
                    <a:bodyPr/>
                    <a:lstStyle/>
                    <a:p>
                      <a:pPr>
                        <a:lnSpc>
                          <a:spcPct val="107000"/>
                        </a:lnSpc>
                        <a:spcAft>
                          <a:spcPts val="0"/>
                        </a:spcAft>
                      </a:pPr>
                      <a:r>
                        <a:rPr lang="en-GB" sz="2000" b="1" dirty="0">
                          <a:effectLst/>
                        </a:rPr>
                        <a:t>BETWEEN</a:t>
                      </a:r>
                      <a:endParaRPr lang="en-GB"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0"/>
                        </a:spcAft>
                      </a:pPr>
                      <a:r>
                        <a:rPr lang="en-GB" sz="2000" b="1" dirty="0">
                          <a:effectLst/>
                        </a:rPr>
                        <a:t>Specifies an inclusive range to test.</a:t>
                      </a:r>
                      <a:endParaRPr lang="en-GB"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74025">
                <a:tc>
                  <a:txBody>
                    <a:bodyPr/>
                    <a:lstStyle/>
                    <a:p>
                      <a:pPr>
                        <a:lnSpc>
                          <a:spcPct val="107000"/>
                        </a:lnSpc>
                        <a:spcAft>
                          <a:spcPts val="0"/>
                        </a:spcAft>
                      </a:pPr>
                      <a:r>
                        <a:rPr lang="en-GB" sz="2000" b="1" dirty="0">
                          <a:effectLst/>
                        </a:rPr>
                        <a:t>LIKE</a:t>
                      </a:r>
                      <a:endParaRPr lang="en-GB"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0"/>
                        </a:spcAft>
                      </a:pPr>
                      <a:r>
                        <a:rPr lang="en-GB" sz="2000" b="1" dirty="0">
                          <a:effectLst/>
                        </a:rPr>
                        <a:t>Determines whether a specific character string matches a specified pattern,</a:t>
                      </a:r>
                      <a:r>
                        <a:rPr lang="en-GB" sz="2000" b="1" baseline="0" dirty="0">
                          <a:effectLst/>
                        </a:rPr>
                        <a:t> which can include wildcards.</a:t>
                      </a:r>
                      <a:endParaRPr lang="en-GB"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74025">
                <a:tc>
                  <a:txBody>
                    <a:bodyPr/>
                    <a:lstStyle/>
                    <a:p>
                      <a:pPr>
                        <a:lnSpc>
                          <a:spcPct val="107000"/>
                        </a:lnSpc>
                        <a:spcAft>
                          <a:spcPts val="0"/>
                        </a:spcAft>
                      </a:pPr>
                      <a:r>
                        <a:rPr lang="en-GB" sz="2000" b="1" dirty="0">
                          <a:effectLst/>
                        </a:rPr>
                        <a:t>AND</a:t>
                      </a:r>
                      <a:endParaRPr lang="en-GB"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0"/>
                        </a:spcAft>
                      </a:pPr>
                      <a:r>
                        <a:rPr lang="en-GB" sz="2000" b="1" dirty="0">
                          <a:effectLst/>
                        </a:rPr>
                        <a:t>Combines two Boolean expressions and returns TRUE only when both are TRUE.</a:t>
                      </a:r>
                      <a:endParaRPr lang="en-GB"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74025">
                <a:tc>
                  <a:txBody>
                    <a:bodyPr/>
                    <a:lstStyle/>
                    <a:p>
                      <a:pPr>
                        <a:lnSpc>
                          <a:spcPct val="107000"/>
                        </a:lnSpc>
                        <a:spcAft>
                          <a:spcPts val="0"/>
                        </a:spcAft>
                      </a:pPr>
                      <a:r>
                        <a:rPr lang="en-GB" sz="2000" b="1" dirty="0">
                          <a:effectLst/>
                        </a:rPr>
                        <a:t>OR</a:t>
                      </a:r>
                      <a:endParaRPr lang="en-GB"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0"/>
                        </a:spcAft>
                      </a:pPr>
                      <a:r>
                        <a:rPr lang="en-GB" sz="2000" b="1" dirty="0">
                          <a:effectLst/>
                        </a:rPr>
                        <a:t>Combines two Boolean expressions and returns TRUE if either is TRUE.</a:t>
                      </a:r>
                      <a:endParaRPr lang="en-GB"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80511">
                <a:tc>
                  <a:txBody>
                    <a:bodyPr/>
                    <a:lstStyle/>
                    <a:p>
                      <a:pPr>
                        <a:lnSpc>
                          <a:spcPct val="107000"/>
                        </a:lnSpc>
                        <a:spcAft>
                          <a:spcPts val="0"/>
                        </a:spcAft>
                      </a:pPr>
                      <a:r>
                        <a:rPr lang="en-GB" sz="2000" b="1">
                          <a:effectLst/>
                        </a:rPr>
                        <a:t>NOT</a:t>
                      </a:r>
                      <a:endParaRPr lang="en-GB" sz="2000" b="1">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0"/>
                        </a:spcAft>
                      </a:pPr>
                      <a:r>
                        <a:rPr lang="en-GB" sz="2000" b="1" dirty="0">
                          <a:effectLst/>
                        </a:rPr>
                        <a:t>Reverses the result of a search condition.</a:t>
                      </a:r>
                      <a:endParaRPr lang="en-GB"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7" name="Content Placeholder 2"/>
          <p:cNvSpPr txBox="1">
            <a:spLocks/>
          </p:cNvSpPr>
          <p:nvPr/>
        </p:nvSpPr>
        <p:spPr>
          <a:xfrm>
            <a:off x="284022" y="1662996"/>
            <a:ext cx="8643938" cy="521413"/>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solidFill>
                  <a:schemeClr val="bg1">
                    <a:lumMod val="50000"/>
                  </a:schemeClr>
                </a:solidFill>
                <a:latin typeface="Arial" panose="020B0604020202020204" pitchFamily="34" charset="0"/>
                <a:cs typeface="Arial" panose="020B0604020202020204" pitchFamily="34" charset="0"/>
              </a:rPr>
              <a:t>Specify predicates in the WHERE clause</a:t>
            </a:r>
          </a:p>
        </p:txBody>
      </p:sp>
    </p:spTree>
    <p:extLst>
      <p:ext uri="{BB962C8B-B14F-4D97-AF65-F5344CB8AC3E}">
        <p14:creationId xmlns:p14="http://schemas.microsoft.com/office/powerpoint/2010/main" val="42939112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6547" t="36419" r="4774" b="52957"/>
          <a:stretch/>
        </p:blipFill>
        <p:spPr bwMode="auto">
          <a:xfrm>
            <a:off x="-7590" y="6040198"/>
            <a:ext cx="9151590" cy="817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Date Placeholder 8"/>
          <p:cNvSpPr>
            <a:spLocks noGrp="1"/>
          </p:cNvSpPr>
          <p:nvPr>
            <p:ph type="dt" sz="half" idx="10"/>
          </p:nvPr>
        </p:nvSpPr>
        <p:spPr>
          <a:xfrm>
            <a:off x="710208" y="6040198"/>
            <a:ext cx="2133600" cy="817802"/>
          </a:xfrm>
        </p:spPr>
        <p:txBody>
          <a:bodyPr/>
          <a:lstStyle/>
          <a:p>
            <a:fld id="{F8CEAB0B-EF5F-47CE-B945-B520406DFE86}" type="datetime1">
              <a:rPr lang="tr-TR" sz="1000" smtClean="0">
                <a:solidFill>
                  <a:schemeClr val="bg1"/>
                </a:solidFill>
                <a:latin typeface="Arial" panose="020B0604020202020204" pitchFamily="34" charset="0"/>
                <a:cs typeface="Arial" panose="020B0604020202020204" pitchFamily="34" charset="0"/>
              </a:rPr>
              <a:t>13.11.2018</a:t>
            </a:fld>
            <a:r>
              <a:rPr lang="tr-TR" sz="1000" dirty="0">
                <a:solidFill>
                  <a:schemeClr val="bg1"/>
                </a:solidFill>
                <a:latin typeface="Arial" panose="020B0604020202020204" pitchFamily="34" charset="0"/>
                <a:cs typeface="Arial" panose="020B0604020202020204" pitchFamily="34" charset="0"/>
              </a:rPr>
              <a:t> /</a:t>
            </a:r>
            <a:endParaRPr lang="tr-TR" sz="1000" b="1" dirty="0">
              <a:solidFill>
                <a:schemeClr val="bg1"/>
              </a:solidFill>
              <a:latin typeface="Arial" panose="020B0604020202020204" pitchFamily="34" charset="0"/>
              <a:cs typeface="Arial" panose="020B0604020202020204" pitchFamily="34" charset="0"/>
            </a:endParaRPr>
          </a:p>
        </p:txBody>
      </p:sp>
      <p:sp>
        <p:nvSpPr>
          <p:cNvPr id="11" name="Slide Number Placeholder 10"/>
          <p:cNvSpPr>
            <a:spLocks noGrp="1"/>
          </p:cNvSpPr>
          <p:nvPr>
            <p:ph type="sldNum" sz="quarter" idx="12"/>
          </p:nvPr>
        </p:nvSpPr>
        <p:spPr>
          <a:xfrm>
            <a:off x="323528" y="6040198"/>
            <a:ext cx="504056" cy="817802"/>
          </a:xfrm>
        </p:spPr>
        <p:txBody>
          <a:bodyPr/>
          <a:lstStyle/>
          <a:p>
            <a:pPr algn="l"/>
            <a:r>
              <a:rPr lang="tr-TR" sz="1000" dirty="0">
                <a:solidFill>
                  <a:schemeClr val="bg1"/>
                </a:solidFill>
                <a:latin typeface="Arial" panose="020B0604020202020204" pitchFamily="34" charset="0"/>
                <a:cs typeface="Arial" panose="020B0604020202020204" pitchFamily="34" charset="0"/>
              </a:rPr>
              <a:t>/ </a:t>
            </a:r>
            <a:fld id="{F3333AC9-9173-4153-B08D-660CAB894A39}" type="slidenum">
              <a:rPr lang="tr-TR" sz="1000" smtClean="0">
                <a:solidFill>
                  <a:schemeClr val="bg1"/>
                </a:solidFill>
                <a:latin typeface="Arial" panose="020B0604020202020204" pitchFamily="34" charset="0"/>
                <a:cs typeface="Arial" panose="020B0604020202020204" pitchFamily="34" charset="0"/>
              </a:rPr>
              <a:pPr algn="l"/>
              <a:t>64</a:t>
            </a:fld>
            <a:r>
              <a:rPr lang="tr-TR" sz="1000" dirty="0">
                <a:solidFill>
                  <a:schemeClr val="bg1"/>
                </a:solidFill>
                <a:latin typeface="Arial" panose="020B0604020202020204" pitchFamily="34" charset="0"/>
                <a:cs typeface="Arial" panose="020B0604020202020204" pitchFamily="34" charset="0"/>
              </a:rPr>
              <a:t> /</a:t>
            </a:r>
          </a:p>
        </p:txBody>
      </p:sp>
      <p:sp>
        <p:nvSpPr>
          <p:cNvPr id="18" name="Subtitle 2"/>
          <p:cNvSpPr txBox="1">
            <a:spLocks/>
          </p:cNvSpPr>
          <p:nvPr/>
        </p:nvSpPr>
        <p:spPr>
          <a:xfrm>
            <a:off x="251520" y="1700808"/>
            <a:ext cx="8640960" cy="40324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800" b="1" dirty="0">
                <a:solidFill>
                  <a:schemeClr val="bg1">
                    <a:lumMod val="65000"/>
                  </a:schemeClr>
                </a:solidFill>
                <a:latin typeface="Arial" panose="020B0604020202020204" pitchFamily="34" charset="0"/>
                <a:cs typeface="Arial" panose="020B0604020202020204" pitchFamily="34" charset="0"/>
              </a:rPr>
              <a:t>Demo</a:t>
            </a:r>
          </a:p>
        </p:txBody>
      </p:sp>
      <p:pic>
        <p:nvPicPr>
          <p:cNvPr id="1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545" y="260649"/>
            <a:ext cx="720080"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Straight Connector 19"/>
          <p:cNvCxnSpPr/>
          <p:nvPr/>
        </p:nvCxnSpPr>
        <p:spPr>
          <a:xfrm>
            <a:off x="1691680" y="0"/>
            <a:ext cx="0" cy="980729"/>
          </a:xfrm>
          <a:prstGeom prst="line">
            <a:avLst/>
          </a:prstGeom>
          <a:ln w="28575">
            <a:solidFill>
              <a:srgbClr val="FF5200"/>
            </a:solidFill>
          </a:ln>
        </p:spPr>
        <p:style>
          <a:lnRef idx="1">
            <a:schemeClr val="accent1"/>
          </a:lnRef>
          <a:fillRef idx="0">
            <a:schemeClr val="accent1"/>
          </a:fillRef>
          <a:effectRef idx="0">
            <a:schemeClr val="accent1"/>
          </a:effectRef>
          <a:fontRef idx="minor">
            <a:schemeClr val="tx1"/>
          </a:fontRef>
        </p:style>
      </p:cxnSp>
      <p:sp>
        <p:nvSpPr>
          <p:cNvPr id="21" name="Title 1"/>
          <p:cNvSpPr txBox="1">
            <a:spLocks/>
          </p:cNvSpPr>
          <p:nvPr/>
        </p:nvSpPr>
        <p:spPr>
          <a:xfrm>
            <a:off x="1907704" y="260648"/>
            <a:ext cx="6768743" cy="72008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5200"/>
                </a:solidFill>
                <a:latin typeface="Arial" panose="020B0604020202020204" pitchFamily="34" charset="0"/>
                <a:cs typeface="Arial" panose="020B0604020202020204" pitchFamily="34" charset="0"/>
              </a:rPr>
              <a:t>Querying Tables with SELECT</a:t>
            </a:r>
            <a:endParaRPr lang="tr-TR" sz="2800" b="1" dirty="0">
              <a:solidFill>
                <a:srgbClr val="FF5200"/>
              </a:solidFill>
              <a:latin typeface="Arial" panose="020B0604020202020204" pitchFamily="34" charset="0"/>
              <a:cs typeface="Arial" panose="020B0604020202020204" pitchFamily="34" charset="0"/>
            </a:endParaRPr>
          </a:p>
        </p:txBody>
      </p:sp>
      <p:sp>
        <p:nvSpPr>
          <p:cNvPr id="2" name="Footer Placeholder 1">
            <a:extLst>
              <a:ext uri="{FF2B5EF4-FFF2-40B4-BE49-F238E27FC236}">
                <a16:creationId xmlns:a16="http://schemas.microsoft.com/office/drawing/2014/main" id="{9841CF9E-6D3B-49D1-B2FD-1361862BBA90}"/>
              </a:ext>
            </a:extLst>
          </p:cNvPr>
          <p:cNvSpPr>
            <a:spLocks noGrp="1"/>
          </p:cNvSpPr>
          <p:nvPr>
            <p:ph type="ftr" sz="quarter" idx="11"/>
          </p:nvPr>
        </p:nvSpPr>
        <p:spPr>
          <a:xfrm>
            <a:off x="1475656" y="6040198"/>
            <a:ext cx="2391544" cy="817802"/>
          </a:xfrm>
        </p:spPr>
        <p:txBody>
          <a:bodyPr/>
          <a:lstStyle/>
          <a:p>
            <a:pPr algn="l"/>
            <a:r>
              <a:rPr lang="tr-TR" dirty="0">
                <a:solidFill>
                  <a:schemeClr val="bg1"/>
                </a:solidFill>
              </a:rPr>
              <a:t>MS SQL </a:t>
            </a:r>
            <a:r>
              <a:rPr lang="tr-TR" dirty="0" err="1">
                <a:solidFill>
                  <a:schemeClr val="bg1"/>
                </a:solidFill>
              </a:rPr>
              <a:t>SQL</a:t>
            </a:r>
            <a:r>
              <a:rPr lang="tr-TR" dirty="0">
                <a:solidFill>
                  <a:schemeClr val="bg1"/>
                </a:solidFill>
              </a:rPr>
              <a:t> Fundamentals</a:t>
            </a:r>
          </a:p>
        </p:txBody>
      </p:sp>
    </p:spTree>
    <p:extLst>
      <p:ext uri="{BB962C8B-B14F-4D97-AF65-F5344CB8AC3E}">
        <p14:creationId xmlns:p14="http://schemas.microsoft.com/office/powerpoint/2010/main" val="30549445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84560" y="1898420"/>
            <a:ext cx="7144940" cy="3967791"/>
          </a:xfrm>
        </p:spPr>
        <p:txBody>
          <a:bodyPr>
            <a:normAutofit/>
          </a:bodyPr>
          <a:lstStyle/>
          <a:p>
            <a:pPr>
              <a:buFont typeface="Arial" panose="020B0604020202020204" pitchFamily="34" charset="0"/>
              <a:buChar char=" "/>
            </a:pPr>
            <a:r>
              <a:rPr lang="en-GB" b="1" dirty="0">
                <a:solidFill>
                  <a:schemeClr val="bg1">
                    <a:lumMod val="50000"/>
                  </a:schemeClr>
                </a:solidFill>
                <a:latin typeface="Arial" panose="020B0604020202020204" pitchFamily="34" charset="0"/>
                <a:cs typeface="Arial" panose="020B0604020202020204" pitchFamily="34" charset="0"/>
              </a:rPr>
              <a:t>Removing Duplicates</a:t>
            </a:r>
          </a:p>
          <a:p>
            <a:pPr>
              <a:buFont typeface="Arial" panose="020B0604020202020204" pitchFamily="34" charset="0"/>
              <a:buChar char=" "/>
            </a:pPr>
            <a:r>
              <a:rPr lang="en-GB" b="1" dirty="0">
                <a:solidFill>
                  <a:schemeClr val="bg1">
                    <a:lumMod val="50000"/>
                  </a:schemeClr>
                </a:solidFill>
                <a:latin typeface="Arial" panose="020B0604020202020204" pitchFamily="34" charset="0"/>
                <a:cs typeface="Arial" panose="020B0604020202020204" pitchFamily="34" charset="0"/>
              </a:rPr>
              <a:t>Sorting Results</a:t>
            </a:r>
          </a:p>
          <a:p>
            <a:pPr>
              <a:buFont typeface="Arial" panose="020B0604020202020204" pitchFamily="34" charset="0"/>
              <a:buChar char=" "/>
            </a:pPr>
            <a:r>
              <a:rPr lang="en-GB" b="1" dirty="0">
                <a:solidFill>
                  <a:schemeClr val="bg1">
                    <a:lumMod val="50000"/>
                  </a:schemeClr>
                </a:solidFill>
                <a:latin typeface="Arial" panose="020B0604020202020204" pitchFamily="34" charset="0"/>
                <a:cs typeface="Arial" panose="020B0604020202020204" pitchFamily="34" charset="0"/>
              </a:rPr>
              <a:t>Paging Sorted Results</a:t>
            </a:r>
          </a:p>
          <a:p>
            <a:pPr fontAlgn="ctr">
              <a:buFont typeface="Arial" panose="020B0604020202020204" pitchFamily="34" charset="0"/>
              <a:buChar char=" "/>
            </a:pPr>
            <a:r>
              <a:rPr lang="en-GB" b="1" dirty="0">
                <a:solidFill>
                  <a:schemeClr val="bg1">
                    <a:lumMod val="50000"/>
                  </a:schemeClr>
                </a:solidFill>
                <a:latin typeface="Arial" panose="020B0604020202020204" pitchFamily="34" charset="0"/>
                <a:cs typeface="Arial" panose="020B0604020202020204" pitchFamily="34" charset="0"/>
              </a:rPr>
              <a:t>Filtering and Using Predicates</a:t>
            </a:r>
          </a:p>
          <a:p>
            <a:pPr fontAlgn="ctr"/>
            <a:endParaRPr lang="en-GB" b="1" dirty="0">
              <a:solidFill>
                <a:schemeClr val="bg1">
                  <a:lumMod val="50000"/>
                </a:schemeClr>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lstStyle/>
          <a:p>
            <a:r>
              <a:rPr lang="en-GB" b="1" dirty="0">
                <a:solidFill>
                  <a:schemeClr val="bg1">
                    <a:lumMod val="50000"/>
                  </a:schemeClr>
                </a:solidFill>
                <a:latin typeface="Arial" panose="020B0604020202020204" pitchFamily="34" charset="0"/>
                <a:cs typeface="Arial" panose="020B0604020202020204" pitchFamily="34" charset="0"/>
              </a:rPr>
              <a:t>Querying Tables with SELECT</a:t>
            </a:r>
            <a:endParaRPr lang="en-US"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93532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E2D0AE-AB91-4B2C-9432-9B438646FA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71500"/>
            <a:ext cx="9144000" cy="5715000"/>
          </a:xfrm>
          <a:prstGeom prst="rect">
            <a:avLst/>
          </a:prstGeom>
        </p:spPr>
      </p:pic>
    </p:spTree>
    <p:extLst>
      <p:ext uri="{BB962C8B-B14F-4D97-AF65-F5344CB8AC3E}">
        <p14:creationId xmlns:p14="http://schemas.microsoft.com/office/powerpoint/2010/main" val="2445243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5" y="2204864"/>
            <a:ext cx="2232248" cy="2232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ctrTitle"/>
          </p:nvPr>
        </p:nvSpPr>
        <p:spPr>
          <a:xfrm>
            <a:off x="3851920" y="2204864"/>
            <a:ext cx="4318248" cy="2232248"/>
          </a:xfrm>
        </p:spPr>
        <p:txBody>
          <a:bodyPr>
            <a:normAutofit/>
          </a:bodyPr>
          <a:lstStyle/>
          <a:p>
            <a:pPr algn="l"/>
            <a:r>
              <a:rPr lang="en-US" sz="4000" b="1" dirty="0">
                <a:solidFill>
                  <a:schemeClr val="bg1">
                    <a:lumMod val="65000"/>
                  </a:schemeClr>
                </a:solidFill>
                <a:latin typeface="Arial" panose="020B0604020202020204" pitchFamily="34" charset="0"/>
                <a:cs typeface="Arial" panose="020B0604020202020204" pitchFamily="34" charset="0"/>
              </a:rPr>
              <a:t>Functions</a:t>
            </a:r>
            <a:endParaRPr lang="tr-TR" sz="4000" b="1" dirty="0">
              <a:solidFill>
                <a:schemeClr val="bg1">
                  <a:lumMod val="65000"/>
                </a:schemeClr>
              </a:solidFill>
              <a:latin typeface="Arial" panose="020B0604020202020204" pitchFamily="34" charset="0"/>
              <a:cs typeface="Arial" panose="020B0604020202020204" pitchFamily="34" charset="0"/>
            </a:endParaRPr>
          </a:p>
        </p:txBody>
      </p:sp>
      <p:sp>
        <p:nvSpPr>
          <p:cNvPr id="2" name="Date Placeholder 1">
            <a:extLst>
              <a:ext uri="{FF2B5EF4-FFF2-40B4-BE49-F238E27FC236}">
                <a16:creationId xmlns:a16="http://schemas.microsoft.com/office/drawing/2014/main" id="{00026E1E-F7DE-40E1-9910-233EE6F2FA65}"/>
              </a:ext>
            </a:extLst>
          </p:cNvPr>
          <p:cNvSpPr>
            <a:spLocks noGrp="1"/>
          </p:cNvSpPr>
          <p:nvPr>
            <p:ph type="dt" sz="half" idx="10"/>
          </p:nvPr>
        </p:nvSpPr>
        <p:spPr/>
        <p:txBody>
          <a:bodyPr/>
          <a:lstStyle/>
          <a:p>
            <a:fld id="{B79E87F2-EE2A-4B01-AF44-82B5310633F8}" type="datetime1">
              <a:rPr lang="tr-TR" smtClean="0"/>
              <a:t>13.11.2018</a:t>
            </a:fld>
            <a:endParaRPr lang="tr-TR"/>
          </a:p>
        </p:txBody>
      </p:sp>
      <p:sp>
        <p:nvSpPr>
          <p:cNvPr id="4" name="Footer Placeholder 3">
            <a:extLst>
              <a:ext uri="{FF2B5EF4-FFF2-40B4-BE49-F238E27FC236}">
                <a16:creationId xmlns:a16="http://schemas.microsoft.com/office/drawing/2014/main" id="{9C31DD49-F533-4E61-842C-9FD67E4203DA}"/>
              </a:ext>
            </a:extLst>
          </p:cNvPr>
          <p:cNvSpPr>
            <a:spLocks noGrp="1"/>
          </p:cNvSpPr>
          <p:nvPr>
            <p:ph type="ftr" sz="quarter" idx="11"/>
          </p:nvPr>
        </p:nvSpPr>
        <p:spPr/>
        <p:txBody>
          <a:bodyPr/>
          <a:lstStyle/>
          <a:p>
            <a:r>
              <a:rPr lang="tr-TR"/>
              <a:t>MS SQL SQL Fundamentals</a:t>
            </a:r>
          </a:p>
        </p:txBody>
      </p:sp>
      <p:sp>
        <p:nvSpPr>
          <p:cNvPr id="7" name="Slide Number Placeholder 6">
            <a:extLst>
              <a:ext uri="{FF2B5EF4-FFF2-40B4-BE49-F238E27FC236}">
                <a16:creationId xmlns:a16="http://schemas.microsoft.com/office/drawing/2014/main" id="{18678E80-8EDA-4EA1-B8D3-0AFFBD41769D}"/>
              </a:ext>
            </a:extLst>
          </p:cNvPr>
          <p:cNvSpPr>
            <a:spLocks noGrp="1"/>
          </p:cNvSpPr>
          <p:nvPr>
            <p:ph type="sldNum" sz="quarter" idx="12"/>
          </p:nvPr>
        </p:nvSpPr>
        <p:spPr/>
        <p:txBody>
          <a:bodyPr/>
          <a:lstStyle/>
          <a:p>
            <a:fld id="{F3333AC9-9173-4153-B08D-660CAB894A39}" type="slidenum">
              <a:rPr lang="tr-TR" smtClean="0"/>
              <a:t>67</a:t>
            </a:fld>
            <a:endParaRPr lang="tr-TR"/>
          </a:p>
        </p:txBody>
      </p:sp>
    </p:spTree>
    <p:extLst>
      <p:ext uri="{BB962C8B-B14F-4D97-AF65-F5344CB8AC3E}">
        <p14:creationId xmlns:p14="http://schemas.microsoft.com/office/powerpoint/2010/main" val="6252186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6547" t="36419" r="4774" b="52957"/>
          <a:stretch/>
        </p:blipFill>
        <p:spPr bwMode="auto">
          <a:xfrm>
            <a:off x="-7590" y="6040198"/>
            <a:ext cx="9151590" cy="817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Date Placeholder 8"/>
          <p:cNvSpPr>
            <a:spLocks noGrp="1"/>
          </p:cNvSpPr>
          <p:nvPr>
            <p:ph type="dt" sz="half" idx="10"/>
          </p:nvPr>
        </p:nvSpPr>
        <p:spPr>
          <a:xfrm>
            <a:off x="710208" y="6040198"/>
            <a:ext cx="2133600" cy="817802"/>
          </a:xfrm>
        </p:spPr>
        <p:txBody>
          <a:bodyPr/>
          <a:lstStyle/>
          <a:p>
            <a:fld id="{F8CEAB0B-EF5F-47CE-B945-B520406DFE86}" type="datetime1">
              <a:rPr lang="tr-TR" sz="1000" smtClean="0">
                <a:solidFill>
                  <a:schemeClr val="bg1"/>
                </a:solidFill>
                <a:latin typeface="Arial" panose="020B0604020202020204" pitchFamily="34" charset="0"/>
                <a:cs typeface="Arial" panose="020B0604020202020204" pitchFamily="34" charset="0"/>
              </a:rPr>
              <a:t>13.11.2018</a:t>
            </a:fld>
            <a:r>
              <a:rPr lang="tr-TR" sz="1000" dirty="0">
                <a:solidFill>
                  <a:schemeClr val="bg1"/>
                </a:solidFill>
                <a:latin typeface="Arial" panose="020B0604020202020204" pitchFamily="34" charset="0"/>
                <a:cs typeface="Arial" panose="020B0604020202020204" pitchFamily="34" charset="0"/>
              </a:rPr>
              <a:t> /</a:t>
            </a:r>
            <a:endParaRPr lang="tr-TR" sz="1000" b="1" dirty="0">
              <a:solidFill>
                <a:schemeClr val="bg1"/>
              </a:solidFill>
              <a:latin typeface="Arial" panose="020B0604020202020204" pitchFamily="34" charset="0"/>
              <a:cs typeface="Arial" panose="020B0604020202020204" pitchFamily="34" charset="0"/>
            </a:endParaRPr>
          </a:p>
        </p:txBody>
      </p:sp>
      <p:sp>
        <p:nvSpPr>
          <p:cNvPr id="11" name="Slide Number Placeholder 10"/>
          <p:cNvSpPr>
            <a:spLocks noGrp="1"/>
          </p:cNvSpPr>
          <p:nvPr>
            <p:ph type="sldNum" sz="quarter" idx="12"/>
          </p:nvPr>
        </p:nvSpPr>
        <p:spPr>
          <a:xfrm>
            <a:off x="323528" y="6040198"/>
            <a:ext cx="504056" cy="817802"/>
          </a:xfrm>
        </p:spPr>
        <p:txBody>
          <a:bodyPr/>
          <a:lstStyle/>
          <a:p>
            <a:pPr algn="l"/>
            <a:r>
              <a:rPr lang="tr-TR" sz="1000" dirty="0">
                <a:solidFill>
                  <a:schemeClr val="bg1"/>
                </a:solidFill>
                <a:latin typeface="Arial" panose="020B0604020202020204" pitchFamily="34" charset="0"/>
                <a:cs typeface="Arial" panose="020B0604020202020204" pitchFamily="34" charset="0"/>
              </a:rPr>
              <a:t>/ </a:t>
            </a:r>
            <a:fld id="{F3333AC9-9173-4153-B08D-660CAB894A39}" type="slidenum">
              <a:rPr lang="tr-TR" sz="1000" smtClean="0">
                <a:solidFill>
                  <a:schemeClr val="bg1"/>
                </a:solidFill>
                <a:latin typeface="Arial" panose="020B0604020202020204" pitchFamily="34" charset="0"/>
                <a:cs typeface="Arial" panose="020B0604020202020204" pitchFamily="34" charset="0"/>
              </a:rPr>
              <a:pPr algn="l"/>
              <a:t>68</a:t>
            </a:fld>
            <a:r>
              <a:rPr lang="tr-TR" sz="1000" dirty="0">
                <a:solidFill>
                  <a:schemeClr val="bg1"/>
                </a:solidFill>
                <a:latin typeface="Arial" panose="020B0604020202020204" pitchFamily="34" charset="0"/>
                <a:cs typeface="Arial" panose="020B0604020202020204" pitchFamily="34" charset="0"/>
              </a:rPr>
              <a:t> /</a:t>
            </a:r>
          </a:p>
        </p:txBody>
      </p:sp>
      <p:sp>
        <p:nvSpPr>
          <p:cNvPr id="18" name="Subtitle 2"/>
          <p:cNvSpPr txBox="1">
            <a:spLocks/>
          </p:cNvSpPr>
          <p:nvPr/>
        </p:nvSpPr>
        <p:spPr>
          <a:xfrm>
            <a:off x="179519" y="1268760"/>
            <a:ext cx="8784966" cy="4464496"/>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en-US" b="1" dirty="0">
                <a:solidFill>
                  <a:schemeClr val="bg1">
                    <a:lumMod val="50000"/>
                  </a:schemeClr>
                </a:solidFill>
                <a:latin typeface="Arial" panose="020B0604020202020204" pitchFamily="34" charset="0"/>
                <a:cs typeface="Arial" panose="020B0604020202020204" pitchFamily="34" charset="0"/>
              </a:rPr>
              <a:t>There are over a hundred </a:t>
            </a:r>
          </a:p>
          <a:p>
            <a:pPr marL="0" indent="0" fontAlgn="base">
              <a:buNone/>
            </a:pPr>
            <a:r>
              <a:rPr lang="en-US" b="1" dirty="0">
                <a:solidFill>
                  <a:schemeClr val="bg1">
                    <a:lumMod val="50000"/>
                  </a:schemeClr>
                </a:solidFill>
                <a:latin typeface="Arial" panose="020B0604020202020204" pitchFamily="34" charset="0"/>
                <a:cs typeface="Arial" panose="020B0604020202020204" pitchFamily="34" charset="0"/>
              </a:rPr>
              <a:t>built-in functions in SQL server.  </a:t>
            </a:r>
          </a:p>
          <a:p>
            <a:pPr marL="0" indent="0" fontAlgn="base">
              <a:buNone/>
            </a:pPr>
            <a:r>
              <a:rPr lang="en-US" b="1" u="sng" dirty="0">
                <a:solidFill>
                  <a:schemeClr val="tx2">
                    <a:lumMod val="60000"/>
                    <a:lumOff val="40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Built-In Functions (Transact SQL)</a:t>
            </a:r>
            <a:r>
              <a:rPr lang="en-US" b="1" dirty="0">
                <a:solidFill>
                  <a:schemeClr val="bg1">
                    <a:lumMod val="50000"/>
                  </a:schemeClr>
                </a:solidFill>
                <a:latin typeface="Arial" panose="020B0604020202020204" pitchFamily="34" charset="0"/>
                <a:cs typeface="Arial" panose="020B0604020202020204" pitchFamily="34" charset="0"/>
              </a:rPr>
              <a:t> </a:t>
            </a:r>
          </a:p>
          <a:p>
            <a:pPr marL="0" indent="0" fontAlgn="base">
              <a:buNone/>
            </a:pPr>
            <a:endParaRPr lang="en-US" b="1" dirty="0">
              <a:solidFill>
                <a:schemeClr val="bg1">
                  <a:lumMod val="50000"/>
                </a:schemeClr>
              </a:solidFill>
              <a:latin typeface="Arial" panose="020B0604020202020204" pitchFamily="34" charset="0"/>
              <a:cs typeface="Arial" panose="020B0604020202020204" pitchFamily="34" charset="0"/>
            </a:endParaRPr>
          </a:p>
          <a:p>
            <a:pPr marL="0" indent="0" fontAlgn="base">
              <a:buNone/>
            </a:pPr>
            <a:r>
              <a:rPr lang="en-US" b="1" dirty="0">
                <a:solidFill>
                  <a:schemeClr val="bg1">
                    <a:lumMod val="50000"/>
                  </a:schemeClr>
                </a:solidFill>
                <a:latin typeface="Arial" panose="020B0604020202020204" pitchFamily="34" charset="0"/>
                <a:cs typeface="Arial" panose="020B0604020202020204" pitchFamily="34" charset="0"/>
              </a:rPr>
              <a:t>The categories are:</a:t>
            </a:r>
          </a:p>
          <a:p>
            <a:pPr marL="0" indent="0" fontAlgn="base">
              <a:buNone/>
            </a:pPr>
            <a:r>
              <a:rPr lang="en-US" sz="2400" b="1" dirty="0">
                <a:solidFill>
                  <a:schemeClr val="bg1">
                    <a:lumMod val="50000"/>
                  </a:schemeClr>
                </a:solidFill>
                <a:latin typeface="Arial" panose="020B0604020202020204" pitchFamily="34" charset="0"/>
                <a:cs typeface="Arial" panose="020B0604020202020204" pitchFamily="34" charset="0"/>
              </a:rPr>
              <a:t>String Functions</a:t>
            </a:r>
          </a:p>
          <a:p>
            <a:pPr marL="0" indent="0" fontAlgn="base">
              <a:buNone/>
            </a:pPr>
            <a:r>
              <a:rPr lang="en-US" sz="2400" b="1" dirty="0">
                <a:solidFill>
                  <a:schemeClr val="bg1">
                    <a:lumMod val="50000"/>
                  </a:schemeClr>
                </a:solidFill>
                <a:latin typeface="Arial" panose="020B0604020202020204" pitchFamily="34" charset="0"/>
                <a:cs typeface="Arial" panose="020B0604020202020204" pitchFamily="34" charset="0"/>
              </a:rPr>
              <a:t>Date Functions </a:t>
            </a:r>
            <a:endParaRPr lang="en-US" sz="4800" b="1" dirty="0">
              <a:solidFill>
                <a:schemeClr val="bg1">
                  <a:lumMod val="50000"/>
                </a:schemeClr>
              </a:solidFill>
              <a:latin typeface="Arial" panose="020B0604020202020204" pitchFamily="34" charset="0"/>
              <a:cs typeface="Arial" panose="020B0604020202020204" pitchFamily="34" charset="0"/>
            </a:endParaRPr>
          </a:p>
          <a:p>
            <a:pPr marL="0" indent="0" fontAlgn="base">
              <a:buNone/>
            </a:pPr>
            <a:r>
              <a:rPr lang="en-US" sz="2400" b="1" dirty="0">
                <a:solidFill>
                  <a:schemeClr val="bg1">
                    <a:lumMod val="50000"/>
                  </a:schemeClr>
                </a:solidFill>
                <a:latin typeface="Arial" panose="020B0604020202020204" pitchFamily="34" charset="0"/>
                <a:cs typeface="Arial" panose="020B0604020202020204" pitchFamily="34" charset="0"/>
              </a:rPr>
              <a:t>Conversion Functions</a:t>
            </a:r>
          </a:p>
          <a:p>
            <a:pPr marL="0" indent="0" fontAlgn="base">
              <a:buNone/>
            </a:pPr>
            <a:r>
              <a:rPr lang="en-US" sz="2400" b="1" dirty="0">
                <a:solidFill>
                  <a:schemeClr val="bg1">
                    <a:lumMod val="50000"/>
                  </a:schemeClr>
                </a:solidFill>
                <a:latin typeface="Arial" panose="020B0604020202020204" pitchFamily="34" charset="0"/>
                <a:cs typeface="Arial" panose="020B0604020202020204" pitchFamily="34" charset="0"/>
              </a:rPr>
              <a:t>Logical Functions </a:t>
            </a:r>
          </a:p>
          <a:p>
            <a:pPr marL="0" indent="0" fontAlgn="base">
              <a:buNone/>
            </a:pPr>
            <a:r>
              <a:rPr lang="en-US" sz="2400" b="1" dirty="0">
                <a:solidFill>
                  <a:schemeClr val="bg1">
                    <a:lumMod val="50000"/>
                  </a:schemeClr>
                </a:solidFill>
                <a:latin typeface="Arial" panose="020B0604020202020204" pitchFamily="34" charset="0"/>
                <a:cs typeface="Arial" panose="020B0604020202020204" pitchFamily="34" charset="0"/>
              </a:rPr>
              <a:t>Math Functions</a:t>
            </a:r>
          </a:p>
          <a:p>
            <a:pPr marL="0" indent="0" fontAlgn="base">
              <a:buNone/>
            </a:pPr>
            <a:r>
              <a:rPr lang="en-US" sz="2400" b="1" dirty="0">
                <a:solidFill>
                  <a:schemeClr val="bg1">
                    <a:lumMod val="50000"/>
                  </a:schemeClr>
                </a:solidFill>
                <a:latin typeface="Arial" panose="020B0604020202020204" pitchFamily="34" charset="0"/>
                <a:cs typeface="Arial" panose="020B0604020202020204" pitchFamily="34" charset="0"/>
              </a:rPr>
              <a:t>…</a:t>
            </a:r>
          </a:p>
        </p:txBody>
      </p:sp>
      <p:pic>
        <p:nvPicPr>
          <p:cNvPr id="1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7545" y="260649"/>
            <a:ext cx="720080"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Straight Connector 19"/>
          <p:cNvCxnSpPr/>
          <p:nvPr/>
        </p:nvCxnSpPr>
        <p:spPr>
          <a:xfrm>
            <a:off x="1691680" y="0"/>
            <a:ext cx="0" cy="980729"/>
          </a:xfrm>
          <a:prstGeom prst="line">
            <a:avLst/>
          </a:prstGeom>
          <a:ln w="28575">
            <a:solidFill>
              <a:srgbClr val="FF5200"/>
            </a:solidFill>
          </a:ln>
        </p:spPr>
        <p:style>
          <a:lnRef idx="1">
            <a:schemeClr val="accent1"/>
          </a:lnRef>
          <a:fillRef idx="0">
            <a:schemeClr val="accent1"/>
          </a:fillRef>
          <a:effectRef idx="0">
            <a:schemeClr val="accent1"/>
          </a:effectRef>
          <a:fontRef idx="minor">
            <a:schemeClr val="tx1"/>
          </a:fontRef>
        </p:style>
      </p:cxnSp>
      <p:sp>
        <p:nvSpPr>
          <p:cNvPr id="21" name="Title 1"/>
          <p:cNvSpPr txBox="1">
            <a:spLocks/>
          </p:cNvSpPr>
          <p:nvPr/>
        </p:nvSpPr>
        <p:spPr>
          <a:xfrm>
            <a:off x="1907704" y="260648"/>
            <a:ext cx="6768743" cy="72008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5200"/>
                </a:solidFill>
                <a:latin typeface="Arial" panose="020B0604020202020204" pitchFamily="34" charset="0"/>
                <a:cs typeface="Arial" panose="020B0604020202020204" pitchFamily="34" charset="0"/>
              </a:rPr>
              <a:t>Functions</a:t>
            </a:r>
            <a:endParaRPr lang="tr-TR" sz="2800" b="1" dirty="0">
              <a:solidFill>
                <a:srgbClr val="FF5200"/>
              </a:solidFill>
              <a:latin typeface="Arial" panose="020B0604020202020204" pitchFamily="34" charset="0"/>
              <a:cs typeface="Arial" panose="020B0604020202020204" pitchFamily="34" charset="0"/>
            </a:endParaRPr>
          </a:p>
        </p:txBody>
      </p:sp>
      <p:sp>
        <p:nvSpPr>
          <p:cNvPr id="2" name="Footer Placeholder 1">
            <a:extLst>
              <a:ext uri="{FF2B5EF4-FFF2-40B4-BE49-F238E27FC236}">
                <a16:creationId xmlns:a16="http://schemas.microsoft.com/office/drawing/2014/main" id="{9841CF9E-6D3B-49D1-B2FD-1361862BBA90}"/>
              </a:ext>
            </a:extLst>
          </p:cNvPr>
          <p:cNvSpPr>
            <a:spLocks noGrp="1"/>
          </p:cNvSpPr>
          <p:nvPr>
            <p:ph type="ftr" sz="quarter" idx="11"/>
          </p:nvPr>
        </p:nvSpPr>
        <p:spPr>
          <a:xfrm>
            <a:off x="1475656" y="6040198"/>
            <a:ext cx="2391544" cy="817802"/>
          </a:xfrm>
        </p:spPr>
        <p:txBody>
          <a:bodyPr/>
          <a:lstStyle/>
          <a:p>
            <a:pPr algn="l"/>
            <a:r>
              <a:rPr lang="tr-TR" dirty="0">
                <a:solidFill>
                  <a:schemeClr val="bg1"/>
                </a:solidFill>
              </a:rPr>
              <a:t>MS SQL </a:t>
            </a:r>
            <a:r>
              <a:rPr lang="tr-TR" dirty="0" err="1">
                <a:solidFill>
                  <a:schemeClr val="bg1"/>
                </a:solidFill>
              </a:rPr>
              <a:t>SQL</a:t>
            </a:r>
            <a:r>
              <a:rPr lang="tr-TR" dirty="0">
                <a:solidFill>
                  <a:schemeClr val="bg1"/>
                </a:solidFill>
              </a:rPr>
              <a:t> Fundamentals</a:t>
            </a:r>
          </a:p>
        </p:txBody>
      </p:sp>
    </p:spTree>
    <p:extLst>
      <p:ext uri="{BB962C8B-B14F-4D97-AF65-F5344CB8AC3E}">
        <p14:creationId xmlns:p14="http://schemas.microsoft.com/office/powerpoint/2010/main" val="3227275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GB" b="1" dirty="0">
                <a:solidFill>
                  <a:schemeClr val="bg1">
                    <a:lumMod val="50000"/>
                  </a:schemeClr>
                </a:solidFill>
                <a:latin typeface="Arial" panose="020B0604020202020204" pitchFamily="34" charset="0"/>
                <a:cs typeface="Arial" panose="020B0604020202020204" pitchFamily="34" charset="0"/>
              </a:rPr>
              <a:t>Introduction to Built-In Functions</a:t>
            </a:r>
          </a:p>
        </p:txBody>
      </p:sp>
      <p:graphicFrame>
        <p:nvGraphicFramePr>
          <p:cNvPr id="5" name="Content Placeholder 4"/>
          <p:cNvGraphicFramePr>
            <a:graphicFrameLocks noGrp="1"/>
          </p:cNvGraphicFramePr>
          <p:nvPr>
            <p:ph sz="quarter" idx="10"/>
            <p:extLst>
              <p:ext uri="{D42A27DB-BD31-4B8C-83A1-F6EECF244321}">
                <p14:modId xmlns:p14="http://schemas.microsoft.com/office/powerpoint/2010/main" val="4200127981"/>
              </p:ext>
            </p:extLst>
          </p:nvPr>
        </p:nvGraphicFramePr>
        <p:xfrm>
          <a:off x="284560" y="1897856"/>
          <a:ext cx="8642498" cy="2952192"/>
        </p:xfrm>
        <a:graphic>
          <a:graphicData uri="http://schemas.openxmlformats.org/drawingml/2006/table">
            <a:tbl>
              <a:tblPr firstRow="1" bandRow="1">
                <a:tableStyleId>{2A488322-F2BA-4B5B-9748-0D474271808F}</a:tableStyleId>
              </a:tblPr>
              <a:tblGrid>
                <a:gridCol w="2779590">
                  <a:extLst>
                    <a:ext uri="{9D8B030D-6E8A-4147-A177-3AD203B41FA5}">
                      <a16:colId xmlns:a16="http://schemas.microsoft.com/office/drawing/2014/main" val="20000"/>
                    </a:ext>
                  </a:extLst>
                </a:gridCol>
                <a:gridCol w="5862908">
                  <a:extLst>
                    <a:ext uri="{9D8B030D-6E8A-4147-A177-3AD203B41FA5}">
                      <a16:colId xmlns:a16="http://schemas.microsoft.com/office/drawing/2014/main" val="20001"/>
                    </a:ext>
                  </a:extLst>
                </a:gridCol>
              </a:tblGrid>
              <a:tr h="410039">
                <a:tc>
                  <a:txBody>
                    <a:bodyPr/>
                    <a:lstStyle/>
                    <a:p>
                      <a:pPr>
                        <a:lnSpc>
                          <a:spcPct val="107000"/>
                        </a:lnSpc>
                        <a:spcAft>
                          <a:spcPts val="0"/>
                        </a:spcAft>
                      </a:pPr>
                      <a:r>
                        <a:rPr lang="en-GB" sz="1800" dirty="0">
                          <a:effectLst/>
                        </a:rPr>
                        <a:t>Function Category</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2216" marR="62216" marT="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0"/>
                        </a:spcAft>
                      </a:pPr>
                      <a:r>
                        <a:rPr lang="en-GB" sz="1800" dirty="0">
                          <a:effectLst/>
                        </a:rPr>
                        <a:t>Description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2216" marR="62216" marT="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10039">
                <a:tc>
                  <a:txBody>
                    <a:bodyPr/>
                    <a:lstStyle/>
                    <a:p>
                      <a:pPr>
                        <a:lnSpc>
                          <a:spcPct val="107000"/>
                        </a:lnSpc>
                        <a:spcAft>
                          <a:spcPts val="0"/>
                        </a:spcAft>
                      </a:pPr>
                      <a:r>
                        <a:rPr lang="en-GB" sz="1800">
                          <a:effectLst/>
                        </a:rPr>
                        <a:t>Scalar</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2216" marR="62216" marT="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0"/>
                        </a:spcAft>
                      </a:pPr>
                      <a:r>
                        <a:rPr lang="en-GB" sz="1800">
                          <a:effectLst/>
                        </a:rPr>
                        <a:t>Operate on a single row, return a single value</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2216" marR="62216" marT="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74025">
                <a:tc>
                  <a:txBody>
                    <a:bodyPr/>
                    <a:lstStyle/>
                    <a:p>
                      <a:pPr>
                        <a:lnSpc>
                          <a:spcPct val="107000"/>
                        </a:lnSpc>
                        <a:spcAft>
                          <a:spcPts val="0"/>
                        </a:spcAft>
                      </a:pPr>
                      <a:r>
                        <a:rPr lang="en-GB" sz="1800" dirty="0">
                          <a:effectLst/>
                        </a:rPr>
                        <a:t>Logical</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2216" marR="62216" marT="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0"/>
                        </a:spcAft>
                      </a:pPr>
                      <a:r>
                        <a:rPr lang="en-GB" sz="1800" dirty="0">
                          <a:effectLst/>
                        </a:rPr>
                        <a:t>Scalar</a:t>
                      </a:r>
                      <a:r>
                        <a:rPr lang="en-GB" sz="1800" baseline="0" dirty="0">
                          <a:effectLst/>
                        </a:rPr>
                        <a:t> functions that c</a:t>
                      </a:r>
                      <a:r>
                        <a:rPr lang="en-GB" sz="1800" dirty="0">
                          <a:effectLst/>
                        </a:rPr>
                        <a:t>ompare multiple</a:t>
                      </a:r>
                      <a:r>
                        <a:rPr lang="en-GB" sz="1800" baseline="0" dirty="0">
                          <a:effectLst/>
                        </a:rPr>
                        <a:t> values to determine a single output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2216" marR="62216" marT="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74025">
                <a:tc>
                  <a:txBody>
                    <a:bodyPr/>
                    <a:lstStyle/>
                    <a:p>
                      <a:pPr>
                        <a:lnSpc>
                          <a:spcPct val="107000"/>
                        </a:lnSpc>
                        <a:spcAft>
                          <a:spcPts val="0"/>
                        </a:spcAft>
                      </a:pPr>
                      <a:r>
                        <a:rPr lang="en-GB" sz="1800" dirty="0">
                          <a:effectLst/>
                        </a:rPr>
                        <a:t>Aggregate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2216" marR="62216" marT="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0"/>
                        </a:spcAft>
                      </a:pPr>
                      <a:r>
                        <a:rPr lang="en-GB" sz="1800" dirty="0">
                          <a:effectLst/>
                        </a:rPr>
                        <a:t>Take one or more input values, return a single summarizing value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2216" marR="62216" marT="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10039">
                <a:tc>
                  <a:txBody>
                    <a:bodyPr/>
                    <a:lstStyle/>
                    <a:p>
                      <a:pPr>
                        <a:lnSpc>
                          <a:spcPct val="107000"/>
                        </a:lnSpc>
                        <a:spcAft>
                          <a:spcPts val="0"/>
                        </a:spcAft>
                      </a:pPr>
                      <a:r>
                        <a:rPr lang="en-GB" sz="1800" dirty="0">
                          <a:effectLst/>
                        </a:rPr>
                        <a:t>Window</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2216" marR="62216" marT="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0"/>
                        </a:spcAft>
                      </a:pPr>
                      <a:r>
                        <a:rPr lang="en-GB" sz="1800">
                          <a:effectLst/>
                        </a:rPr>
                        <a:t>Operate on a window (set) of rows</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2216" marR="62216" marT="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74025">
                <a:tc>
                  <a:txBody>
                    <a:bodyPr/>
                    <a:lstStyle/>
                    <a:p>
                      <a:pPr>
                        <a:lnSpc>
                          <a:spcPct val="107000"/>
                        </a:lnSpc>
                        <a:spcAft>
                          <a:spcPts val="0"/>
                        </a:spcAft>
                      </a:pPr>
                      <a:r>
                        <a:rPr lang="en-GB" sz="1800" dirty="0" err="1">
                          <a:effectLst/>
                        </a:rPr>
                        <a:t>Rowset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2216" marR="62216" marT="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0"/>
                        </a:spcAft>
                      </a:pPr>
                      <a:r>
                        <a:rPr lang="en-GB" sz="1800" dirty="0">
                          <a:effectLst/>
                        </a:rPr>
                        <a:t>Return a virtual table that can be used subsequently in a Transact-SQL statement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2216" marR="62216" marT="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5798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6547" t="36419" r="4774" b="52957"/>
          <a:stretch/>
        </p:blipFill>
        <p:spPr bwMode="auto">
          <a:xfrm>
            <a:off x="-7590" y="6040198"/>
            <a:ext cx="9151590" cy="817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Date Placeholder 8"/>
          <p:cNvSpPr>
            <a:spLocks noGrp="1"/>
          </p:cNvSpPr>
          <p:nvPr>
            <p:ph type="dt" sz="half" idx="10"/>
          </p:nvPr>
        </p:nvSpPr>
        <p:spPr>
          <a:xfrm>
            <a:off x="710208" y="6040198"/>
            <a:ext cx="2133600" cy="817802"/>
          </a:xfrm>
        </p:spPr>
        <p:txBody>
          <a:bodyPr/>
          <a:lstStyle/>
          <a:p>
            <a:fld id="{F8CEAB0B-EF5F-47CE-B945-B520406DFE86}" type="datetime1">
              <a:rPr lang="tr-TR" sz="1000" smtClean="0">
                <a:solidFill>
                  <a:schemeClr val="bg1"/>
                </a:solidFill>
                <a:latin typeface="Arial" panose="020B0604020202020204" pitchFamily="34" charset="0"/>
                <a:cs typeface="Arial" panose="020B0604020202020204" pitchFamily="34" charset="0"/>
              </a:rPr>
              <a:t>13.11.2018</a:t>
            </a:fld>
            <a:r>
              <a:rPr lang="tr-TR" sz="1000" dirty="0">
                <a:solidFill>
                  <a:schemeClr val="bg1"/>
                </a:solidFill>
                <a:latin typeface="Arial" panose="020B0604020202020204" pitchFamily="34" charset="0"/>
                <a:cs typeface="Arial" panose="020B0604020202020204" pitchFamily="34" charset="0"/>
              </a:rPr>
              <a:t> /</a:t>
            </a:r>
            <a:endParaRPr lang="tr-TR" sz="1000" b="1" dirty="0">
              <a:solidFill>
                <a:schemeClr val="bg1"/>
              </a:solidFill>
              <a:latin typeface="Arial" panose="020B0604020202020204" pitchFamily="34" charset="0"/>
              <a:cs typeface="Arial" panose="020B0604020202020204" pitchFamily="34" charset="0"/>
            </a:endParaRPr>
          </a:p>
        </p:txBody>
      </p:sp>
      <p:sp>
        <p:nvSpPr>
          <p:cNvPr id="11" name="Slide Number Placeholder 10"/>
          <p:cNvSpPr>
            <a:spLocks noGrp="1"/>
          </p:cNvSpPr>
          <p:nvPr>
            <p:ph type="sldNum" sz="quarter" idx="12"/>
          </p:nvPr>
        </p:nvSpPr>
        <p:spPr>
          <a:xfrm>
            <a:off x="323528" y="6040198"/>
            <a:ext cx="504056" cy="817802"/>
          </a:xfrm>
        </p:spPr>
        <p:txBody>
          <a:bodyPr/>
          <a:lstStyle/>
          <a:p>
            <a:pPr algn="l"/>
            <a:r>
              <a:rPr lang="tr-TR" sz="1000" dirty="0">
                <a:solidFill>
                  <a:schemeClr val="bg1"/>
                </a:solidFill>
                <a:latin typeface="Arial" panose="020B0604020202020204" pitchFamily="34" charset="0"/>
                <a:cs typeface="Arial" panose="020B0604020202020204" pitchFamily="34" charset="0"/>
              </a:rPr>
              <a:t>/ </a:t>
            </a:r>
            <a:fld id="{F3333AC9-9173-4153-B08D-660CAB894A39}" type="slidenum">
              <a:rPr lang="tr-TR" sz="1000" smtClean="0">
                <a:solidFill>
                  <a:schemeClr val="bg1"/>
                </a:solidFill>
                <a:latin typeface="Arial" panose="020B0604020202020204" pitchFamily="34" charset="0"/>
                <a:cs typeface="Arial" panose="020B0604020202020204" pitchFamily="34" charset="0"/>
              </a:rPr>
              <a:pPr algn="l"/>
              <a:t>7</a:t>
            </a:fld>
            <a:r>
              <a:rPr lang="tr-TR" sz="1000" dirty="0">
                <a:solidFill>
                  <a:schemeClr val="bg1"/>
                </a:solidFill>
                <a:latin typeface="Arial" panose="020B0604020202020204" pitchFamily="34" charset="0"/>
                <a:cs typeface="Arial" panose="020B0604020202020204" pitchFamily="34" charset="0"/>
              </a:rPr>
              <a:t> /</a:t>
            </a:r>
          </a:p>
        </p:txBody>
      </p:sp>
      <p:sp>
        <p:nvSpPr>
          <p:cNvPr id="18" name="Subtitle 2"/>
          <p:cNvSpPr txBox="1">
            <a:spLocks/>
          </p:cNvSpPr>
          <p:nvPr/>
        </p:nvSpPr>
        <p:spPr>
          <a:xfrm>
            <a:off x="251520" y="1700808"/>
            <a:ext cx="8640960" cy="40324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bg1">
                    <a:lumMod val="65000"/>
                  </a:schemeClr>
                </a:solidFill>
                <a:latin typeface="Arial" panose="020B0604020202020204" pitchFamily="34" charset="0"/>
                <a:cs typeface="Arial" panose="020B0604020202020204" pitchFamily="34" charset="0"/>
              </a:rPr>
              <a:t>First Normal Form </a:t>
            </a:r>
            <a:r>
              <a:rPr lang="en-US" sz="2400" b="1" dirty="0">
                <a:latin typeface="Arial" panose="020B0604020202020204" pitchFamily="34" charset="0"/>
                <a:cs typeface="Arial" panose="020B0604020202020204" pitchFamily="34" charset="0"/>
              </a:rPr>
              <a:t>1NF</a:t>
            </a:r>
          </a:p>
          <a:p>
            <a:pPr marL="0" indent="0">
              <a:buNone/>
            </a:pPr>
            <a:r>
              <a:rPr lang="en-US" sz="1800" dirty="0">
                <a:solidFill>
                  <a:schemeClr val="bg1">
                    <a:lumMod val="65000"/>
                  </a:schemeClr>
                </a:solidFill>
                <a:latin typeface="Arial" panose="020B0604020202020204" pitchFamily="34" charset="0"/>
                <a:cs typeface="Arial" panose="020B0604020202020204" pitchFamily="34" charset="0"/>
              </a:rPr>
              <a:t>The information is stored in a relational table and each column contains </a:t>
            </a:r>
            <a:r>
              <a:rPr lang="en-US" sz="1800" b="1" dirty="0">
                <a:latin typeface="Arial" panose="020B0604020202020204" pitchFamily="34" charset="0"/>
                <a:cs typeface="Arial" panose="020B0604020202020204" pitchFamily="34" charset="0"/>
              </a:rPr>
              <a:t>atomic values</a:t>
            </a:r>
            <a:r>
              <a:rPr lang="en-US" sz="1800" dirty="0">
                <a:solidFill>
                  <a:schemeClr val="bg1">
                    <a:lumMod val="65000"/>
                  </a:schemeClr>
                </a:solidFill>
                <a:latin typeface="Arial" panose="020B0604020202020204" pitchFamily="34" charset="0"/>
                <a:cs typeface="Arial" panose="020B0604020202020204" pitchFamily="34" charset="0"/>
              </a:rPr>
              <a:t>, and there are </a:t>
            </a:r>
            <a:r>
              <a:rPr lang="en-US" sz="1800" b="1" dirty="0">
                <a:latin typeface="Arial" panose="020B0604020202020204" pitchFamily="34" charset="0"/>
                <a:cs typeface="Arial" panose="020B0604020202020204" pitchFamily="34" charset="0"/>
              </a:rPr>
              <a:t>not repeating </a:t>
            </a:r>
            <a:r>
              <a:rPr lang="en-US" sz="1800" dirty="0">
                <a:solidFill>
                  <a:schemeClr val="bg1">
                    <a:lumMod val="65000"/>
                  </a:schemeClr>
                </a:solidFill>
                <a:latin typeface="Arial" panose="020B0604020202020204" pitchFamily="34" charset="0"/>
                <a:cs typeface="Arial" panose="020B0604020202020204" pitchFamily="34" charset="0"/>
              </a:rPr>
              <a:t>groups of columns</a:t>
            </a:r>
            <a:r>
              <a:rPr lang="en-US" sz="2200" dirty="0">
                <a:solidFill>
                  <a:schemeClr val="bg1">
                    <a:lumMod val="65000"/>
                  </a:schemeClr>
                </a:solidFill>
                <a:latin typeface="Arial" panose="020B0604020202020204" pitchFamily="34" charset="0"/>
                <a:cs typeface="Arial" panose="020B0604020202020204" pitchFamily="34" charset="0"/>
              </a:rPr>
              <a:t>.</a:t>
            </a:r>
          </a:p>
          <a:p>
            <a:pPr marL="0" indent="0">
              <a:buNone/>
            </a:pPr>
            <a:endParaRPr lang="en-US" sz="2200" dirty="0">
              <a:solidFill>
                <a:schemeClr val="bg1">
                  <a:lumMod val="65000"/>
                </a:schemeClr>
              </a:solidFill>
              <a:latin typeface="Arial" panose="020B0604020202020204" pitchFamily="34" charset="0"/>
              <a:cs typeface="Arial" panose="020B0604020202020204" pitchFamily="34" charset="0"/>
            </a:endParaRPr>
          </a:p>
          <a:p>
            <a:pPr marL="0" indent="0">
              <a:buNone/>
            </a:pPr>
            <a:r>
              <a:rPr lang="en-US" sz="2400" b="1" dirty="0">
                <a:solidFill>
                  <a:schemeClr val="bg1">
                    <a:lumMod val="65000"/>
                  </a:schemeClr>
                </a:solidFill>
                <a:latin typeface="Arial" panose="020B0604020202020204" pitchFamily="34" charset="0"/>
                <a:cs typeface="Arial" panose="020B0604020202020204" pitchFamily="34" charset="0"/>
              </a:rPr>
              <a:t>Second Normal Form </a:t>
            </a:r>
            <a:r>
              <a:rPr lang="en-US" sz="2400" b="1" dirty="0">
                <a:latin typeface="Arial" panose="020B0604020202020204" pitchFamily="34" charset="0"/>
                <a:cs typeface="Arial" panose="020B0604020202020204" pitchFamily="34" charset="0"/>
              </a:rPr>
              <a:t>2NF</a:t>
            </a:r>
          </a:p>
          <a:p>
            <a:pPr marL="0" indent="0">
              <a:buNone/>
            </a:pPr>
            <a:r>
              <a:rPr lang="en-US" sz="1800" b="1" dirty="0">
                <a:latin typeface="Arial" panose="020B0604020202020204" pitchFamily="34" charset="0"/>
                <a:cs typeface="Arial" panose="020B0604020202020204" pitchFamily="34" charset="0"/>
              </a:rPr>
              <a:t>1NF</a:t>
            </a:r>
            <a:r>
              <a:rPr lang="en-US" sz="1800" dirty="0">
                <a:solidFill>
                  <a:schemeClr val="bg1">
                    <a:lumMod val="65000"/>
                  </a:schemeClr>
                </a:solidFill>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 </a:t>
            </a:r>
            <a:r>
              <a:rPr lang="en-US" sz="1800" dirty="0">
                <a:solidFill>
                  <a:schemeClr val="bg1">
                    <a:lumMod val="65000"/>
                  </a:schemeClr>
                </a:solidFill>
                <a:latin typeface="Arial" panose="020B0604020202020204" pitchFamily="34" charset="0"/>
                <a:cs typeface="Arial" panose="020B0604020202020204" pitchFamily="34" charset="0"/>
              </a:rPr>
              <a:t>All the columns depend on the table’s </a:t>
            </a:r>
            <a:r>
              <a:rPr lang="en-US" sz="1800" b="1" dirty="0">
                <a:latin typeface="Arial" panose="020B0604020202020204" pitchFamily="34" charset="0"/>
                <a:cs typeface="Arial" panose="020B0604020202020204" pitchFamily="34" charset="0"/>
              </a:rPr>
              <a:t>primary key</a:t>
            </a:r>
            <a:r>
              <a:rPr lang="en-US" sz="1800" dirty="0">
                <a:solidFill>
                  <a:schemeClr val="bg1">
                    <a:lumMod val="65000"/>
                  </a:schemeClr>
                </a:solidFill>
                <a:latin typeface="Arial" panose="020B0604020202020204" pitchFamily="34" charset="0"/>
                <a:cs typeface="Arial" panose="020B0604020202020204" pitchFamily="34" charset="0"/>
              </a:rPr>
              <a:t>.</a:t>
            </a:r>
          </a:p>
          <a:p>
            <a:pPr marL="0" indent="0">
              <a:buNone/>
            </a:pPr>
            <a:endParaRPr lang="en-US" sz="1800" dirty="0">
              <a:solidFill>
                <a:schemeClr val="bg1">
                  <a:lumMod val="65000"/>
                </a:schemeClr>
              </a:solidFill>
              <a:latin typeface="Arial" panose="020B0604020202020204" pitchFamily="34" charset="0"/>
              <a:cs typeface="Arial" panose="020B0604020202020204" pitchFamily="34" charset="0"/>
            </a:endParaRPr>
          </a:p>
          <a:p>
            <a:pPr marL="0" indent="0">
              <a:buNone/>
            </a:pPr>
            <a:r>
              <a:rPr lang="en-US" sz="2400" b="1" dirty="0">
                <a:solidFill>
                  <a:schemeClr val="bg1">
                    <a:lumMod val="65000"/>
                  </a:schemeClr>
                </a:solidFill>
                <a:latin typeface="Arial" panose="020B0604020202020204" pitchFamily="34" charset="0"/>
                <a:cs typeface="Arial" panose="020B0604020202020204" pitchFamily="34" charset="0"/>
              </a:rPr>
              <a:t>Third Normal Form </a:t>
            </a:r>
            <a:r>
              <a:rPr lang="en-US" sz="2400" b="1" dirty="0">
                <a:latin typeface="Arial" panose="020B0604020202020204" pitchFamily="34" charset="0"/>
                <a:cs typeface="Arial" panose="020B0604020202020204" pitchFamily="34" charset="0"/>
              </a:rPr>
              <a:t>3NF</a:t>
            </a:r>
          </a:p>
          <a:p>
            <a:pPr marL="0" indent="0">
              <a:buNone/>
            </a:pPr>
            <a:r>
              <a:rPr lang="en-US" sz="1800" b="1" dirty="0">
                <a:latin typeface="Arial" panose="020B0604020202020204" pitchFamily="34" charset="0"/>
                <a:cs typeface="Arial" panose="020B0604020202020204" pitchFamily="34" charset="0"/>
              </a:rPr>
              <a:t>2NF + </a:t>
            </a:r>
            <a:r>
              <a:rPr lang="en-US" sz="1800" dirty="0">
                <a:solidFill>
                  <a:schemeClr val="bg1">
                    <a:lumMod val="65000"/>
                  </a:schemeClr>
                </a:solidFill>
                <a:latin typeface="Arial" panose="020B0604020202020204" pitchFamily="34" charset="0"/>
                <a:cs typeface="Arial" panose="020B0604020202020204" pitchFamily="34" charset="0"/>
              </a:rPr>
              <a:t>All the columns must be </a:t>
            </a:r>
            <a:r>
              <a:rPr lang="en-US" sz="1800" b="1" dirty="0">
                <a:latin typeface="Arial" panose="020B0604020202020204" pitchFamily="34" charset="0"/>
                <a:cs typeface="Arial" panose="020B0604020202020204" pitchFamily="34" charset="0"/>
              </a:rPr>
              <a:t>dependent on a primary field</a:t>
            </a:r>
            <a:r>
              <a:rPr lang="en-US" sz="1800" dirty="0">
                <a:solidFill>
                  <a:schemeClr val="bg1">
                    <a:lumMod val="65000"/>
                  </a:schemeClr>
                </a:solidFill>
                <a:latin typeface="Arial" panose="020B0604020202020204" pitchFamily="34" charset="0"/>
                <a:cs typeface="Arial" panose="020B0604020202020204" pitchFamily="34" charset="0"/>
              </a:rPr>
              <a:t>. </a:t>
            </a:r>
            <a:endParaRPr lang="tr-TR" sz="1800" dirty="0">
              <a:solidFill>
                <a:schemeClr val="bg1">
                  <a:lumMod val="65000"/>
                </a:schemeClr>
              </a:solidFill>
              <a:latin typeface="Arial" panose="020B0604020202020204" pitchFamily="34" charset="0"/>
              <a:cs typeface="Arial" panose="020B0604020202020204" pitchFamily="34" charset="0"/>
            </a:endParaRPr>
          </a:p>
        </p:txBody>
      </p:sp>
      <p:pic>
        <p:nvPicPr>
          <p:cNvPr id="1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545" y="260649"/>
            <a:ext cx="720080"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Straight Connector 19"/>
          <p:cNvCxnSpPr/>
          <p:nvPr/>
        </p:nvCxnSpPr>
        <p:spPr>
          <a:xfrm>
            <a:off x="1691680" y="0"/>
            <a:ext cx="0" cy="980729"/>
          </a:xfrm>
          <a:prstGeom prst="line">
            <a:avLst/>
          </a:prstGeom>
          <a:ln w="28575">
            <a:solidFill>
              <a:srgbClr val="FF5200"/>
            </a:solidFill>
          </a:ln>
        </p:spPr>
        <p:style>
          <a:lnRef idx="1">
            <a:schemeClr val="accent1"/>
          </a:lnRef>
          <a:fillRef idx="0">
            <a:schemeClr val="accent1"/>
          </a:fillRef>
          <a:effectRef idx="0">
            <a:schemeClr val="accent1"/>
          </a:effectRef>
          <a:fontRef idx="minor">
            <a:schemeClr val="tx1"/>
          </a:fontRef>
        </p:style>
      </p:cxnSp>
      <p:sp>
        <p:nvSpPr>
          <p:cNvPr id="21" name="Title 1"/>
          <p:cNvSpPr txBox="1">
            <a:spLocks/>
          </p:cNvSpPr>
          <p:nvPr/>
        </p:nvSpPr>
        <p:spPr>
          <a:xfrm>
            <a:off x="1907704" y="260648"/>
            <a:ext cx="6768743" cy="72008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5200"/>
                </a:solidFill>
                <a:latin typeface="Arial" panose="020B0604020202020204" pitchFamily="34" charset="0"/>
                <a:cs typeface="Arial" panose="020B0604020202020204" pitchFamily="34" charset="0"/>
              </a:rPr>
              <a:t>Introduction to Databases</a:t>
            </a:r>
            <a:endParaRPr lang="tr-TR" sz="2800" b="1" dirty="0">
              <a:solidFill>
                <a:srgbClr val="FF5200"/>
              </a:solidFill>
              <a:latin typeface="Arial" panose="020B0604020202020204" pitchFamily="34" charset="0"/>
              <a:cs typeface="Arial" panose="020B0604020202020204" pitchFamily="34" charset="0"/>
            </a:endParaRPr>
          </a:p>
        </p:txBody>
      </p:sp>
      <p:sp>
        <p:nvSpPr>
          <p:cNvPr id="2" name="Footer Placeholder 1">
            <a:extLst>
              <a:ext uri="{FF2B5EF4-FFF2-40B4-BE49-F238E27FC236}">
                <a16:creationId xmlns:a16="http://schemas.microsoft.com/office/drawing/2014/main" id="{9841CF9E-6D3B-49D1-B2FD-1361862BBA90}"/>
              </a:ext>
            </a:extLst>
          </p:cNvPr>
          <p:cNvSpPr>
            <a:spLocks noGrp="1"/>
          </p:cNvSpPr>
          <p:nvPr>
            <p:ph type="ftr" sz="quarter" idx="11"/>
          </p:nvPr>
        </p:nvSpPr>
        <p:spPr>
          <a:xfrm>
            <a:off x="1475656" y="6040198"/>
            <a:ext cx="2391544" cy="817802"/>
          </a:xfrm>
        </p:spPr>
        <p:txBody>
          <a:bodyPr/>
          <a:lstStyle/>
          <a:p>
            <a:pPr algn="l"/>
            <a:r>
              <a:rPr lang="tr-TR" dirty="0">
                <a:solidFill>
                  <a:schemeClr val="bg1"/>
                </a:solidFill>
              </a:rPr>
              <a:t>MS SQL </a:t>
            </a:r>
            <a:r>
              <a:rPr lang="tr-TR" dirty="0" err="1">
                <a:solidFill>
                  <a:schemeClr val="bg1"/>
                </a:solidFill>
              </a:rPr>
              <a:t>SQL</a:t>
            </a:r>
            <a:r>
              <a:rPr lang="tr-TR" dirty="0">
                <a:solidFill>
                  <a:schemeClr val="bg1"/>
                </a:solidFill>
              </a:rPr>
              <a:t> Fundamentals</a:t>
            </a:r>
          </a:p>
        </p:txBody>
      </p:sp>
    </p:spTree>
    <p:extLst>
      <p:ext uri="{BB962C8B-B14F-4D97-AF65-F5344CB8AC3E}">
        <p14:creationId xmlns:p14="http://schemas.microsoft.com/office/powerpoint/2010/main" val="12735143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7151"/>
          </a:xfrm>
        </p:spPr>
        <p:txBody>
          <a:bodyPr>
            <a:normAutofit fontScale="90000"/>
          </a:bodyPr>
          <a:lstStyle/>
          <a:p>
            <a:r>
              <a:rPr lang="en-GB" b="1" dirty="0">
                <a:solidFill>
                  <a:schemeClr val="bg1">
                    <a:lumMod val="50000"/>
                  </a:schemeClr>
                </a:solidFill>
                <a:latin typeface="Arial" panose="020B0604020202020204" pitchFamily="34" charset="0"/>
                <a:cs typeface="Arial" panose="020B0604020202020204" pitchFamily="34" charset="0"/>
              </a:rPr>
              <a:t>Scalar Functions</a:t>
            </a:r>
          </a:p>
        </p:txBody>
      </p:sp>
      <p:sp>
        <p:nvSpPr>
          <p:cNvPr id="3" name="Content Placeholder 2"/>
          <p:cNvSpPr>
            <a:spLocks noGrp="1"/>
          </p:cNvSpPr>
          <p:nvPr>
            <p:ph sz="quarter" idx="10"/>
          </p:nvPr>
        </p:nvSpPr>
        <p:spPr>
          <a:xfrm>
            <a:off x="284560" y="1268760"/>
            <a:ext cx="6198051" cy="4597451"/>
          </a:xfrm>
        </p:spPr>
        <p:txBody>
          <a:bodyPr>
            <a:normAutofit/>
          </a:bodyPr>
          <a:lstStyle/>
          <a:p>
            <a:pPr lvl="0"/>
            <a:r>
              <a:rPr lang="en-US" sz="2000" b="1" dirty="0">
                <a:solidFill>
                  <a:schemeClr val="bg1">
                    <a:lumMod val="50000"/>
                  </a:schemeClr>
                </a:solidFill>
                <a:latin typeface="Arial" panose="020B0604020202020204" pitchFamily="34" charset="0"/>
                <a:cs typeface="Arial" panose="020B0604020202020204" pitchFamily="34" charset="0"/>
              </a:rPr>
              <a:t>Operate on elements from a single row as inputs, return a single value as output </a:t>
            </a:r>
          </a:p>
          <a:p>
            <a:pPr lvl="0"/>
            <a:r>
              <a:rPr lang="en-US" sz="2000" b="1" dirty="0">
                <a:solidFill>
                  <a:schemeClr val="bg1">
                    <a:lumMod val="50000"/>
                  </a:schemeClr>
                </a:solidFill>
                <a:latin typeface="Arial" panose="020B0604020202020204" pitchFamily="34" charset="0"/>
                <a:cs typeface="Arial" panose="020B0604020202020204" pitchFamily="34" charset="0"/>
              </a:rPr>
              <a:t>Return a single (scalar) value</a:t>
            </a:r>
          </a:p>
          <a:p>
            <a:pPr lvl="0"/>
            <a:r>
              <a:rPr lang="en-US" sz="2000" b="1" dirty="0">
                <a:solidFill>
                  <a:schemeClr val="bg1">
                    <a:lumMod val="50000"/>
                  </a:schemeClr>
                </a:solidFill>
                <a:latin typeface="Arial" panose="020B0604020202020204" pitchFamily="34" charset="0"/>
                <a:cs typeface="Arial" panose="020B0604020202020204" pitchFamily="34" charset="0"/>
              </a:rPr>
              <a:t>Can be used like an expression in queries</a:t>
            </a:r>
          </a:p>
          <a:p>
            <a:pPr lvl="0"/>
            <a:r>
              <a:rPr lang="en-US" sz="2000" b="1" dirty="0">
                <a:solidFill>
                  <a:schemeClr val="bg1">
                    <a:lumMod val="50000"/>
                  </a:schemeClr>
                </a:solidFill>
                <a:latin typeface="Arial" panose="020B0604020202020204" pitchFamily="34" charset="0"/>
                <a:cs typeface="Arial" panose="020B0604020202020204" pitchFamily="34" charset="0"/>
              </a:rPr>
              <a:t>May be deterministic or non-deterministic</a:t>
            </a:r>
          </a:p>
        </p:txBody>
      </p:sp>
      <p:grpSp>
        <p:nvGrpSpPr>
          <p:cNvPr id="5" name="Group 4"/>
          <p:cNvGrpSpPr/>
          <p:nvPr/>
        </p:nvGrpSpPr>
        <p:grpSpPr>
          <a:xfrm>
            <a:off x="6697731" y="1268760"/>
            <a:ext cx="2161709" cy="4176464"/>
            <a:chOff x="924958" y="1151133"/>
            <a:chExt cx="2765796" cy="4313838"/>
          </a:xfrm>
        </p:grpSpPr>
        <p:grpSp>
          <p:nvGrpSpPr>
            <p:cNvPr id="6" name="Group 5"/>
            <p:cNvGrpSpPr/>
            <p:nvPr/>
          </p:nvGrpSpPr>
          <p:grpSpPr>
            <a:xfrm>
              <a:off x="924958" y="1151133"/>
              <a:ext cx="2765796" cy="4313838"/>
              <a:chOff x="924958" y="1151133"/>
              <a:chExt cx="2765796" cy="4313838"/>
            </a:xfrm>
          </p:grpSpPr>
          <p:sp>
            <p:nvSpPr>
              <p:cNvPr id="8" name="TextBox 7"/>
              <p:cNvSpPr txBox="1"/>
              <p:nvPr/>
            </p:nvSpPr>
            <p:spPr>
              <a:xfrm>
                <a:off x="3454400" y="1748631"/>
                <a:ext cx="236354" cy="349690"/>
              </a:xfrm>
              <a:prstGeom prst="rect">
                <a:avLst/>
              </a:prstGeom>
              <a:noFill/>
            </p:spPr>
            <p:txBody>
              <a:bodyPr wrap="none" rtlCol="0">
                <a:spAutoFit/>
              </a:bodyPr>
              <a:lstStyle/>
              <a:p>
                <a:pPr lvl="0" fontAlgn="base">
                  <a:spcBef>
                    <a:spcPct val="0"/>
                  </a:spcBef>
                  <a:spcAft>
                    <a:spcPct val="0"/>
                  </a:spcAft>
                </a:pPr>
                <a:endParaRPr lang="en-US" sz="1600" b="1" dirty="0">
                  <a:solidFill>
                    <a:schemeClr val="bg1">
                      <a:lumMod val="50000"/>
                    </a:schemeClr>
                  </a:solidFill>
                  <a:latin typeface="Arial" panose="020B0604020202020204" pitchFamily="34" charset="0"/>
                  <a:cs typeface="Arial" panose="020B0604020202020204" pitchFamily="34" charset="0"/>
                </a:endParaRPr>
              </a:p>
            </p:txBody>
          </p:sp>
          <p:sp>
            <p:nvSpPr>
              <p:cNvPr id="9" name="AutoShape 22"/>
              <p:cNvSpPr>
                <a:spLocks noChangeArrowheads="1"/>
              </p:cNvSpPr>
              <p:nvPr/>
            </p:nvSpPr>
            <p:spPr bwMode="auto">
              <a:xfrm>
                <a:off x="924958" y="1581946"/>
                <a:ext cx="2709863" cy="3883025"/>
              </a:xfrm>
              <a:prstGeom prst="roundRect">
                <a:avLst>
                  <a:gd name="adj" fmla="val 4167"/>
                </a:avLst>
              </a:prstGeom>
              <a:ln>
                <a:solidFill>
                  <a:schemeClr val="bg1">
                    <a:lumMod val="50000"/>
                  </a:schemeClr>
                </a:solidFill>
                <a:headEnd/>
                <a:tailEnd/>
              </a:ln>
            </p:spPr>
            <p:style>
              <a:lnRef idx="2">
                <a:schemeClr val="accent1"/>
              </a:lnRef>
              <a:fillRef idx="1">
                <a:schemeClr val="lt1"/>
              </a:fillRef>
              <a:effectRef idx="0">
                <a:schemeClr val="accent1"/>
              </a:effectRef>
              <a:fontRef idx="minor">
                <a:schemeClr val="dk1"/>
              </a:fontRef>
            </p:style>
            <p:txBody>
              <a:bodyPr wrap="none"/>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indent="82154" algn="ctr">
                  <a:defRPr/>
                </a:pPr>
                <a:endParaRPr lang="en-US" sz="1600" dirty="0">
                  <a:solidFill>
                    <a:schemeClr val="bg1">
                      <a:lumMod val="50000"/>
                    </a:schemeClr>
                  </a:solidFill>
                  <a:latin typeface="Arial" panose="020B0604020202020204" pitchFamily="34" charset="0"/>
                  <a:cs typeface="Arial" panose="020B0604020202020204" pitchFamily="34" charset="0"/>
                </a:endParaRPr>
              </a:p>
            </p:txBody>
          </p:sp>
          <p:sp>
            <p:nvSpPr>
              <p:cNvPr id="10" name="Text Box 99"/>
              <p:cNvSpPr txBox="1">
                <a:spLocks noChangeArrowheads="1"/>
              </p:cNvSpPr>
              <p:nvPr/>
            </p:nvSpPr>
            <p:spPr bwMode="auto">
              <a:xfrm>
                <a:off x="924958" y="1151133"/>
                <a:ext cx="2709863" cy="688975"/>
              </a:xfrm>
              <a:prstGeom prst="roundRect">
                <a:avLst/>
              </a:prstGeom>
              <a:solidFill>
                <a:schemeClr val="accent6">
                  <a:lumMod val="75000"/>
                </a:schemeClr>
              </a:solidFill>
              <a:ln>
                <a:solidFill>
                  <a:schemeClr val="bg1">
                    <a:lumMod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205740" tIns="82296"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eaLnBrk="0" hangingPunct="0">
                  <a:lnSpc>
                    <a:spcPct val="90000"/>
                  </a:lnSpc>
                  <a:spcBef>
                    <a:spcPct val="60000"/>
                  </a:spcBef>
                  <a:buClr>
                    <a:srgbClr val="8DACD0"/>
                  </a:buClr>
                  <a:buSzPct val="70000"/>
                </a:pPr>
                <a:r>
                  <a:rPr lang="en-US" sz="1600" dirty="0">
                    <a:solidFill>
                      <a:schemeClr val="bg1"/>
                    </a:solidFill>
                    <a:latin typeface="Arial" panose="020B0604020202020204" pitchFamily="34" charset="0"/>
                    <a:cs typeface="Arial" panose="020B0604020202020204" pitchFamily="34" charset="0"/>
                  </a:rPr>
                  <a:t>Scalar Function Categories</a:t>
                </a:r>
              </a:p>
            </p:txBody>
          </p:sp>
        </p:grpSp>
        <p:sp>
          <p:nvSpPr>
            <p:cNvPr id="7" name="Rectangle 6"/>
            <p:cNvSpPr/>
            <p:nvPr/>
          </p:nvSpPr>
          <p:spPr>
            <a:xfrm>
              <a:off x="1044575" y="1956762"/>
              <a:ext cx="2409825" cy="3360738"/>
            </a:xfrm>
            <a:prstGeom prst="rect">
              <a:avLst/>
            </a:prstGeom>
          </p:spPr>
          <p:txBody>
            <a:bodyPr lIns="0" tIns="0" rIns="0" bIns="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25016" indent="-125016">
                <a:buFont typeface="Arial" pitchFamily="34" charset="0"/>
                <a:buChar char="•"/>
                <a:defRPr/>
              </a:pPr>
              <a:r>
                <a:rPr lang="en-US" sz="1600" dirty="0">
                  <a:solidFill>
                    <a:schemeClr val="bg1">
                      <a:lumMod val="50000"/>
                    </a:schemeClr>
                  </a:solidFill>
                  <a:latin typeface="Arial" panose="020B0604020202020204" pitchFamily="34" charset="0"/>
                  <a:cs typeface="Arial" panose="020B0604020202020204" pitchFamily="34" charset="0"/>
                </a:rPr>
                <a:t>Configuration</a:t>
              </a:r>
            </a:p>
            <a:p>
              <a:pPr marL="125016" indent="-125016">
                <a:buFont typeface="Arial" pitchFamily="34" charset="0"/>
                <a:buChar char="•"/>
                <a:defRPr/>
              </a:pPr>
              <a:r>
                <a:rPr lang="en-US" sz="1600" dirty="0">
                  <a:latin typeface="Arial" panose="020B0604020202020204" pitchFamily="34" charset="0"/>
                  <a:cs typeface="Arial" panose="020B0604020202020204" pitchFamily="34" charset="0"/>
                </a:rPr>
                <a:t>Conversion</a:t>
              </a:r>
            </a:p>
            <a:p>
              <a:pPr marL="125016" indent="-125016">
                <a:buFont typeface="Arial" pitchFamily="34" charset="0"/>
                <a:buChar char="•"/>
                <a:defRPr/>
              </a:pPr>
              <a:r>
                <a:rPr lang="en-US" sz="1600" dirty="0">
                  <a:solidFill>
                    <a:schemeClr val="bg1">
                      <a:lumMod val="50000"/>
                    </a:schemeClr>
                  </a:solidFill>
                  <a:latin typeface="Arial" panose="020B0604020202020204" pitchFamily="34" charset="0"/>
                  <a:cs typeface="Arial" panose="020B0604020202020204" pitchFamily="34" charset="0"/>
                </a:rPr>
                <a:t>Cursor</a:t>
              </a:r>
            </a:p>
            <a:p>
              <a:pPr marL="125016" indent="-125016">
                <a:buFont typeface="Arial" pitchFamily="34" charset="0"/>
                <a:buChar char="•"/>
                <a:defRPr/>
              </a:pPr>
              <a:r>
                <a:rPr lang="en-US" sz="1600" dirty="0">
                  <a:latin typeface="Arial" panose="020B0604020202020204" pitchFamily="34" charset="0"/>
                  <a:cs typeface="Arial" panose="020B0604020202020204" pitchFamily="34" charset="0"/>
                </a:rPr>
                <a:t>Date and Time</a:t>
              </a:r>
            </a:p>
            <a:p>
              <a:pPr marL="125016" indent="-125016">
                <a:buFont typeface="Arial" pitchFamily="34" charset="0"/>
                <a:buChar char="•"/>
                <a:defRPr/>
              </a:pPr>
              <a:r>
                <a:rPr lang="en-US" sz="1600" dirty="0">
                  <a:latin typeface="Arial" panose="020B0604020202020204" pitchFamily="34" charset="0"/>
                  <a:cs typeface="Arial" panose="020B0604020202020204" pitchFamily="34" charset="0"/>
                </a:rPr>
                <a:t>Mathematical</a:t>
              </a:r>
            </a:p>
            <a:p>
              <a:pPr marL="125016" indent="-125016">
                <a:buFont typeface="Arial" pitchFamily="34" charset="0"/>
                <a:buChar char="•"/>
                <a:defRPr/>
              </a:pPr>
              <a:r>
                <a:rPr lang="en-US" sz="1600" dirty="0">
                  <a:solidFill>
                    <a:schemeClr val="bg1">
                      <a:lumMod val="50000"/>
                    </a:schemeClr>
                  </a:solidFill>
                  <a:latin typeface="Arial" panose="020B0604020202020204" pitchFamily="34" charset="0"/>
                  <a:cs typeface="Arial" panose="020B0604020202020204" pitchFamily="34" charset="0"/>
                </a:rPr>
                <a:t>Metadata</a:t>
              </a:r>
            </a:p>
            <a:p>
              <a:pPr marL="125016" indent="-125016">
                <a:buFont typeface="Arial" pitchFamily="34" charset="0"/>
                <a:buChar char="•"/>
                <a:defRPr/>
              </a:pPr>
              <a:r>
                <a:rPr lang="en-US" sz="1600" dirty="0">
                  <a:solidFill>
                    <a:schemeClr val="bg1">
                      <a:lumMod val="50000"/>
                    </a:schemeClr>
                  </a:solidFill>
                  <a:latin typeface="Arial" panose="020B0604020202020204" pitchFamily="34" charset="0"/>
                  <a:cs typeface="Arial" panose="020B0604020202020204" pitchFamily="34" charset="0"/>
                </a:rPr>
                <a:t>Security</a:t>
              </a:r>
            </a:p>
            <a:p>
              <a:pPr marL="125016" indent="-125016">
                <a:buFont typeface="Arial" pitchFamily="34" charset="0"/>
                <a:buChar char="•"/>
                <a:defRPr/>
              </a:pPr>
              <a:r>
                <a:rPr lang="en-US" sz="1600" dirty="0">
                  <a:latin typeface="Arial" panose="020B0604020202020204" pitchFamily="34" charset="0"/>
                  <a:cs typeface="Arial" panose="020B0604020202020204" pitchFamily="34" charset="0"/>
                </a:rPr>
                <a:t>String</a:t>
              </a:r>
            </a:p>
            <a:p>
              <a:pPr marL="125016" indent="-125016">
                <a:buFont typeface="Arial" pitchFamily="34" charset="0"/>
                <a:buChar char="•"/>
                <a:defRPr/>
              </a:pPr>
              <a:r>
                <a:rPr lang="en-US" sz="1600" dirty="0">
                  <a:solidFill>
                    <a:schemeClr val="bg1">
                      <a:lumMod val="50000"/>
                    </a:schemeClr>
                  </a:solidFill>
                  <a:latin typeface="Arial" panose="020B0604020202020204" pitchFamily="34" charset="0"/>
                  <a:cs typeface="Arial" panose="020B0604020202020204" pitchFamily="34" charset="0"/>
                </a:rPr>
                <a:t>System</a:t>
              </a:r>
            </a:p>
            <a:p>
              <a:pPr marL="125016" indent="-125016">
                <a:buFont typeface="Arial" pitchFamily="34" charset="0"/>
                <a:buChar char="•"/>
                <a:defRPr/>
              </a:pPr>
              <a:r>
                <a:rPr lang="en-US" sz="1600" dirty="0">
                  <a:solidFill>
                    <a:schemeClr val="bg1">
                      <a:lumMod val="50000"/>
                    </a:schemeClr>
                  </a:solidFill>
                  <a:latin typeface="Arial" panose="020B0604020202020204" pitchFamily="34" charset="0"/>
                  <a:cs typeface="Arial" panose="020B0604020202020204" pitchFamily="34" charset="0"/>
                </a:rPr>
                <a:t>System Statistical</a:t>
              </a:r>
            </a:p>
            <a:p>
              <a:pPr marL="125016" indent="-125016">
                <a:buFont typeface="Arial" pitchFamily="34" charset="0"/>
                <a:buChar char="•"/>
                <a:defRPr/>
              </a:pPr>
              <a:r>
                <a:rPr lang="en-US" sz="1600" dirty="0">
                  <a:solidFill>
                    <a:schemeClr val="bg1">
                      <a:lumMod val="50000"/>
                    </a:schemeClr>
                  </a:solidFill>
                  <a:latin typeface="Arial" panose="020B0604020202020204" pitchFamily="34" charset="0"/>
                  <a:cs typeface="Arial" panose="020B0604020202020204" pitchFamily="34" charset="0"/>
                </a:rPr>
                <a:t>Text and Image</a:t>
              </a:r>
            </a:p>
          </p:txBody>
        </p:sp>
      </p:grpSp>
    </p:spTree>
    <p:extLst>
      <p:ext uri="{BB962C8B-B14F-4D97-AF65-F5344CB8AC3E}">
        <p14:creationId xmlns:p14="http://schemas.microsoft.com/office/powerpoint/2010/main" val="267373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6547" t="36419" r="4774" b="52957"/>
          <a:stretch/>
        </p:blipFill>
        <p:spPr bwMode="auto">
          <a:xfrm>
            <a:off x="-7590" y="6040198"/>
            <a:ext cx="9151590" cy="817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Date Placeholder 8"/>
          <p:cNvSpPr>
            <a:spLocks noGrp="1"/>
          </p:cNvSpPr>
          <p:nvPr>
            <p:ph type="dt" sz="half" idx="10"/>
          </p:nvPr>
        </p:nvSpPr>
        <p:spPr>
          <a:xfrm>
            <a:off x="710208" y="6040198"/>
            <a:ext cx="2133600" cy="817802"/>
          </a:xfrm>
        </p:spPr>
        <p:txBody>
          <a:bodyPr/>
          <a:lstStyle/>
          <a:p>
            <a:fld id="{F8CEAB0B-EF5F-47CE-B945-B520406DFE86}" type="datetime1">
              <a:rPr lang="tr-TR" sz="1000" smtClean="0">
                <a:solidFill>
                  <a:schemeClr val="bg1"/>
                </a:solidFill>
                <a:latin typeface="Arial" panose="020B0604020202020204" pitchFamily="34" charset="0"/>
                <a:cs typeface="Arial" panose="020B0604020202020204" pitchFamily="34" charset="0"/>
              </a:rPr>
              <a:t>13.11.2018</a:t>
            </a:fld>
            <a:r>
              <a:rPr lang="tr-TR" sz="1000" dirty="0">
                <a:solidFill>
                  <a:schemeClr val="bg1"/>
                </a:solidFill>
                <a:latin typeface="Arial" panose="020B0604020202020204" pitchFamily="34" charset="0"/>
                <a:cs typeface="Arial" panose="020B0604020202020204" pitchFamily="34" charset="0"/>
              </a:rPr>
              <a:t> /</a:t>
            </a:r>
            <a:endParaRPr lang="tr-TR" sz="1000" b="1" dirty="0">
              <a:solidFill>
                <a:schemeClr val="bg1"/>
              </a:solidFill>
              <a:latin typeface="Arial" panose="020B0604020202020204" pitchFamily="34" charset="0"/>
              <a:cs typeface="Arial" panose="020B0604020202020204" pitchFamily="34" charset="0"/>
            </a:endParaRPr>
          </a:p>
        </p:txBody>
      </p:sp>
      <p:sp>
        <p:nvSpPr>
          <p:cNvPr id="11" name="Slide Number Placeholder 10"/>
          <p:cNvSpPr>
            <a:spLocks noGrp="1"/>
          </p:cNvSpPr>
          <p:nvPr>
            <p:ph type="sldNum" sz="quarter" idx="12"/>
          </p:nvPr>
        </p:nvSpPr>
        <p:spPr>
          <a:xfrm>
            <a:off x="323528" y="6040198"/>
            <a:ext cx="504056" cy="817802"/>
          </a:xfrm>
        </p:spPr>
        <p:txBody>
          <a:bodyPr/>
          <a:lstStyle/>
          <a:p>
            <a:pPr algn="l"/>
            <a:r>
              <a:rPr lang="tr-TR" sz="1000" dirty="0">
                <a:solidFill>
                  <a:schemeClr val="bg1"/>
                </a:solidFill>
                <a:latin typeface="Arial" panose="020B0604020202020204" pitchFamily="34" charset="0"/>
                <a:cs typeface="Arial" panose="020B0604020202020204" pitchFamily="34" charset="0"/>
              </a:rPr>
              <a:t>/ </a:t>
            </a:r>
            <a:fld id="{F3333AC9-9173-4153-B08D-660CAB894A39}" type="slidenum">
              <a:rPr lang="tr-TR" sz="1000" smtClean="0">
                <a:solidFill>
                  <a:schemeClr val="bg1"/>
                </a:solidFill>
                <a:latin typeface="Arial" panose="020B0604020202020204" pitchFamily="34" charset="0"/>
                <a:cs typeface="Arial" panose="020B0604020202020204" pitchFamily="34" charset="0"/>
              </a:rPr>
              <a:pPr algn="l"/>
              <a:t>71</a:t>
            </a:fld>
            <a:r>
              <a:rPr lang="tr-TR" sz="1000" dirty="0">
                <a:solidFill>
                  <a:schemeClr val="bg1"/>
                </a:solidFill>
                <a:latin typeface="Arial" panose="020B0604020202020204" pitchFamily="34" charset="0"/>
                <a:cs typeface="Arial" panose="020B0604020202020204" pitchFamily="34" charset="0"/>
              </a:rPr>
              <a:t> /</a:t>
            </a:r>
          </a:p>
        </p:txBody>
      </p:sp>
      <p:sp>
        <p:nvSpPr>
          <p:cNvPr id="18" name="Subtitle 2"/>
          <p:cNvSpPr txBox="1">
            <a:spLocks/>
          </p:cNvSpPr>
          <p:nvPr/>
        </p:nvSpPr>
        <p:spPr>
          <a:xfrm>
            <a:off x="251520" y="1700808"/>
            <a:ext cx="8640960" cy="40324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800" b="1" dirty="0">
                <a:solidFill>
                  <a:schemeClr val="bg1">
                    <a:lumMod val="65000"/>
                  </a:schemeClr>
                </a:solidFill>
                <a:latin typeface="Arial" panose="020B0604020202020204" pitchFamily="34" charset="0"/>
                <a:cs typeface="Arial" panose="020B0604020202020204" pitchFamily="34" charset="0"/>
              </a:rPr>
              <a:t>String Functions</a:t>
            </a:r>
          </a:p>
        </p:txBody>
      </p:sp>
      <p:pic>
        <p:nvPicPr>
          <p:cNvPr id="1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545" y="260649"/>
            <a:ext cx="720080"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Straight Connector 19"/>
          <p:cNvCxnSpPr/>
          <p:nvPr/>
        </p:nvCxnSpPr>
        <p:spPr>
          <a:xfrm>
            <a:off x="1691680" y="0"/>
            <a:ext cx="0" cy="980729"/>
          </a:xfrm>
          <a:prstGeom prst="line">
            <a:avLst/>
          </a:prstGeom>
          <a:ln w="28575">
            <a:solidFill>
              <a:srgbClr val="FF5200"/>
            </a:solidFill>
          </a:ln>
        </p:spPr>
        <p:style>
          <a:lnRef idx="1">
            <a:schemeClr val="accent1"/>
          </a:lnRef>
          <a:fillRef idx="0">
            <a:schemeClr val="accent1"/>
          </a:fillRef>
          <a:effectRef idx="0">
            <a:schemeClr val="accent1"/>
          </a:effectRef>
          <a:fontRef idx="minor">
            <a:schemeClr val="tx1"/>
          </a:fontRef>
        </p:style>
      </p:cxnSp>
      <p:sp>
        <p:nvSpPr>
          <p:cNvPr id="21" name="Title 1"/>
          <p:cNvSpPr txBox="1">
            <a:spLocks/>
          </p:cNvSpPr>
          <p:nvPr/>
        </p:nvSpPr>
        <p:spPr>
          <a:xfrm>
            <a:off x="1907704" y="260648"/>
            <a:ext cx="6768743" cy="72008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5200"/>
                </a:solidFill>
                <a:latin typeface="Arial" panose="020B0604020202020204" pitchFamily="34" charset="0"/>
                <a:cs typeface="Arial" panose="020B0604020202020204" pitchFamily="34" charset="0"/>
              </a:rPr>
              <a:t>Functions</a:t>
            </a:r>
            <a:endParaRPr lang="tr-TR" sz="2800" b="1" dirty="0">
              <a:solidFill>
                <a:srgbClr val="FF5200"/>
              </a:solidFill>
              <a:latin typeface="Arial" panose="020B0604020202020204" pitchFamily="34" charset="0"/>
              <a:cs typeface="Arial" panose="020B0604020202020204" pitchFamily="34" charset="0"/>
            </a:endParaRPr>
          </a:p>
        </p:txBody>
      </p:sp>
      <p:sp>
        <p:nvSpPr>
          <p:cNvPr id="2" name="Footer Placeholder 1">
            <a:extLst>
              <a:ext uri="{FF2B5EF4-FFF2-40B4-BE49-F238E27FC236}">
                <a16:creationId xmlns:a16="http://schemas.microsoft.com/office/drawing/2014/main" id="{9841CF9E-6D3B-49D1-B2FD-1361862BBA90}"/>
              </a:ext>
            </a:extLst>
          </p:cNvPr>
          <p:cNvSpPr>
            <a:spLocks noGrp="1"/>
          </p:cNvSpPr>
          <p:nvPr>
            <p:ph type="ftr" sz="quarter" idx="11"/>
          </p:nvPr>
        </p:nvSpPr>
        <p:spPr>
          <a:xfrm>
            <a:off x="1475656" y="6040198"/>
            <a:ext cx="2391544" cy="817802"/>
          </a:xfrm>
        </p:spPr>
        <p:txBody>
          <a:bodyPr/>
          <a:lstStyle/>
          <a:p>
            <a:pPr algn="l"/>
            <a:r>
              <a:rPr lang="tr-TR" dirty="0">
                <a:solidFill>
                  <a:schemeClr val="bg1"/>
                </a:solidFill>
              </a:rPr>
              <a:t>MS SQL </a:t>
            </a:r>
            <a:r>
              <a:rPr lang="tr-TR" dirty="0" err="1">
                <a:solidFill>
                  <a:schemeClr val="bg1"/>
                </a:solidFill>
              </a:rPr>
              <a:t>SQL</a:t>
            </a:r>
            <a:r>
              <a:rPr lang="tr-TR" dirty="0">
                <a:solidFill>
                  <a:schemeClr val="bg1"/>
                </a:solidFill>
              </a:rPr>
              <a:t> Fundamentals</a:t>
            </a:r>
          </a:p>
        </p:txBody>
      </p:sp>
    </p:spTree>
    <p:extLst>
      <p:ext uri="{BB962C8B-B14F-4D97-AF65-F5344CB8AC3E}">
        <p14:creationId xmlns:p14="http://schemas.microsoft.com/office/powerpoint/2010/main" val="37410263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0551"/>
          </a:xfrm>
        </p:spPr>
        <p:txBody>
          <a:bodyPr>
            <a:normAutofit fontScale="90000"/>
          </a:bodyPr>
          <a:lstStyle/>
          <a:p>
            <a:r>
              <a:rPr lang="en-US" b="1" dirty="0">
                <a:solidFill>
                  <a:schemeClr val="bg1">
                    <a:lumMod val="50000"/>
                  </a:schemeClr>
                </a:solidFill>
                <a:latin typeface="Arial" panose="020B0604020202020204" pitchFamily="34" charset="0"/>
                <a:cs typeface="Arial" panose="020B0604020202020204" pitchFamily="34" charset="0"/>
              </a:rPr>
              <a:t>Character Data Types</a:t>
            </a:r>
          </a:p>
        </p:txBody>
      </p:sp>
      <p:sp>
        <p:nvSpPr>
          <p:cNvPr id="9" name="Content Placeholder 2"/>
          <p:cNvSpPr txBox="1">
            <a:spLocks/>
          </p:cNvSpPr>
          <p:nvPr/>
        </p:nvSpPr>
        <p:spPr bwMode="auto">
          <a:xfrm>
            <a:off x="596412" y="1045379"/>
            <a:ext cx="7936027" cy="14401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1" dirty="0">
                <a:solidFill>
                  <a:schemeClr val="bg1">
                    <a:lumMod val="50000"/>
                  </a:schemeClr>
                </a:solidFill>
                <a:latin typeface="Arial" panose="020B0604020202020204" pitchFamily="34" charset="0"/>
                <a:cs typeface="Arial" panose="020B0604020202020204" pitchFamily="34" charset="0"/>
              </a:rPr>
              <a:t>CHAR, NCHAR are fixed length</a:t>
            </a:r>
          </a:p>
          <a:p>
            <a:pPr marL="0" indent="0">
              <a:buNone/>
            </a:pPr>
            <a:r>
              <a:rPr lang="en-US" b="1" dirty="0">
                <a:solidFill>
                  <a:schemeClr val="bg1">
                    <a:lumMod val="50000"/>
                  </a:schemeClr>
                </a:solidFill>
                <a:latin typeface="Arial" panose="020B0604020202020204" pitchFamily="34" charset="0"/>
                <a:cs typeface="Arial" panose="020B0604020202020204" pitchFamily="34" charset="0"/>
              </a:rPr>
              <a:t>VARCHAR, NVARCHAR are variable length</a:t>
            </a:r>
          </a:p>
          <a:p>
            <a:pPr marL="0" indent="0">
              <a:buNone/>
            </a:pPr>
            <a:r>
              <a:rPr lang="en-US" b="1" dirty="0">
                <a:solidFill>
                  <a:schemeClr val="bg1">
                    <a:lumMod val="50000"/>
                  </a:schemeClr>
                </a:solidFill>
                <a:latin typeface="Arial" panose="020B0604020202020204" pitchFamily="34" charset="0"/>
                <a:cs typeface="Arial" panose="020B0604020202020204" pitchFamily="34" charset="0"/>
              </a:rPr>
              <a:t>Character data is delimited with single quotes</a:t>
            </a:r>
          </a:p>
        </p:txBody>
      </p:sp>
      <p:graphicFrame>
        <p:nvGraphicFramePr>
          <p:cNvPr id="10" name="Table 9"/>
          <p:cNvGraphicFramePr>
            <a:graphicFrameLocks noGrp="1"/>
          </p:cNvGraphicFramePr>
          <p:nvPr>
            <p:extLst>
              <p:ext uri="{D42A27DB-BD31-4B8C-83A1-F6EECF244321}">
                <p14:modId xmlns:p14="http://schemas.microsoft.com/office/powerpoint/2010/main" val="1135678624"/>
              </p:ext>
            </p:extLst>
          </p:nvPr>
        </p:nvGraphicFramePr>
        <p:xfrm>
          <a:off x="596413" y="2665729"/>
          <a:ext cx="7936027" cy="2839720"/>
        </p:xfrm>
        <a:graphic>
          <a:graphicData uri="http://schemas.openxmlformats.org/drawingml/2006/table">
            <a:tbl>
              <a:tblPr firstRow="1" bandRow="1">
                <a:tableStyleId>{2A488322-F2BA-4B5B-9748-0D474271808F}</a:tableStyleId>
              </a:tblPr>
              <a:tblGrid>
                <a:gridCol w="2708028">
                  <a:extLst>
                    <a:ext uri="{9D8B030D-6E8A-4147-A177-3AD203B41FA5}">
                      <a16:colId xmlns:a16="http://schemas.microsoft.com/office/drawing/2014/main" val="20000"/>
                    </a:ext>
                  </a:extLst>
                </a:gridCol>
                <a:gridCol w="2582656">
                  <a:extLst>
                    <a:ext uri="{9D8B030D-6E8A-4147-A177-3AD203B41FA5}">
                      <a16:colId xmlns:a16="http://schemas.microsoft.com/office/drawing/2014/main" val="20001"/>
                    </a:ext>
                  </a:extLst>
                </a:gridCol>
                <a:gridCol w="2645343">
                  <a:extLst>
                    <a:ext uri="{9D8B030D-6E8A-4147-A177-3AD203B41FA5}">
                      <a16:colId xmlns:a16="http://schemas.microsoft.com/office/drawing/2014/main" val="20002"/>
                    </a:ext>
                  </a:extLst>
                </a:gridCol>
              </a:tblGrid>
              <a:tr h="370840">
                <a:tc>
                  <a:txBody>
                    <a:bodyPr/>
                    <a:lstStyle/>
                    <a:p>
                      <a:r>
                        <a:rPr lang="en-US" dirty="0"/>
                        <a:t>Data Type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r>
                        <a:rPr lang="en-US" dirty="0"/>
                        <a:t>Range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r>
                        <a:rPr lang="en-US" dirty="0"/>
                        <a:t>Storage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10000"/>
                  </a:ext>
                </a:extLst>
              </a:tr>
              <a:tr h="370840">
                <a:tc>
                  <a:txBody>
                    <a:bodyPr/>
                    <a:lstStyle/>
                    <a:p>
                      <a:r>
                        <a:rPr lang="en-US" dirty="0"/>
                        <a:t>CHAR(n), </a:t>
                      </a:r>
                      <a:br>
                        <a:rPr lang="en-US" dirty="0"/>
                      </a:br>
                      <a:r>
                        <a:rPr lang="en-US" dirty="0"/>
                        <a:t>NCHAR(n)</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1-8000</a:t>
                      </a:r>
                      <a:r>
                        <a:rPr lang="en-US" baseline="0" dirty="0"/>
                        <a:t> characters</a:t>
                      </a:r>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n bytes, padded</a:t>
                      </a:r>
                    </a:p>
                    <a:p>
                      <a:r>
                        <a:rPr lang="en-US" dirty="0"/>
                        <a:t>2*n bytes, padded</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US" dirty="0"/>
                        <a:t>VARCHAR(n), NVARCHAR(n)</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1-8000 characters</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Actual</a:t>
                      </a:r>
                      <a:r>
                        <a:rPr lang="en-US" baseline="0" dirty="0"/>
                        <a:t> length </a:t>
                      </a:r>
                      <a:r>
                        <a:rPr lang="en-US" dirty="0"/>
                        <a:t>+2 bytes</a:t>
                      </a:r>
                    </a:p>
                    <a:p>
                      <a:r>
                        <a:rPr lang="en-US" dirty="0"/>
                        <a:t>2*</a:t>
                      </a:r>
                      <a:r>
                        <a:rPr lang="en-US" baseline="0" dirty="0"/>
                        <a:t> (</a:t>
                      </a:r>
                      <a:r>
                        <a:rPr lang="en-US" dirty="0"/>
                        <a:t>Actual</a:t>
                      </a:r>
                      <a:r>
                        <a:rPr lang="en-US" baseline="0" dirty="0"/>
                        <a:t> length</a:t>
                      </a:r>
                      <a:r>
                        <a:rPr lang="en-US" dirty="0"/>
                        <a:t>) +2 bytes</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VARCHAR(MAX),</a:t>
                      </a:r>
                      <a:br>
                        <a:rPr lang="en-US" dirty="0"/>
                      </a:br>
                      <a:r>
                        <a:rPr lang="en-US" dirty="0"/>
                        <a:t>NVARCHAR(MAX)</a:t>
                      </a:r>
                    </a:p>
                    <a:p>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1-2^31-1</a:t>
                      </a:r>
                      <a:r>
                        <a:rPr lang="en-US" baseline="0" dirty="0"/>
                        <a:t> characters</a:t>
                      </a:r>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Actual</a:t>
                      </a:r>
                      <a:r>
                        <a:rPr lang="en-US" baseline="0" dirty="0"/>
                        <a:t> length + 2</a:t>
                      </a:r>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325900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US" b="1" dirty="0">
                <a:solidFill>
                  <a:schemeClr val="bg1">
                    <a:lumMod val="50000"/>
                  </a:schemeClr>
                </a:solidFill>
                <a:latin typeface="Arial" panose="020B0604020202020204" pitchFamily="34" charset="0"/>
                <a:cs typeface="Arial" panose="020B0604020202020204" pitchFamily="34" charset="0"/>
              </a:rPr>
              <a:t>String Functions</a:t>
            </a: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 Common functions that modify character strings</a:t>
            </a:r>
          </a:p>
        </p:txBody>
      </p:sp>
      <p:graphicFrame>
        <p:nvGraphicFramePr>
          <p:cNvPr id="4" name="Table 3"/>
          <p:cNvGraphicFramePr>
            <a:graphicFrameLocks noGrp="1"/>
          </p:cNvGraphicFramePr>
          <p:nvPr>
            <p:extLst>
              <p:ext uri="{D42A27DB-BD31-4B8C-83A1-F6EECF244321}">
                <p14:modId xmlns:p14="http://schemas.microsoft.com/office/powerpoint/2010/main" val="3251622629"/>
              </p:ext>
            </p:extLst>
          </p:nvPr>
        </p:nvGraphicFramePr>
        <p:xfrm>
          <a:off x="251521" y="1196752"/>
          <a:ext cx="8568951" cy="5067450"/>
        </p:xfrm>
        <a:graphic>
          <a:graphicData uri="http://schemas.openxmlformats.org/drawingml/2006/table">
            <a:tbl>
              <a:tblPr firstRow="1" bandRow="1">
                <a:tableStyleId>{2A488322-F2BA-4B5B-9748-0D474271808F}</a:tableStyleId>
              </a:tblPr>
              <a:tblGrid>
                <a:gridCol w="1938097">
                  <a:extLst>
                    <a:ext uri="{9D8B030D-6E8A-4147-A177-3AD203B41FA5}">
                      <a16:colId xmlns:a16="http://schemas.microsoft.com/office/drawing/2014/main" val="20000"/>
                    </a:ext>
                  </a:extLst>
                </a:gridCol>
                <a:gridCol w="3030454">
                  <a:extLst>
                    <a:ext uri="{9D8B030D-6E8A-4147-A177-3AD203B41FA5}">
                      <a16:colId xmlns:a16="http://schemas.microsoft.com/office/drawing/2014/main" val="20001"/>
                    </a:ext>
                  </a:extLst>
                </a:gridCol>
                <a:gridCol w="3600400">
                  <a:extLst>
                    <a:ext uri="{9D8B030D-6E8A-4147-A177-3AD203B41FA5}">
                      <a16:colId xmlns:a16="http://schemas.microsoft.com/office/drawing/2014/main" val="20002"/>
                    </a:ext>
                  </a:extLst>
                </a:gridCol>
              </a:tblGrid>
              <a:tr h="491270">
                <a:tc>
                  <a:txBody>
                    <a:bodyPr/>
                    <a:lstStyle/>
                    <a:p>
                      <a:r>
                        <a:rPr lang="en-US" sz="1400" dirty="0">
                          <a:latin typeface="Arial" panose="020B0604020202020204" pitchFamily="34" charset="0"/>
                          <a:cs typeface="Arial" panose="020B0604020202020204" pitchFamily="34" charset="0"/>
                        </a:rPr>
                        <a:t>Function</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r>
                        <a:rPr lang="en-US" sz="1400" dirty="0">
                          <a:latin typeface="Arial" panose="020B0604020202020204" pitchFamily="34" charset="0"/>
                          <a:cs typeface="Arial" panose="020B0604020202020204" pitchFamily="34" charset="0"/>
                        </a:rPr>
                        <a:t>Syntax</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r>
                        <a:rPr lang="en-US" sz="1400" dirty="0">
                          <a:latin typeface="Arial" panose="020B0604020202020204" pitchFamily="34" charset="0"/>
                          <a:cs typeface="Arial" panose="020B0604020202020204" pitchFamily="34" charset="0"/>
                        </a:rPr>
                        <a:t>Remarks</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10000"/>
                  </a:ext>
                </a:extLst>
              </a:tr>
              <a:tr h="491270">
                <a:tc>
                  <a:txBody>
                    <a:bodyPr/>
                    <a:lstStyle/>
                    <a:p>
                      <a:r>
                        <a:rPr lang="en-US" sz="1400" dirty="0">
                          <a:latin typeface="Arial" panose="020B0604020202020204" pitchFamily="34" charset="0"/>
                          <a:cs typeface="Arial" panose="020B0604020202020204" pitchFamily="34" charset="0"/>
                        </a:rPr>
                        <a:t>SUBSTRING()</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kern="1200" dirty="0">
                          <a:effectLst/>
                          <a:latin typeface="Arial" panose="020B0604020202020204" pitchFamily="34" charset="0"/>
                          <a:cs typeface="Arial" panose="020B0604020202020204" pitchFamily="34" charset="0"/>
                        </a:rPr>
                        <a:t>SUBSTRING (expression , start , length) </a:t>
                      </a:r>
                      <a:endParaRPr lang="en-US" sz="140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latin typeface="Arial" panose="020B0604020202020204" pitchFamily="34" charset="0"/>
                          <a:cs typeface="Arial" panose="020B0604020202020204" pitchFamily="34" charset="0"/>
                        </a:rPr>
                        <a:t>Returns part of an expression </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57094">
                <a:tc>
                  <a:txBody>
                    <a:bodyPr/>
                    <a:lstStyle/>
                    <a:p>
                      <a:r>
                        <a:rPr lang="en-US" sz="1400" dirty="0">
                          <a:latin typeface="Arial" panose="020B0604020202020204" pitchFamily="34" charset="0"/>
                          <a:cs typeface="Arial" panose="020B0604020202020204" pitchFamily="34" charset="0"/>
                        </a:rPr>
                        <a:t>LEFT(), RIGHT()</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kern="1200" dirty="0">
                          <a:effectLst/>
                          <a:latin typeface="Arial" panose="020B0604020202020204" pitchFamily="34" charset="0"/>
                          <a:cs typeface="Arial" panose="020B0604020202020204" pitchFamily="34" charset="0"/>
                        </a:rPr>
                        <a:t>LEFT (expression , integer_value)</a:t>
                      </a:r>
                      <a:br>
                        <a:rPr lang="en-US" sz="1400" kern="1200" dirty="0">
                          <a:effectLst/>
                          <a:latin typeface="Arial" panose="020B0604020202020204" pitchFamily="34" charset="0"/>
                          <a:cs typeface="Arial" panose="020B0604020202020204" pitchFamily="34" charset="0"/>
                        </a:rPr>
                      </a:br>
                      <a:r>
                        <a:rPr lang="en-US" sz="1400" kern="1200" dirty="0">
                          <a:effectLst/>
                          <a:latin typeface="Arial" panose="020B0604020202020204" pitchFamily="34" charset="0"/>
                          <a:cs typeface="Arial" panose="020B0604020202020204" pitchFamily="34" charset="0"/>
                        </a:rPr>
                        <a:t>RIGHT (expression , integer_value) </a:t>
                      </a:r>
                      <a:endParaRPr lang="en-US" sz="140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latin typeface="Arial" panose="020B0604020202020204" pitchFamily="34" charset="0"/>
                          <a:cs typeface="Arial" panose="020B0604020202020204" pitchFamily="34" charset="0"/>
                        </a:rPr>
                        <a:t>LEFT() returns left part of string</a:t>
                      </a:r>
                      <a:r>
                        <a:rPr lang="en-US" sz="1400" baseline="0" dirty="0">
                          <a:latin typeface="Arial" panose="020B0604020202020204" pitchFamily="34" charset="0"/>
                          <a:cs typeface="Arial" panose="020B0604020202020204" pitchFamily="34" charset="0"/>
                        </a:rPr>
                        <a:t> up to integer_value. </a:t>
                      </a:r>
                      <a:r>
                        <a:rPr lang="en-US" sz="1400" dirty="0">
                          <a:latin typeface="Arial" panose="020B0604020202020204" pitchFamily="34" charset="0"/>
                          <a:cs typeface="Arial" panose="020B0604020202020204" pitchFamily="34" charset="0"/>
                        </a:rPr>
                        <a:t>RIGHT()</a:t>
                      </a:r>
                      <a:r>
                        <a:rPr lang="en-US" sz="1400" baseline="0" dirty="0">
                          <a:latin typeface="Arial" panose="020B0604020202020204" pitchFamily="34" charset="0"/>
                          <a:cs typeface="Arial" panose="020B0604020202020204" pitchFamily="34" charset="0"/>
                        </a:rPr>
                        <a:t> returns right part of string.</a:t>
                      </a:r>
                      <a:endParaRPr lang="en-US" sz="140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969079">
                <a:tc>
                  <a:txBody>
                    <a:bodyPr/>
                    <a:lstStyle/>
                    <a:p>
                      <a:r>
                        <a:rPr lang="en-US" sz="1400" dirty="0">
                          <a:latin typeface="Arial" panose="020B0604020202020204" pitchFamily="34" charset="0"/>
                          <a:cs typeface="Arial" panose="020B0604020202020204" pitchFamily="34" charset="0"/>
                        </a:rPr>
                        <a:t>LEN(), DATALENGTH()</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kern="1200" dirty="0">
                          <a:effectLst/>
                          <a:latin typeface="Arial" panose="020B0604020202020204" pitchFamily="34" charset="0"/>
                          <a:cs typeface="Arial" panose="020B0604020202020204" pitchFamily="34" charset="0"/>
                        </a:rPr>
                        <a:t>LEN ( string_expression ) </a:t>
                      </a:r>
                      <a:br>
                        <a:rPr lang="en-US" sz="1400" kern="1200" dirty="0">
                          <a:effectLst/>
                          <a:latin typeface="Arial" panose="020B0604020202020204" pitchFamily="34" charset="0"/>
                          <a:cs typeface="Arial" panose="020B0604020202020204" pitchFamily="34" charset="0"/>
                        </a:rPr>
                      </a:br>
                      <a:r>
                        <a:rPr lang="en-US" sz="1400" kern="1200" dirty="0">
                          <a:effectLst/>
                          <a:latin typeface="Arial" panose="020B0604020202020204" pitchFamily="34" charset="0"/>
                          <a:cs typeface="Arial" panose="020B0604020202020204" pitchFamily="34" charset="0"/>
                        </a:rPr>
                        <a:t>DATALENGTH ( expression ) </a:t>
                      </a:r>
                      <a:endParaRPr lang="en-US" sz="140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latin typeface="Arial" panose="020B0604020202020204" pitchFamily="34" charset="0"/>
                          <a:cs typeface="Arial" panose="020B0604020202020204" pitchFamily="34" charset="0"/>
                        </a:rPr>
                        <a:t>LEN()</a:t>
                      </a:r>
                      <a:r>
                        <a:rPr lang="en-US" sz="1400" baseline="0" dirty="0">
                          <a:latin typeface="Arial" panose="020B0604020202020204" pitchFamily="34" charset="0"/>
                          <a:cs typeface="Arial" panose="020B0604020202020204" pitchFamily="34" charset="0"/>
                        </a:rPr>
                        <a:t> r</a:t>
                      </a:r>
                      <a:r>
                        <a:rPr lang="en-US" sz="1400" dirty="0">
                          <a:latin typeface="Arial" panose="020B0604020202020204" pitchFamily="34" charset="0"/>
                          <a:cs typeface="Arial" panose="020B0604020202020204" pitchFamily="34" charset="0"/>
                        </a:rPr>
                        <a:t>eturns the number of characters of the specified string expression, excluding trailing blanks. DATALENGTH() returns the</a:t>
                      </a:r>
                      <a:r>
                        <a:rPr lang="en-US" sz="1400" baseline="0" dirty="0">
                          <a:latin typeface="Arial" panose="020B0604020202020204" pitchFamily="34" charset="0"/>
                          <a:cs typeface="Arial" panose="020B0604020202020204" pitchFamily="34" charset="0"/>
                        </a:rPr>
                        <a:t> number bytes used.</a:t>
                      </a:r>
                      <a:endParaRPr lang="en-US" sz="140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757094">
                <a:tc>
                  <a:txBody>
                    <a:bodyPr/>
                    <a:lstStyle/>
                    <a:p>
                      <a:r>
                        <a:rPr lang="en-US" sz="1400" dirty="0">
                          <a:latin typeface="Arial" panose="020B0604020202020204" pitchFamily="34" charset="0"/>
                          <a:cs typeface="Arial" panose="020B0604020202020204" pitchFamily="34" charset="0"/>
                        </a:rPr>
                        <a:t>CHARINDEX()</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kern="1200" dirty="0">
                          <a:effectLst/>
                          <a:latin typeface="Arial" panose="020B0604020202020204" pitchFamily="34" charset="0"/>
                          <a:cs typeface="Arial" panose="020B0604020202020204" pitchFamily="34" charset="0"/>
                        </a:rPr>
                        <a:t>CHARINDEX ( expressionToFind, expressionToSearch ) </a:t>
                      </a:r>
                      <a:endParaRPr lang="en-US" sz="140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latin typeface="Arial" panose="020B0604020202020204" pitchFamily="34" charset="0"/>
                          <a:cs typeface="Arial" panose="020B0604020202020204" pitchFamily="34" charset="0"/>
                        </a:rPr>
                        <a:t>Searches an expression for another expression and returns its starting position if found. Optional</a:t>
                      </a:r>
                      <a:r>
                        <a:rPr lang="en-US" sz="1400" baseline="0" dirty="0">
                          <a:latin typeface="Arial" panose="020B0604020202020204" pitchFamily="34" charset="0"/>
                          <a:cs typeface="Arial" panose="020B0604020202020204" pitchFamily="34" charset="0"/>
                        </a:rPr>
                        <a:t> start position.</a:t>
                      </a:r>
                      <a:endParaRPr lang="en-US" sz="140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605674">
                <a:tc>
                  <a:txBody>
                    <a:bodyPr/>
                    <a:lstStyle/>
                    <a:p>
                      <a:r>
                        <a:rPr lang="en-US" sz="1400" dirty="0">
                          <a:latin typeface="Arial" panose="020B0604020202020204" pitchFamily="34" charset="0"/>
                          <a:cs typeface="Arial" panose="020B0604020202020204" pitchFamily="34" charset="0"/>
                        </a:rPr>
                        <a:t>REPLACE()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kern="1200" dirty="0">
                          <a:effectLst/>
                          <a:latin typeface="Arial" panose="020B0604020202020204" pitchFamily="34" charset="0"/>
                          <a:cs typeface="Arial" panose="020B0604020202020204" pitchFamily="34" charset="0"/>
                        </a:rPr>
                        <a:t>REPLACE ( string_expression , string_pattern , string_replacement ) </a:t>
                      </a:r>
                      <a:endParaRPr lang="en-US" sz="140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latin typeface="Arial" panose="020B0604020202020204" pitchFamily="34" charset="0"/>
                          <a:cs typeface="Arial" panose="020B0604020202020204" pitchFamily="34" charset="0"/>
                        </a:rPr>
                        <a:t>Replaces all occurrences of a specified string value with another string value.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969079">
                <a:tc>
                  <a:txBody>
                    <a:bodyPr/>
                    <a:lstStyle/>
                    <a:p>
                      <a:r>
                        <a:rPr lang="en-US" sz="1400" dirty="0">
                          <a:latin typeface="Arial" panose="020B0604020202020204" pitchFamily="34" charset="0"/>
                          <a:cs typeface="Arial" panose="020B0604020202020204" pitchFamily="34" charset="0"/>
                        </a:rPr>
                        <a:t>UPPER(),</a:t>
                      </a:r>
                      <a:r>
                        <a:rPr lang="en-US" sz="1400" baseline="0" dirty="0">
                          <a:latin typeface="Arial" panose="020B0604020202020204" pitchFamily="34" charset="0"/>
                          <a:cs typeface="Arial" panose="020B0604020202020204" pitchFamily="34" charset="0"/>
                        </a:rPr>
                        <a:t> LOWER()</a:t>
                      </a:r>
                      <a:endParaRPr lang="en-US" sz="140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kern="1200" dirty="0">
                          <a:effectLst/>
                          <a:latin typeface="Arial" panose="020B0604020202020204" pitchFamily="34" charset="0"/>
                          <a:cs typeface="Arial" panose="020B0604020202020204" pitchFamily="34" charset="0"/>
                        </a:rPr>
                        <a:t>UPPER ( character_expression ) </a:t>
                      </a:r>
                      <a:br>
                        <a:rPr lang="en-US" sz="1400" kern="1200" dirty="0">
                          <a:effectLst/>
                          <a:latin typeface="Arial" panose="020B0604020202020204" pitchFamily="34" charset="0"/>
                          <a:cs typeface="Arial" panose="020B0604020202020204" pitchFamily="34" charset="0"/>
                        </a:rPr>
                      </a:br>
                      <a:r>
                        <a:rPr lang="en-US" sz="1400" kern="1200" dirty="0">
                          <a:effectLst/>
                          <a:latin typeface="Arial" panose="020B0604020202020204" pitchFamily="34" charset="0"/>
                          <a:cs typeface="Arial" panose="020B0604020202020204" pitchFamily="34" charset="0"/>
                        </a:rPr>
                        <a:t>LOWER ( character_expression ) </a:t>
                      </a:r>
                      <a:endParaRPr lang="en-US" sz="140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latin typeface="Arial" panose="020B0604020202020204" pitchFamily="34" charset="0"/>
                          <a:cs typeface="Arial" panose="020B0604020202020204" pitchFamily="34" charset="0"/>
                        </a:rPr>
                        <a:t>UPPER() returns a character expression with lowercase character data converted to uppercase. LOWER()</a:t>
                      </a:r>
                      <a:r>
                        <a:rPr lang="en-US" sz="1400" baseline="0" dirty="0">
                          <a:latin typeface="Arial" panose="020B0604020202020204" pitchFamily="34" charset="0"/>
                          <a:cs typeface="Arial" panose="020B0604020202020204" pitchFamily="34" charset="0"/>
                        </a:rPr>
                        <a:t> converts </a:t>
                      </a:r>
                      <a:r>
                        <a:rPr lang="en-US" sz="1400" dirty="0">
                          <a:latin typeface="Arial" panose="020B0604020202020204" pitchFamily="34" charset="0"/>
                          <a:cs typeface="Arial" panose="020B0604020202020204" pitchFamily="34" charset="0"/>
                        </a:rPr>
                        <a:t>uppercase to lowercase.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36439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74638"/>
            <a:ext cx="7504932" cy="778098"/>
          </a:xfrm>
        </p:spPr>
        <p:txBody>
          <a:bodyPr/>
          <a:lstStyle/>
          <a:p>
            <a:r>
              <a:rPr lang="en-US" b="1" dirty="0">
                <a:solidFill>
                  <a:schemeClr val="bg1">
                    <a:lumMod val="50000"/>
                  </a:schemeClr>
                </a:solidFill>
                <a:latin typeface="Arial" panose="020B0604020202020204" pitchFamily="34" charset="0"/>
                <a:cs typeface="Arial" panose="020B0604020202020204" pitchFamily="34" charset="0"/>
              </a:rPr>
              <a:t>String Concatenation</a:t>
            </a:r>
          </a:p>
        </p:txBody>
      </p:sp>
      <p:sp>
        <p:nvSpPr>
          <p:cNvPr id="3" name="Content Placeholder 2"/>
          <p:cNvSpPr>
            <a:spLocks noGrp="1"/>
          </p:cNvSpPr>
          <p:nvPr>
            <p:ph idx="1"/>
          </p:nvPr>
        </p:nvSpPr>
        <p:spPr>
          <a:xfrm>
            <a:off x="457200" y="1600201"/>
            <a:ext cx="8229600" cy="3268960"/>
          </a:xfrm>
        </p:spPr>
        <p:txBody>
          <a:bodyPr>
            <a:normAutofit fontScale="77500" lnSpcReduction="20000"/>
          </a:bodyPr>
          <a:lstStyle/>
          <a:p>
            <a:r>
              <a:rPr lang="en-US" b="1" dirty="0">
                <a:solidFill>
                  <a:schemeClr val="bg1">
                    <a:lumMod val="50000"/>
                  </a:schemeClr>
                </a:solidFill>
                <a:latin typeface="Arial" panose="020B0604020202020204" pitchFamily="34" charset="0"/>
                <a:cs typeface="Arial" panose="020B0604020202020204" pitchFamily="34" charset="0"/>
              </a:rPr>
              <a:t>SQL Server uses the + (plus) sign to concatenate characters:</a:t>
            </a:r>
          </a:p>
          <a:p>
            <a:pPr lvl="1"/>
            <a:r>
              <a:rPr lang="en-US" b="1" dirty="0">
                <a:solidFill>
                  <a:schemeClr val="bg1">
                    <a:lumMod val="50000"/>
                  </a:schemeClr>
                </a:solidFill>
                <a:latin typeface="Arial" panose="020B0604020202020204" pitchFamily="34" charset="0"/>
                <a:cs typeface="Arial" panose="020B0604020202020204" pitchFamily="34" charset="0"/>
              </a:rPr>
              <a:t>Concatenating a value with a NULL returns a NULL</a:t>
            </a:r>
          </a:p>
          <a:p>
            <a:pPr lvl="1"/>
            <a:endParaRPr lang="en-US" b="1" dirty="0">
              <a:solidFill>
                <a:schemeClr val="bg1">
                  <a:lumMod val="50000"/>
                </a:schemeClr>
              </a:solidFill>
              <a:latin typeface="Arial" panose="020B0604020202020204" pitchFamily="34" charset="0"/>
              <a:cs typeface="Arial" panose="020B0604020202020204" pitchFamily="34" charset="0"/>
            </a:endParaRPr>
          </a:p>
          <a:p>
            <a:pPr lvl="1"/>
            <a:endParaRPr lang="en-US" b="1" dirty="0">
              <a:solidFill>
                <a:schemeClr val="bg1">
                  <a:lumMod val="50000"/>
                </a:schemeClr>
              </a:solidFill>
              <a:latin typeface="Arial" panose="020B0604020202020204" pitchFamily="34" charset="0"/>
              <a:cs typeface="Arial" panose="020B0604020202020204" pitchFamily="34" charset="0"/>
            </a:endParaRPr>
          </a:p>
          <a:p>
            <a:pPr lvl="1"/>
            <a:endParaRPr lang="en-US" b="1" dirty="0">
              <a:solidFill>
                <a:schemeClr val="bg1">
                  <a:lumMod val="50000"/>
                </a:schemeClr>
              </a:solidFill>
              <a:latin typeface="Arial" panose="020B0604020202020204" pitchFamily="34" charset="0"/>
              <a:cs typeface="Arial" panose="020B0604020202020204" pitchFamily="34" charset="0"/>
            </a:endParaRPr>
          </a:p>
          <a:p>
            <a:endParaRPr lang="en-US" b="1" dirty="0">
              <a:solidFill>
                <a:schemeClr val="bg1">
                  <a:lumMod val="50000"/>
                </a:schemeClr>
              </a:solidFill>
              <a:latin typeface="Arial" panose="020B0604020202020204" pitchFamily="34" charset="0"/>
              <a:cs typeface="Arial" panose="020B0604020202020204" pitchFamily="34" charset="0"/>
            </a:endParaRPr>
          </a:p>
          <a:p>
            <a:r>
              <a:rPr lang="en-US" b="1" dirty="0">
                <a:solidFill>
                  <a:schemeClr val="bg1">
                    <a:lumMod val="50000"/>
                  </a:schemeClr>
                </a:solidFill>
                <a:latin typeface="Arial" panose="020B0604020202020204" pitchFamily="34" charset="0"/>
                <a:cs typeface="Arial" panose="020B0604020202020204" pitchFamily="34" charset="0"/>
              </a:rPr>
              <a:t>SQL Server 2012 introduces CONCAT() function</a:t>
            </a:r>
          </a:p>
          <a:p>
            <a:pPr lvl="1"/>
            <a:r>
              <a:rPr lang="en-US" b="1" dirty="0">
                <a:solidFill>
                  <a:schemeClr val="bg1">
                    <a:lumMod val="50000"/>
                  </a:schemeClr>
                </a:solidFill>
                <a:latin typeface="Arial" panose="020B0604020202020204" pitchFamily="34" charset="0"/>
                <a:cs typeface="Arial" panose="020B0604020202020204" pitchFamily="34" charset="0"/>
              </a:rPr>
              <a:t> Converts NULL to empty string before concatenation</a:t>
            </a:r>
          </a:p>
        </p:txBody>
      </p:sp>
      <p:sp>
        <p:nvSpPr>
          <p:cNvPr id="5" name="AutoShape 3"/>
          <p:cNvSpPr>
            <a:spLocks noChangeArrowheads="1"/>
          </p:cNvSpPr>
          <p:nvPr/>
        </p:nvSpPr>
        <p:spPr bwMode="auto">
          <a:xfrm>
            <a:off x="827584" y="2636912"/>
            <a:ext cx="7488832" cy="863144"/>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b="1" dirty="0">
                <a:solidFill>
                  <a:srgbClr val="0000CC"/>
                </a:solidFill>
                <a:latin typeface="Arial" panose="020B0604020202020204" pitchFamily="34" charset="0"/>
                <a:cs typeface="Arial" panose="020B0604020202020204" pitchFamily="34" charset="0"/>
              </a:rPr>
              <a:t>SELECT </a:t>
            </a:r>
            <a:r>
              <a:rPr lang="en-US" sz="1600" b="1" dirty="0" err="1">
                <a:latin typeface="Arial" panose="020B0604020202020204" pitchFamily="34" charset="0"/>
                <a:cs typeface="Arial" panose="020B0604020202020204" pitchFamily="34" charset="0"/>
              </a:rPr>
              <a:t>BusinessEntityID</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FirstName</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LastName</a:t>
            </a:r>
            <a:r>
              <a:rPr lang="en-US" sz="1600" b="1" dirty="0">
                <a:latin typeface="Arial" panose="020B0604020202020204" pitchFamily="34" charset="0"/>
                <a:cs typeface="Arial" panose="020B0604020202020204" pitchFamily="34" charset="0"/>
              </a:rPr>
              <a:t>,  </a:t>
            </a:r>
          </a:p>
          <a:p>
            <a:r>
              <a:rPr lang="en-US" sz="1600" b="1" dirty="0" err="1">
                <a:latin typeface="Arial" panose="020B0604020202020204" pitchFamily="34" charset="0"/>
                <a:cs typeface="Arial" panose="020B0604020202020204" pitchFamily="34" charset="0"/>
              </a:rPr>
              <a:t>FirstName</a:t>
            </a:r>
            <a:r>
              <a:rPr lang="en-US" sz="1600" b="1" dirty="0">
                <a:latin typeface="Arial" panose="020B0604020202020204" pitchFamily="34" charset="0"/>
                <a:cs typeface="Arial" panose="020B0604020202020204" pitchFamily="34" charset="0"/>
              </a:rPr>
              <a:t> + N' ' + </a:t>
            </a:r>
            <a:r>
              <a:rPr lang="en-US" sz="1600" b="1" dirty="0" err="1">
                <a:latin typeface="Arial" panose="020B0604020202020204" pitchFamily="34" charset="0"/>
                <a:cs typeface="Arial" panose="020B0604020202020204" pitchFamily="34" charset="0"/>
              </a:rPr>
              <a:t>LastName</a:t>
            </a:r>
            <a:r>
              <a:rPr lang="en-US" sz="1600" b="1" dirty="0">
                <a:latin typeface="Arial" panose="020B0604020202020204" pitchFamily="34" charset="0"/>
                <a:cs typeface="Arial" panose="020B0604020202020204" pitchFamily="34" charset="0"/>
              </a:rPr>
              <a:t> </a:t>
            </a:r>
            <a:r>
              <a:rPr lang="en-US" sz="1600" b="1" dirty="0">
                <a:solidFill>
                  <a:srgbClr val="0000CC"/>
                </a:solidFill>
                <a:latin typeface="Arial" panose="020B0604020202020204" pitchFamily="34" charset="0"/>
                <a:cs typeface="Arial" panose="020B0604020202020204" pitchFamily="34" charset="0"/>
              </a:rPr>
              <a:t>AS</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FullName</a:t>
            </a:r>
            <a:endParaRPr lang="en-US" sz="1600" b="1" dirty="0">
              <a:latin typeface="Arial" panose="020B0604020202020204" pitchFamily="34" charset="0"/>
              <a:cs typeface="Arial" panose="020B0604020202020204" pitchFamily="34" charset="0"/>
            </a:endParaRPr>
          </a:p>
          <a:p>
            <a:r>
              <a:rPr lang="en-US" sz="1600" b="1" dirty="0">
                <a:solidFill>
                  <a:srgbClr val="0000CC"/>
                </a:solidFill>
                <a:latin typeface="Arial" panose="020B0604020202020204" pitchFamily="34" charset="0"/>
                <a:cs typeface="Arial" panose="020B0604020202020204" pitchFamily="34" charset="0"/>
              </a:rPr>
              <a:t>FROM</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Person.Person</a:t>
            </a:r>
            <a:r>
              <a:rPr lang="en-US" sz="1600" b="1" dirty="0">
                <a:latin typeface="Arial" panose="020B0604020202020204" pitchFamily="34" charset="0"/>
                <a:cs typeface="Arial" panose="020B0604020202020204" pitchFamily="34" charset="0"/>
              </a:rPr>
              <a:t>;</a:t>
            </a:r>
          </a:p>
        </p:txBody>
      </p:sp>
      <p:sp>
        <p:nvSpPr>
          <p:cNvPr id="6" name="AutoShape 3"/>
          <p:cNvSpPr>
            <a:spLocks noChangeArrowheads="1"/>
          </p:cNvSpPr>
          <p:nvPr/>
        </p:nvSpPr>
        <p:spPr bwMode="auto">
          <a:xfrm>
            <a:off x="827584" y="4813717"/>
            <a:ext cx="7504932" cy="863144"/>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b="1" dirty="0">
                <a:solidFill>
                  <a:srgbClr val="0000CC"/>
                </a:solidFill>
                <a:latin typeface="Arial" panose="020B0604020202020204" pitchFamily="34" charset="0"/>
                <a:cs typeface="Arial" panose="020B0604020202020204" pitchFamily="34" charset="0"/>
              </a:rPr>
              <a:t>SELECT</a:t>
            </a:r>
            <a:r>
              <a:rPr lang="en-US" sz="1600" b="1" dirty="0">
                <a:latin typeface="Arial" panose="020B0604020202020204" pitchFamily="34" charset="0"/>
                <a:cs typeface="Arial" panose="020B0604020202020204" pitchFamily="34" charset="0"/>
              </a:rPr>
              <a:t> AddressLine1, City, </a:t>
            </a:r>
            <a:r>
              <a:rPr lang="en-US" sz="1600" b="1" dirty="0" err="1">
                <a:latin typeface="Arial" panose="020B0604020202020204" pitchFamily="34" charset="0"/>
                <a:cs typeface="Arial" panose="020B0604020202020204" pitchFamily="34" charset="0"/>
              </a:rPr>
              <a:t>StateProvinceID</a:t>
            </a:r>
            <a:r>
              <a:rPr lang="en-US" sz="1600" b="1" dirty="0">
                <a:latin typeface="Arial" panose="020B0604020202020204" pitchFamily="34" charset="0"/>
                <a:cs typeface="Arial" panose="020B0604020202020204" pitchFamily="34" charset="0"/>
              </a:rPr>
              <a:t>, </a:t>
            </a:r>
          </a:p>
          <a:p>
            <a:r>
              <a:rPr lang="en-US" sz="1600" b="1" dirty="0">
                <a:latin typeface="Arial" panose="020B0604020202020204" pitchFamily="34" charset="0"/>
                <a:cs typeface="Arial" panose="020B0604020202020204" pitchFamily="34" charset="0"/>
              </a:rPr>
              <a:t>  </a:t>
            </a:r>
            <a:r>
              <a:rPr lang="en-US" sz="1600" b="1" dirty="0">
                <a:solidFill>
                  <a:srgbClr val="0000CC"/>
                </a:solidFill>
                <a:latin typeface="Arial" panose="020B0604020202020204" pitchFamily="34" charset="0"/>
                <a:cs typeface="Arial" panose="020B0604020202020204" pitchFamily="34" charset="0"/>
              </a:rPr>
              <a:t>CONCAT</a:t>
            </a:r>
            <a:r>
              <a:rPr lang="en-US" sz="1600" b="1" dirty="0">
                <a:latin typeface="Arial" panose="020B0604020202020204" pitchFamily="34" charset="0"/>
                <a:cs typeface="Arial" panose="020B0604020202020204" pitchFamily="34" charset="0"/>
              </a:rPr>
              <a:t>(AddressLine1, ', ' + City, ', ' + </a:t>
            </a:r>
            <a:r>
              <a:rPr lang="en-US" sz="1600" b="1" dirty="0" err="1">
                <a:latin typeface="Arial" panose="020B0604020202020204" pitchFamily="34" charset="0"/>
                <a:cs typeface="Arial" panose="020B0604020202020204" pitchFamily="34" charset="0"/>
              </a:rPr>
              <a:t>PostalCode</a:t>
            </a:r>
            <a:r>
              <a:rPr lang="en-US" sz="1600" b="1" dirty="0">
                <a:latin typeface="Arial" panose="020B0604020202020204" pitchFamily="34" charset="0"/>
                <a:cs typeface="Arial" panose="020B0604020202020204" pitchFamily="34" charset="0"/>
              </a:rPr>
              <a:t>) </a:t>
            </a:r>
            <a:r>
              <a:rPr lang="en-US" sz="1600" b="1" dirty="0">
                <a:solidFill>
                  <a:srgbClr val="0000CC"/>
                </a:solidFill>
                <a:latin typeface="Arial" panose="020B0604020202020204" pitchFamily="34" charset="0"/>
                <a:cs typeface="Arial" panose="020B0604020202020204" pitchFamily="34" charset="0"/>
              </a:rPr>
              <a:t>AS </a:t>
            </a:r>
            <a:r>
              <a:rPr lang="en-US" sz="1600" b="1" dirty="0">
                <a:latin typeface="Arial" panose="020B0604020202020204" pitchFamily="34" charset="0"/>
                <a:cs typeface="Arial" panose="020B0604020202020204" pitchFamily="34" charset="0"/>
              </a:rPr>
              <a:t>Location</a:t>
            </a:r>
          </a:p>
          <a:p>
            <a:r>
              <a:rPr lang="en-US" sz="1600" b="1" dirty="0">
                <a:solidFill>
                  <a:srgbClr val="0000CC"/>
                </a:solidFill>
                <a:latin typeface="Arial" panose="020B0604020202020204" pitchFamily="34" charset="0"/>
                <a:cs typeface="Arial" panose="020B0604020202020204" pitchFamily="34" charset="0"/>
              </a:rPr>
              <a:t>FROM</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Person.Address</a:t>
            </a:r>
            <a:endParaRPr 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70435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7550"/>
          </a:xfrm>
        </p:spPr>
        <p:txBody>
          <a:bodyPr>
            <a:normAutofit/>
          </a:bodyPr>
          <a:lstStyle/>
          <a:p>
            <a:r>
              <a:rPr lang="en-US" sz="4000" b="1" dirty="0">
                <a:solidFill>
                  <a:schemeClr val="bg1">
                    <a:lumMod val="50000"/>
                  </a:schemeClr>
                </a:solidFill>
                <a:latin typeface="Arial" panose="020B0604020202020204" pitchFamily="34" charset="0"/>
                <a:cs typeface="Arial" panose="020B0604020202020204" pitchFamily="34" charset="0"/>
              </a:rPr>
              <a:t>The LIKE Predicate</a:t>
            </a:r>
          </a:p>
        </p:txBody>
      </p:sp>
      <p:sp>
        <p:nvSpPr>
          <p:cNvPr id="3" name="Content Placeholder 2"/>
          <p:cNvSpPr>
            <a:spLocks noGrp="1"/>
          </p:cNvSpPr>
          <p:nvPr>
            <p:ph idx="1"/>
          </p:nvPr>
        </p:nvSpPr>
        <p:spPr>
          <a:xfrm>
            <a:off x="458788" y="992188"/>
            <a:ext cx="7971228" cy="5358508"/>
          </a:xfrm>
        </p:spPr>
        <p:txBody>
          <a:bodyPr>
            <a:normAutofit/>
          </a:bodyPr>
          <a:lstStyle/>
          <a:p>
            <a:pPr marL="0" indent="0">
              <a:buNone/>
            </a:pPr>
            <a:r>
              <a:rPr lang="en-US" sz="1800" b="1" dirty="0">
                <a:solidFill>
                  <a:schemeClr val="bg1">
                    <a:lumMod val="50000"/>
                  </a:schemeClr>
                </a:solidFill>
                <a:latin typeface="Arial" panose="020B0604020202020204" pitchFamily="34" charset="0"/>
                <a:cs typeface="Arial" panose="020B0604020202020204" pitchFamily="34" charset="0"/>
              </a:rPr>
              <a:t>The LIKE predicate used to check a character string against a pattern</a:t>
            </a:r>
          </a:p>
          <a:p>
            <a:pPr marL="0" indent="0">
              <a:buNone/>
            </a:pPr>
            <a:r>
              <a:rPr lang="en-US" sz="1800" b="1" dirty="0">
                <a:solidFill>
                  <a:schemeClr val="bg1">
                    <a:lumMod val="50000"/>
                  </a:schemeClr>
                </a:solidFill>
                <a:latin typeface="Arial" panose="020B0604020202020204" pitchFamily="34" charset="0"/>
                <a:cs typeface="Arial" panose="020B0604020202020204" pitchFamily="34" charset="0"/>
              </a:rPr>
              <a:t>Patterns expressed with symbols</a:t>
            </a:r>
          </a:p>
          <a:p>
            <a:pPr lvl="1"/>
            <a:r>
              <a:rPr lang="en-US" sz="1800" b="1" dirty="0">
                <a:latin typeface="Arial" panose="020B0604020202020204" pitchFamily="34" charset="0"/>
                <a:cs typeface="Arial" panose="020B0604020202020204" pitchFamily="34" charset="0"/>
              </a:rPr>
              <a:t>%</a:t>
            </a:r>
            <a:r>
              <a:rPr lang="en-US" sz="1800" b="1" dirty="0">
                <a:solidFill>
                  <a:schemeClr val="bg1">
                    <a:lumMod val="50000"/>
                  </a:schemeClr>
                </a:solidFill>
                <a:latin typeface="Arial" panose="020B0604020202020204" pitchFamily="34" charset="0"/>
                <a:cs typeface="Arial" panose="020B0604020202020204" pitchFamily="34" charset="0"/>
              </a:rPr>
              <a:t> (Percent) represents a string of any length</a:t>
            </a:r>
          </a:p>
          <a:p>
            <a:pPr lvl="1"/>
            <a:r>
              <a:rPr lang="en-US" sz="1800" b="1" dirty="0">
                <a:latin typeface="Arial" panose="020B0604020202020204" pitchFamily="34" charset="0"/>
                <a:cs typeface="Arial" panose="020B0604020202020204" pitchFamily="34" charset="0"/>
              </a:rPr>
              <a:t>_</a:t>
            </a:r>
            <a:r>
              <a:rPr lang="en-US" sz="1800" b="1" dirty="0">
                <a:solidFill>
                  <a:schemeClr val="bg1">
                    <a:lumMod val="50000"/>
                  </a:schemeClr>
                </a:solidFill>
                <a:latin typeface="Arial" panose="020B0604020202020204" pitchFamily="34" charset="0"/>
                <a:cs typeface="Arial" panose="020B0604020202020204" pitchFamily="34" charset="0"/>
              </a:rPr>
              <a:t> (Underscore) represents a single character</a:t>
            </a:r>
          </a:p>
          <a:p>
            <a:pPr lvl="1"/>
            <a:r>
              <a:rPr lang="en-US" sz="1800" b="1" dirty="0">
                <a:solidFill>
                  <a:schemeClr val="bg1">
                    <a:lumMod val="50000"/>
                  </a:schemeClr>
                </a:solidFill>
                <a:latin typeface="Arial" panose="020B0604020202020204" pitchFamily="34" charset="0"/>
                <a:cs typeface="Arial" panose="020B0604020202020204" pitchFamily="34" charset="0"/>
              </a:rPr>
              <a:t>[&lt;List of characters&gt;] represents a single character within the supplied list</a:t>
            </a:r>
          </a:p>
          <a:p>
            <a:pPr lvl="1"/>
            <a:r>
              <a:rPr lang="en-US" sz="1800" b="1" dirty="0">
                <a:solidFill>
                  <a:schemeClr val="bg1">
                    <a:lumMod val="50000"/>
                  </a:schemeClr>
                </a:solidFill>
                <a:latin typeface="Arial" panose="020B0604020202020204" pitchFamily="34" charset="0"/>
                <a:cs typeface="Arial" panose="020B0604020202020204" pitchFamily="34" charset="0"/>
              </a:rPr>
              <a:t>[&lt;Character&gt; - &lt;character&gt;] represents a single character within the specified range</a:t>
            </a:r>
          </a:p>
          <a:p>
            <a:pPr lvl="1"/>
            <a:r>
              <a:rPr lang="en-US" sz="1800" b="1" dirty="0">
                <a:solidFill>
                  <a:schemeClr val="bg1">
                    <a:lumMod val="50000"/>
                  </a:schemeClr>
                </a:solidFill>
                <a:latin typeface="Arial" panose="020B0604020202020204" pitchFamily="34" charset="0"/>
                <a:cs typeface="Arial" panose="020B0604020202020204" pitchFamily="34" charset="0"/>
              </a:rPr>
              <a:t>[^&lt;Character list or range&gt;] represents a single character not in the specified list or range</a:t>
            </a:r>
          </a:p>
          <a:p>
            <a:pPr lvl="1"/>
            <a:r>
              <a:rPr lang="en-US" sz="1800" b="1" dirty="0">
                <a:solidFill>
                  <a:schemeClr val="bg1">
                    <a:lumMod val="50000"/>
                  </a:schemeClr>
                </a:solidFill>
                <a:latin typeface="Arial" panose="020B0604020202020204" pitchFamily="34" charset="0"/>
                <a:cs typeface="Arial" panose="020B0604020202020204" pitchFamily="34" charset="0"/>
              </a:rPr>
              <a:t>ESCAPE Character allows you to search for a character that is also a wildcard character </a:t>
            </a:r>
            <a:r>
              <a:rPr lang="en-US" sz="1800" dirty="0">
                <a:solidFill>
                  <a:schemeClr val="bg1">
                    <a:lumMod val="50000"/>
                  </a:schemeClr>
                </a:solidFill>
                <a:latin typeface="Arial" panose="020B0604020202020204" pitchFamily="34" charset="0"/>
                <a:cs typeface="Arial" panose="020B0604020202020204" pitchFamily="34" charset="0"/>
              </a:rPr>
              <a:t>(%, _, [, ] </a:t>
            </a:r>
            <a:r>
              <a:rPr lang="en-US" sz="1800" b="1" dirty="0">
                <a:solidFill>
                  <a:schemeClr val="bg1">
                    <a:lumMod val="50000"/>
                  </a:schemeClr>
                </a:solidFill>
                <a:latin typeface="Arial" panose="020B0604020202020204" pitchFamily="34" charset="0"/>
                <a:cs typeface="Arial" panose="020B0604020202020204" pitchFamily="34" charset="0"/>
              </a:rPr>
              <a:t>for example)</a:t>
            </a:r>
          </a:p>
        </p:txBody>
      </p:sp>
      <p:sp>
        <p:nvSpPr>
          <p:cNvPr id="4" name="AutoShape 3"/>
          <p:cNvSpPr>
            <a:spLocks noChangeArrowheads="1"/>
          </p:cNvSpPr>
          <p:nvPr/>
        </p:nvSpPr>
        <p:spPr bwMode="auto">
          <a:xfrm>
            <a:off x="875458" y="5027841"/>
            <a:ext cx="7440958" cy="959048"/>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b="1" dirty="0">
                <a:solidFill>
                  <a:srgbClr val="0000CC"/>
                </a:solidFill>
                <a:latin typeface="Arial" panose="020B0604020202020204" pitchFamily="34" charset="0"/>
                <a:cs typeface="Arial" panose="020B0604020202020204" pitchFamily="34" charset="0"/>
              </a:rPr>
              <a:t>SELECT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ProductLine</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Name,ProductNumber</a:t>
            </a:r>
            <a:endParaRPr lang="en-US" b="1" dirty="0">
              <a:latin typeface="Arial" panose="020B0604020202020204" pitchFamily="34" charset="0"/>
              <a:cs typeface="Arial" panose="020B0604020202020204" pitchFamily="34" charset="0"/>
            </a:endParaRPr>
          </a:p>
          <a:p>
            <a:r>
              <a:rPr lang="en-US" b="1" dirty="0">
                <a:solidFill>
                  <a:srgbClr val="0000CC"/>
                </a:solidFill>
                <a:latin typeface="Arial" panose="020B0604020202020204" pitchFamily="34" charset="0"/>
                <a:cs typeface="Arial" panose="020B0604020202020204" pitchFamily="34" charset="0"/>
              </a:rPr>
              <a:t>FROM</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Production.Product</a:t>
            </a:r>
            <a:endParaRPr lang="en-US" b="1" dirty="0">
              <a:latin typeface="Arial" panose="020B0604020202020204" pitchFamily="34" charset="0"/>
              <a:cs typeface="Arial" panose="020B0604020202020204" pitchFamily="34" charset="0"/>
            </a:endParaRPr>
          </a:p>
          <a:p>
            <a:r>
              <a:rPr lang="en-US" b="1" dirty="0">
                <a:solidFill>
                  <a:srgbClr val="0000CC"/>
                </a:solidFill>
                <a:latin typeface="Arial" panose="020B0604020202020204" pitchFamily="34" charset="0"/>
                <a:cs typeface="Arial" panose="020B0604020202020204" pitchFamily="34" charset="0"/>
              </a:rPr>
              <a:t>WHERE</a:t>
            </a:r>
            <a:r>
              <a:rPr lang="en-US" b="1" dirty="0">
                <a:latin typeface="Arial" panose="020B0604020202020204" pitchFamily="34" charset="0"/>
                <a:cs typeface="Arial" panose="020B0604020202020204" pitchFamily="34" charset="0"/>
              </a:rPr>
              <a:t> Name </a:t>
            </a:r>
            <a:r>
              <a:rPr lang="en-US" b="1" dirty="0">
                <a:solidFill>
                  <a:srgbClr val="0000CC"/>
                </a:solidFill>
                <a:latin typeface="Arial" panose="020B0604020202020204" pitchFamily="34" charset="0"/>
                <a:cs typeface="Arial" panose="020B0604020202020204" pitchFamily="34" charset="0"/>
              </a:rPr>
              <a:t>LIKE </a:t>
            </a:r>
            <a:r>
              <a:rPr lang="en-US" b="1" dirty="0">
                <a:solidFill>
                  <a:srgbClr val="FF0000"/>
                </a:solidFill>
                <a:latin typeface="Arial" panose="020B0604020202020204" pitchFamily="34" charset="0"/>
                <a:cs typeface="Arial" panose="020B0604020202020204" pitchFamily="34" charset="0"/>
              </a:rPr>
              <a:t>'Mountain%'</a:t>
            </a:r>
          </a:p>
        </p:txBody>
      </p:sp>
    </p:spTree>
    <p:extLst>
      <p:ext uri="{BB962C8B-B14F-4D97-AF65-F5344CB8AC3E}">
        <p14:creationId xmlns:p14="http://schemas.microsoft.com/office/powerpoint/2010/main" val="12513186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6547" t="36419" r="4774" b="52957"/>
          <a:stretch/>
        </p:blipFill>
        <p:spPr bwMode="auto">
          <a:xfrm>
            <a:off x="-7590" y="6040198"/>
            <a:ext cx="9151590" cy="817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Date Placeholder 8"/>
          <p:cNvSpPr>
            <a:spLocks noGrp="1"/>
          </p:cNvSpPr>
          <p:nvPr>
            <p:ph type="dt" sz="half" idx="10"/>
          </p:nvPr>
        </p:nvSpPr>
        <p:spPr>
          <a:xfrm>
            <a:off x="710208" y="6040198"/>
            <a:ext cx="2133600" cy="817802"/>
          </a:xfrm>
        </p:spPr>
        <p:txBody>
          <a:bodyPr/>
          <a:lstStyle/>
          <a:p>
            <a:fld id="{F8CEAB0B-EF5F-47CE-B945-B520406DFE86}" type="datetime1">
              <a:rPr lang="tr-TR" sz="1000" smtClean="0">
                <a:solidFill>
                  <a:schemeClr val="bg1"/>
                </a:solidFill>
                <a:latin typeface="Arial" panose="020B0604020202020204" pitchFamily="34" charset="0"/>
                <a:cs typeface="Arial" panose="020B0604020202020204" pitchFamily="34" charset="0"/>
              </a:rPr>
              <a:t>13.11.2018</a:t>
            </a:fld>
            <a:r>
              <a:rPr lang="tr-TR" sz="1000" dirty="0">
                <a:solidFill>
                  <a:schemeClr val="bg1"/>
                </a:solidFill>
                <a:latin typeface="Arial" panose="020B0604020202020204" pitchFamily="34" charset="0"/>
                <a:cs typeface="Arial" panose="020B0604020202020204" pitchFamily="34" charset="0"/>
              </a:rPr>
              <a:t> /</a:t>
            </a:r>
            <a:endParaRPr lang="tr-TR" sz="1000" b="1" dirty="0">
              <a:solidFill>
                <a:schemeClr val="bg1"/>
              </a:solidFill>
              <a:latin typeface="Arial" panose="020B0604020202020204" pitchFamily="34" charset="0"/>
              <a:cs typeface="Arial" panose="020B0604020202020204" pitchFamily="34" charset="0"/>
            </a:endParaRPr>
          </a:p>
        </p:txBody>
      </p:sp>
      <p:sp>
        <p:nvSpPr>
          <p:cNvPr id="11" name="Slide Number Placeholder 10"/>
          <p:cNvSpPr>
            <a:spLocks noGrp="1"/>
          </p:cNvSpPr>
          <p:nvPr>
            <p:ph type="sldNum" sz="quarter" idx="12"/>
          </p:nvPr>
        </p:nvSpPr>
        <p:spPr>
          <a:xfrm>
            <a:off x="323528" y="6040198"/>
            <a:ext cx="504056" cy="817802"/>
          </a:xfrm>
        </p:spPr>
        <p:txBody>
          <a:bodyPr/>
          <a:lstStyle/>
          <a:p>
            <a:pPr algn="l"/>
            <a:r>
              <a:rPr lang="tr-TR" sz="1000" dirty="0">
                <a:solidFill>
                  <a:schemeClr val="bg1"/>
                </a:solidFill>
                <a:latin typeface="Arial" panose="020B0604020202020204" pitchFamily="34" charset="0"/>
                <a:cs typeface="Arial" panose="020B0604020202020204" pitchFamily="34" charset="0"/>
              </a:rPr>
              <a:t>/ </a:t>
            </a:r>
            <a:fld id="{F3333AC9-9173-4153-B08D-660CAB894A39}" type="slidenum">
              <a:rPr lang="tr-TR" sz="1000" smtClean="0">
                <a:solidFill>
                  <a:schemeClr val="bg1"/>
                </a:solidFill>
                <a:latin typeface="Arial" panose="020B0604020202020204" pitchFamily="34" charset="0"/>
                <a:cs typeface="Arial" panose="020B0604020202020204" pitchFamily="34" charset="0"/>
              </a:rPr>
              <a:pPr algn="l"/>
              <a:t>76</a:t>
            </a:fld>
            <a:r>
              <a:rPr lang="tr-TR" sz="1000" dirty="0">
                <a:solidFill>
                  <a:schemeClr val="bg1"/>
                </a:solidFill>
                <a:latin typeface="Arial" panose="020B0604020202020204" pitchFamily="34" charset="0"/>
                <a:cs typeface="Arial" panose="020B0604020202020204" pitchFamily="34" charset="0"/>
              </a:rPr>
              <a:t> /</a:t>
            </a:r>
          </a:p>
        </p:txBody>
      </p:sp>
      <p:sp>
        <p:nvSpPr>
          <p:cNvPr id="18" name="Subtitle 2"/>
          <p:cNvSpPr txBox="1">
            <a:spLocks/>
          </p:cNvSpPr>
          <p:nvPr/>
        </p:nvSpPr>
        <p:spPr>
          <a:xfrm>
            <a:off x="251520" y="1700808"/>
            <a:ext cx="8640960" cy="40324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800" b="1" dirty="0" err="1">
                <a:solidFill>
                  <a:schemeClr val="bg1">
                    <a:lumMod val="65000"/>
                  </a:schemeClr>
                </a:solidFill>
                <a:latin typeface="Arial" panose="020B0604020202020204" pitchFamily="34" charset="0"/>
                <a:cs typeface="Arial" panose="020B0604020202020204" pitchFamily="34" charset="0"/>
              </a:rPr>
              <a:t>DateTime</a:t>
            </a:r>
            <a:r>
              <a:rPr lang="en-US" sz="4800" b="1" dirty="0">
                <a:solidFill>
                  <a:schemeClr val="bg1">
                    <a:lumMod val="65000"/>
                  </a:schemeClr>
                </a:solidFill>
                <a:latin typeface="Arial" panose="020B0604020202020204" pitchFamily="34" charset="0"/>
                <a:cs typeface="Arial" panose="020B0604020202020204" pitchFamily="34" charset="0"/>
              </a:rPr>
              <a:t> Functions</a:t>
            </a:r>
          </a:p>
        </p:txBody>
      </p:sp>
      <p:pic>
        <p:nvPicPr>
          <p:cNvPr id="1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545" y="260649"/>
            <a:ext cx="720080"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Straight Connector 19"/>
          <p:cNvCxnSpPr/>
          <p:nvPr/>
        </p:nvCxnSpPr>
        <p:spPr>
          <a:xfrm>
            <a:off x="1691680" y="0"/>
            <a:ext cx="0" cy="980729"/>
          </a:xfrm>
          <a:prstGeom prst="line">
            <a:avLst/>
          </a:prstGeom>
          <a:ln w="28575">
            <a:solidFill>
              <a:srgbClr val="FF5200"/>
            </a:solidFill>
          </a:ln>
        </p:spPr>
        <p:style>
          <a:lnRef idx="1">
            <a:schemeClr val="accent1"/>
          </a:lnRef>
          <a:fillRef idx="0">
            <a:schemeClr val="accent1"/>
          </a:fillRef>
          <a:effectRef idx="0">
            <a:schemeClr val="accent1"/>
          </a:effectRef>
          <a:fontRef idx="minor">
            <a:schemeClr val="tx1"/>
          </a:fontRef>
        </p:style>
      </p:cxnSp>
      <p:sp>
        <p:nvSpPr>
          <p:cNvPr id="21" name="Title 1"/>
          <p:cNvSpPr txBox="1">
            <a:spLocks/>
          </p:cNvSpPr>
          <p:nvPr/>
        </p:nvSpPr>
        <p:spPr>
          <a:xfrm>
            <a:off x="1907704" y="260648"/>
            <a:ext cx="6768743" cy="72008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5200"/>
                </a:solidFill>
                <a:latin typeface="Arial" panose="020B0604020202020204" pitchFamily="34" charset="0"/>
                <a:cs typeface="Arial" panose="020B0604020202020204" pitchFamily="34" charset="0"/>
              </a:rPr>
              <a:t>Functions</a:t>
            </a:r>
            <a:endParaRPr lang="tr-TR" sz="2800" b="1" dirty="0">
              <a:solidFill>
                <a:srgbClr val="FF5200"/>
              </a:solidFill>
              <a:latin typeface="Arial" panose="020B0604020202020204" pitchFamily="34" charset="0"/>
              <a:cs typeface="Arial" panose="020B0604020202020204" pitchFamily="34" charset="0"/>
            </a:endParaRPr>
          </a:p>
        </p:txBody>
      </p:sp>
      <p:sp>
        <p:nvSpPr>
          <p:cNvPr id="2" name="Footer Placeholder 1">
            <a:extLst>
              <a:ext uri="{FF2B5EF4-FFF2-40B4-BE49-F238E27FC236}">
                <a16:creationId xmlns:a16="http://schemas.microsoft.com/office/drawing/2014/main" id="{9841CF9E-6D3B-49D1-B2FD-1361862BBA90}"/>
              </a:ext>
            </a:extLst>
          </p:cNvPr>
          <p:cNvSpPr>
            <a:spLocks noGrp="1"/>
          </p:cNvSpPr>
          <p:nvPr>
            <p:ph type="ftr" sz="quarter" idx="11"/>
          </p:nvPr>
        </p:nvSpPr>
        <p:spPr>
          <a:xfrm>
            <a:off x="1475656" y="6040198"/>
            <a:ext cx="2391544" cy="817802"/>
          </a:xfrm>
        </p:spPr>
        <p:txBody>
          <a:bodyPr/>
          <a:lstStyle/>
          <a:p>
            <a:pPr algn="l"/>
            <a:r>
              <a:rPr lang="tr-TR" dirty="0">
                <a:solidFill>
                  <a:schemeClr val="bg1"/>
                </a:solidFill>
              </a:rPr>
              <a:t>MS SQL </a:t>
            </a:r>
            <a:r>
              <a:rPr lang="tr-TR" dirty="0" err="1">
                <a:solidFill>
                  <a:schemeClr val="bg1"/>
                </a:solidFill>
              </a:rPr>
              <a:t>SQL</a:t>
            </a:r>
            <a:r>
              <a:rPr lang="tr-TR" dirty="0">
                <a:solidFill>
                  <a:schemeClr val="bg1"/>
                </a:solidFill>
              </a:rPr>
              <a:t> Fundamentals</a:t>
            </a:r>
          </a:p>
        </p:txBody>
      </p:sp>
    </p:spTree>
    <p:extLst>
      <p:ext uri="{BB962C8B-B14F-4D97-AF65-F5344CB8AC3E}">
        <p14:creationId xmlns:p14="http://schemas.microsoft.com/office/powerpoint/2010/main" val="238208719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7550"/>
          </a:xfrm>
        </p:spPr>
        <p:txBody>
          <a:bodyPr>
            <a:normAutofit/>
          </a:bodyPr>
          <a:lstStyle/>
          <a:p>
            <a:r>
              <a:rPr lang="en-US" sz="4000" b="1" dirty="0">
                <a:solidFill>
                  <a:schemeClr val="bg1">
                    <a:lumMod val="50000"/>
                  </a:schemeClr>
                </a:solidFill>
                <a:latin typeface="Arial" panose="020B0604020202020204" pitchFamily="34" charset="0"/>
                <a:cs typeface="Arial" panose="020B0604020202020204" pitchFamily="34" charset="0"/>
              </a:rPr>
              <a:t>Date and Time Data Types</a:t>
            </a:r>
          </a:p>
        </p:txBody>
      </p:sp>
      <p:sp>
        <p:nvSpPr>
          <p:cNvPr id="3" name="Content Placeholder 2"/>
          <p:cNvSpPr>
            <a:spLocks noGrp="1"/>
          </p:cNvSpPr>
          <p:nvPr>
            <p:ph idx="1"/>
          </p:nvPr>
        </p:nvSpPr>
        <p:spPr>
          <a:xfrm>
            <a:off x="458787" y="992188"/>
            <a:ext cx="8347009" cy="1212676"/>
          </a:xfrm>
        </p:spPr>
        <p:txBody>
          <a:bodyPr>
            <a:normAutofit fontScale="92500" lnSpcReduction="10000"/>
          </a:bodyPr>
          <a:lstStyle/>
          <a:p>
            <a:pPr marL="0" indent="0">
              <a:buNone/>
            </a:pPr>
            <a:r>
              <a:rPr lang="en-US" sz="1800" b="1" dirty="0">
                <a:solidFill>
                  <a:schemeClr val="bg1">
                    <a:lumMod val="50000"/>
                  </a:schemeClr>
                </a:solidFill>
                <a:latin typeface="Arial" panose="020B0604020202020204" pitchFamily="34" charset="0"/>
                <a:cs typeface="Arial" panose="020B0604020202020204" pitchFamily="34" charset="0"/>
              </a:rPr>
              <a:t>Older versions of SQL Server supported only </a:t>
            </a:r>
          </a:p>
          <a:p>
            <a:pPr marL="0" indent="0">
              <a:buNone/>
            </a:pPr>
            <a:r>
              <a:rPr lang="en-US" sz="1800" b="1" dirty="0">
                <a:latin typeface="Arial" panose="020B0604020202020204" pitchFamily="34" charset="0"/>
                <a:cs typeface="Arial" panose="020B0604020202020204" pitchFamily="34" charset="0"/>
              </a:rPr>
              <a:t>DATETIME</a:t>
            </a:r>
            <a:r>
              <a:rPr lang="en-US" sz="1800" b="1" dirty="0">
                <a:solidFill>
                  <a:schemeClr val="bg1">
                    <a:lumMod val="50000"/>
                  </a:schemeClr>
                </a:solidFill>
                <a:latin typeface="Arial" panose="020B0604020202020204" pitchFamily="34" charset="0"/>
                <a:cs typeface="Arial" panose="020B0604020202020204" pitchFamily="34" charset="0"/>
              </a:rPr>
              <a:t> and </a:t>
            </a:r>
            <a:r>
              <a:rPr lang="en-US" sz="1800" b="1" dirty="0">
                <a:latin typeface="Arial" panose="020B0604020202020204" pitchFamily="34" charset="0"/>
                <a:cs typeface="Arial" panose="020B0604020202020204" pitchFamily="34" charset="0"/>
              </a:rPr>
              <a:t>SMALLDATETIME</a:t>
            </a:r>
          </a:p>
          <a:p>
            <a:pPr marL="0" indent="0">
              <a:buNone/>
            </a:pPr>
            <a:r>
              <a:rPr lang="en-US" sz="1800" b="1" dirty="0">
                <a:solidFill>
                  <a:schemeClr val="bg1">
                    <a:lumMod val="50000"/>
                  </a:schemeClr>
                </a:solidFill>
                <a:latin typeface="Arial" panose="020B0604020202020204" pitchFamily="34" charset="0"/>
                <a:cs typeface="Arial" panose="020B0604020202020204" pitchFamily="34" charset="0"/>
              </a:rPr>
              <a:t>DATE, TIME, DATETIME2, and DATETIMEOFFSET </a:t>
            </a:r>
          </a:p>
          <a:p>
            <a:pPr marL="0" indent="0">
              <a:buNone/>
            </a:pPr>
            <a:r>
              <a:rPr lang="en-US" sz="1800" b="1" dirty="0">
                <a:solidFill>
                  <a:schemeClr val="bg1">
                    <a:lumMod val="50000"/>
                  </a:schemeClr>
                </a:solidFill>
                <a:latin typeface="Arial" panose="020B0604020202020204" pitchFamily="34" charset="0"/>
                <a:cs typeface="Arial" panose="020B0604020202020204" pitchFamily="34" charset="0"/>
              </a:rPr>
              <a:t>introduced in </a:t>
            </a:r>
            <a:r>
              <a:rPr lang="en-US" sz="1800" b="1" dirty="0">
                <a:latin typeface="Arial" panose="020B0604020202020204" pitchFamily="34" charset="0"/>
                <a:cs typeface="Arial" panose="020B0604020202020204" pitchFamily="34" charset="0"/>
              </a:rPr>
              <a:t>SQL Server 2008</a:t>
            </a:r>
          </a:p>
        </p:txBody>
      </p:sp>
      <p:graphicFrame>
        <p:nvGraphicFramePr>
          <p:cNvPr id="5" name="Content Placeholder 3"/>
          <p:cNvGraphicFramePr>
            <a:graphicFrameLocks/>
          </p:cNvGraphicFramePr>
          <p:nvPr>
            <p:extLst>
              <p:ext uri="{D42A27DB-BD31-4B8C-83A1-F6EECF244321}">
                <p14:modId xmlns:p14="http://schemas.microsoft.com/office/powerpoint/2010/main" val="549289284"/>
              </p:ext>
            </p:extLst>
          </p:nvPr>
        </p:nvGraphicFramePr>
        <p:xfrm>
          <a:off x="502551" y="2421939"/>
          <a:ext cx="8184249" cy="3600036"/>
        </p:xfrm>
        <a:graphic>
          <a:graphicData uri="http://schemas.openxmlformats.org/drawingml/2006/table">
            <a:tbl>
              <a:tblPr firstRow="1" bandRow="1">
                <a:tableStyleId>{2A488322-F2BA-4B5B-9748-0D474271808F}</a:tableStyleId>
              </a:tblPr>
              <a:tblGrid>
                <a:gridCol w="1333145">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2880320">
                  <a:extLst>
                    <a:ext uri="{9D8B030D-6E8A-4147-A177-3AD203B41FA5}">
                      <a16:colId xmlns:a16="http://schemas.microsoft.com/office/drawing/2014/main" val="20002"/>
                    </a:ext>
                  </a:extLst>
                </a:gridCol>
                <a:gridCol w="2962672">
                  <a:extLst>
                    <a:ext uri="{9D8B030D-6E8A-4147-A177-3AD203B41FA5}">
                      <a16:colId xmlns:a16="http://schemas.microsoft.com/office/drawing/2014/main" val="20004"/>
                    </a:ext>
                  </a:extLst>
                </a:gridCol>
              </a:tblGrid>
              <a:tr h="701290">
                <a:tc>
                  <a:txBody>
                    <a:bodyPr/>
                    <a:lstStyle/>
                    <a:p>
                      <a:r>
                        <a:rPr lang="en-US" sz="2000" dirty="0"/>
                        <a:t>Data Type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a:r>
                        <a:rPr lang="en-US" sz="2000" dirty="0"/>
                        <a:t>Storage (bytes)</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r>
                        <a:rPr lang="en-US" sz="2000" dirty="0"/>
                        <a:t>Date Range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r>
                        <a:rPr lang="en-US" sz="2000" dirty="0"/>
                        <a:t>Recommended</a:t>
                      </a:r>
                      <a:r>
                        <a:rPr lang="en-US" sz="2000" baseline="0" dirty="0"/>
                        <a:t> Entry Format</a:t>
                      </a:r>
                      <a:endParaRPr lang="en-US" sz="20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10000"/>
                  </a:ext>
                </a:extLst>
              </a:tr>
              <a:tr h="458625">
                <a:tc>
                  <a:txBody>
                    <a:bodyPr/>
                    <a:lstStyle/>
                    <a:p>
                      <a:r>
                        <a:rPr lang="en-US" sz="1200" dirty="0"/>
                        <a:t>DATETIME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8</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t>January 1, 1753 to December 31, 9999</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t>'YYMMDD hh:mm:ss:nnn'</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58625">
                <a:tc>
                  <a:txBody>
                    <a:bodyPr/>
                    <a:lstStyle/>
                    <a:p>
                      <a:r>
                        <a:rPr lang="en-US" sz="1200" dirty="0"/>
                        <a:t>SMALLDATETIME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4</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t>January 1, 1900</a:t>
                      </a:r>
                      <a:r>
                        <a:rPr lang="en-US" sz="1200" baseline="0" dirty="0"/>
                        <a:t> to June 6, 2079</a:t>
                      </a:r>
                      <a:endParaRPr lang="en-US" sz="12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'YYMMDD hh:mm:ss:nnn'</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58625">
                <a:tc>
                  <a:txBody>
                    <a:bodyPr/>
                    <a:lstStyle/>
                    <a:p>
                      <a:r>
                        <a:rPr lang="en-US" sz="1200" dirty="0"/>
                        <a:t>DATETIME2</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6 to 8</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t>January 1, 0001 to December 31, 9999</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t>'YYMMDD hh:mm:ss.nnnnnn'</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58625">
                <a:tc>
                  <a:txBody>
                    <a:bodyPr/>
                    <a:lstStyle/>
                    <a:p>
                      <a:r>
                        <a:rPr lang="en-US" sz="1200" dirty="0"/>
                        <a:t>DATE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3</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t>January 1, 0001 to December 31, 9999</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t>'YYYY-MM-DD'</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29227">
                <a:tc>
                  <a:txBody>
                    <a:bodyPr/>
                    <a:lstStyle/>
                    <a:p>
                      <a:r>
                        <a:rPr lang="en-US" sz="1200" dirty="0"/>
                        <a:t>TIME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3 to 5</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t>'hh:mm:ss:nnnnnnn'</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635019">
                <a:tc>
                  <a:txBody>
                    <a:bodyPr/>
                    <a:lstStyle/>
                    <a:p>
                      <a:r>
                        <a:rPr lang="en-US" sz="1200" dirty="0"/>
                        <a:t>DATETIMEOFFSET</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8 to 10</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t>January 1, 0001 to December 31, 9999</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t>'YY-MM-DD hh:mm:ss:nnnnnnn [+|-]</a:t>
                      </a:r>
                      <a:r>
                        <a:rPr lang="en-US" sz="1200" dirty="0" err="1"/>
                        <a:t>hh:mm</a:t>
                      </a:r>
                      <a:r>
                        <a:rPr lang="en-US" sz="1200" dirty="0"/>
                        <a:t>’</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0961014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6881"/>
          </a:xfrm>
        </p:spPr>
        <p:txBody>
          <a:bodyPr>
            <a:normAutofit fontScale="90000"/>
          </a:bodyPr>
          <a:lstStyle/>
          <a:p>
            <a:r>
              <a:rPr lang="en-US" sz="4000" b="1" dirty="0">
                <a:solidFill>
                  <a:schemeClr val="bg1">
                    <a:lumMod val="50000"/>
                  </a:schemeClr>
                </a:solidFill>
                <a:latin typeface="Arial" panose="020B0604020202020204" pitchFamily="34" charset="0"/>
                <a:cs typeface="Arial" panose="020B0604020202020204" pitchFamily="34" charset="0"/>
              </a:rPr>
              <a:t>Date and Time Data Types: Literals</a:t>
            </a:r>
          </a:p>
        </p:txBody>
      </p:sp>
      <p:sp>
        <p:nvSpPr>
          <p:cNvPr id="3" name="Content Placeholder 2"/>
          <p:cNvSpPr>
            <a:spLocks noGrp="1"/>
          </p:cNvSpPr>
          <p:nvPr>
            <p:ph idx="1"/>
          </p:nvPr>
        </p:nvSpPr>
        <p:spPr>
          <a:xfrm>
            <a:off x="458788" y="1001519"/>
            <a:ext cx="8073652" cy="4386262"/>
          </a:xfrm>
        </p:spPr>
        <p:txBody>
          <a:bodyPr>
            <a:normAutofit/>
          </a:bodyPr>
          <a:lstStyle/>
          <a:p>
            <a:r>
              <a:rPr lang="en-US" sz="1800" b="1" dirty="0">
                <a:latin typeface="Arial" panose="020B0604020202020204" pitchFamily="34" charset="0"/>
                <a:cs typeface="Arial" panose="020B0604020202020204" pitchFamily="34" charset="0"/>
              </a:rPr>
              <a:t>SQL Server doesn't offer an option for entering a date or time value explicitly</a:t>
            </a:r>
          </a:p>
          <a:p>
            <a:pPr lvl="1"/>
            <a:r>
              <a:rPr lang="en-US" sz="1800" b="1" dirty="0">
                <a:latin typeface="Arial" panose="020B0604020202020204" pitchFamily="34" charset="0"/>
                <a:cs typeface="Arial" panose="020B0604020202020204" pitchFamily="34" charset="0"/>
              </a:rPr>
              <a:t>Dates and times are entered as character literals and converted explicitly or implicitly</a:t>
            </a:r>
          </a:p>
          <a:p>
            <a:pPr lvl="2"/>
            <a:r>
              <a:rPr lang="en-US" sz="1800" b="1" dirty="0">
                <a:latin typeface="Arial" panose="020B0604020202020204" pitchFamily="34" charset="0"/>
                <a:cs typeface="Arial" panose="020B0604020202020204" pitchFamily="34" charset="0"/>
              </a:rPr>
              <a:t>For example, CHAR converted to DATETIME due to precedence</a:t>
            </a:r>
          </a:p>
          <a:p>
            <a:pPr lvl="1"/>
            <a:r>
              <a:rPr lang="en-US" sz="1800" b="1" dirty="0">
                <a:latin typeface="Arial" panose="020B0604020202020204" pitchFamily="34" charset="0"/>
                <a:cs typeface="Arial" panose="020B0604020202020204" pitchFamily="34" charset="0"/>
              </a:rPr>
              <a:t>Formats are language-dependent, can cause confusion</a:t>
            </a:r>
          </a:p>
          <a:p>
            <a:r>
              <a:rPr lang="en-US" sz="1800" b="1" dirty="0">
                <a:latin typeface="Arial" panose="020B0604020202020204" pitchFamily="34" charset="0"/>
                <a:cs typeface="Arial" panose="020B0604020202020204" pitchFamily="34" charset="0"/>
              </a:rPr>
              <a:t>Best practices:</a:t>
            </a:r>
          </a:p>
          <a:p>
            <a:pPr lvl="1"/>
            <a:r>
              <a:rPr lang="en-US" sz="1800" b="1" dirty="0">
                <a:latin typeface="Arial" panose="020B0604020202020204" pitchFamily="34" charset="0"/>
                <a:cs typeface="Arial" panose="020B0604020202020204" pitchFamily="34" charset="0"/>
              </a:rPr>
              <a:t>Use character strings to express date and time values</a:t>
            </a:r>
          </a:p>
          <a:p>
            <a:pPr lvl="1"/>
            <a:r>
              <a:rPr lang="en-US" sz="1800" b="1" dirty="0">
                <a:latin typeface="Arial" panose="020B0604020202020204" pitchFamily="34" charset="0"/>
                <a:cs typeface="Arial" panose="020B0604020202020204" pitchFamily="34" charset="0"/>
              </a:rPr>
              <a:t>Use language-neutral formats</a:t>
            </a:r>
          </a:p>
        </p:txBody>
      </p:sp>
      <p:sp>
        <p:nvSpPr>
          <p:cNvPr id="4" name="AutoShape 3"/>
          <p:cNvSpPr>
            <a:spLocks noChangeArrowheads="1"/>
          </p:cNvSpPr>
          <p:nvPr/>
        </p:nvSpPr>
        <p:spPr bwMode="auto">
          <a:xfrm>
            <a:off x="467464" y="4293096"/>
            <a:ext cx="8064976" cy="959048"/>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b="0" dirty="0">
                <a:solidFill>
                  <a:srgbClr val="0000CC"/>
                </a:solidFill>
                <a:latin typeface="Arial" panose="020B0604020202020204" pitchFamily="34" charset="0"/>
                <a:cs typeface="Arial" panose="020B0604020202020204" pitchFamily="34" charset="0"/>
              </a:rPr>
              <a:t>SELECT</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SalesOrderID</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CustomerID</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OrderDate</a:t>
            </a:r>
            <a:endParaRPr lang="en-US" b="0" dirty="0">
              <a:latin typeface="Arial" panose="020B0604020202020204" pitchFamily="34" charset="0"/>
              <a:cs typeface="Arial" panose="020B0604020202020204" pitchFamily="34" charset="0"/>
            </a:endParaRPr>
          </a:p>
          <a:p>
            <a:r>
              <a:rPr lang="en-US" b="0" dirty="0">
                <a:solidFill>
                  <a:srgbClr val="0000CC"/>
                </a:solidFill>
                <a:latin typeface="Arial" panose="020B0604020202020204" pitchFamily="34" charset="0"/>
                <a:cs typeface="Arial" panose="020B0604020202020204" pitchFamily="34" charset="0"/>
              </a:rPr>
              <a:t>FROM</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Sales.SalesOrderHeader</a:t>
            </a:r>
            <a:endParaRPr lang="en-US" b="0" dirty="0">
              <a:latin typeface="Arial" panose="020B0604020202020204" pitchFamily="34" charset="0"/>
              <a:cs typeface="Arial" panose="020B0604020202020204" pitchFamily="34" charset="0"/>
            </a:endParaRPr>
          </a:p>
          <a:p>
            <a:r>
              <a:rPr lang="en-US" b="0" dirty="0">
                <a:solidFill>
                  <a:srgbClr val="0000CC"/>
                </a:solidFill>
                <a:latin typeface="Arial" panose="020B0604020202020204" pitchFamily="34" charset="0"/>
                <a:cs typeface="Arial" panose="020B0604020202020204" pitchFamily="34" charset="0"/>
              </a:rPr>
              <a:t>WHERE</a:t>
            </a:r>
            <a:r>
              <a:rPr lang="en-US" b="0" dirty="0">
                <a:latin typeface="Arial" panose="020B0604020202020204" pitchFamily="34" charset="0"/>
                <a:cs typeface="Arial" panose="020B0604020202020204" pitchFamily="34" charset="0"/>
              </a:rPr>
              <a:t> </a:t>
            </a:r>
            <a:r>
              <a:rPr lang="en-US" b="0" dirty="0" err="1">
                <a:latin typeface="Arial" panose="020B0604020202020204" pitchFamily="34" charset="0"/>
                <a:cs typeface="Arial" panose="020B0604020202020204" pitchFamily="34" charset="0"/>
              </a:rPr>
              <a:t>OrderDate</a:t>
            </a:r>
            <a:r>
              <a:rPr lang="en-US" b="0" dirty="0">
                <a:latin typeface="Arial" panose="020B0604020202020204" pitchFamily="34" charset="0"/>
                <a:cs typeface="Arial" panose="020B0604020202020204" pitchFamily="34" charset="0"/>
              </a:rPr>
              <a:t> = </a:t>
            </a:r>
            <a:r>
              <a:rPr lang="en-US" b="0" dirty="0">
                <a:solidFill>
                  <a:srgbClr val="FF0000"/>
                </a:solidFill>
                <a:latin typeface="Arial" panose="020B0604020202020204" pitchFamily="34" charset="0"/>
                <a:cs typeface="Arial" panose="020B0604020202020204" pitchFamily="34" charset="0"/>
              </a:rPr>
              <a:t>'20070825';</a:t>
            </a:r>
          </a:p>
        </p:txBody>
      </p:sp>
      <p:graphicFrame>
        <p:nvGraphicFramePr>
          <p:cNvPr id="10" name="Content Placeholder 3"/>
          <p:cNvGraphicFramePr>
            <a:graphicFrameLocks/>
          </p:cNvGraphicFramePr>
          <p:nvPr>
            <p:extLst>
              <p:ext uri="{D42A27DB-BD31-4B8C-83A1-F6EECF244321}">
                <p14:modId xmlns:p14="http://schemas.microsoft.com/office/powerpoint/2010/main" val="2503218686"/>
              </p:ext>
            </p:extLst>
          </p:nvPr>
        </p:nvGraphicFramePr>
        <p:xfrm>
          <a:off x="450032" y="1010958"/>
          <a:ext cx="8226424" cy="5370369"/>
        </p:xfrm>
        <a:graphic>
          <a:graphicData uri="http://schemas.openxmlformats.org/drawingml/2006/table">
            <a:tbl>
              <a:tblPr firstRow="1" bandRow="1">
                <a:tableStyleId>{2A488322-F2BA-4B5B-9748-0D474271808F}</a:tableStyleId>
              </a:tblPr>
              <a:tblGrid>
                <a:gridCol w="1766715">
                  <a:extLst>
                    <a:ext uri="{9D8B030D-6E8A-4147-A177-3AD203B41FA5}">
                      <a16:colId xmlns:a16="http://schemas.microsoft.com/office/drawing/2014/main" val="20000"/>
                    </a:ext>
                  </a:extLst>
                </a:gridCol>
                <a:gridCol w="3498914">
                  <a:extLst>
                    <a:ext uri="{9D8B030D-6E8A-4147-A177-3AD203B41FA5}">
                      <a16:colId xmlns:a16="http://schemas.microsoft.com/office/drawing/2014/main" val="20001"/>
                    </a:ext>
                  </a:extLst>
                </a:gridCol>
                <a:gridCol w="2960795">
                  <a:extLst>
                    <a:ext uri="{9D8B030D-6E8A-4147-A177-3AD203B41FA5}">
                      <a16:colId xmlns:a16="http://schemas.microsoft.com/office/drawing/2014/main" val="20002"/>
                    </a:ext>
                  </a:extLst>
                </a:gridCol>
              </a:tblGrid>
              <a:tr h="465835">
                <a:tc>
                  <a:txBody>
                    <a:bodyPr/>
                    <a:lstStyle/>
                    <a:p>
                      <a:r>
                        <a:rPr lang="en-US" sz="2000" dirty="0"/>
                        <a:t>Data Type</a:t>
                      </a:r>
                      <a:endParaRPr lang="en-US" sz="200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r>
                        <a:rPr lang="en-US" sz="2000" dirty="0"/>
                        <a:t>Language-Neutral</a:t>
                      </a:r>
                      <a:r>
                        <a:rPr lang="en-US" sz="2000" baseline="0" dirty="0"/>
                        <a:t> Formats</a:t>
                      </a:r>
                      <a:endParaRPr lang="en-US" sz="200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r>
                        <a:rPr lang="en-US" sz="2000" dirty="0"/>
                        <a:t>Examples</a:t>
                      </a:r>
                      <a:endParaRPr lang="en-US" sz="200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10000"/>
                  </a:ext>
                </a:extLst>
              </a:tr>
              <a:tr h="698754">
                <a:tc>
                  <a:txBody>
                    <a:bodyPr/>
                    <a:lstStyle/>
                    <a:p>
                      <a:r>
                        <a:rPr lang="en-US" sz="1050" dirty="0"/>
                        <a:t>DATETIME</a:t>
                      </a:r>
                      <a:endParaRPr lang="en-US" sz="105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'YYYYMMDD hh:mm:ss.nnn'</a:t>
                      </a:r>
                    </a:p>
                    <a:p>
                      <a:r>
                        <a:rPr lang="en-US" sz="1050" dirty="0"/>
                        <a:t>'YYYY-MM-DDThh:mm:ss.nnn'</a:t>
                      </a:r>
                    </a:p>
                    <a:p>
                      <a:r>
                        <a:rPr lang="en-US" sz="1050" dirty="0"/>
                        <a:t>'YYYYMMDD'</a:t>
                      </a:r>
                      <a:endParaRPr lang="en-US" sz="105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'20120212 12:30:15.123'</a:t>
                      </a:r>
                    </a:p>
                    <a:p>
                      <a:r>
                        <a:rPr lang="en-US" sz="1050" dirty="0"/>
                        <a:t>'2012-02-12T12:30:15.123'</a:t>
                      </a:r>
                    </a:p>
                    <a:p>
                      <a:r>
                        <a:rPr lang="en-US" sz="1050" dirty="0"/>
                        <a:t>'20120212'</a:t>
                      </a:r>
                      <a:endParaRPr lang="en-US" sz="105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98754">
                <a:tc>
                  <a:txBody>
                    <a:bodyPr/>
                    <a:lstStyle/>
                    <a:p>
                      <a:r>
                        <a:rPr lang="en-US" sz="1050" dirty="0"/>
                        <a:t>SMALLDATETIME</a:t>
                      </a:r>
                      <a:endParaRPr lang="en-US" sz="105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'YYYYMMDD hh:mm'</a:t>
                      </a:r>
                    </a:p>
                    <a:p>
                      <a:r>
                        <a:rPr lang="en-US" sz="1050" dirty="0"/>
                        <a:t>'YYYY-MM-DDThh:mm'</a:t>
                      </a:r>
                    </a:p>
                    <a:p>
                      <a:r>
                        <a:rPr lang="en-US" sz="1050" dirty="0"/>
                        <a:t>'YYYYMMDD'</a:t>
                      </a:r>
                      <a:endParaRPr lang="en-US" sz="105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'20120212 12:30'</a:t>
                      </a:r>
                    </a:p>
                    <a:p>
                      <a:r>
                        <a:rPr lang="en-US" sz="1050" dirty="0"/>
                        <a:t>'2012-02-12T12:30'</a:t>
                      </a:r>
                    </a:p>
                    <a:p>
                      <a:r>
                        <a:rPr lang="en-US" sz="1050" dirty="0"/>
                        <a:t>'20120212'</a:t>
                      </a:r>
                      <a:endParaRPr lang="en-US" sz="105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475146">
                <a:tc>
                  <a:txBody>
                    <a:bodyPr/>
                    <a:lstStyle/>
                    <a:p>
                      <a:r>
                        <a:rPr lang="en-US" sz="1050" dirty="0"/>
                        <a:t>DATETIME2</a:t>
                      </a:r>
                      <a:endParaRPr lang="en-US" sz="105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'YYYY-MM-DD'</a:t>
                      </a:r>
                    </a:p>
                    <a:p>
                      <a:r>
                        <a:rPr lang="en-US" sz="1050" dirty="0"/>
                        <a:t>'YYYYMMDD hh:mm:ss.nnnnnnn'</a:t>
                      </a:r>
                    </a:p>
                    <a:p>
                      <a:r>
                        <a:rPr lang="en-US" sz="1050" dirty="0"/>
                        <a:t>'YYYY-MM-DD hh:mm:ss.nnnnnnn'</a:t>
                      </a:r>
                    </a:p>
                    <a:p>
                      <a:r>
                        <a:rPr lang="en-US" sz="1050" dirty="0"/>
                        <a:t>'YYYY-MM-DDThh:mm:ss.nnnnnnn'</a:t>
                      </a:r>
                    </a:p>
                    <a:p>
                      <a:r>
                        <a:rPr lang="en-US" sz="1050" dirty="0"/>
                        <a:t>'YYYYMMDD'</a:t>
                      </a:r>
                    </a:p>
                    <a:p>
                      <a:r>
                        <a:rPr lang="en-US" sz="1050" dirty="0"/>
                        <a:t>'YYYY-MM-DD'</a:t>
                      </a:r>
                    </a:p>
                    <a:p>
                      <a:endParaRPr lang="en-US" sz="105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'20120212 12:30:15.1234567'</a:t>
                      </a:r>
                    </a:p>
                    <a:p>
                      <a:r>
                        <a:rPr lang="en-US" sz="1050" dirty="0"/>
                        <a:t>'2012-02-12 12:30:15.1234567'</a:t>
                      </a:r>
                    </a:p>
                    <a:p>
                      <a:r>
                        <a:rPr lang="en-US" sz="1050" dirty="0"/>
                        <a:t>'2012-02-12T12:30:15.1234567'</a:t>
                      </a:r>
                    </a:p>
                    <a:p>
                      <a:r>
                        <a:rPr lang="en-US" sz="1050" dirty="0"/>
                        <a:t>'20120212'</a:t>
                      </a:r>
                    </a:p>
                    <a:p>
                      <a:r>
                        <a:rPr lang="en-US" sz="1050" dirty="0"/>
                        <a:t>'2012-02-12'</a:t>
                      </a:r>
                      <a:endParaRPr lang="en-US" sz="105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04656">
                <a:tc>
                  <a:txBody>
                    <a:bodyPr/>
                    <a:lstStyle/>
                    <a:p>
                      <a:r>
                        <a:rPr lang="en-US" sz="1050" dirty="0"/>
                        <a:t>DATE</a:t>
                      </a:r>
                      <a:endParaRPr lang="en-US" sz="105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'YYYYMMDD'</a:t>
                      </a:r>
                    </a:p>
                    <a:p>
                      <a:r>
                        <a:rPr lang="en-US" sz="1050" dirty="0"/>
                        <a:t>'YYYY-MM-DD'</a:t>
                      </a:r>
                      <a:endParaRPr lang="en-US" sz="105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'20120212'</a:t>
                      </a:r>
                    </a:p>
                    <a:p>
                      <a:r>
                        <a:rPr lang="en-US" sz="1050" dirty="0"/>
                        <a:t>'2012-02-12'</a:t>
                      </a:r>
                      <a:endParaRPr lang="en-US" sz="105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40273">
                <a:tc>
                  <a:txBody>
                    <a:bodyPr/>
                    <a:lstStyle/>
                    <a:p>
                      <a:r>
                        <a:rPr lang="en-US" sz="1050" dirty="0"/>
                        <a:t>TIME</a:t>
                      </a:r>
                      <a:endParaRPr lang="en-US" sz="105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'hh:mm:ss.nnnnnnn'</a:t>
                      </a:r>
                      <a:endParaRPr lang="en-US" sz="105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'12:30:15.1234567'</a:t>
                      </a:r>
                      <a:endParaRPr lang="en-US" sz="105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086951">
                <a:tc>
                  <a:txBody>
                    <a:bodyPr/>
                    <a:lstStyle/>
                    <a:p>
                      <a:r>
                        <a:rPr lang="en-US" sz="1050" dirty="0"/>
                        <a:t>DATETIMEOFFSET</a:t>
                      </a:r>
                      <a:endParaRPr lang="en-US" sz="105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'YYYYMMDD hh:mm:ss.nnnnnnn [+|-]hh:mm'</a:t>
                      </a:r>
                    </a:p>
                    <a:p>
                      <a:r>
                        <a:rPr lang="en-US" sz="1050" dirty="0"/>
                        <a:t>'YYYY-MM-DD hh:mm:ss.nnnnnnn [+|-]hh:mm'</a:t>
                      </a:r>
                    </a:p>
                    <a:p>
                      <a:r>
                        <a:rPr lang="en-US" sz="1050" dirty="0"/>
                        <a:t>'YYYYMMDD'</a:t>
                      </a:r>
                    </a:p>
                    <a:p>
                      <a:r>
                        <a:rPr lang="en-US" sz="1050" dirty="0"/>
                        <a:t>'YYYY-MM-DD'</a:t>
                      </a:r>
                      <a:endParaRPr lang="en-US" sz="105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'20120212 12:30:15.1234567 +02:00'</a:t>
                      </a:r>
                    </a:p>
                    <a:p>
                      <a:r>
                        <a:rPr lang="en-US" sz="1050" dirty="0"/>
                        <a:t>'2012-02-12 12:30:15.1234567 +02:00'</a:t>
                      </a:r>
                    </a:p>
                    <a:p>
                      <a:r>
                        <a:rPr lang="en-US" sz="1050" dirty="0"/>
                        <a:t>'20120212'</a:t>
                      </a:r>
                    </a:p>
                    <a:p>
                      <a:r>
                        <a:rPr lang="en-US" sz="1050" dirty="0"/>
                        <a:t>'2012-02-12'</a:t>
                      </a:r>
                    </a:p>
                    <a:p>
                      <a:endParaRPr lang="en-US" sz="105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03791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3">
                                            <p:txEl>
                                              <p:pRg st="4" end="4"/>
                                            </p:txEl>
                                          </p:spTgt>
                                        </p:tgtEl>
                                      </p:cBhvr>
                                    </p:animEffect>
                                    <p:set>
                                      <p:cBhvr>
                                        <p:cTn id="19" dur="1" fill="hold">
                                          <p:stCondLst>
                                            <p:cond delay="499"/>
                                          </p:stCondLst>
                                        </p:cTn>
                                        <p:tgtEl>
                                          <p:spTgt spid="3">
                                            <p:txEl>
                                              <p:pRg st="4" end="4"/>
                                            </p:txEl>
                                          </p:spTgt>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3">
                                            <p:txEl>
                                              <p:pRg st="5" end="5"/>
                                            </p:txEl>
                                          </p:spTgt>
                                        </p:tgtEl>
                                      </p:cBhvr>
                                    </p:animEffect>
                                    <p:set>
                                      <p:cBhvr>
                                        <p:cTn id="22" dur="1" fill="hold">
                                          <p:stCondLst>
                                            <p:cond delay="499"/>
                                          </p:stCondLst>
                                        </p:cTn>
                                        <p:tgtEl>
                                          <p:spTgt spid="3">
                                            <p:txEl>
                                              <p:pRg st="5" end="5"/>
                                            </p:txEl>
                                          </p:spTgt>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3">
                                            <p:txEl>
                                              <p:pRg st="6" end="6"/>
                                            </p:txEl>
                                          </p:spTgt>
                                        </p:tgtEl>
                                      </p:cBhvr>
                                    </p:animEffect>
                                    <p:set>
                                      <p:cBhvr>
                                        <p:cTn id="25" dur="1" fill="hold">
                                          <p:stCondLst>
                                            <p:cond delay="499"/>
                                          </p:stCondLst>
                                        </p:cTn>
                                        <p:tgtEl>
                                          <p:spTgt spid="3">
                                            <p:txEl>
                                              <p:pRg st="6" end="6"/>
                                            </p:txEl>
                                          </p:spTgt>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47148"/>
          </a:xfrm>
        </p:spPr>
        <p:txBody>
          <a:bodyPr>
            <a:normAutofit fontScale="90000"/>
          </a:bodyPr>
          <a:lstStyle/>
          <a:p>
            <a:pPr lvl="0"/>
            <a:r>
              <a:rPr lang="en-US" b="1" dirty="0">
                <a:solidFill>
                  <a:schemeClr val="bg1">
                    <a:lumMod val="50000"/>
                  </a:schemeClr>
                </a:solidFill>
                <a:latin typeface="Arial" panose="020B0604020202020204" pitchFamily="34" charset="0"/>
                <a:cs typeface="Arial" panose="020B0604020202020204" pitchFamily="34" charset="0"/>
              </a:rPr>
              <a:t>Querying Date and Time Values</a:t>
            </a:r>
          </a:p>
        </p:txBody>
      </p:sp>
      <p:sp>
        <p:nvSpPr>
          <p:cNvPr id="3" name="Content Placeholder 2"/>
          <p:cNvSpPr>
            <a:spLocks noGrp="1"/>
          </p:cNvSpPr>
          <p:nvPr>
            <p:ph idx="1"/>
          </p:nvPr>
        </p:nvSpPr>
        <p:spPr>
          <a:xfrm>
            <a:off x="458787" y="1196752"/>
            <a:ext cx="8090301" cy="3888432"/>
          </a:xfrm>
        </p:spPr>
        <p:txBody>
          <a:bodyPr>
            <a:normAutofit/>
          </a:bodyPr>
          <a:lstStyle/>
          <a:p>
            <a:pPr marL="0" indent="0">
              <a:buNone/>
            </a:pPr>
            <a:r>
              <a:rPr lang="en-US" sz="2000" b="1" dirty="0">
                <a:solidFill>
                  <a:schemeClr val="bg1">
                    <a:lumMod val="50000"/>
                  </a:schemeClr>
                </a:solidFill>
                <a:latin typeface="Arial" panose="020B0604020202020204" pitchFamily="34" charset="0"/>
                <a:cs typeface="Arial" panose="020B0604020202020204" pitchFamily="34" charset="0"/>
              </a:rPr>
              <a:t>Date values converted from character literals often omit time</a:t>
            </a:r>
          </a:p>
          <a:p>
            <a:pPr marL="0" indent="0">
              <a:buNone/>
            </a:pPr>
            <a:r>
              <a:rPr lang="en-US" sz="2000" b="1" dirty="0">
                <a:solidFill>
                  <a:schemeClr val="bg1">
                    <a:lumMod val="50000"/>
                  </a:schemeClr>
                </a:solidFill>
                <a:latin typeface="Arial" panose="020B0604020202020204" pitchFamily="34" charset="0"/>
                <a:cs typeface="Arial" panose="020B0604020202020204" pitchFamily="34" charset="0"/>
              </a:rPr>
              <a:t>   </a:t>
            </a:r>
          </a:p>
          <a:p>
            <a:pPr marL="0" indent="0">
              <a:buNone/>
            </a:pPr>
            <a:r>
              <a:rPr lang="en-US" sz="1800" b="1" dirty="0">
                <a:solidFill>
                  <a:schemeClr val="bg1">
                    <a:lumMod val="50000"/>
                  </a:schemeClr>
                </a:solidFill>
                <a:latin typeface="Arial" panose="020B0604020202020204" pitchFamily="34" charset="0"/>
                <a:cs typeface="Arial" panose="020B0604020202020204" pitchFamily="34" charset="0"/>
              </a:rPr>
              <a:t>Queries written with equality operator for date will match midnight</a:t>
            </a:r>
          </a:p>
          <a:p>
            <a:pPr marL="914400" lvl="2" indent="0">
              <a:buNone/>
            </a:pPr>
            <a:endParaRPr lang="en-US" sz="2000" b="1" dirty="0">
              <a:solidFill>
                <a:schemeClr val="bg1">
                  <a:lumMod val="50000"/>
                </a:schemeClr>
              </a:solidFill>
              <a:latin typeface="Arial" panose="020B0604020202020204" pitchFamily="34" charset="0"/>
              <a:cs typeface="Arial" panose="020B0604020202020204" pitchFamily="34" charset="0"/>
            </a:endParaRPr>
          </a:p>
          <a:p>
            <a:pPr marL="914400" lvl="2" indent="0">
              <a:buNone/>
            </a:pPr>
            <a:endParaRPr lang="en-US" sz="2000" b="1" dirty="0">
              <a:solidFill>
                <a:schemeClr val="bg1">
                  <a:lumMod val="50000"/>
                </a:schemeClr>
              </a:solidFill>
              <a:latin typeface="Arial" panose="020B0604020202020204" pitchFamily="34" charset="0"/>
              <a:cs typeface="Arial" panose="020B0604020202020204" pitchFamily="34" charset="0"/>
            </a:endParaRPr>
          </a:p>
          <a:p>
            <a:pPr marL="457200" lvl="1" indent="0">
              <a:buNone/>
            </a:pPr>
            <a:endParaRPr lang="en-US" b="1" dirty="0">
              <a:solidFill>
                <a:schemeClr val="bg1">
                  <a:lumMod val="50000"/>
                </a:schemeClr>
              </a:solidFill>
              <a:latin typeface="Arial" panose="020B0604020202020204" pitchFamily="34" charset="0"/>
              <a:cs typeface="Arial" panose="020B0604020202020204" pitchFamily="34" charset="0"/>
            </a:endParaRPr>
          </a:p>
          <a:p>
            <a:pPr marL="457200" lvl="1" indent="0">
              <a:buNone/>
            </a:pPr>
            <a:endParaRPr lang="en-US" b="1" dirty="0">
              <a:solidFill>
                <a:schemeClr val="bg1">
                  <a:lumMod val="50000"/>
                </a:schemeClr>
              </a:solidFill>
              <a:latin typeface="Arial" panose="020B0604020202020204" pitchFamily="34" charset="0"/>
              <a:cs typeface="Arial" panose="020B0604020202020204" pitchFamily="34" charset="0"/>
            </a:endParaRPr>
          </a:p>
          <a:p>
            <a:pPr marL="0" indent="0">
              <a:buNone/>
            </a:pPr>
            <a:r>
              <a:rPr lang="en-US" sz="2000" b="1" dirty="0">
                <a:solidFill>
                  <a:schemeClr val="bg1">
                    <a:lumMod val="50000"/>
                  </a:schemeClr>
                </a:solidFill>
                <a:latin typeface="Arial" panose="020B0604020202020204" pitchFamily="34" charset="0"/>
                <a:cs typeface="Arial" panose="020B0604020202020204" pitchFamily="34" charset="0"/>
              </a:rPr>
              <a:t>If time values are stored, queries need to account for time past midnight on a date</a:t>
            </a:r>
          </a:p>
          <a:p>
            <a:pPr marL="0" indent="0">
              <a:buNone/>
            </a:pPr>
            <a:r>
              <a:rPr lang="en-US" sz="1800" b="1" dirty="0">
                <a:solidFill>
                  <a:schemeClr val="bg1">
                    <a:lumMod val="50000"/>
                  </a:schemeClr>
                </a:solidFill>
                <a:latin typeface="Arial" panose="020B0604020202020204" pitchFamily="34" charset="0"/>
                <a:cs typeface="Arial" panose="020B0604020202020204" pitchFamily="34" charset="0"/>
              </a:rPr>
              <a:t>Use range filters instead of equality</a:t>
            </a:r>
          </a:p>
        </p:txBody>
      </p:sp>
      <p:sp>
        <p:nvSpPr>
          <p:cNvPr id="5" name="AutoShape 3"/>
          <p:cNvSpPr>
            <a:spLocks noChangeArrowheads="1"/>
          </p:cNvSpPr>
          <p:nvPr/>
        </p:nvSpPr>
        <p:spPr bwMode="auto">
          <a:xfrm>
            <a:off x="594912" y="2533888"/>
            <a:ext cx="7954176" cy="895112"/>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b="1" dirty="0">
                <a:solidFill>
                  <a:srgbClr val="0000CC"/>
                </a:solidFill>
                <a:latin typeface="Arial" panose="020B0604020202020204" pitchFamily="34" charset="0"/>
                <a:cs typeface="Arial" panose="020B0604020202020204" pitchFamily="34" charset="0"/>
              </a:rPr>
              <a:t>SELECT</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SalesOrderID</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CustomerID</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OrderDate</a:t>
            </a:r>
            <a:endParaRPr lang="en-US" sz="1600" b="1" dirty="0">
              <a:latin typeface="Arial" panose="020B0604020202020204" pitchFamily="34" charset="0"/>
              <a:cs typeface="Arial" panose="020B0604020202020204" pitchFamily="34" charset="0"/>
            </a:endParaRPr>
          </a:p>
          <a:p>
            <a:r>
              <a:rPr lang="en-US" sz="1600" b="1" dirty="0">
                <a:solidFill>
                  <a:srgbClr val="0000CC"/>
                </a:solidFill>
                <a:latin typeface="Arial" panose="020B0604020202020204" pitchFamily="34" charset="0"/>
                <a:cs typeface="Arial" panose="020B0604020202020204" pitchFamily="34" charset="0"/>
              </a:rPr>
              <a:t>FROM</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Sales.SalesOrderHeader</a:t>
            </a:r>
            <a:endParaRPr lang="en-US" sz="1600" b="1" dirty="0">
              <a:latin typeface="Arial" panose="020B0604020202020204" pitchFamily="34" charset="0"/>
              <a:cs typeface="Arial" panose="020B0604020202020204" pitchFamily="34" charset="0"/>
            </a:endParaRPr>
          </a:p>
          <a:p>
            <a:r>
              <a:rPr lang="en-US" sz="1600" b="1" dirty="0">
                <a:solidFill>
                  <a:srgbClr val="0000CC"/>
                </a:solidFill>
                <a:latin typeface="Arial" panose="020B0604020202020204" pitchFamily="34" charset="0"/>
                <a:cs typeface="Arial" panose="020B0604020202020204" pitchFamily="34" charset="0"/>
              </a:rPr>
              <a:t>WHERE</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OrderDate</a:t>
            </a:r>
            <a:r>
              <a:rPr lang="en-US" sz="1600" b="1" dirty="0">
                <a:latin typeface="Arial" panose="020B0604020202020204" pitchFamily="34" charset="0"/>
                <a:cs typeface="Arial" panose="020B0604020202020204" pitchFamily="34" charset="0"/>
              </a:rPr>
              <a:t> = </a:t>
            </a:r>
            <a:r>
              <a:rPr lang="en-US" sz="1600" b="1" dirty="0">
                <a:solidFill>
                  <a:srgbClr val="FF0000"/>
                </a:solidFill>
                <a:latin typeface="Arial" panose="020B0604020202020204" pitchFamily="34" charset="0"/>
                <a:cs typeface="Arial" panose="020B0604020202020204" pitchFamily="34" charset="0"/>
              </a:rPr>
              <a:t>'20070825';</a:t>
            </a:r>
          </a:p>
        </p:txBody>
      </p:sp>
      <p:sp>
        <p:nvSpPr>
          <p:cNvPr id="6" name="AutoShape 3"/>
          <p:cNvSpPr>
            <a:spLocks noChangeArrowheads="1"/>
          </p:cNvSpPr>
          <p:nvPr/>
        </p:nvSpPr>
        <p:spPr bwMode="auto">
          <a:xfrm>
            <a:off x="611560" y="5268620"/>
            <a:ext cx="7937528" cy="1118890"/>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600" b="1" dirty="0">
                <a:solidFill>
                  <a:srgbClr val="0000CC"/>
                </a:solidFill>
                <a:latin typeface="Arial" panose="020B0604020202020204" pitchFamily="34" charset="0"/>
                <a:cs typeface="Arial" panose="020B0604020202020204" pitchFamily="34" charset="0"/>
              </a:rPr>
              <a:t>SELECT </a:t>
            </a:r>
            <a:r>
              <a:rPr lang="en-US" sz="1600" b="1" dirty="0" err="1">
                <a:latin typeface="Arial" panose="020B0604020202020204" pitchFamily="34" charset="0"/>
                <a:cs typeface="Arial" panose="020B0604020202020204" pitchFamily="34" charset="0"/>
              </a:rPr>
              <a:t>SalesOrderID</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CustomerID</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OrderDate</a:t>
            </a:r>
            <a:endParaRPr lang="en-US" sz="1600" b="1" dirty="0">
              <a:latin typeface="Arial" panose="020B0604020202020204" pitchFamily="34" charset="0"/>
              <a:cs typeface="Arial" panose="020B0604020202020204" pitchFamily="34" charset="0"/>
            </a:endParaRPr>
          </a:p>
          <a:p>
            <a:r>
              <a:rPr lang="en-US" sz="1600" b="1" dirty="0">
                <a:solidFill>
                  <a:srgbClr val="0000CC"/>
                </a:solidFill>
                <a:latin typeface="Arial" panose="020B0604020202020204" pitchFamily="34" charset="0"/>
                <a:cs typeface="Arial" panose="020B0604020202020204" pitchFamily="34" charset="0"/>
              </a:rPr>
              <a:t>FROM</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Sales.SalesOrderHeader</a:t>
            </a:r>
            <a:endParaRPr lang="en-US" sz="1600" b="1" dirty="0">
              <a:latin typeface="Arial" panose="020B0604020202020204" pitchFamily="34" charset="0"/>
              <a:cs typeface="Arial" panose="020B0604020202020204" pitchFamily="34" charset="0"/>
            </a:endParaRPr>
          </a:p>
          <a:p>
            <a:r>
              <a:rPr lang="en-US" sz="1600" b="1" dirty="0">
                <a:solidFill>
                  <a:srgbClr val="0000CC"/>
                </a:solidFill>
                <a:latin typeface="Arial" panose="020B0604020202020204" pitchFamily="34" charset="0"/>
                <a:cs typeface="Arial" panose="020B0604020202020204" pitchFamily="34" charset="0"/>
              </a:rPr>
              <a:t>WHERE </a:t>
            </a:r>
            <a:r>
              <a:rPr lang="en-US" sz="1600" b="1" dirty="0" err="1">
                <a:latin typeface="Arial" panose="020B0604020202020204" pitchFamily="34" charset="0"/>
                <a:cs typeface="Arial" panose="020B0604020202020204" pitchFamily="34" charset="0"/>
              </a:rPr>
              <a:t>OrderDate</a:t>
            </a:r>
            <a:r>
              <a:rPr lang="en-US" sz="1600" b="1" dirty="0">
                <a:latin typeface="Arial" panose="020B0604020202020204" pitchFamily="34" charset="0"/>
                <a:cs typeface="Arial" panose="020B0604020202020204" pitchFamily="34" charset="0"/>
              </a:rPr>
              <a:t> &gt;= </a:t>
            </a:r>
            <a:r>
              <a:rPr lang="en-US" sz="1600" b="1" dirty="0">
                <a:solidFill>
                  <a:srgbClr val="FF0000"/>
                </a:solidFill>
                <a:latin typeface="Arial" panose="020B0604020202020204" pitchFamily="34" charset="0"/>
                <a:cs typeface="Arial" panose="020B0604020202020204" pitchFamily="34" charset="0"/>
              </a:rPr>
              <a:t>'20070825'</a:t>
            </a:r>
          </a:p>
          <a:p>
            <a:r>
              <a:rPr lang="en-US" sz="1600" b="1" dirty="0">
                <a:solidFill>
                  <a:srgbClr val="0000CC"/>
                </a:solidFill>
                <a:latin typeface="Arial" panose="020B0604020202020204" pitchFamily="34" charset="0"/>
                <a:cs typeface="Arial" panose="020B0604020202020204" pitchFamily="34" charset="0"/>
              </a:rPr>
              <a:t>AND</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OrderDate</a:t>
            </a:r>
            <a:r>
              <a:rPr lang="en-US" sz="1600" b="1" dirty="0">
                <a:latin typeface="Arial" panose="020B0604020202020204" pitchFamily="34" charset="0"/>
                <a:cs typeface="Arial" panose="020B0604020202020204" pitchFamily="34" charset="0"/>
              </a:rPr>
              <a:t> &lt; </a:t>
            </a:r>
            <a:r>
              <a:rPr lang="en-US" sz="1600" b="1" dirty="0">
                <a:solidFill>
                  <a:srgbClr val="FF0000"/>
                </a:solidFill>
                <a:latin typeface="Arial" panose="020B0604020202020204" pitchFamily="34" charset="0"/>
                <a:cs typeface="Arial" panose="020B0604020202020204" pitchFamily="34" charset="0"/>
              </a:rPr>
              <a:t>'20070826';</a:t>
            </a:r>
          </a:p>
        </p:txBody>
      </p:sp>
    </p:spTree>
    <p:extLst>
      <p:ext uri="{BB962C8B-B14F-4D97-AF65-F5344CB8AC3E}">
        <p14:creationId xmlns:p14="http://schemas.microsoft.com/office/powerpoint/2010/main" val="2224080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 name="Cloud"/>
          <p:cNvGrpSpPr>
            <a:grpSpLocks noChangeAspect="1"/>
          </p:cNvGrpSpPr>
          <p:nvPr/>
        </p:nvGrpSpPr>
        <p:grpSpPr bwMode="auto">
          <a:xfrm>
            <a:off x="1817564" y="1905576"/>
            <a:ext cx="4006559" cy="2259728"/>
            <a:chOff x="6696" y="1934"/>
            <a:chExt cx="539" cy="304"/>
          </a:xfrm>
        </p:grpSpPr>
        <p:sp>
          <p:nvSpPr>
            <p:cNvPr id="123" name="AutoShape 3"/>
            <p:cNvSpPr>
              <a:spLocks noChangeAspect="1" noChangeArrowheads="1" noTextEdit="1"/>
            </p:cNvSpPr>
            <p:nvPr/>
          </p:nvSpPr>
          <p:spPr bwMode="auto">
            <a:xfrm>
              <a:off x="6696" y="1934"/>
              <a:ext cx="53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124" name="Freeform 5"/>
            <p:cNvSpPr>
              <a:spLocks noChangeAspect="1"/>
            </p:cNvSpPr>
            <p:nvPr/>
          </p:nvSpPr>
          <p:spPr bwMode="auto">
            <a:xfrm>
              <a:off x="6699" y="1932"/>
              <a:ext cx="536" cy="304"/>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w="9525">
              <a:solidFill>
                <a:srgbClr val="737373"/>
              </a:solidFill>
              <a:round/>
              <a:headEnd/>
              <a:tailEnd/>
            </a:ln>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grpSp>
      <p:grpSp>
        <p:nvGrpSpPr>
          <p:cNvPr id="121" name="Network"/>
          <p:cNvGrpSpPr/>
          <p:nvPr/>
        </p:nvGrpSpPr>
        <p:grpSpPr>
          <a:xfrm>
            <a:off x="1128831" y="4104674"/>
            <a:ext cx="6148181" cy="1191767"/>
            <a:chOff x="1504455" y="4330027"/>
            <a:chExt cx="8198737" cy="1589248"/>
          </a:xfrm>
        </p:grpSpPr>
        <p:cxnSp>
          <p:nvCxnSpPr>
            <p:cNvPr id="110" name="Straight Connector 109"/>
            <p:cNvCxnSpPr/>
            <p:nvPr/>
          </p:nvCxnSpPr>
          <p:spPr>
            <a:xfrm>
              <a:off x="1504455" y="5059523"/>
              <a:ext cx="8198737" cy="0"/>
            </a:xfrm>
            <a:prstGeom prst="line">
              <a:avLst/>
            </a:prstGeom>
          </p:spPr>
          <p:style>
            <a:lnRef idx="3">
              <a:schemeClr val="dk1"/>
            </a:lnRef>
            <a:fillRef idx="0">
              <a:schemeClr val="dk1"/>
            </a:fillRef>
            <a:effectRef idx="2">
              <a:schemeClr val="dk1"/>
            </a:effectRef>
            <a:fontRef idx="minor">
              <a:schemeClr val="tx1"/>
            </a:fontRef>
          </p:style>
        </p:cxnSp>
        <p:cxnSp>
          <p:nvCxnSpPr>
            <p:cNvPr id="111" name="Straight Connector 110"/>
            <p:cNvCxnSpPr>
              <a:endCxn id="6" idx="3"/>
            </p:cNvCxnSpPr>
            <p:nvPr/>
          </p:nvCxnSpPr>
          <p:spPr>
            <a:xfrm flipV="1">
              <a:off x="6094787" y="4330027"/>
              <a:ext cx="0" cy="728980"/>
            </a:xfrm>
            <a:prstGeom prst="line">
              <a:avLst/>
            </a:prstGeom>
          </p:spPr>
          <p:style>
            <a:lnRef idx="3">
              <a:schemeClr val="dk1"/>
            </a:lnRef>
            <a:fillRef idx="0">
              <a:schemeClr val="dk1"/>
            </a:fillRef>
            <a:effectRef idx="2">
              <a:schemeClr val="dk1"/>
            </a:effectRef>
            <a:fontRef idx="minor">
              <a:schemeClr val="tx1"/>
            </a:fontRef>
          </p:style>
        </p:cxnSp>
        <p:cxnSp>
          <p:nvCxnSpPr>
            <p:cNvPr id="116" name="Straight Connector 115"/>
            <p:cNvCxnSpPr/>
            <p:nvPr/>
          </p:nvCxnSpPr>
          <p:spPr>
            <a:xfrm flipV="1">
              <a:off x="6298946" y="5077590"/>
              <a:ext cx="0" cy="841685"/>
            </a:xfrm>
            <a:prstGeom prst="line">
              <a:avLst/>
            </a:prstGeom>
          </p:spPr>
          <p:style>
            <a:lnRef idx="3">
              <a:schemeClr val="dk1"/>
            </a:lnRef>
            <a:fillRef idx="0">
              <a:schemeClr val="dk1"/>
            </a:fillRef>
            <a:effectRef idx="2">
              <a:schemeClr val="dk1"/>
            </a:effectRef>
            <a:fontRef idx="minor">
              <a:schemeClr val="tx1"/>
            </a:fontRef>
          </p:style>
        </p:cxnSp>
      </p:grpSp>
      <p:grpSp>
        <p:nvGrpSpPr>
          <p:cNvPr id="5" name="Disk"/>
          <p:cNvGrpSpPr>
            <a:grpSpLocks noChangeAspect="1"/>
          </p:cNvGrpSpPr>
          <p:nvPr/>
        </p:nvGrpSpPr>
        <p:grpSpPr>
          <a:xfrm>
            <a:off x="3853875" y="3457452"/>
            <a:ext cx="1434430" cy="647224"/>
            <a:chOff x="2904848" y="2885814"/>
            <a:chExt cx="1681162" cy="959376"/>
          </a:xfrm>
        </p:grpSpPr>
        <p:sp>
          <p:nvSpPr>
            <p:cNvPr id="6" name="Flowchart: Magnetic Disk 5"/>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9"/>
              <a:endParaRPr lang="en-US" sz="1350" kern="0">
                <a:solidFill>
                  <a:sysClr val="windowText" lastClr="000000"/>
                </a:solidFill>
              </a:endParaRPr>
            </a:p>
          </p:txBody>
        </p:sp>
        <p:sp>
          <p:nvSpPr>
            <p:cNvPr id="7" name="Oval 6"/>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91" fontAlgn="base">
                <a:lnSpc>
                  <a:spcPct val="90000"/>
                </a:lnSpc>
                <a:spcBef>
                  <a:spcPct val="0"/>
                </a:spcBef>
                <a:spcAft>
                  <a:spcPct val="0"/>
                </a:spcAft>
              </a:pPr>
              <a:endParaRPr lang="en-US" kern="0" dirty="0" err="1">
                <a:gradFill>
                  <a:gsLst>
                    <a:gs pos="0">
                      <a:srgbClr val="FFFFFF"/>
                    </a:gs>
                    <a:gs pos="100000">
                      <a:srgbClr val="FFFFFF"/>
                    </a:gs>
                  </a:gsLst>
                  <a:lin ang="5400000" scaled="0"/>
                </a:gradFill>
                <a:ea typeface="Segoe UI" pitchFamily="34" charset="0"/>
                <a:cs typeface="Segoe UI" pitchFamily="34" charset="0"/>
              </a:endParaRPr>
            </a:p>
          </p:txBody>
        </p:sp>
      </p:grpSp>
      <p:graphicFrame>
        <p:nvGraphicFramePr>
          <p:cNvPr id="4" name="3NF"/>
          <p:cNvGraphicFramePr>
            <a:graphicFrameLocks noGrp="1"/>
          </p:cNvGraphicFramePr>
          <p:nvPr>
            <p:extLst/>
          </p:nvPr>
        </p:nvGraphicFramePr>
        <p:xfrm>
          <a:off x="921040" y="2034693"/>
          <a:ext cx="7300103" cy="3492967"/>
        </p:xfrm>
        <a:graphic>
          <a:graphicData uri="http://schemas.openxmlformats.org/drawingml/2006/table">
            <a:tbl>
              <a:tblPr/>
              <a:tblGrid>
                <a:gridCol w="840511">
                  <a:extLst>
                    <a:ext uri="{9D8B030D-6E8A-4147-A177-3AD203B41FA5}">
                      <a16:colId xmlns:a16="http://schemas.microsoft.com/office/drawing/2014/main" val="3636686398"/>
                    </a:ext>
                  </a:extLst>
                </a:gridCol>
                <a:gridCol w="844980">
                  <a:extLst>
                    <a:ext uri="{9D8B030D-6E8A-4147-A177-3AD203B41FA5}">
                      <a16:colId xmlns:a16="http://schemas.microsoft.com/office/drawing/2014/main" val="436938191"/>
                    </a:ext>
                  </a:extLst>
                </a:gridCol>
                <a:gridCol w="862488">
                  <a:extLst>
                    <a:ext uri="{9D8B030D-6E8A-4147-A177-3AD203B41FA5}">
                      <a16:colId xmlns:a16="http://schemas.microsoft.com/office/drawing/2014/main" val="1744052723"/>
                    </a:ext>
                  </a:extLst>
                </a:gridCol>
                <a:gridCol w="283341">
                  <a:extLst>
                    <a:ext uri="{9D8B030D-6E8A-4147-A177-3AD203B41FA5}">
                      <a16:colId xmlns:a16="http://schemas.microsoft.com/office/drawing/2014/main" val="1368044850"/>
                    </a:ext>
                  </a:extLst>
                </a:gridCol>
                <a:gridCol w="602752">
                  <a:extLst>
                    <a:ext uri="{9D8B030D-6E8A-4147-A177-3AD203B41FA5}">
                      <a16:colId xmlns:a16="http://schemas.microsoft.com/office/drawing/2014/main" val="2917626787"/>
                    </a:ext>
                  </a:extLst>
                </a:gridCol>
                <a:gridCol w="636834">
                  <a:extLst>
                    <a:ext uri="{9D8B030D-6E8A-4147-A177-3AD203B41FA5}">
                      <a16:colId xmlns:a16="http://schemas.microsoft.com/office/drawing/2014/main" val="2657786380"/>
                    </a:ext>
                  </a:extLst>
                </a:gridCol>
                <a:gridCol w="591238">
                  <a:extLst>
                    <a:ext uri="{9D8B030D-6E8A-4147-A177-3AD203B41FA5}">
                      <a16:colId xmlns:a16="http://schemas.microsoft.com/office/drawing/2014/main" val="261297266"/>
                    </a:ext>
                  </a:extLst>
                </a:gridCol>
                <a:gridCol w="876177">
                  <a:extLst>
                    <a:ext uri="{9D8B030D-6E8A-4147-A177-3AD203B41FA5}">
                      <a16:colId xmlns:a16="http://schemas.microsoft.com/office/drawing/2014/main" val="3381229069"/>
                    </a:ext>
                  </a:extLst>
                </a:gridCol>
                <a:gridCol w="882034">
                  <a:extLst>
                    <a:ext uri="{9D8B030D-6E8A-4147-A177-3AD203B41FA5}">
                      <a16:colId xmlns:a16="http://schemas.microsoft.com/office/drawing/2014/main" val="1525600109"/>
                    </a:ext>
                  </a:extLst>
                </a:gridCol>
                <a:gridCol w="879748">
                  <a:extLst>
                    <a:ext uri="{9D8B030D-6E8A-4147-A177-3AD203B41FA5}">
                      <a16:colId xmlns:a16="http://schemas.microsoft.com/office/drawing/2014/main" val="3241463444"/>
                    </a:ext>
                  </a:extLst>
                </a:gridCol>
              </a:tblGrid>
              <a:tr h="344375">
                <a:tc gridSpan="2">
                  <a:txBody>
                    <a:bodyPr/>
                    <a:lstStyle/>
                    <a:p>
                      <a:pPr algn="l" fontAlgn="b"/>
                      <a:r>
                        <a:rPr lang="en-US" sz="2100" b="1" i="0" u="none" strike="noStrike" dirty="0">
                          <a:solidFill>
                            <a:srgbClr val="000000"/>
                          </a:solidFill>
                          <a:effectLst/>
                          <a:latin typeface="Calibri" panose="020F0502020204030204" pitchFamily="34" charset="0"/>
                        </a:rPr>
                        <a:t>Product</a:t>
                      </a: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hMerge="1">
                  <a:txBody>
                    <a:bodyPr/>
                    <a:lstStyle/>
                    <a:p>
                      <a:pPr algn="l" fontAlgn="b"/>
                      <a:endParaRPr lang="en-US" sz="2800" b="1" i="0" u="none" strike="noStrike" dirty="0">
                        <a:solidFill>
                          <a:srgbClr val="000000"/>
                        </a:solidFill>
                        <a:effectLst/>
                        <a:latin typeface="Calibri" panose="020F0502020204030204" pitchFamily="34" charset="0"/>
                      </a:endParaRPr>
                    </a:p>
                  </a:txBody>
                  <a:tcPr marL="4763" marR="4763" marT="476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2100" b="1" i="0" u="none" strike="noStrike" dirty="0">
                        <a:solidFill>
                          <a:srgbClr val="000000"/>
                        </a:solidFill>
                        <a:effectLst/>
                        <a:latin typeface="Calibri" panose="020F0502020204030204" pitchFamily="34" charset="0"/>
                      </a:endParaRP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2100" b="1" i="0" u="none" strike="noStrike" dirty="0">
                        <a:solidFill>
                          <a:srgbClr val="000000"/>
                        </a:solidFill>
                        <a:effectLst/>
                        <a:latin typeface="Calibri" panose="020F0502020204030204" pitchFamily="34" charset="0"/>
                      </a:endParaRPr>
                    </a:p>
                  </a:txBody>
                  <a:tcPr marL="3572" marR="3572" marT="3572" marB="0" anchor="b">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l" fontAlgn="b"/>
                      <a:r>
                        <a:rPr lang="en-US" sz="2100" b="1" i="0" u="none" strike="noStrike" kern="1200" dirty="0">
                          <a:solidFill>
                            <a:srgbClr val="000000"/>
                          </a:solidFill>
                          <a:effectLst/>
                          <a:latin typeface="Calibri" panose="020F0502020204030204" pitchFamily="34" charset="0"/>
                          <a:ea typeface="+mn-ea"/>
                          <a:cs typeface="+mn-cs"/>
                        </a:rPr>
                        <a:t>Color</a:t>
                      </a: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hMerge="1">
                  <a:txBody>
                    <a:bodyPr/>
                    <a:lstStyle/>
                    <a:p>
                      <a:pPr algn="l" fontAlgn="b"/>
                      <a:endParaRPr lang="en-US" sz="2800" b="1" i="0" u="none" strike="noStrike" kern="1200" dirty="0">
                        <a:solidFill>
                          <a:srgbClr val="000000"/>
                        </a:solidFill>
                        <a:effectLst/>
                        <a:latin typeface="Calibri" panose="020F0502020204030204" pitchFamily="34" charset="0"/>
                        <a:ea typeface="+mn-ea"/>
                        <a:cs typeface="+mn-cs"/>
                      </a:endParaRPr>
                    </a:p>
                  </a:txBody>
                  <a:tcPr marL="4763" marR="4763" marT="476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572" marR="3572" marT="3572" marB="0" anchor="b">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l" fontAlgn="b"/>
                      <a:r>
                        <a:rPr lang="en-US" sz="2100" b="1" i="0" u="none" strike="noStrike" dirty="0">
                          <a:solidFill>
                            <a:srgbClr val="000000"/>
                          </a:solidFill>
                          <a:effectLst/>
                          <a:latin typeface="Calibri" panose="020F0502020204030204" pitchFamily="34" charset="0"/>
                        </a:rPr>
                        <a:t>Supplier</a:t>
                      </a: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hMerge="1">
                  <a:txBody>
                    <a:bodyPr/>
                    <a:lstStyle/>
                    <a:p>
                      <a:pPr algn="l" fontAlgn="b"/>
                      <a:endParaRPr lang="en-US" sz="2800" b="1" i="0" u="none" strike="noStrike" dirty="0">
                        <a:solidFill>
                          <a:srgbClr val="000000"/>
                        </a:solidFill>
                        <a:effectLst/>
                        <a:latin typeface="Calibri" panose="020F0502020204030204" pitchFamily="34" charset="0"/>
                      </a:endParaRPr>
                    </a:p>
                  </a:txBody>
                  <a:tcPr marL="4763" marR="4763" marT="4763"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2100" b="1" i="0" u="none" strike="noStrike" dirty="0">
                        <a:solidFill>
                          <a:srgbClr val="000000"/>
                        </a:solidFill>
                        <a:effectLst/>
                        <a:latin typeface="Calibri" panose="020F0502020204030204" pitchFamily="34" charset="0"/>
                      </a:endParaRP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211510589"/>
                  </a:ext>
                </a:extLst>
              </a:tr>
              <a:tr h="232140">
                <a:tc>
                  <a:txBody>
                    <a:bodyPr/>
                    <a:lstStyle/>
                    <a:p>
                      <a:pPr algn="l" fontAlgn="b"/>
                      <a:r>
                        <a:rPr lang="en-US" sz="1500" b="1" i="0" u="none" strike="noStrike" dirty="0" err="1">
                          <a:solidFill>
                            <a:srgbClr val="000000"/>
                          </a:solidFill>
                          <a:effectLst/>
                          <a:latin typeface="Calibri" panose="020F0502020204030204" pitchFamily="34" charset="0"/>
                        </a:rPr>
                        <a:t>ProductID</a:t>
                      </a:r>
                      <a:endParaRPr lang="en-US" sz="1500" b="1" i="0" u="none" strike="noStrike" dirty="0">
                        <a:solidFill>
                          <a:srgbClr val="000000"/>
                        </a:solidFill>
                        <a:effectLst/>
                        <a:latin typeface="Calibri" panose="020F0502020204030204" pitchFamily="34" charset="0"/>
                      </a:endParaRP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500" b="1" i="0" u="none" strike="noStrike" dirty="0">
                          <a:solidFill>
                            <a:srgbClr val="000000"/>
                          </a:solidFill>
                          <a:effectLst/>
                          <a:latin typeface="Calibri" panose="020F0502020204030204" pitchFamily="34" charset="0"/>
                        </a:rPr>
                        <a:t>Name</a:t>
                      </a: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500" b="1" i="0" u="none" strike="noStrike" dirty="0">
                          <a:solidFill>
                            <a:srgbClr val="000000"/>
                          </a:solidFill>
                          <a:effectLst/>
                          <a:latin typeface="Calibri" panose="020F0502020204030204" pitchFamily="34" charset="0"/>
                        </a:rPr>
                        <a:t>Supplier</a:t>
                      </a: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572" marR="3572" marT="3572" marB="0" anchor="b">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500" b="1" i="0" u="none" strike="noStrike" dirty="0" err="1">
                          <a:solidFill>
                            <a:srgbClr val="000000"/>
                          </a:solidFill>
                          <a:effectLst/>
                          <a:latin typeface="Calibri" panose="020F0502020204030204" pitchFamily="34" charset="0"/>
                        </a:rPr>
                        <a:t>ColorID</a:t>
                      </a:r>
                      <a:endParaRPr lang="en-US" sz="1500" b="1" i="0" u="none" strike="noStrike" dirty="0">
                        <a:solidFill>
                          <a:srgbClr val="000000"/>
                        </a:solidFill>
                        <a:effectLst/>
                        <a:latin typeface="Calibri" panose="020F0502020204030204" pitchFamily="34" charset="0"/>
                      </a:endParaRP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500" b="1" i="0" u="none" strike="noStrike" dirty="0">
                          <a:solidFill>
                            <a:srgbClr val="000000"/>
                          </a:solidFill>
                          <a:effectLst/>
                          <a:latin typeface="Calibri" panose="020F0502020204030204" pitchFamily="34" charset="0"/>
                        </a:rPr>
                        <a:t>Color</a:t>
                      </a: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endParaRPr lang="en-US" sz="1500" b="1" i="0" u="none" strike="noStrike" dirty="0">
                        <a:solidFill>
                          <a:srgbClr val="000000"/>
                        </a:solidFill>
                        <a:effectLst/>
                        <a:latin typeface="Calibri" panose="020F0502020204030204" pitchFamily="34" charset="0"/>
                      </a:endParaRPr>
                    </a:p>
                  </a:txBody>
                  <a:tcPr marL="3572" marR="3572" marT="3572" marB="0" anchor="b">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500" b="1" i="0" u="none" strike="noStrike" dirty="0" err="1">
                          <a:solidFill>
                            <a:srgbClr val="000000"/>
                          </a:solidFill>
                          <a:effectLst/>
                          <a:latin typeface="Calibri" panose="020F0502020204030204" pitchFamily="34" charset="0"/>
                        </a:rPr>
                        <a:t>SupplierID</a:t>
                      </a:r>
                      <a:endParaRPr lang="en-US" sz="1500" b="1" i="0" u="none" strike="noStrike" dirty="0">
                        <a:solidFill>
                          <a:srgbClr val="000000"/>
                        </a:solidFill>
                        <a:effectLst/>
                        <a:latin typeface="Calibri" panose="020F0502020204030204" pitchFamily="34" charset="0"/>
                      </a:endParaRP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500" b="1" i="0" u="none" strike="noStrike" dirty="0">
                          <a:solidFill>
                            <a:srgbClr val="000000"/>
                          </a:solidFill>
                          <a:effectLst/>
                          <a:latin typeface="Calibri" panose="020F0502020204030204" pitchFamily="34" charset="0"/>
                        </a:rPr>
                        <a:t>Supplier</a:t>
                      </a: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500" b="1" i="0" u="none" strike="noStrike" dirty="0">
                          <a:solidFill>
                            <a:srgbClr val="000000"/>
                          </a:solidFill>
                          <a:effectLst/>
                          <a:latin typeface="Calibri" panose="020F0502020204030204" pitchFamily="34" charset="0"/>
                        </a:rPr>
                        <a:t>Phone</a:t>
                      </a:r>
                    </a:p>
                  </a:txBody>
                  <a:tcPr marL="3572" marR="3572" marT="357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422046614"/>
                  </a:ext>
                </a:extLst>
              </a:tr>
              <a:tr h="232140">
                <a:tc>
                  <a:txBody>
                    <a:bodyPr/>
                    <a:lstStyle/>
                    <a:p>
                      <a:pPr algn="l" fontAlgn="b"/>
                      <a:r>
                        <a:rPr lang="en-US" sz="1500" b="0" i="0" u="none" strike="noStrike" dirty="0">
                          <a:solidFill>
                            <a:srgbClr val="000000"/>
                          </a:solidFill>
                          <a:effectLst/>
                          <a:latin typeface="Calibri" panose="020F0502020204030204" pitchFamily="34" charset="0"/>
                        </a:rPr>
                        <a:t>1</a:t>
                      </a:r>
                    </a:p>
                  </a:txBody>
                  <a:tcPr marL="3572" marR="3572" marT="3572"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Widget</a:t>
                      </a:r>
                    </a:p>
                  </a:txBody>
                  <a:tcPr marL="3572" marR="3572" marT="3572"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1</a:t>
                      </a:r>
                    </a:p>
                  </a:txBody>
                  <a:tcPr marL="3572" marR="3572" marT="3572"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w="6350" cap="flat" cmpd="sng" algn="ctr">
                      <a:noFill/>
                      <a:prstDash val="solid"/>
                      <a:round/>
                      <a:headEnd type="none" w="med" len="med"/>
                      <a:tailEnd type="none" w="med" len="med"/>
                    </a:lnT>
                    <a:lnB>
                      <a:noFill/>
                    </a:lnB>
                    <a:solidFill>
                      <a:schemeClr val="bg1"/>
                    </a:solidFill>
                  </a:tcPr>
                </a:tc>
                <a:tc>
                  <a:txBody>
                    <a:bodyPr/>
                    <a:lstStyle/>
                    <a:p>
                      <a:pPr algn="l" fontAlgn="b"/>
                      <a:r>
                        <a:rPr lang="en-US" sz="1500" b="0" i="0" u="none" strike="noStrike" dirty="0">
                          <a:solidFill>
                            <a:srgbClr val="000000"/>
                          </a:solidFill>
                          <a:effectLst/>
                          <a:latin typeface="Calibri" panose="020F0502020204030204" pitchFamily="34" charset="0"/>
                        </a:rPr>
                        <a:t>1</a:t>
                      </a:r>
                    </a:p>
                  </a:txBody>
                  <a:tcPr marL="3572" marR="3572" marT="3572"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Blue</a:t>
                      </a:r>
                    </a:p>
                  </a:txBody>
                  <a:tcPr marL="3572" marR="3572" marT="3572"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l" fontAlgn="b"/>
                      <a:r>
                        <a:rPr lang="en-US" sz="1500" b="0" i="0" u="none" strike="noStrike" dirty="0">
                          <a:solidFill>
                            <a:srgbClr val="000000"/>
                          </a:solidFill>
                          <a:effectLst/>
                          <a:latin typeface="Calibri" panose="020F0502020204030204" pitchFamily="34" charset="0"/>
                        </a:rPr>
                        <a:t>1</a:t>
                      </a:r>
                    </a:p>
                  </a:txBody>
                  <a:tcPr marL="3572" marR="3572" marT="3572"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Contoso</a:t>
                      </a:r>
                    </a:p>
                  </a:txBody>
                  <a:tcPr marL="3572" marR="3572" marT="3572"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555-12345</a:t>
                      </a:r>
                    </a:p>
                  </a:txBody>
                  <a:tcPr marL="3572" marR="3572" marT="3572"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4119331750"/>
                  </a:ext>
                </a:extLst>
              </a:tr>
              <a:tr h="246897">
                <a:tc>
                  <a:txBody>
                    <a:bodyPr/>
                    <a:lstStyle/>
                    <a:p>
                      <a:pPr algn="l" fontAlgn="b"/>
                      <a:r>
                        <a:rPr lang="en-US" sz="1500" b="0" i="0" u="none" strike="noStrike" dirty="0">
                          <a:solidFill>
                            <a:srgbClr val="000000"/>
                          </a:solidFill>
                          <a:effectLst/>
                          <a:latin typeface="Calibri" panose="020F0502020204030204" pitchFamily="34" charset="0"/>
                        </a:rPr>
                        <a:t>2</a:t>
                      </a:r>
                    </a:p>
                  </a:txBody>
                  <a:tcPr marL="3572" marR="3572" marT="3572" marB="0" anchor="b">
                    <a:lnL>
                      <a:noFill/>
                    </a:lnL>
                    <a:lnR>
                      <a:noFill/>
                    </a:lnR>
                    <a:lnT>
                      <a:noFill/>
                    </a:lnT>
                    <a:lnB>
                      <a:noFill/>
                    </a:lnB>
                    <a:solidFill>
                      <a:schemeClr val="bg1"/>
                    </a:solidFill>
                  </a:tcPr>
                </a:tc>
                <a:tc>
                  <a:txBody>
                    <a:bodyPr/>
                    <a:lstStyle/>
                    <a:p>
                      <a:pPr algn="l" fontAlgn="b"/>
                      <a:r>
                        <a:rPr lang="en-US" sz="1500" b="0" i="0" u="none" strike="noStrike" dirty="0" err="1">
                          <a:solidFill>
                            <a:srgbClr val="000000"/>
                          </a:solidFill>
                          <a:effectLst/>
                          <a:latin typeface="Calibri" panose="020F0502020204030204" pitchFamily="34" charset="0"/>
                        </a:rPr>
                        <a:t>Thingybob</a:t>
                      </a:r>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r>
                        <a:rPr lang="en-US" sz="1500" b="0" i="0" u="none" strike="noStrike" dirty="0">
                          <a:solidFill>
                            <a:srgbClr val="000000"/>
                          </a:solidFill>
                          <a:effectLst/>
                          <a:latin typeface="Calibri" panose="020F0502020204030204" pitchFamily="34" charset="0"/>
                        </a:rPr>
                        <a:t>2</a:t>
                      </a: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r>
                        <a:rPr lang="en-US" sz="1500" b="0" i="0" u="none" strike="noStrike" dirty="0">
                          <a:solidFill>
                            <a:srgbClr val="000000"/>
                          </a:solidFill>
                          <a:effectLst/>
                          <a:latin typeface="Calibri" panose="020F0502020204030204" pitchFamily="34" charset="0"/>
                        </a:rPr>
                        <a:t>2</a:t>
                      </a:r>
                    </a:p>
                  </a:txBody>
                  <a:tcPr marL="3572" marR="3572" marT="3572" marB="0" anchor="b">
                    <a:lnL>
                      <a:noFill/>
                    </a:lnL>
                    <a:lnR>
                      <a:noFill/>
                    </a:lnR>
                    <a:lnT>
                      <a:noFill/>
                    </a:lnT>
                    <a:lnB>
                      <a:noFill/>
                    </a:lnB>
                    <a:solidFill>
                      <a:schemeClr val="bg1"/>
                    </a:solidFill>
                  </a:tcPr>
                </a:tc>
                <a:tc>
                  <a:txBody>
                    <a:bodyPr/>
                    <a:lstStyle/>
                    <a:p>
                      <a:pPr algn="l" fontAlgn="b"/>
                      <a:r>
                        <a:rPr lang="en-US" sz="1500" b="0" i="0" u="none" strike="noStrike" dirty="0">
                          <a:solidFill>
                            <a:srgbClr val="000000"/>
                          </a:solidFill>
                          <a:effectLst/>
                          <a:latin typeface="Calibri" panose="020F0502020204030204" pitchFamily="34" charset="0"/>
                        </a:rPr>
                        <a:t>Red</a:t>
                      </a: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r>
                        <a:rPr lang="en-US" sz="1500" b="0" i="0" u="none" strike="noStrike" dirty="0">
                          <a:solidFill>
                            <a:srgbClr val="000000"/>
                          </a:solidFill>
                          <a:effectLst/>
                          <a:latin typeface="Calibri" panose="020F0502020204030204" pitchFamily="34" charset="0"/>
                        </a:rPr>
                        <a:t>2</a:t>
                      </a:r>
                    </a:p>
                  </a:txBody>
                  <a:tcPr marL="3572" marR="3572" marT="3572" marB="0" anchor="b">
                    <a:lnL>
                      <a:noFill/>
                    </a:lnL>
                    <a:lnR>
                      <a:noFill/>
                    </a:lnR>
                    <a:lnT>
                      <a:noFill/>
                    </a:lnT>
                    <a:lnB>
                      <a:noFill/>
                    </a:lnB>
                    <a:solidFill>
                      <a:schemeClr val="bg1"/>
                    </a:solidFill>
                  </a:tcPr>
                </a:tc>
                <a:tc>
                  <a:txBody>
                    <a:bodyPr/>
                    <a:lstStyle/>
                    <a:p>
                      <a:pPr algn="l" fontAlgn="b"/>
                      <a:r>
                        <a:rPr lang="en-US" sz="1500" b="0" i="0" u="none" strike="noStrike" dirty="0" err="1">
                          <a:solidFill>
                            <a:srgbClr val="000000"/>
                          </a:solidFill>
                          <a:effectLst/>
                          <a:latin typeface="Calibri" panose="020F0502020204030204" pitchFamily="34" charset="0"/>
                        </a:rPr>
                        <a:t>Northwind</a:t>
                      </a:r>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r>
                        <a:rPr lang="en-US" sz="1500" b="0" i="0" u="none" strike="noStrike" dirty="0">
                          <a:solidFill>
                            <a:srgbClr val="000000"/>
                          </a:solidFill>
                          <a:effectLst/>
                          <a:latin typeface="Calibri" panose="020F0502020204030204" pitchFamily="34" charset="0"/>
                        </a:rPr>
                        <a:t>555-54321</a:t>
                      </a:r>
                    </a:p>
                  </a:txBody>
                  <a:tcPr marL="3572" marR="3572" marT="3572" marB="0" anchor="b">
                    <a:lnL>
                      <a:noFill/>
                    </a:lnL>
                    <a:lnR>
                      <a:noFill/>
                    </a:lnR>
                    <a:lnT>
                      <a:noFill/>
                    </a:lnT>
                    <a:lnB>
                      <a:noFill/>
                    </a:lnB>
                    <a:solidFill>
                      <a:schemeClr val="bg1"/>
                    </a:solidFill>
                  </a:tcPr>
                </a:tc>
                <a:extLst>
                  <a:ext uri="{0D108BD9-81ED-4DB2-BD59-A6C34878D82A}">
                    <a16:rowId xmlns:a16="http://schemas.microsoft.com/office/drawing/2014/main" val="3239200832"/>
                  </a:ext>
                </a:extLst>
              </a:tr>
              <a:tr h="232140">
                <a:tc>
                  <a:txBody>
                    <a:bodyPr/>
                    <a:lstStyle/>
                    <a:p>
                      <a:pPr algn="l" fontAlgn="b"/>
                      <a:r>
                        <a:rPr lang="en-US" sz="1500" b="0" i="0" u="none" strike="noStrike" dirty="0">
                          <a:solidFill>
                            <a:srgbClr val="000000"/>
                          </a:solidFill>
                          <a:effectLst/>
                          <a:latin typeface="Calibri" panose="020F0502020204030204" pitchFamily="34" charset="0"/>
                        </a:rPr>
                        <a:t>3</a:t>
                      </a:r>
                    </a:p>
                  </a:txBody>
                  <a:tcPr marL="3572" marR="3572" marT="3572" marB="0" anchor="b">
                    <a:lnL>
                      <a:noFill/>
                    </a:lnL>
                    <a:lnR>
                      <a:noFill/>
                    </a:lnR>
                    <a:lnT>
                      <a:noFill/>
                    </a:lnT>
                    <a:lnB>
                      <a:noFill/>
                    </a:lnB>
                    <a:solidFill>
                      <a:srgbClr val="D9D9D9"/>
                    </a:solidFill>
                  </a:tcPr>
                </a:tc>
                <a:tc>
                  <a:txBody>
                    <a:bodyPr/>
                    <a:lstStyle/>
                    <a:p>
                      <a:pPr algn="l" fontAlgn="b"/>
                      <a:r>
                        <a:rPr lang="en-US" sz="1500" b="0" i="0" u="none" strike="noStrike" dirty="0" err="1">
                          <a:solidFill>
                            <a:srgbClr val="000000"/>
                          </a:solidFill>
                          <a:effectLst/>
                          <a:latin typeface="Calibri" panose="020F0502020204030204" pitchFamily="34" charset="0"/>
                        </a:rPr>
                        <a:t>Knicknack</a:t>
                      </a:r>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1</a:t>
                      </a:r>
                    </a:p>
                  </a:txBody>
                  <a:tcPr marL="3572" marR="3572" marT="3572" marB="0" anchor="b">
                    <a:lnL>
                      <a:noFill/>
                    </a:lnL>
                    <a:lnR>
                      <a:noFill/>
                    </a:lnR>
                    <a:lnT>
                      <a:noFill/>
                    </a:lnT>
                    <a:lnB>
                      <a:noFill/>
                    </a:lnB>
                    <a:solidFill>
                      <a:srgbClr val="D9D9D9"/>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r>
                        <a:rPr lang="en-US" sz="1500" b="0" i="0" u="none" strike="noStrike" dirty="0">
                          <a:solidFill>
                            <a:srgbClr val="000000"/>
                          </a:solidFill>
                          <a:effectLst/>
                          <a:latin typeface="Calibri" panose="020F0502020204030204" pitchFamily="34" charset="0"/>
                        </a:rPr>
                        <a:t>3</a:t>
                      </a:r>
                    </a:p>
                  </a:txBody>
                  <a:tcPr marL="3572" marR="3572" marT="3572" marB="0" anchor="b">
                    <a:lnL>
                      <a:noFill/>
                    </a:lnL>
                    <a:lnR>
                      <a:noFill/>
                    </a:lnR>
                    <a:lnT>
                      <a:noFill/>
                    </a:lnT>
                    <a:lnB>
                      <a:noFill/>
                    </a:lnB>
                    <a:solidFill>
                      <a:srgbClr val="D9D9D9"/>
                    </a:solidFill>
                  </a:tcPr>
                </a:tc>
                <a:tc>
                  <a:txBody>
                    <a:bodyPr/>
                    <a:lstStyle/>
                    <a:p>
                      <a:pPr algn="l" fontAlgn="b"/>
                      <a:r>
                        <a:rPr lang="en-US" sz="1500" b="0" i="0" u="none" strike="noStrike" dirty="0">
                          <a:solidFill>
                            <a:srgbClr val="000000"/>
                          </a:solidFill>
                          <a:effectLst/>
                          <a:latin typeface="Calibri" panose="020F0502020204030204" pitchFamily="34" charset="0"/>
                        </a:rPr>
                        <a:t>Black</a:t>
                      </a:r>
                    </a:p>
                  </a:txBody>
                  <a:tcPr marL="3572" marR="3572" marT="3572" marB="0" anchor="b">
                    <a:lnL>
                      <a:noFill/>
                    </a:lnL>
                    <a:lnR>
                      <a:noFill/>
                    </a:lnR>
                    <a:lnT>
                      <a:noFill/>
                    </a:lnT>
                    <a:lnB>
                      <a:noFill/>
                    </a:lnB>
                    <a:solidFill>
                      <a:srgbClr val="D9D9D9"/>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extLst>
                  <a:ext uri="{0D108BD9-81ED-4DB2-BD59-A6C34878D82A}">
                    <a16:rowId xmlns:a16="http://schemas.microsoft.com/office/drawing/2014/main" val="3758283482"/>
                  </a:ext>
                </a:extLst>
              </a:tr>
              <a:tr h="437214">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w="6350" cap="flat" cmpd="sng" algn="ctr">
                      <a:solidFill>
                        <a:schemeClr val="tx1"/>
                      </a:solidFill>
                      <a:prstDash val="solid"/>
                      <a:round/>
                      <a:headEnd type="none" w="med" len="med"/>
                      <a:tailEnd type="none" w="med" len="med"/>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w="6350" cap="flat" cmpd="sng" algn="ctr">
                      <a:solidFill>
                        <a:schemeClr val="tx1"/>
                      </a:solidFill>
                      <a:prstDash val="solid"/>
                      <a:round/>
                      <a:headEnd type="none" w="med" len="med"/>
                      <a:tailEnd type="none" w="med" len="med"/>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w="6350" cap="flat" cmpd="sng" algn="ctr">
                      <a:solidFill>
                        <a:schemeClr val="tx1"/>
                      </a:solidFill>
                      <a:prstDash val="solid"/>
                      <a:round/>
                      <a:headEnd type="none" w="med" len="med"/>
                      <a:tailEnd type="none" w="med" len="med"/>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extLst>
                  <a:ext uri="{0D108BD9-81ED-4DB2-BD59-A6C34878D82A}">
                    <a16:rowId xmlns:a16="http://schemas.microsoft.com/office/drawing/2014/main" val="1094308489"/>
                  </a:ext>
                </a:extLst>
              </a:tr>
              <a:tr h="344375">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gridSpan="3">
                  <a:txBody>
                    <a:bodyPr/>
                    <a:lstStyle/>
                    <a:p>
                      <a:pPr algn="l" fontAlgn="b"/>
                      <a:r>
                        <a:rPr lang="en-US" sz="2100" b="1" i="0" u="none" strike="noStrike" kern="1200" dirty="0" err="1">
                          <a:solidFill>
                            <a:srgbClr val="000000"/>
                          </a:solidFill>
                          <a:effectLst/>
                          <a:latin typeface="Calibri" panose="020F0502020204030204" pitchFamily="34" charset="0"/>
                          <a:ea typeface="+mn-ea"/>
                          <a:cs typeface="+mn-cs"/>
                        </a:rPr>
                        <a:t>ProductColor</a:t>
                      </a:r>
                      <a:endParaRPr lang="en-US" sz="2100" b="1" i="0" u="none" strike="noStrike" kern="1200" dirty="0">
                        <a:solidFill>
                          <a:srgbClr val="000000"/>
                        </a:solidFill>
                        <a:effectLst/>
                        <a:latin typeface="Calibri" panose="020F0502020204030204" pitchFamily="34" charset="0"/>
                        <a:ea typeface="+mn-ea"/>
                        <a:cs typeface="+mn-cs"/>
                      </a:endParaRPr>
                    </a:p>
                  </a:txBody>
                  <a:tcPr marL="3572" marR="3572" marT="3572" marB="0" anchor="b">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763" marR="4763" marT="4763" marB="0" anchor="b">
                    <a:lnL>
                      <a:noFill/>
                    </a:lnL>
                    <a:lnR>
                      <a:noFill/>
                    </a:lnR>
                    <a:lnT>
                      <a:noFill/>
                    </a:lnT>
                    <a:lnB>
                      <a:noFill/>
                    </a:lnB>
                    <a:solidFill>
                      <a:schemeClr val="bg1"/>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763" marR="4763" marT="4763"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extLst>
                  <a:ext uri="{0D108BD9-81ED-4DB2-BD59-A6C34878D82A}">
                    <a16:rowId xmlns:a16="http://schemas.microsoft.com/office/drawing/2014/main" val="2861983039"/>
                  </a:ext>
                </a:extLst>
              </a:tr>
              <a:tr h="232140">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gridSpan="2">
                  <a:txBody>
                    <a:bodyPr/>
                    <a:lstStyle/>
                    <a:p>
                      <a:pPr algn="l" fontAlgn="b"/>
                      <a:r>
                        <a:rPr lang="en-US" sz="1500" b="1" i="0" u="none" strike="noStrike" dirty="0">
                          <a:solidFill>
                            <a:srgbClr val="000000"/>
                          </a:solidFill>
                          <a:effectLst/>
                          <a:latin typeface="Calibri" panose="020F0502020204030204" pitchFamily="34" charset="0"/>
                        </a:rPr>
                        <a:t>Product</a:t>
                      </a:r>
                    </a:p>
                  </a:txBody>
                  <a:tcPr marL="3572" marR="3572" marT="3572" marB="0" anchor="b">
                    <a:lnL>
                      <a:noFill/>
                    </a:lnL>
                    <a:lnR>
                      <a:noFill/>
                    </a:lnR>
                    <a:lnT w="6350" cap="flat" cmpd="sng" algn="ctr">
                      <a:solidFill>
                        <a:schemeClr val="tx1"/>
                      </a:solidFill>
                      <a:prstDash val="solid"/>
                      <a:round/>
                      <a:headEnd type="none" w="med" len="med"/>
                      <a:tailEnd type="none" w="med" len="med"/>
                    </a:lnT>
                    <a:lnB>
                      <a:noFill/>
                    </a:lnB>
                    <a:solidFill>
                      <a:schemeClr val="bg1"/>
                    </a:solid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763" marR="4763" marT="4763" marB="0" anchor="b">
                    <a:lnL>
                      <a:noFill/>
                    </a:lnL>
                    <a:lnR>
                      <a:noFill/>
                    </a:lnR>
                    <a:lnT>
                      <a:noFill/>
                    </a:lnT>
                    <a:lnB>
                      <a:noFill/>
                    </a:lnB>
                    <a:solidFill>
                      <a:schemeClr val="bg1"/>
                    </a:solidFill>
                  </a:tcPr>
                </a:tc>
                <a:tc>
                  <a:txBody>
                    <a:bodyPr/>
                    <a:lstStyle/>
                    <a:p>
                      <a:pPr algn="l" fontAlgn="b"/>
                      <a:r>
                        <a:rPr lang="en-US" sz="1500" b="1" i="0" u="none" strike="noStrike" dirty="0">
                          <a:solidFill>
                            <a:srgbClr val="000000"/>
                          </a:solidFill>
                          <a:effectLst/>
                          <a:latin typeface="Calibri" panose="020F0502020204030204" pitchFamily="34" charset="0"/>
                        </a:rPr>
                        <a:t>Color</a:t>
                      </a:r>
                    </a:p>
                  </a:txBody>
                  <a:tcPr marL="3572" marR="3572" marT="3572" marB="0" anchor="b">
                    <a:lnL>
                      <a:noFill/>
                    </a:lnL>
                    <a:lnR>
                      <a:noFill/>
                    </a:lnR>
                    <a:lnT w="6350" cap="flat" cmpd="sng" algn="ctr">
                      <a:solidFill>
                        <a:schemeClr val="tx1"/>
                      </a:solidFill>
                      <a:prstDash val="solid"/>
                      <a:round/>
                      <a:headEnd type="none" w="med" len="med"/>
                      <a:tailEnd type="none" w="med" len="med"/>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extLst>
                  <a:ext uri="{0D108BD9-81ED-4DB2-BD59-A6C34878D82A}">
                    <a16:rowId xmlns:a16="http://schemas.microsoft.com/office/drawing/2014/main" val="3193559610"/>
                  </a:ext>
                </a:extLst>
              </a:tr>
              <a:tr h="250009">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gridSpan="2">
                  <a:txBody>
                    <a:bodyPr/>
                    <a:lstStyle/>
                    <a:p>
                      <a:pPr marL="0" algn="l" defTabSz="914088" rtl="0" eaLnBrk="1" fontAlgn="b" latinLnBrk="0" hangingPunct="1"/>
                      <a:r>
                        <a:rPr lang="en-US" sz="1500" b="0" i="0" u="none" strike="noStrike" kern="1200" dirty="0">
                          <a:solidFill>
                            <a:srgbClr val="000000"/>
                          </a:solidFill>
                          <a:effectLst/>
                          <a:latin typeface="Calibri" panose="020F0502020204030204" pitchFamily="34" charset="0"/>
                          <a:ea typeface="+mn-ea"/>
                          <a:cs typeface="+mn-cs"/>
                        </a:rPr>
                        <a:t>1</a:t>
                      </a:r>
                    </a:p>
                  </a:txBody>
                  <a:tcPr marL="3572" marR="3572" marT="3572" marB="0" anchor="b">
                    <a:lnL>
                      <a:noFill/>
                    </a:lnL>
                    <a:lnR>
                      <a:noFill/>
                    </a:lnR>
                    <a:lnT>
                      <a:noFill/>
                    </a:lnT>
                    <a:lnB>
                      <a:noFill/>
                    </a:lnB>
                    <a:solidFill>
                      <a:schemeClr val="bg1">
                        <a:lumMod val="85000"/>
                      </a:schemeClr>
                    </a:solidFill>
                  </a:tcPr>
                </a:tc>
                <a:tc hMerge="1">
                  <a:txBody>
                    <a:bodyPr/>
                    <a:lstStyle/>
                    <a:p>
                      <a:endParaRPr lang="en-US"/>
                    </a:p>
                  </a:txBody>
                  <a:tcPr/>
                </a:tc>
                <a:tc>
                  <a:txBody>
                    <a:bodyPr/>
                    <a:lstStyle/>
                    <a:p>
                      <a:pPr marL="0" algn="l" defTabSz="914088" rtl="0" eaLnBrk="1" fontAlgn="b" latinLnBrk="0" hangingPunct="1"/>
                      <a:r>
                        <a:rPr lang="en-US" sz="1500" b="0" i="0" u="none" strike="noStrike" kern="1200" dirty="0">
                          <a:solidFill>
                            <a:srgbClr val="000000"/>
                          </a:solidFill>
                          <a:effectLst/>
                          <a:latin typeface="Calibri" panose="020F0502020204030204" pitchFamily="34" charset="0"/>
                          <a:ea typeface="+mn-ea"/>
                          <a:cs typeface="+mn-cs"/>
                        </a:rPr>
                        <a:t>1</a:t>
                      </a:r>
                    </a:p>
                  </a:txBody>
                  <a:tcPr marL="3572" marR="3572" marT="3572" marB="0" anchor="b">
                    <a:lnL>
                      <a:noFill/>
                    </a:lnL>
                    <a:lnR>
                      <a:noFill/>
                    </a:lnR>
                    <a:lnT>
                      <a:noFill/>
                    </a:lnT>
                    <a:lnB>
                      <a:noFill/>
                    </a:lnB>
                    <a:solidFill>
                      <a:schemeClr val="bg1">
                        <a:lumMod val="85000"/>
                      </a:schemeClr>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extLst>
                  <a:ext uri="{0D108BD9-81ED-4DB2-BD59-A6C34878D82A}">
                    <a16:rowId xmlns:a16="http://schemas.microsoft.com/office/drawing/2014/main" val="3622901321"/>
                  </a:ext>
                </a:extLst>
              </a:tr>
              <a:tr h="244893">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gridSpan="2">
                  <a:txBody>
                    <a:bodyPr/>
                    <a:lstStyle/>
                    <a:p>
                      <a:pPr algn="l" fontAlgn="b"/>
                      <a:r>
                        <a:rPr lang="en-US" sz="1500" b="0" i="0" u="none" strike="noStrike" dirty="0">
                          <a:solidFill>
                            <a:srgbClr val="000000"/>
                          </a:solidFill>
                          <a:effectLst/>
                          <a:latin typeface="Calibri" panose="020F0502020204030204" pitchFamily="34" charset="0"/>
                        </a:rPr>
                        <a:t>2</a:t>
                      </a:r>
                    </a:p>
                  </a:txBody>
                  <a:tcPr marL="3572" marR="3572" marT="3572" marB="0" anchor="b">
                    <a:lnL>
                      <a:noFill/>
                    </a:lnL>
                    <a:lnR>
                      <a:noFill/>
                    </a:lnR>
                    <a:lnT>
                      <a:noFill/>
                    </a:lnT>
                    <a:lnB>
                      <a:noFill/>
                    </a:lnB>
                    <a:solidFill>
                      <a:schemeClr val="bg1"/>
                    </a:solidFill>
                  </a:tcPr>
                </a:tc>
                <a:tc hMerge="1">
                  <a:txBody>
                    <a:bodyPr/>
                    <a:lstStyle/>
                    <a:p>
                      <a:endParaRPr lang="en-US"/>
                    </a:p>
                  </a:txBody>
                  <a:tcPr/>
                </a:tc>
                <a:tc>
                  <a:txBody>
                    <a:bodyPr/>
                    <a:lstStyle/>
                    <a:p>
                      <a:pPr algn="l" fontAlgn="b"/>
                      <a:r>
                        <a:rPr lang="en-US" sz="1500" b="0" i="0" u="none" strike="noStrike" dirty="0">
                          <a:solidFill>
                            <a:srgbClr val="000000"/>
                          </a:solidFill>
                          <a:effectLst/>
                          <a:latin typeface="Calibri" panose="020F0502020204030204" pitchFamily="34" charset="0"/>
                        </a:rPr>
                        <a:t>1</a:t>
                      </a: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extLst>
                  <a:ext uri="{0D108BD9-81ED-4DB2-BD59-A6C34878D82A}">
                    <a16:rowId xmlns:a16="http://schemas.microsoft.com/office/drawing/2014/main" val="1511007718"/>
                  </a:ext>
                </a:extLst>
              </a:tr>
              <a:tr h="232140">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gridSpan="2">
                  <a:txBody>
                    <a:bodyPr/>
                    <a:lstStyle/>
                    <a:p>
                      <a:pPr algn="l" fontAlgn="b"/>
                      <a:r>
                        <a:rPr lang="en-US" sz="1500" b="0" i="0" u="none" strike="noStrike" dirty="0">
                          <a:solidFill>
                            <a:srgbClr val="000000"/>
                          </a:solidFill>
                          <a:effectLst/>
                          <a:latin typeface="Calibri" panose="020F0502020204030204" pitchFamily="34" charset="0"/>
                        </a:rPr>
                        <a:t>2</a:t>
                      </a:r>
                    </a:p>
                  </a:txBody>
                  <a:tcPr marL="3572" marR="3572" marT="3572" marB="0" anchor="b">
                    <a:lnL>
                      <a:noFill/>
                    </a:lnL>
                    <a:lnR>
                      <a:noFill/>
                    </a:lnR>
                    <a:lnT>
                      <a:noFill/>
                    </a:lnT>
                    <a:lnB>
                      <a:noFill/>
                    </a:lnB>
                    <a:solidFill>
                      <a:schemeClr val="bg1">
                        <a:lumMod val="85000"/>
                      </a:schemeClr>
                    </a:solidFill>
                  </a:tcPr>
                </a:tc>
                <a:tc hMerge="1">
                  <a:txBody>
                    <a:bodyPr/>
                    <a:lstStyle/>
                    <a:p>
                      <a:endParaRPr lang="en-US"/>
                    </a:p>
                  </a:txBody>
                  <a:tcPr/>
                </a:tc>
                <a:tc>
                  <a:txBody>
                    <a:bodyPr/>
                    <a:lstStyle/>
                    <a:p>
                      <a:pPr algn="l" fontAlgn="b"/>
                      <a:r>
                        <a:rPr lang="en-US" sz="1500" b="0" i="0" u="none" strike="noStrike" dirty="0">
                          <a:solidFill>
                            <a:srgbClr val="000000"/>
                          </a:solidFill>
                          <a:effectLst/>
                          <a:latin typeface="Calibri" panose="020F0502020204030204" pitchFamily="34" charset="0"/>
                        </a:rPr>
                        <a:t>2</a:t>
                      </a:r>
                    </a:p>
                  </a:txBody>
                  <a:tcPr marL="3572" marR="3572" marT="3572" marB="0" anchor="b">
                    <a:lnL>
                      <a:noFill/>
                    </a:lnL>
                    <a:lnR>
                      <a:noFill/>
                    </a:lnR>
                    <a:lnT>
                      <a:noFill/>
                    </a:lnT>
                    <a:lnB>
                      <a:noFill/>
                    </a:lnB>
                    <a:solidFill>
                      <a:schemeClr val="bg1">
                        <a:lumMod val="85000"/>
                      </a:schemeClr>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extLst>
                  <a:ext uri="{0D108BD9-81ED-4DB2-BD59-A6C34878D82A}">
                    <a16:rowId xmlns:a16="http://schemas.microsoft.com/office/drawing/2014/main" val="1630988650"/>
                  </a:ext>
                </a:extLst>
              </a:tr>
              <a:tr h="232140">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gridSpan="2">
                  <a:txBody>
                    <a:bodyPr/>
                    <a:lstStyle/>
                    <a:p>
                      <a:pPr algn="l" fontAlgn="b"/>
                      <a:r>
                        <a:rPr lang="en-US" sz="1500" b="0" i="0" u="none" strike="noStrike" dirty="0">
                          <a:solidFill>
                            <a:srgbClr val="000000"/>
                          </a:solidFill>
                          <a:effectLst/>
                          <a:latin typeface="Calibri" panose="020F0502020204030204" pitchFamily="34" charset="0"/>
                        </a:rPr>
                        <a:t>3</a:t>
                      </a:r>
                    </a:p>
                  </a:txBody>
                  <a:tcPr marL="3572" marR="3572" marT="3572" marB="0" anchor="b">
                    <a:lnL>
                      <a:noFill/>
                    </a:lnL>
                    <a:lnR>
                      <a:noFill/>
                    </a:lnR>
                    <a:lnT>
                      <a:noFill/>
                    </a:lnT>
                    <a:lnB>
                      <a:noFill/>
                    </a:lnB>
                    <a:solidFill>
                      <a:schemeClr val="bg1"/>
                    </a:solidFill>
                  </a:tcPr>
                </a:tc>
                <a:tc hMerge="1">
                  <a:txBody>
                    <a:bodyPr/>
                    <a:lstStyle/>
                    <a:p>
                      <a:endParaRPr lang="en-US"/>
                    </a:p>
                  </a:txBody>
                  <a:tcPr/>
                </a:tc>
                <a:tc>
                  <a:txBody>
                    <a:bodyPr/>
                    <a:lstStyle/>
                    <a:p>
                      <a:pPr algn="l" fontAlgn="b"/>
                      <a:r>
                        <a:rPr lang="en-US" sz="1500" b="0" i="0" u="none" strike="noStrike" dirty="0">
                          <a:solidFill>
                            <a:srgbClr val="000000"/>
                          </a:solidFill>
                          <a:effectLst/>
                          <a:latin typeface="Calibri" panose="020F0502020204030204" pitchFamily="34" charset="0"/>
                        </a:rPr>
                        <a:t>2</a:t>
                      </a: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extLst>
                  <a:ext uri="{0D108BD9-81ED-4DB2-BD59-A6C34878D82A}">
                    <a16:rowId xmlns:a16="http://schemas.microsoft.com/office/drawing/2014/main" val="3339361303"/>
                  </a:ext>
                </a:extLst>
              </a:tr>
              <a:tr h="232140">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gridSpan="2">
                  <a:txBody>
                    <a:bodyPr/>
                    <a:lstStyle/>
                    <a:p>
                      <a:pPr algn="l" fontAlgn="b"/>
                      <a:r>
                        <a:rPr lang="en-US" sz="1500" b="0" i="0" u="none" strike="noStrike" dirty="0">
                          <a:solidFill>
                            <a:srgbClr val="000000"/>
                          </a:solidFill>
                          <a:effectLst/>
                          <a:latin typeface="Calibri" panose="020F0502020204030204" pitchFamily="34" charset="0"/>
                        </a:rPr>
                        <a:t>3</a:t>
                      </a:r>
                    </a:p>
                  </a:txBody>
                  <a:tcPr marL="3572" marR="3572" marT="3572" marB="0" anchor="b">
                    <a:lnL>
                      <a:noFill/>
                    </a:lnL>
                    <a:lnR>
                      <a:noFill/>
                    </a:lnR>
                    <a:lnT>
                      <a:noFill/>
                    </a:lnT>
                    <a:lnB>
                      <a:noFill/>
                    </a:lnB>
                    <a:solidFill>
                      <a:schemeClr val="bg1">
                        <a:lumMod val="85000"/>
                      </a:schemeClr>
                    </a:solidFill>
                  </a:tcPr>
                </a:tc>
                <a:tc hMerge="1">
                  <a:txBody>
                    <a:bodyPr/>
                    <a:lstStyle/>
                    <a:p>
                      <a:endParaRPr lang="en-US"/>
                    </a:p>
                  </a:txBody>
                  <a:tcPr/>
                </a:tc>
                <a:tc>
                  <a:txBody>
                    <a:bodyPr/>
                    <a:lstStyle/>
                    <a:p>
                      <a:pPr algn="l" fontAlgn="b"/>
                      <a:r>
                        <a:rPr lang="en-US" sz="1500" b="0" i="0" u="none" strike="noStrike" dirty="0">
                          <a:solidFill>
                            <a:srgbClr val="000000"/>
                          </a:solidFill>
                          <a:effectLst/>
                          <a:latin typeface="Calibri" panose="020F0502020204030204" pitchFamily="34" charset="0"/>
                        </a:rPr>
                        <a:t>3</a:t>
                      </a:r>
                    </a:p>
                  </a:txBody>
                  <a:tcPr marL="3572" marR="3572" marT="3572" marB="0" anchor="b">
                    <a:lnL>
                      <a:noFill/>
                    </a:lnL>
                    <a:lnR>
                      <a:noFill/>
                    </a:lnR>
                    <a:lnT>
                      <a:noFill/>
                    </a:lnT>
                    <a:lnB>
                      <a:noFill/>
                    </a:lnB>
                    <a:solidFill>
                      <a:schemeClr val="bg1">
                        <a:lumMod val="85000"/>
                      </a:schemeClr>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tc>
                  <a:txBody>
                    <a:bodyPr/>
                    <a:lstStyle/>
                    <a:p>
                      <a:pPr algn="l" fontAlgn="b"/>
                      <a:endParaRPr lang="en-US" sz="1500" b="0" i="0" u="none" strike="noStrike" dirty="0">
                        <a:solidFill>
                          <a:srgbClr val="000000"/>
                        </a:solidFill>
                        <a:effectLst/>
                        <a:latin typeface="Calibri" panose="020F0502020204030204" pitchFamily="34" charset="0"/>
                      </a:endParaRPr>
                    </a:p>
                  </a:txBody>
                  <a:tcPr marL="3572" marR="3572" marT="3572" marB="0" anchor="b">
                    <a:lnL>
                      <a:noFill/>
                    </a:lnL>
                    <a:lnR>
                      <a:noFill/>
                    </a:lnR>
                    <a:lnT>
                      <a:noFill/>
                    </a:lnT>
                    <a:lnB>
                      <a:noFill/>
                    </a:lnB>
                    <a:solidFill>
                      <a:schemeClr val="bg1"/>
                    </a:solidFill>
                  </a:tcPr>
                </a:tc>
                <a:extLst>
                  <a:ext uri="{0D108BD9-81ED-4DB2-BD59-A6C34878D82A}">
                    <a16:rowId xmlns:a16="http://schemas.microsoft.com/office/drawing/2014/main" val="598871708"/>
                  </a:ext>
                </a:extLst>
              </a:tr>
            </a:tbl>
          </a:graphicData>
        </a:graphic>
      </p:graphicFrame>
      <p:pic>
        <p:nvPicPr>
          <p:cNvPr id="8" name="Server"/>
          <p:cNvPicPr>
            <a:picLocks noChangeAspect="1"/>
          </p:cNvPicPr>
          <p:nvPr/>
        </p:nvPicPr>
        <p:blipFill>
          <a:blip r:embed="rId3"/>
          <a:stretch>
            <a:fillRect/>
          </a:stretch>
        </p:blipFill>
        <p:spPr>
          <a:xfrm>
            <a:off x="3161437" y="2397213"/>
            <a:ext cx="907091" cy="1707462"/>
          </a:xfrm>
          <a:prstGeom prst="rect">
            <a:avLst/>
          </a:prstGeom>
        </p:spPr>
      </p:pic>
      <p:grpSp>
        <p:nvGrpSpPr>
          <p:cNvPr id="9" name="PC"/>
          <p:cNvGrpSpPr>
            <a:grpSpLocks noChangeAspect="1"/>
          </p:cNvGrpSpPr>
          <p:nvPr/>
        </p:nvGrpSpPr>
        <p:grpSpPr bwMode="auto">
          <a:xfrm>
            <a:off x="6772976" y="3843837"/>
            <a:ext cx="1296407" cy="1146650"/>
            <a:chOff x="365" y="3080"/>
            <a:chExt cx="1160" cy="1026"/>
          </a:xfrm>
        </p:grpSpPr>
        <p:sp>
          <p:nvSpPr>
            <p:cNvPr id="10" name="AutoShape 3"/>
            <p:cNvSpPr>
              <a:spLocks noChangeAspect="1" noChangeArrowheads="1" noTextEdit="1"/>
            </p:cNvSpPr>
            <p:nvPr/>
          </p:nvSpPr>
          <p:spPr bwMode="auto">
            <a:xfrm>
              <a:off x="365" y="3080"/>
              <a:ext cx="1160" cy="1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11" name="Freeform 5"/>
            <p:cNvSpPr>
              <a:spLocks/>
            </p:cNvSpPr>
            <p:nvPr/>
          </p:nvSpPr>
          <p:spPr bwMode="auto">
            <a:xfrm>
              <a:off x="629" y="3783"/>
              <a:ext cx="626" cy="65"/>
            </a:xfrm>
            <a:custGeom>
              <a:avLst/>
              <a:gdLst>
                <a:gd name="T0" fmla="*/ 574 w 626"/>
                <a:gd name="T1" fmla="*/ 0 h 65"/>
                <a:gd name="T2" fmla="*/ 52 w 626"/>
                <a:gd name="T3" fmla="*/ 0 h 65"/>
                <a:gd name="T4" fmla="*/ 0 w 626"/>
                <a:gd name="T5" fmla="*/ 65 h 65"/>
                <a:gd name="T6" fmla="*/ 626 w 626"/>
                <a:gd name="T7" fmla="*/ 65 h 65"/>
                <a:gd name="T8" fmla="*/ 574 w 626"/>
                <a:gd name="T9" fmla="*/ 0 h 65"/>
              </a:gdLst>
              <a:ahLst/>
              <a:cxnLst>
                <a:cxn ang="0">
                  <a:pos x="T0" y="T1"/>
                </a:cxn>
                <a:cxn ang="0">
                  <a:pos x="T2" y="T3"/>
                </a:cxn>
                <a:cxn ang="0">
                  <a:pos x="T4" y="T5"/>
                </a:cxn>
                <a:cxn ang="0">
                  <a:pos x="T6" y="T7"/>
                </a:cxn>
                <a:cxn ang="0">
                  <a:pos x="T8" y="T9"/>
                </a:cxn>
              </a:cxnLst>
              <a:rect l="0" t="0" r="r" b="b"/>
              <a:pathLst>
                <a:path w="626" h="65">
                  <a:moveTo>
                    <a:pt x="574" y="0"/>
                  </a:moveTo>
                  <a:lnTo>
                    <a:pt x="52" y="0"/>
                  </a:lnTo>
                  <a:lnTo>
                    <a:pt x="0" y="65"/>
                  </a:lnTo>
                  <a:lnTo>
                    <a:pt x="626" y="65"/>
                  </a:lnTo>
                  <a:lnTo>
                    <a:pt x="574"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12" name="Rectangle 6"/>
            <p:cNvSpPr>
              <a:spLocks noChangeArrowheads="1"/>
            </p:cNvSpPr>
            <p:nvPr/>
          </p:nvSpPr>
          <p:spPr bwMode="auto">
            <a:xfrm>
              <a:off x="629" y="3848"/>
              <a:ext cx="626" cy="19"/>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13" name="Rectangle 7"/>
            <p:cNvSpPr>
              <a:spLocks noChangeArrowheads="1"/>
            </p:cNvSpPr>
            <p:nvPr/>
          </p:nvSpPr>
          <p:spPr bwMode="auto">
            <a:xfrm>
              <a:off x="816" y="3654"/>
              <a:ext cx="245" cy="161"/>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14" name="Freeform 8"/>
            <p:cNvSpPr>
              <a:spLocks/>
            </p:cNvSpPr>
            <p:nvPr/>
          </p:nvSpPr>
          <p:spPr bwMode="auto">
            <a:xfrm>
              <a:off x="365" y="3919"/>
              <a:ext cx="1154" cy="174"/>
            </a:xfrm>
            <a:custGeom>
              <a:avLst/>
              <a:gdLst>
                <a:gd name="T0" fmla="*/ 980 w 1154"/>
                <a:gd name="T1" fmla="*/ 0 h 174"/>
                <a:gd name="T2" fmla="*/ 155 w 1154"/>
                <a:gd name="T3" fmla="*/ 0 h 174"/>
                <a:gd name="T4" fmla="*/ 0 w 1154"/>
                <a:gd name="T5" fmla="*/ 174 h 174"/>
                <a:gd name="T6" fmla="*/ 1154 w 1154"/>
                <a:gd name="T7" fmla="*/ 174 h 174"/>
                <a:gd name="T8" fmla="*/ 980 w 1154"/>
                <a:gd name="T9" fmla="*/ 0 h 174"/>
              </a:gdLst>
              <a:ahLst/>
              <a:cxnLst>
                <a:cxn ang="0">
                  <a:pos x="T0" y="T1"/>
                </a:cxn>
                <a:cxn ang="0">
                  <a:pos x="T2" y="T3"/>
                </a:cxn>
                <a:cxn ang="0">
                  <a:pos x="T4" y="T5"/>
                </a:cxn>
                <a:cxn ang="0">
                  <a:pos x="T6" y="T7"/>
                </a:cxn>
                <a:cxn ang="0">
                  <a:pos x="T8" y="T9"/>
                </a:cxn>
              </a:cxnLst>
              <a:rect l="0" t="0" r="r" b="b"/>
              <a:pathLst>
                <a:path w="1154" h="174">
                  <a:moveTo>
                    <a:pt x="980" y="0"/>
                  </a:moveTo>
                  <a:lnTo>
                    <a:pt x="155" y="0"/>
                  </a:lnTo>
                  <a:lnTo>
                    <a:pt x="0" y="174"/>
                  </a:lnTo>
                  <a:lnTo>
                    <a:pt x="1154" y="174"/>
                  </a:lnTo>
                  <a:lnTo>
                    <a:pt x="980"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15" name="Freeform 9"/>
            <p:cNvSpPr>
              <a:spLocks/>
            </p:cNvSpPr>
            <p:nvPr/>
          </p:nvSpPr>
          <p:spPr bwMode="auto">
            <a:xfrm>
              <a:off x="391" y="3080"/>
              <a:ext cx="1102" cy="639"/>
            </a:xfrm>
            <a:custGeom>
              <a:avLst/>
              <a:gdLst>
                <a:gd name="T0" fmla="*/ 171 w 171"/>
                <a:gd name="T1" fmla="*/ 89 h 99"/>
                <a:gd name="T2" fmla="*/ 161 w 171"/>
                <a:gd name="T3" fmla="*/ 99 h 99"/>
                <a:gd name="T4" fmla="*/ 9 w 171"/>
                <a:gd name="T5" fmla="*/ 99 h 99"/>
                <a:gd name="T6" fmla="*/ 0 w 171"/>
                <a:gd name="T7" fmla="*/ 89 h 99"/>
                <a:gd name="T8" fmla="*/ 0 w 171"/>
                <a:gd name="T9" fmla="*/ 9 h 99"/>
                <a:gd name="T10" fmla="*/ 9 w 171"/>
                <a:gd name="T11" fmla="*/ 0 h 99"/>
                <a:gd name="T12" fmla="*/ 161 w 171"/>
                <a:gd name="T13" fmla="*/ 0 h 99"/>
                <a:gd name="T14" fmla="*/ 171 w 171"/>
                <a:gd name="T15" fmla="*/ 9 h 99"/>
                <a:gd name="T16" fmla="*/ 171 w 171"/>
                <a:gd name="T17" fmla="*/ 8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99">
                  <a:moveTo>
                    <a:pt x="171" y="89"/>
                  </a:moveTo>
                  <a:cubicBezTo>
                    <a:pt x="171" y="94"/>
                    <a:pt x="167" y="99"/>
                    <a:pt x="161" y="99"/>
                  </a:cubicBezTo>
                  <a:cubicBezTo>
                    <a:pt x="9" y="99"/>
                    <a:pt x="9" y="99"/>
                    <a:pt x="9" y="99"/>
                  </a:cubicBezTo>
                  <a:cubicBezTo>
                    <a:pt x="4" y="99"/>
                    <a:pt x="0" y="94"/>
                    <a:pt x="0" y="89"/>
                  </a:cubicBezTo>
                  <a:cubicBezTo>
                    <a:pt x="0" y="9"/>
                    <a:pt x="0" y="9"/>
                    <a:pt x="0" y="9"/>
                  </a:cubicBezTo>
                  <a:cubicBezTo>
                    <a:pt x="0" y="4"/>
                    <a:pt x="4" y="0"/>
                    <a:pt x="9" y="0"/>
                  </a:cubicBezTo>
                  <a:cubicBezTo>
                    <a:pt x="161" y="0"/>
                    <a:pt x="161" y="0"/>
                    <a:pt x="161" y="0"/>
                  </a:cubicBezTo>
                  <a:cubicBezTo>
                    <a:pt x="167" y="0"/>
                    <a:pt x="171" y="4"/>
                    <a:pt x="171" y="9"/>
                  </a:cubicBezTo>
                  <a:lnTo>
                    <a:pt x="171" y="89"/>
                  </a:ln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16" name="Rectangle 10"/>
            <p:cNvSpPr>
              <a:spLocks noChangeArrowheads="1"/>
            </p:cNvSpPr>
            <p:nvPr/>
          </p:nvSpPr>
          <p:spPr bwMode="auto">
            <a:xfrm>
              <a:off x="449" y="3138"/>
              <a:ext cx="992" cy="516"/>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17" name="Rectangle 11"/>
            <p:cNvSpPr>
              <a:spLocks noChangeArrowheads="1"/>
            </p:cNvSpPr>
            <p:nvPr/>
          </p:nvSpPr>
          <p:spPr bwMode="auto">
            <a:xfrm>
              <a:off x="816" y="3719"/>
              <a:ext cx="245" cy="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18" name="Rectangle 12"/>
            <p:cNvSpPr>
              <a:spLocks noChangeArrowheads="1"/>
            </p:cNvSpPr>
            <p:nvPr/>
          </p:nvSpPr>
          <p:spPr bwMode="auto">
            <a:xfrm>
              <a:off x="365" y="4093"/>
              <a:ext cx="1154" cy="19"/>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19" name="Oval 13"/>
            <p:cNvSpPr>
              <a:spLocks noChangeArrowheads="1"/>
            </p:cNvSpPr>
            <p:nvPr/>
          </p:nvSpPr>
          <p:spPr bwMode="auto">
            <a:xfrm>
              <a:off x="926" y="3093"/>
              <a:ext cx="32" cy="2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20" name="Freeform 14"/>
            <p:cNvSpPr>
              <a:spLocks/>
            </p:cNvSpPr>
            <p:nvPr/>
          </p:nvSpPr>
          <p:spPr bwMode="auto">
            <a:xfrm>
              <a:off x="423" y="3938"/>
              <a:ext cx="1031" cy="129"/>
            </a:xfrm>
            <a:custGeom>
              <a:avLst/>
              <a:gdLst>
                <a:gd name="T0" fmla="*/ 915 w 1031"/>
                <a:gd name="T1" fmla="*/ 0 h 129"/>
                <a:gd name="T2" fmla="*/ 110 w 1031"/>
                <a:gd name="T3" fmla="*/ 0 h 129"/>
                <a:gd name="T4" fmla="*/ 0 w 1031"/>
                <a:gd name="T5" fmla="*/ 129 h 129"/>
                <a:gd name="T6" fmla="*/ 1031 w 1031"/>
                <a:gd name="T7" fmla="*/ 129 h 129"/>
                <a:gd name="T8" fmla="*/ 915 w 1031"/>
                <a:gd name="T9" fmla="*/ 0 h 129"/>
              </a:gdLst>
              <a:ahLst/>
              <a:cxnLst>
                <a:cxn ang="0">
                  <a:pos x="T0" y="T1"/>
                </a:cxn>
                <a:cxn ang="0">
                  <a:pos x="T2" y="T3"/>
                </a:cxn>
                <a:cxn ang="0">
                  <a:pos x="T4" y="T5"/>
                </a:cxn>
                <a:cxn ang="0">
                  <a:pos x="T6" y="T7"/>
                </a:cxn>
                <a:cxn ang="0">
                  <a:pos x="T8" y="T9"/>
                </a:cxn>
              </a:cxnLst>
              <a:rect l="0" t="0" r="r" b="b"/>
              <a:pathLst>
                <a:path w="1031" h="129">
                  <a:moveTo>
                    <a:pt x="915" y="0"/>
                  </a:moveTo>
                  <a:lnTo>
                    <a:pt x="110" y="0"/>
                  </a:lnTo>
                  <a:lnTo>
                    <a:pt x="0" y="129"/>
                  </a:lnTo>
                  <a:lnTo>
                    <a:pt x="1031" y="129"/>
                  </a:lnTo>
                  <a:lnTo>
                    <a:pt x="915" y="0"/>
                  </a:ln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21" name="Freeform 15"/>
            <p:cNvSpPr>
              <a:spLocks noEditPoints="1"/>
            </p:cNvSpPr>
            <p:nvPr/>
          </p:nvSpPr>
          <p:spPr bwMode="auto">
            <a:xfrm>
              <a:off x="436" y="3932"/>
              <a:ext cx="999" cy="154"/>
            </a:xfrm>
            <a:custGeom>
              <a:avLst/>
              <a:gdLst>
                <a:gd name="T0" fmla="*/ 902 w 999"/>
                <a:gd name="T1" fmla="*/ 90 h 154"/>
                <a:gd name="T2" fmla="*/ 877 w 999"/>
                <a:gd name="T3" fmla="*/ 64 h 154"/>
                <a:gd name="T4" fmla="*/ 947 w 999"/>
                <a:gd name="T5" fmla="*/ 32 h 154"/>
                <a:gd name="T6" fmla="*/ 831 w 999"/>
                <a:gd name="T7" fmla="*/ 6 h 154"/>
                <a:gd name="T8" fmla="*/ 812 w 999"/>
                <a:gd name="T9" fmla="*/ 25 h 154"/>
                <a:gd name="T10" fmla="*/ 664 w 999"/>
                <a:gd name="T11" fmla="*/ 0 h 154"/>
                <a:gd name="T12" fmla="*/ 638 w 999"/>
                <a:gd name="T13" fmla="*/ 25 h 154"/>
                <a:gd name="T14" fmla="*/ 567 w 999"/>
                <a:gd name="T15" fmla="*/ 0 h 154"/>
                <a:gd name="T16" fmla="*/ 529 w 999"/>
                <a:gd name="T17" fmla="*/ 25 h 154"/>
                <a:gd name="T18" fmla="*/ 464 w 999"/>
                <a:gd name="T19" fmla="*/ 6 h 154"/>
                <a:gd name="T20" fmla="*/ 425 w 999"/>
                <a:gd name="T21" fmla="*/ 25 h 154"/>
                <a:gd name="T22" fmla="*/ 367 w 999"/>
                <a:gd name="T23" fmla="*/ 6 h 154"/>
                <a:gd name="T24" fmla="*/ 322 w 999"/>
                <a:gd name="T25" fmla="*/ 25 h 154"/>
                <a:gd name="T26" fmla="*/ 200 w 999"/>
                <a:gd name="T27" fmla="*/ 25 h 154"/>
                <a:gd name="T28" fmla="*/ 181 w 999"/>
                <a:gd name="T29" fmla="*/ 25 h 154"/>
                <a:gd name="T30" fmla="*/ 148 w 999"/>
                <a:gd name="T31" fmla="*/ 58 h 154"/>
                <a:gd name="T32" fmla="*/ 129 w 999"/>
                <a:gd name="T33" fmla="*/ 90 h 154"/>
                <a:gd name="T34" fmla="*/ 129 w 999"/>
                <a:gd name="T35" fmla="*/ 96 h 154"/>
                <a:gd name="T36" fmla="*/ 168 w 999"/>
                <a:gd name="T37" fmla="*/ 96 h 154"/>
                <a:gd name="T38" fmla="*/ 226 w 999"/>
                <a:gd name="T39" fmla="*/ 96 h 154"/>
                <a:gd name="T40" fmla="*/ 245 w 999"/>
                <a:gd name="T41" fmla="*/ 135 h 154"/>
                <a:gd name="T42" fmla="*/ 303 w 999"/>
                <a:gd name="T43" fmla="*/ 96 h 154"/>
                <a:gd name="T44" fmla="*/ 329 w 999"/>
                <a:gd name="T45" fmla="*/ 141 h 154"/>
                <a:gd name="T46" fmla="*/ 664 w 999"/>
                <a:gd name="T47" fmla="*/ 96 h 154"/>
                <a:gd name="T48" fmla="*/ 741 w 999"/>
                <a:gd name="T49" fmla="*/ 96 h 154"/>
                <a:gd name="T50" fmla="*/ 857 w 999"/>
                <a:gd name="T51" fmla="*/ 154 h 154"/>
                <a:gd name="T52" fmla="*/ 864 w 999"/>
                <a:gd name="T53" fmla="*/ 96 h 154"/>
                <a:gd name="T54" fmla="*/ 941 w 999"/>
                <a:gd name="T55" fmla="*/ 96 h 154"/>
                <a:gd name="T56" fmla="*/ 999 w 999"/>
                <a:gd name="T57" fmla="*/ 90 h 154"/>
                <a:gd name="T58" fmla="*/ 851 w 999"/>
                <a:gd name="T59" fmla="*/ 32 h 154"/>
                <a:gd name="T60" fmla="*/ 819 w 999"/>
                <a:gd name="T61" fmla="*/ 32 h 154"/>
                <a:gd name="T62" fmla="*/ 297 w 999"/>
                <a:gd name="T63" fmla="*/ 64 h 154"/>
                <a:gd name="T64" fmla="*/ 297 w 999"/>
                <a:gd name="T65" fmla="*/ 58 h 154"/>
                <a:gd name="T66" fmla="*/ 374 w 999"/>
                <a:gd name="T67" fmla="*/ 32 h 154"/>
                <a:gd name="T68" fmla="*/ 651 w 999"/>
                <a:gd name="T69" fmla="*/ 32 h 154"/>
                <a:gd name="T70" fmla="*/ 619 w 999"/>
                <a:gd name="T71" fmla="*/ 32 h 154"/>
                <a:gd name="T72" fmla="*/ 587 w 999"/>
                <a:gd name="T73" fmla="*/ 58 h 154"/>
                <a:gd name="T74" fmla="*/ 516 w 999"/>
                <a:gd name="T75" fmla="*/ 58 h 154"/>
                <a:gd name="T76" fmla="*/ 445 w 999"/>
                <a:gd name="T77" fmla="*/ 58 h 154"/>
                <a:gd name="T78" fmla="*/ 413 w 999"/>
                <a:gd name="T79" fmla="*/ 32 h 154"/>
                <a:gd name="T80" fmla="*/ 406 w 999"/>
                <a:gd name="T81" fmla="*/ 32 h 154"/>
                <a:gd name="T82" fmla="*/ 374 w 999"/>
                <a:gd name="T83" fmla="*/ 64 h 154"/>
                <a:gd name="T84" fmla="*/ 413 w 999"/>
                <a:gd name="T85" fmla="*/ 64 h 154"/>
                <a:gd name="T86" fmla="*/ 483 w 999"/>
                <a:gd name="T87" fmla="*/ 64 h 154"/>
                <a:gd name="T88" fmla="*/ 522 w 999"/>
                <a:gd name="T89" fmla="*/ 64 h 154"/>
                <a:gd name="T90" fmla="*/ 561 w 999"/>
                <a:gd name="T91" fmla="*/ 90 h 154"/>
                <a:gd name="T92" fmla="*/ 567 w 999"/>
                <a:gd name="T93" fmla="*/ 90 h 154"/>
                <a:gd name="T94" fmla="*/ 599 w 999"/>
                <a:gd name="T95" fmla="*/ 64 h 154"/>
                <a:gd name="T96" fmla="*/ 664 w 999"/>
                <a:gd name="T97" fmla="*/ 58 h 154"/>
                <a:gd name="T98" fmla="*/ 303 w 999"/>
                <a:gd name="T99" fmla="*/ 32 h 154"/>
                <a:gd name="T100" fmla="*/ 200 w 999"/>
                <a:gd name="T101" fmla="*/ 32 h 154"/>
                <a:gd name="T102" fmla="*/ 168 w 999"/>
                <a:gd name="T103" fmla="*/ 90 h 154"/>
                <a:gd name="T104" fmla="*/ 174 w 999"/>
                <a:gd name="T105" fmla="*/ 90 h 154"/>
                <a:gd name="T106" fmla="*/ 213 w 999"/>
                <a:gd name="T107" fmla="*/ 90 h 154"/>
                <a:gd name="T108" fmla="*/ 290 w 999"/>
                <a:gd name="T109" fmla="*/ 90 h 154"/>
                <a:gd name="T110" fmla="*/ 683 w 999"/>
                <a:gd name="T111" fmla="*/ 90 h 154"/>
                <a:gd name="T112" fmla="*/ 819 w 999"/>
                <a:gd name="T113" fmla="*/ 9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99" h="154">
                  <a:moveTo>
                    <a:pt x="999" y="90"/>
                  </a:moveTo>
                  <a:lnTo>
                    <a:pt x="941" y="90"/>
                  </a:lnTo>
                  <a:lnTo>
                    <a:pt x="941" y="90"/>
                  </a:lnTo>
                  <a:lnTo>
                    <a:pt x="941" y="90"/>
                  </a:lnTo>
                  <a:lnTo>
                    <a:pt x="902" y="90"/>
                  </a:lnTo>
                  <a:lnTo>
                    <a:pt x="902" y="90"/>
                  </a:lnTo>
                  <a:lnTo>
                    <a:pt x="902" y="90"/>
                  </a:lnTo>
                  <a:lnTo>
                    <a:pt x="864" y="90"/>
                  </a:lnTo>
                  <a:lnTo>
                    <a:pt x="844" y="64"/>
                  </a:lnTo>
                  <a:lnTo>
                    <a:pt x="877" y="64"/>
                  </a:lnTo>
                  <a:lnTo>
                    <a:pt x="877" y="64"/>
                  </a:lnTo>
                  <a:lnTo>
                    <a:pt x="877" y="64"/>
                  </a:lnTo>
                  <a:lnTo>
                    <a:pt x="973" y="64"/>
                  </a:lnTo>
                  <a:lnTo>
                    <a:pt x="973" y="58"/>
                  </a:lnTo>
                  <a:lnTo>
                    <a:pt x="877" y="58"/>
                  </a:lnTo>
                  <a:lnTo>
                    <a:pt x="877" y="58"/>
                  </a:lnTo>
                  <a:lnTo>
                    <a:pt x="857" y="32"/>
                  </a:lnTo>
                  <a:lnTo>
                    <a:pt x="947" y="32"/>
                  </a:lnTo>
                  <a:lnTo>
                    <a:pt x="947" y="25"/>
                  </a:lnTo>
                  <a:lnTo>
                    <a:pt x="857" y="25"/>
                  </a:lnTo>
                  <a:lnTo>
                    <a:pt x="857" y="25"/>
                  </a:lnTo>
                  <a:lnTo>
                    <a:pt x="857" y="25"/>
                  </a:lnTo>
                  <a:lnTo>
                    <a:pt x="838" y="0"/>
                  </a:lnTo>
                  <a:lnTo>
                    <a:pt x="831" y="6"/>
                  </a:lnTo>
                  <a:lnTo>
                    <a:pt x="851" y="25"/>
                  </a:lnTo>
                  <a:lnTo>
                    <a:pt x="819" y="25"/>
                  </a:lnTo>
                  <a:lnTo>
                    <a:pt x="819" y="25"/>
                  </a:lnTo>
                  <a:lnTo>
                    <a:pt x="806" y="0"/>
                  </a:lnTo>
                  <a:lnTo>
                    <a:pt x="799" y="6"/>
                  </a:lnTo>
                  <a:lnTo>
                    <a:pt x="812" y="25"/>
                  </a:lnTo>
                  <a:lnTo>
                    <a:pt x="780" y="25"/>
                  </a:lnTo>
                  <a:lnTo>
                    <a:pt x="767" y="0"/>
                  </a:lnTo>
                  <a:lnTo>
                    <a:pt x="735" y="0"/>
                  </a:lnTo>
                  <a:lnTo>
                    <a:pt x="748" y="25"/>
                  </a:lnTo>
                  <a:lnTo>
                    <a:pt x="677" y="25"/>
                  </a:lnTo>
                  <a:lnTo>
                    <a:pt x="664" y="0"/>
                  </a:lnTo>
                  <a:lnTo>
                    <a:pt x="664" y="6"/>
                  </a:lnTo>
                  <a:lnTo>
                    <a:pt x="670" y="25"/>
                  </a:lnTo>
                  <a:lnTo>
                    <a:pt x="638" y="25"/>
                  </a:lnTo>
                  <a:lnTo>
                    <a:pt x="632" y="6"/>
                  </a:lnTo>
                  <a:lnTo>
                    <a:pt x="632" y="6"/>
                  </a:lnTo>
                  <a:lnTo>
                    <a:pt x="638" y="25"/>
                  </a:lnTo>
                  <a:lnTo>
                    <a:pt x="606" y="25"/>
                  </a:lnTo>
                  <a:lnTo>
                    <a:pt x="599" y="0"/>
                  </a:lnTo>
                  <a:lnTo>
                    <a:pt x="593" y="6"/>
                  </a:lnTo>
                  <a:lnTo>
                    <a:pt x="599" y="25"/>
                  </a:lnTo>
                  <a:lnTo>
                    <a:pt x="567" y="25"/>
                  </a:lnTo>
                  <a:lnTo>
                    <a:pt x="567" y="0"/>
                  </a:lnTo>
                  <a:lnTo>
                    <a:pt x="561" y="6"/>
                  </a:lnTo>
                  <a:lnTo>
                    <a:pt x="567" y="25"/>
                  </a:lnTo>
                  <a:lnTo>
                    <a:pt x="535" y="25"/>
                  </a:lnTo>
                  <a:lnTo>
                    <a:pt x="535" y="6"/>
                  </a:lnTo>
                  <a:lnTo>
                    <a:pt x="529" y="6"/>
                  </a:lnTo>
                  <a:lnTo>
                    <a:pt x="529" y="25"/>
                  </a:lnTo>
                  <a:lnTo>
                    <a:pt x="503" y="25"/>
                  </a:lnTo>
                  <a:lnTo>
                    <a:pt x="503" y="6"/>
                  </a:lnTo>
                  <a:lnTo>
                    <a:pt x="496" y="6"/>
                  </a:lnTo>
                  <a:lnTo>
                    <a:pt x="496" y="25"/>
                  </a:lnTo>
                  <a:lnTo>
                    <a:pt x="464" y="25"/>
                  </a:lnTo>
                  <a:lnTo>
                    <a:pt x="464" y="6"/>
                  </a:lnTo>
                  <a:lnTo>
                    <a:pt x="464" y="6"/>
                  </a:lnTo>
                  <a:lnTo>
                    <a:pt x="464" y="25"/>
                  </a:lnTo>
                  <a:lnTo>
                    <a:pt x="432" y="25"/>
                  </a:lnTo>
                  <a:lnTo>
                    <a:pt x="432" y="6"/>
                  </a:lnTo>
                  <a:lnTo>
                    <a:pt x="432" y="0"/>
                  </a:lnTo>
                  <a:lnTo>
                    <a:pt x="425" y="25"/>
                  </a:lnTo>
                  <a:lnTo>
                    <a:pt x="393" y="25"/>
                  </a:lnTo>
                  <a:lnTo>
                    <a:pt x="400" y="6"/>
                  </a:lnTo>
                  <a:lnTo>
                    <a:pt x="393" y="6"/>
                  </a:lnTo>
                  <a:lnTo>
                    <a:pt x="393" y="25"/>
                  </a:lnTo>
                  <a:lnTo>
                    <a:pt x="361" y="25"/>
                  </a:lnTo>
                  <a:lnTo>
                    <a:pt x="367" y="6"/>
                  </a:lnTo>
                  <a:lnTo>
                    <a:pt x="367" y="0"/>
                  </a:lnTo>
                  <a:lnTo>
                    <a:pt x="355" y="25"/>
                  </a:lnTo>
                  <a:lnTo>
                    <a:pt x="329" y="25"/>
                  </a:lnTo>
                  <a:lnTo>
                    <a:pt x="335" y="6"/>
                  </a:lnTo>
                  <a:lnTo>
                    <a:pt x="329" y="0"/>
                  </a:lnTo>
                  <a:lnTo>
                    <a:pt x="322" y="25"/>
                  </a:lnTo>
                  <a:lnTo>
                    <a:pt x="290" y="25"/>
                  </a:lnTo>
                  <a:lnTo>
                    <a:pt x="303" y="6"/>
                  </a:lnTo>
                  <a:lnTo>
                    <a:pt x="297" y="0"/>
                  </a:lnTo>
                  <a:lnTo>
                    <a:pt x="284" y="25"/>
                  </a:lnTo>
                  <a:lnTo>
                    <a:pt x="200" y="25"/>
                  </a:lnTo>
                  <a:lnTo>
                    <a:pt x="200" y="25"/>
                  </a:lnTo>
                  <a:lnTo>
                    <a:pt x="200" y="25"/>
                  </a:lnTo>
                  <a:lnTo>
                    <a:pt x="187" y="25"/>
                  </a:lnTo>
                  <a:lnTo>
                    <a:pt x="200" y="6"/>
                  </a:lnTo>
                  <a:lnTo>
                    <a:pt x="200" y="0"/>
                  </a:lnTo>
                  <a:lnTo>
                    <a:pt x="181" y="25"/>
                  </a:lnTo>
                  <a:lnTo>
                    <a:pt x="181" y="25"/>
                  </a:lnTo>
                  <a:lnTo>
                    <a:pt x="52" y="25"/>
                  </a:lnTo>
                  <a:lnTo>
                    <a:pt x="52" y="32"/>
                  </a:lnTo>
                  <a:lnTo>
                    <a:pt x="193" y="32"/>
                  </a:lnTo>
                  <a:lnTo>
                    <a:pt x="181" y="58"/>
                  </a:lnTo>
                  <a:lnTo>
                    <a:pt x="181" y="58"/>
                  </a:lnTo>
                  <a:lnTo>
                    <a:pt x="148" y="58"/>
                  </a:lnTo>
                  <a:lnTo>
                    <a:pt x="148" y="58"/>
                  </a:lnTo>
                  <a:lnTo>
                    <a:pt x="148" y="58"/>
                  </a:lnTo>
                  <a:lnTo>
                    <a:pt x="32" y="58"/>
                  </a:lnTo>
                  <a:lnTo>
                    <a:pt x="32" y="64"/>
                  </a:lnTo>
                  <a:lnTo>
                    <a:pt x="148" y="64"/>
                  </a:lnTo>
                  <a:lnTo>
                    <a:pt x="129" y="90"/>
                  </a:lnTo>
                  <a:lnTo>
                    <a:pt x="129" y="90"/>
                  </a:lnTo>
                  <a:lnTo>
                    <a:pt x="0" y="90"/>
                  </a:lnTo>
                  <a:lnTo>
                    <a:pt x="0" y="96"/>
                  </a:lnTo>
                  <a:lnTo>
                    <a:pt x="129" y="96"/>
                  </a:lnTo>
                  <a:lnTo>
                    <a:pt x="129" y="96"/>
                  </a:lnTo>
                  <a:lnTo>
                    <a:pt x="129" y="96"/>
                  </a:lnTo>
                  <a:lnTo>
                    <a:pt x="142" y="96"/>
                  </a:lnTo>
                  <a:lnTo>
                    <a:pt x="116" y="141"/>
                  </a:lnTo>
                  <a:lnTo>
                    <a:pt x="116" y="148"/>
                  </a:lnTo>
                  <a:lnTo>
                    <a:pt x="148" y="96"/>
                  </a:lnTo>
                  <a:lnTo>
                    <a:pt x="148" y="96"/>
                  </a:lnTo>
                  <a:lnTo>
                    <a:pt x="168" y="96"/>
                  </a:lnTo>
                  <a:lnTo>
                    <a:pt x="168" y="96"/>
                  </a:lnTo>
                  <a:lnTo>
                    <a:pt x="168" y="96"/>
                  </a:lnTo>
                  <a:lnTo>
                    <a:pt x="206" y="96"/>
                  </a:lnTo>
                  <a:lnTo>
                    <a:pt x="206" y="103"/>
                  </a:lnTo>
                  <a:lnTo>
                    <a:pt x="206" y="96"/>
                  </a:lnTo>
                  <a:lnTo>
                    <a:pt x="226" y="96"/>
                  </a:lnTo>
                  <a:lnTo>
                    <a:pt x="200" y="141"/>
                  </a:lnTo>
                  <a:lnTo>
                    <a:pt x="206" y="148"/>
                  </a:lnTo>
                  <a:lnTo>
                    <a:pt x="226" y="103"/>
                  </a:lnTo>
                  <a:lnTo>
                    <a:pt x="226" y="96"/>
                  </a:lnTo>
                  <a:lnTo>
                    <a:pt x="264" y="96"/>
                  </a:lnTo>
                  <a:lnTo>
                    <a:pt x="245" y="135"/>
                  </a:lnTo>
                  <a:lnTo>
                    <a:pt x="251" y="141"/>
                  </a:lnTo>
                  <a:lnTo>
                    <a:pt x="271" y="96"/>
                  </a:lnTo>
                  <a:lnTo>
                    <a:pt x="284" y="96"/>
                  </a:lnTo>
                  <a:lnTo>
                    <a:pt x="290" y="96"/>
                  </a:lnTo>
                  <a:lnTo>
                    <a:pt x="290" y="96"/>
                  </a:lnTo>
                  <a:lnTo>
                    <a:pt x="303" y="96"/>
                  </a:lnTo>
                  <a:lnTo>
                    <a:pt x="290" y="141"/>
                  </a:lnTo>
                  <a:lnTo>
                    <a:pt x="290" y="148"/>
                  </a:lnTo>
                  <a:lnTo>
                    <a:pt x="309" y="96"/>
                  </a:lnTo>
                  <a:lnTo>
                    <a:pt x="309" y="96"/>
                  </a:lnTo>
                  <a:lnTo>
                    <a:pt x="342" y="96"/>
                  </a:lnTo>
                  <a:lnTo>
                    <a:pt x="329" y="141"/>
                  </a:lnTo>
                  <a:lnTo>
                    <a:pt x="335" y="141"/>
                  </a:lnTo>
                  <a:lnTo>
                    <a:pt x="348" y="96"/>
                  </a:lnTo>
                  <a:lnTo>
                    <a:pt x="664" y="96"/>
                  </a:lnTo>
                  <a:lnTo>
                    <a:pt x="677" y="141"/>
                  </a:lnTo>
                  <a:lnTo>
                    <a:pt x="677" y="135"/>
                  </a:lnTo>
                  <a:lnTo>
                    <a:pt x="664" y="96"/>
                  </a:lnTo>
                  <a:lnTo>
                    <a:pt x="703" y="96"/>
                  </a:lnTo>
                  <a:lnTo>
                    <a:pt x="703" y="96"/>
                  </a:lnTo>
                  <a:lnTo>
                    <a:pt x="715" y="141"/>
                  </a:lnTo>
                  <a:lnTo>
                    <a:pt x="722" y="135"/>
                  </a:lnTo>
                  <a:lnTo>
                    <a:pt x="709" y="96"/>
                  </a:lnTo>
                  <a:lnTo>
                    <a:pt x="741" y="96"/>
                  </a:lnTo>
                  <a:lnTo>
                    <a:pt x="761" y="141"/>
                  </a:lnTo>
                  <a:lnTo>
                    <a:pt x="761" y="135"/>
                  </a:lnTo>
                  <a:lnTo>
                    <a:pt x="748" y="96"/>
                  </a:lnTo>
                  <a:lnTo>
                    <a:pt x="786" y="96"/>
                  </a:lnTo>
                  <a:lnTo>
                    <a:pt x="812" y="154"/>
                  </a:lnTo>
                  <a:lnTo>
                    <a:pt x="857" y="154"/>
                  </a:lnTo>
                  <a:lnTo>
                    <a:pt x="825" y="96"/>
                  </a:lnTo>
                  <a:lnTo>
                    <a:pt x="857" y="96"/>
                  </a:lnTo>
                  <a:lnTo>
                    <a:pt x="857" y="96"/>
                  </a:lnTo>
                  <a:lnTo>
                    <a:pt x="896" y="154"/>
                  </a:lnTo>
                  <a:lnTo>
                    <a:pt x="896" y="148"/>
                  </a:lnTo>
                  <a:lnTo>
                    <a:pt x="864" y="96"/>
                  </a:lnTo>
                  <a:lnTo>
                    <a:pt x="902" y="96"/>
                  </a:lnTo>
                  <a:lnTo>
                    <a:pt x="902" y="96"/>
                  </a:lnTo>
                  <a:lnTo>
                    <a:pt x="935" y="148"/>
                  </a:lnTo>
                  <a:lnTo>
                    <a:pt x="935" y="141"/>
                  </a:lnTo>
                  <a:lnTo>
                    <a:pt x="909" y="96"/>
                  </a:lnTo>
                  <a:lnTo>
                    <a:pt x="941" y="96"/>
                  </a:lnTo>
                  <a:lnTo>
                    <a:pt x="941" y="96"/>
                  </a:lnTo>
                  <a:lnTo>
                    <a:pt x="973" y="148"/>
                  </a:lnTo>
                  <a:lnTo>
                    <a:pt x="980" y="141"/>
                  </a:lnTo>
                  <a:lnTo>
                    <a:pt x="947" y="96"/>
                  </a:lnTo>
                  <a:lnTo>
                    <a:pt x="999" y="96"/>
                  </a:lnTo>
                  <a:lnTo>
                    <a:pt x="999" y="90"/>
                  </a:lnTo>
                  <a:close/>
                  <a:moveTo>
                    <a:pt x="819" y="32"/>
                  </a:moveTo>
                  <a:lnTo>
                    <a:pt x="819" y="32"/>
                  </a:lnTo>
                  <a:lnTo>
                    <a:pt x="819" y="32"/>
                  </a:lnTo>
                  <a:lnTo>
                    <a:pt x="851" y="32"/>
                  </a:lnTo>
                  <a:lnTo>
                    <a:pt x="851" y="32"/>
                  </a:lnTo>
                  <a:lnTo>
                    <a:pt x="851" y="32"/>
                  </a:lnTo>
                  <a:lnTo>
                    <a:pt x="851" y="32"/>
                  </a:lnTo>
                  <a:lnTo>
                    <a:pt x="851" y="32"/>
                  </a:lnTo>
                  <a:lnTo>
                    <a:pt x="870" y="58"/>
                  </a:lnTo>
                  <a:lnTo>
                    <a:pt x="799" y="58"/>
                  </a:lnTo>
                  <a:lnTo>
                    <a:pt x="786" y="32"/>
                  </a:lnTo>
                  <a:lnTo>
                    <a:pt x="819" y="32"/>
                  </a:lnTo>
                  <a:close/>
                  <a:moveTo>
                    <a:pt x="767" y="58"/>
                  </a:moveTo>
                  <a:lnTo>
                    <a:pt x="703" y="58"/>
                  </a:lnTo>
                  <a:lnTo>
                    <a:pt x="696" y="32"/>
                  </a:lnTo>
                  <a:lnTo>
                    <a:pt x="754" y="32"/>
                  </a:lnTo>
                  <a:lnTo>
                    <a:pt x="767" y="58"/>
                  </a:lnTo>
                  <a:close/>
                  <a:moveTo>
                    <a:pt x="297" y="64"/>
                  </a:moveTo>
                  <a:lnTo>
                    <a:pt x="284" y="90"/>
                  </a:lnTo>
                  <a:lnTo>
                    <a:pt x="251" y="90"/>
                  </a:lnTo>
                  <a:lnTo>
                    <a:pt x="264" y="64"/>
                  </a:lnTo>
                  <a:lnTo>
                    <a:pt x="264" y="64"/>
                  </a:lnTo>
                  <a:lnTo>
                    <a:pt x="297" y="64"/>
                  </a:lnTo>
                  <a:close/>
                  <a:moveTo>
                    <a:pt x="297" y="58"/>
                  </a:moveTo>
                  <a:lnTo>
                    <a:pt x="303" y="32"/>
                  </a:lnTo>
                  <a:lnTo>
                    <a:pt x="335" y="32"/>
                  </a:lnTo>
                  <a:lnTo>
                    <a:pt x="329" y="58"/>
                  </a:lnTo>
                  <a:lnTo>
                    <a:pt x="297" y="58"/>
                  </a:lnTo>
                  <a:close/>
                  <a:moveTo>
                    <a:pt x="342" y="32"/>
                  </a:moveTo>
                  <a:lnTo>
                    <a:pt x="374" y="32"/>
                  </a:lnTo>
                  <a:lnTo>
                    <a:pt x="367" y="58"/>
                  </a:lnTo>
                  <a:lnTo>
                    <a:pt x="335" y="58"/>
                  </a:lnTo>
                  <a:lnTo>
                    <a:pt x="342" y="32"/>
                  </a:lnTo>
                  <a:close/>
                  <a:moveTo>
                    <a:pt x="632" y="58"/>
                  </a:moveTo>
                  <a:lnTo>
                    <a:pt x="625" y="32"/>
                  </a:lnTo>
                  <a:lnTo>
                    <a:pt x="651" y="32"/>
                  </a:lnTo>
                  <a:lnTo>
                    <a:pt x="664" y="58"/>
                  </a:lnTo>
                  <a:lnTo>
                    <a:pt x="632" y="58"/>
                  </a:lnTo>
                  <a:close/>
                  <a:moveTo>
                    <a:pt x="625" y="58"/>
                  </a:moveTo>
                  <a:lnTo>
                    <a:pt x="593" y="58"/>
                  </a:lnTo>
                  <a:lnTo>
                    <a:pt x="587" y="32"/>
                  </a:lnTo>
                  <a:lnTo>
                    <a:pt x="619" y="32"/>
                  </a:lnTo>
                  <a:lnTo>
                    <a:pt x="625" y="58"/>
                  </a:lnTo>
                  <a:close/>
                  <a:moveTo>
                    <a:pt x="587" y="58"/>
                  </a:moveTo>
                  <a:lnTo>
                    <a:pt x="554" y="58"/>
                  </a:lnTo>
                  <a:lnTo>
                    <a:pt x="554" y="32"/>
                  </a:lnTo>
                  <a:lnTo>
                    <a:pt x="587" y="32"/>
                  </a:lnTo>
                  <a:lnTo>
                    <a:pt x="587" y="58"/>
                  </a:lnTo>
                  <a:close/>
                  <a:moveTo>
                    <a:pt x="554" y="58"/>
                  </a:moveTo>
                  <a:lnTo>
                    <a:pt x="516" y="58"/>
                  </a:lnTo>
                  <a:lnTo>
                    <a:pt x="516" y="32"/>
                  </a:lnTo>
                  <a:lnTo>
                    <a:pt x="548" y="32"/>
                  </a:lnTo>
                  <a:lnTo>
                    <a:pt x="554" y="58"/>
                  </a:lnTo>
                  <a:close/>
                  <a:moveTo>
                    <a:pt x="516" y="58"/>
                  </a:moveTo>
                  <a:lnTo>
                    <a:pt x="483" y="58"/>
                  </a:lnTo>
                  <a:lnTo>
                    <a:pt x="483" y="32"/>
                  </a:lnTo>
                  <a:lnTo>
                    <a:pt x="516" y="32"/>
                  </a:lnTo>
                  <a:lnTo>
                    <a:pt x="516" y="58"/>
                  </a:lnTo>
                  <a:close/>
                  <a:moveTo>
                    <a:pt x="477" y="58"/>
                  </a:moveTo>
                  <a:lnTo>
                    <a:pt x="445" y="58"/>
                  </a:lnTo>
                  <a:lnTo>
                    <a:pt x="445" y="32"/>
                  </a:lnTo>
                  <a:lnTo>
                    <a:pt x="477" y="32"/>
                  </a:lnTo>
                  <a:lnTo>
                    <a:pt x="477" y="58"/>
                  </a:lnTo>
                  <a:close/>
                  <a:moveTo>
                    <a:pt x="438" y="58"/>
                  </a:moveTo>
                  <a:lnTo>
                    <a:pt x="406" y="58"/>
                  </a:lnTo>
                  <a:lnTo>
                    <a:pt x="413" y="32"/>
                  </a:lnTo>
                  <a:lnTo>
                    <a:pt x="445" y="32"/>
                  </a:lnTo>
                  <a:lnTo>
                    <a:pt x="438" y="58"/>
                  </a:lnTo>
                  <a:close/>
                  <a:moveTo>
                    <a:pt x="400" y="58"/>
                  </a:moveTo>
                  <a:lnTo>
                    <a:pt x="367" y="58"/>
                  </a:lnTo>
                  <a:lnTo>
                    <a:pt x="374" y="32"/>
                  </a:lnTo>
                  <a:lnTo>
                    <a:pt x="406" y="32"/>
                  </a:lnTo>
                  <a:lnTo>
                    <a:pt x="400" y="58"/>
                  </a:lnTo>
                  <a:close/>
                  <a:moveTo>
                    <a:pt x="374" y="64"/>
                  </a:moveTo>
                  <a:lnTo>
                    <a:pt x="367" y="90"/>
                  </a:lnTo>
                  <a:lnTo>
                    <a:pt x="329" y="90"/>
                  </a:lnTo>
                  <a:lnTo>
                    <a:pt x="335" y="64"/>
                  </a:lnTo>
                  <a:lnTo>
                    <a:pt x="374" y="64"/>
                  </a:lnTo>
                  <a:close/>
                  <a:moveTo>
                    <a:pt x="374" y="64"/>
                  </a:moveTo>
                  <a:lnTo>
                    <a:pt x="406" y="64"/>
                  </a:lnTo>
                  <a:lnTo>
                    <a:pt x="406" y="90"/>
                  </a:lnTo>
                  <a:lnTo>
                    <a:pt x="367" y="90"/>
                  </a:lnTo>
                  <a:lnTo>
                    <a:pt x="374" y="64"/>
                  </a:lnTo>
                  <a:close/>
                  <a:moveTo>
                    <a:pt x="413" y="64"/>
                  </a:moveTo>
                  <a:lnTo>
                    <a:pt x="445" y="64"/>
                  </a:lnTo>
                  <a:lnTo>
                    <a:pt x="445" y="90"/>
                  </a:lnTo>
                  <a:lnTo>
                    <a:pt x="406" y="90"/>
                  </a:lnTo>
                  <a:lnTo>
                    <a:pt x="413" y="64"/>
                  </a:lnTo>
                  <a:close/>
                  <a:moveTo>
                    <a:pt x="451" y="64"/>
                  </a:moveTo>
                  <a:lnTo>
                    <a:pt x="483" y="64"/>
                  </a:lnTo>
                  <a:lnTo>
                    <a:pt x="483" y="90"/>
                  </a:lnTo>
                  <a:lnTo>
                    <a:pt x="445" y="90"/>
                  </a:lnTo>
                  <a:lnTo>
                    <a:pt x="451" y="64"/>
                  </a:lnTo>
                  <a:close/>
                  <a:moveTo>
                    <a:pt x="490" y="64"/>
                  </a:moveTo>
                  <a:lnTo>
                    <a:pt x="522" y="64"/>
                  </a:lnTo>
                  <a:lnTo>
                    <a:pt x="522" y="64"/>
                  </a:lnTo>
                  <a:lnTo>
                    <a:pt x="522" y="90"/>
                  </a:lnTo>
                  <a:lnTo>
                    <a:pt x="490" y="90"/>
                  </a:lnTo>
                  <a:lnTo>
                    <a:pt x="490" y="64"/>
                  </a:lnTo>
                  <a:close/>
                  <a:moveTo>
                    <a:pt x="529" y="64"/>
                  </a:moveTo>
                  <a:lnTo>
                    <a:pt x="561" y="64"/>
                  </a:lnTo>
                  <a:lnTo>
                    <a:pt x="561" y="90"/>
                  </a:lnTo>
                  <a:lnTo>
                    <a:pt x="529" y="90"/>
                  </a:lnTo>
                  <a:lnTo>
                    <a:pt x="529" y="64"/>
                  </a:lnTo>
                  <a:close/>
                  <a:moveTo>
                    <a:pt x="561" y="64"/>
                  </a:moveTo>
                  <a:lnTo>
                    <a:pt x="599" y="64"/>
                  </a:lnTo>
                  <a:lnTo>
                    <a:pt x="599" y="90"/>
                  </a:lnTo>
                  <a:lnTo>
                    <a:pt x="567" y="90"/>
                  </a:lnTo>
                  <a:lnTo>
                    <a:pt x="561" y="64"/>
                  </a:lnTo>
                  <a:close/>
                  <a:moveTo>
                    <a:pt x="599" y="64"/>
                  </a:moveTo>
                  <a:lnTo>
                    <a:pt x="632" y="64"/>
                  </a:lnTo>
                  <a:lnTo>
                    <a:pt x="638" y="90"/>
                  </a:lnTo>
                  <a:lnTo>
                    <a:pt x="606" y="90"/>
                  </a:lnTo>
                  <a:lnTo>
                    <a:pt x="599" y="64"/>
                  </a:lnTo>
                  <a:close/>
                  <a:moveTo>
                    <a:pt x="638" y="64"/>
                  </a:moveTo>
                  <a:lnTo>
                    <a:pt x="670" y="64"/>
                  </a:lnTo>
                  <a:lnTo>
                    <a:pt x="677" y="90"/>
                  </a:lnTo>
                  <a:lnTo>
                    <a:pt x="645" y="90"/>
                  </a:lnTo>
                  <a:lnTo>
                    <a:pt x="638" y="64"/>
                  </a:lnTo>
                  <a:close/>
                  <a:moveTo>
                    <a:pt x="664" y="58"/>
                  </a:moveTo>
                  <a:lnTo>
                    <a:pt x="657" y="32"/>
                  </a:lnTo>
                  <a:lnTo>
                    <a:pt x="690" y="32"/>
                  </a:lnTo>
                  <a:lnTo>
                    <a:pt x="696" y="58"/>
                  </a:lnTo>
                  <a:lnTo>
                    <a:pt x="664" y="58"/>
                  </a:lnTo>
                  <a:close/>
                  <a:moveTo>
                    <a:pt x="200" y="32"/>
                  </a:moveTo>
                  <a:lnTo>
                    <a:pt x="303" y="32"/>
                  </a:lnTo>
                  <a:lnTo>
                    <a:pt x="290" y="58"/>
                  </a:lnTo>
                  <a:lnTo>
                    <a:pt x="187" y="58"/>
                  </a:lnTo>
                  <a:lnTo>
                    <a:pt x="187" y="58"/>
                  </a:lnTo>
                  <a:lnTo>
                    <a:pt x="187" y="58"/>
                  </a:lnTo>
                  <a:lnTo>
                    <a:pt x="187" y="58"/>
                  </a:lnTo>
                  <a:lnTo>
                    <a:pt x="200" y="32"/>
                  </a:lnTo>
                  <a:lnTo>
                    <a:pt x="200" y="32"/>
                  </a:lnTo>
                  <a:close/>
                  <a:moveTo>
                    <a:pt x="135" y="90"/>
                  </a:moveTo>
                  <a:lnTo>
                    <a:pt x="148" y="64"/>
                  </a:lnTo>
                  <a:lnTo>
                    <a:pt x="148" y="64"/>
                  </a:lnTo>
                  <a:lnTo>
                    <a:pt x="181" y="64"/>
                  </a:lnTo>
                  <a:lnTo>
                    <a:pt x="168" y="90"/>
                  </a:lnTo>
                  <a:lnTo>
                    <a:pt x="168" y="90"/>
                  </a:lnTo>
                  <a:lnTo>
                    <a:pt x="135" y="90"/>
                  </a:lnTo>
                  <a:close/>
                  <a:moveTo>
                    <a:pt x="187" y="64"/>
                  </a:moveTo>
                  <a:lnTo>
                    <a:pt x="219" y="64"/>
                  </a:lnTo>
                  <a:lnTo>
                    <a:pt x="206" y="90"/>
                  </a:lnTo>
                  <a:lnTo>
                    <a:pt x="174" y="90"/>
                  </a:lnTo>
                  <a:lnTo>
                    <a:pt x="187" y="64"/>
                  </a:lnTo>
                  <a:lnTo>
                    <a:pt x="187" y="64"/>
                  </a:lnTo>
                  <a:close/>
                  <a:moveTo>
                    <a:pt x="226" y="64"/>
                  </a:moveTo>
                  <a:lnTo>
                    <a:pt x="258" y="64"/>
                  </a:lnTo>
                  <a:lnTo>
                    <a:pt x="245" y="90"/>
                  </a:lnTo>
                  <a:lnTo>
                    <a:pt x="213" y="90"/>
                  </a:lnTo>
                  <a:lnTo>
                    <a:pt x="226" y="64"/>
                  </a:lnTo>
                  <a:lnTo>
                    <a:pt x="226" y="64"/>
                  </a:lnTo>
                  <a:close/>
                  <a:moveTo>
                    <a:pt x="303" y="64"/>
                  </a:moveTo>
                  <a:lnTo>
                    <a:pt x="335" y="64"/>
                  </a:lnTo>
                  <a:lnTo>
                    <a:pt x="322" y="90"/>
                  </a:lnTo>
                  <a:lnTo>
                    <a:pt x="290" y="90"/>
                  </a:lnTo>
                  <a:lnTo>
                    <a:pt x="303" y="64"/>
                  </a:lnTo>
                  <a:close/>
                  <a:moveTo>
                    <a:pt x="683" y="90"/>
                  </a:moveTo>
                  <a:lnTo>
                    <a:pt x="677" y="64"/>
                  </a:lnTo>
                  <a:lnTo>
                    <a:pt x="767" y="64"/>
                  </a:lnTo>
                  <a:lnTo>
                    <a:pt x="780" y="90"/>
                  </a:lnTo>
                  <a:lnTo>
                    <a:pt x="683" y="90"/>
                  </a:lnTo>
                  <a:close/>
                  <a:moveTo>
                    <a:pt x="819" y="90"/>
                  </a:moveTo>
                  <a:lnTo>
                    <a:pt x="806" y="64"/>
                  </a:lnTo>
                  <a:lnTo>
                    <a:pt x="838" y="64"/>
                  </a:lnTo>
                  <a:lnTo>
                    <a:pt x="838" y="64"/>
                  </a:lnTo>
                  <a:lnTo>
                    <a:pt x="857" y="90"/>
                  </a:lnTo>
                  <a:lnTo>
                    <a:pt x="819" y="9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grpSp>
      <p:grpSp>
        <p:nvGrpSpPr>
          <p:cNvPr id="22" name="Laptop"/>
          <p:cNvGrpSpPr>
            <a:grpSpLocks noChangeAspect="1"/>
          </p:cNvGrpSpPr>
          <p:nvPr/>
        </p:nvGrpSpPr>
        <p:grpSpPr bwMode="auto">
          <a:xfrm>
            <a:off x="439785" y="3934830"/>
            <a:ext cx="1585760" cy="964663"/>
            <a:chOff x="5876" y="1214"/>
            <a:chExt cx="1657" cy="1008"/>
          </a:xfrm>
        </p:grpSpPr>
        <p:sp>
          <p:nvSpPr>
            <p:cNvPr id="23" name="AutoShape 3"/>
            <p:cNvSpPr>
              <a:spLocks noChangeAspect="1" noChangeArrowheads="1" noTextEdit="1"/>
            </p:cNvSpPr>
            <p:nvPr/>
          </p:nvSpPr>
          <p:spPr bwMode="auto">
            <a:xfrm>
              <a:off x="5876" y="1214"/>
              <a:ext cx="1657"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24" name="Rectangle 23"/>
            <p:cNvSpPr>
              <a:spLocks noChangeArrowheads="1"/>
            </p:cNvSpPr>
            <p:nvPr/>
          </p:nvSpPr>
          <p:spPr bwMode="auto">
            <a:xfrm>
              <a:off x="6183" y="1210"/>
              <a:ext cx="1043" cy="68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25" name="Freeform 24"/>
            <p:cNvSpPr>
              <a:spLocks/>
            </p:cNvSpPr>
            <p:nvPr/>
          </p:nvSpPr>
          <p:spPr bwMode="auto">
            <a:xfrm>
              <a:off x="5880" y="1902"/>
              <a:ext cx="1649" cy="296"/>
            </a:xfrm>
            <a:custGeom>
              <a:avLst/>
              <a:gdLst>
                <a:gd name="T0" fmla="*/ 1649 w 1649"/>
                <a:gd name="T1" fmla="*/ 296 h 296"/>
                <a:gd name="T2" fmla="*/ 0 w 1649"/>
                <a:gd name="T3" fmla="*/ 296 h 296"/>
                <a:gd name="T4" fmla="*/ 303 w 1649"/>
                <a:gd name="T5" fmla="*/ 0 h 296"/>
                <a:gd name="T6" fmla="*/ 1346 w 1649"/>
                <a:gd name="T7" fmla="*/ 0 h 296"/>
                <a:gd name="T8" fmla="*/ 1649 w 1649"/>
                <a:gd name="T9" fmla="*/ 296 h 296"/>
              </a:gdLst>
              <a:ahLst/>
              <a:cxnLst>
                <a:cxn ang="0">
                  <a:pos x="T0" y="T1"/>
                </a:cxn>
                <a:cxn ang="0">
                  <a:pos x="T2" y="T3"/>
                </a:cxn>
                <a:cxn ang="0">
                  <a:pos x="T4" y="T5"/>
                </a:cxn>
                <a:cxn ang="0">
                  <a:pos x="T6" y="T7"/>
                </a:cxn>
                <a:cxn ang="0">
                  <a:pos x="T8" y="T9"/>
                </a:cxn>
              </a:cxnLst>
              <a:rect l="0" t="0" r="r" b="b"/>
              <a:pathLst>
                <a:path w="1649" h="296">
                  <a:moveTo>
                    <a:pt x="1649" y="296"/>
                  </a:moveTo>
                  <a:lnTo>
                    <a:pt x="0" y="296"/>
                  </a:lnTo>
                  <a:lnTo>
                    <a:pt x="303" y="0"/>
                  </a:lnTo>
                  <a:lnTo>
                    <a:pt x="1346" y="0"/>
                  </a:lnTo>
                  <a:lnTo>
                    <a:pt x="1649" y="296"/>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26" name="Rectangle 25"/>
            <p:cNvSpPr>
              <a:spLocks noChangeArrowheads="1"/>
            </p:cNvSpPr>
            <p:nvPr/>
          </p:nvSpPr>
          <p:spPr bwMode="auto">
            <a:xfrm>
              <a:off x="5880" y="2198"/>
              <a:ext cx="1649" cy="28"/>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27" name="Oval 26"/>
            <p:cNvSpPr>
              <a:spLocks noChangeArrowheads="1"/>
            </p:cNvSpPr>
            <p:nvPr/>
          </p:nvSpPr>
          <p:spPr bwMode="auto">
            <a:xfrm>
              <a:off x="6693" y="1226"/>
              <a:ext cx="19" cy="1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28" name="Freeform 27"/>
            <p:cNvSpPr>
              <a:spLocks/>
            </p:cNvSpPr>
            <p:nvPr/>
          </p:nvSpPr>
          <p:spPr bwMode="auto">
            <a:xfrm>
              <a:off x="6522" y="2093"/>
              <a:ext cx="389" cy="74"/>
            </a:xfrm>
            <a:custGeom>
              <a:avLst/>
              <a:gdLst>
                <a:gd name="T0" fmla="*/ 373 w 389"/>
                <a:gd name="T1" fmla="*/ 0 h 74"/>
                <a:gd name="T2" fmla="*/ 15 w 389"/>
                <a:gd name="T3" fmla="*/ 0 h 74"/>
                <a:gd name="T4" fmla="*/ 0 w 389"/>
                <a:gd name="T5" fmla="*/ 74 h 74"/>
                <a:gd name="T6" fmla="*/ 389 w 389"/>
                <a:gd name="T7" fmla="*/ 74 h 74"/>
                <a:gd name="T8" fmla="*/ 373 w 389"/>
                <a:gd name="T9" fmla="*/ 0 h 74"/>
              </a:gdLst>
              <a:ahLst/>
              <a:cxnLst>
                <a:cxn ang="0">
                  <a:pos x="T0" y="T1"/>
                </a:cxn>
                <a:cxn ang="0">
                  <a:pos x="T2" y="T3"/>
                </a:cxn>
                <a:cxn ang="0">
                  <a:pos x="T4" y="T5"/>
                </a:cxn>
                <a:cxn ang="0">
                  <a:pos x="T6" y="T7"/>
                </a:cxn>
                <a:cxn ang="0">
                  <a:pos x="T8" y="T9"/>
                </a:cxn>
              </a:cxnLst>
              <a:rect l="0" t="0" r="r" b="b"/>
              <a:pathLst>
                <a:path w="389" h="74">
                  <a:moveTo>
                    <a:pt x="373" y="0"/>
                  </a:moveTo>
                  <a:lnTo>
                    <a:pt x="15" y="0"/>
                  </a:lnTo>
                  <a:lnTo>
                    <a:pt x="0" y="74"/>
                  </a:lnTo>
                  <a:lnTo>
                    <a:pt x="389" y="74"/>
                  </a:lnTo>
                  <a:lnTo>
                    <a:pt x="373"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29" name="Freeform 28"/>
            <p:cNvSpPr>
              <a:spLocks/>
            </p:cNvSpPr>
            <p:nvPr/>
          </p:nvSpPr>
          <p:spPr bwMode="auto">
            <a:xfrm>
              <a:off x="6067" y="1925"/>
              <a:ext cx="1279" cy="144"/>
            </a:xfrm>
            <a:custGeom>
              <a:avLst/>
              <a:gdLst>
                <a:gd name="T0" fmla="*/ 1139 w 1279"/>
                <a:gd name="T1" fmla="*/ 0 h 144"/>
                <a:gd name="T2" fmla="*/ 136 w 1279"/>
                <a:gd name="T3" fmla="*/ 0 h 144"/>
                <a:gd name="T4" fmla="*/ 0 w 1279"/>
                <a:gd name="T5" fmla="*/ 144 h 144"/>
                <a:gd name="T6" fmla="*/ 1279 w 1279"/>
                <a:gd name="T7" fmla="*/ 144 h 144"/>
                <a:gd name="T8" fmla="*/ 1139 w 1279"/>
                <a:gd name="T9" fmla="*/ 0 h 144"/>
              </a:gdLst>
              <a:ahLst/>
              <a:cxnLst>
                <a:cxn ang="0">
                  <a:pos x="T0" y="T1"/>
                </a:cxn>
                <a:cxn ang="0">
                  <a:pos x="T2" y="T3"/>
                </a:cxn>
                <a:cxn ang="0">
                  <a:pos x="T4" y="T5"/>
                </a:cxn>
                <a:cxn ang="0">
                  <a:pos x="T6" y="T7"/>
                </a:cxn>
                <a:cxn ang="0">
                  <a:pos x="T8" y="T9"/>
                </a:cxn>
              </a:cxnLst>
              <a:rect l="0" t="0" r="r" b="b"/>
              <a:pathLst>
                <a:path w="1279" h="144">
                  <a:moveTo>
                    <a:pt x="1139" y="0"/>
                  </a:moveTo>
                  <a:lnTo>
                    <a:pt x="136" y="0"/>
                  </a:lnTo>
                  <a:lnTo>
                    <a:pt x="0" y="144"/>
                  </a:lnTo>
                  <a:lnTo>
                    <a:pt x="1279" y="144"/>
                  </a:lnTo>
                  <a:lnTo>
                    <a:pt x="1139"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30" name="Rectangle 29"/>
            <p:cNvSpPr>
              <a:spLocks noChangeArrowheads="1"/>
            </p:cNvSpPr>
            <p:nvPr/>
          </p:nvSpPr>
          <p:spPr bwMode="auto">
            <a:xfrm>
              <a:off x="6086" y="2019"/>
              <a:ext cx="1241" cy="8"/>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31" name="Rectangle 12"/>
            <p:cNvSpPr>
              <a:spLocks noChangeArrowheads="1"/>
            </p:cNvSpPr>
            <p:nvPr/>
          </p:nvSpPr>
          <p:spPr bwMode="auto">
            <a:xfrm>
              <a:off x="6125" y="1984"/>
              <a:ext cx="1171" cy="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32" name="Rectangle 13"/>
            <p:cNvSpPr>
              <a:spLocks noChangeArrowheads="1"/>
            </p:cNvSpPr>
            <p:nvPr/>
          </p:nvSpPr>
          <p:spPr bwMode="auto">
            <a:xfrm>
              <a:off x="6148" y="1948"/>
              <a:ext cx="1113" cy="4"/>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33" name="Freeform 14"/>
            <p:cNvSpPr>
              <a:spLocks/>
            </p:cNvSpPr>
            <p:nvPr/>
          </p:nvSpPr>
          <p:spPr bwMode="auto">
            <a:xfrm>
              <a:off x="6992" y="1913"/>
              <a:ext cx="152" cy="180"/>
            </a:xfrm>
            <a:custGeom>
              <a:avLst/>
              <a:gdLst>
                <a:gd name="T0" fmla="*/ 39 w 152"/>
                <a:gd name="T1" fmla="*/ 0 h 180"/>
                <a:gd name="T2" fmla="*/ 152 w 152"/>
                <a:gd name="T3" fmla="*/ 180 h 180"/>
                <a:gd name="T4" fmla="*/ 102 w 152"/>
                <a:gd name="T5" fmla="*/ 180 h 180"/>
                <a:gd name="T6" fmla="*/ 0 w 152"/>
                <a:gd name="T7" fmla="*/ 0 h 180"/>
                <a:gd name="T8" fmla="*/ 39 w 152"/>
                <a:gd name="T9" fmla="*/ 0 h 180"/>
              </a:gdLst>
              <a:ahLst/>
              <a:cxnLst>
                <a:cxn ang="0">
                  <a:pos x="T0" y="T1"/>
                </a:cxn>
                <a:cxn ang="0">
                  <a:pos x="T2" y="T3"/>
                </a:cxn>
                <a:cxn ang="0">
                  <a:pos x="T4" y="T5"/>
                </a:cxn>
                <a:cxn ang="0">
                  <a:pos x="T6" y="T7"/>
                </a:cxn>
                <a:cxn ang="0">
                  <a:pos x="T8" y="T9"/>
                </a:cxn>
              </a:cxnLst>
              <a:rect l="0" t="0" r="r" b="b"/>
              <a:pathLst>
                <a:path w="152" h="180">
                  <a:moveTo>
                    <a:pt x="39" y="0"/>
                  </a:moveTo>
                  <a:lnTo>
                    <a:pt x="152" y="180"/>
                  </a:lnTo>
                  <a:lnTo>
                    <a:pt x="102" y="180"/>
                  </a:lnTo>
                  <a:lnTo>
                    <a:pt x="0" y="0"/>
                  </a:lnTo>
                  <a:lnTo>
                    <a:pt x="39" y="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34" name="Freeform 15"/>
            <p:cNvSpPr>
              <a:spLocks/>
            </p:cNvSpPr>
            <p:nvPr/>
          </p:nvSpPr>
          <p:spPr bwMode="auto">
            <a:xfrm>
              <a:off x="6495" y="2023"/>
              <a:ext cx="19" cy="54"/>
            </a:xfrm>
            <a:custGeom>
              <a:avLst/>
              <a:gdLst>
                <a:gd name="T0" fmla="*/ 3 w 19"/>
                <a:gd name="T1" fmla="*/ 54 h 54"/>
                <a:gd name="T2" fmla="*/ 0 w 19"/>
                <a:gd name="T3" fmla="*/ 50 h 54"/>
                <a:gd name="T4" fmla="*/ 15 w 19"/>
                <a:gd name="T5" fmla="*/ 0 h 54"/>
                <a:gd name="T6" fmla="*/ 19 w 19"/>
                <a:gd name="T7" fmla="*/ 4 h 54"/>
                <a:gd name="T8" fmla="*/ 3 w 19"/>
                <a:gd name="T9" fmla="*/ 54 h 54"/>
              </a:gdLst>
              <a:ahLst/>
              <a:cxnLst>
                <a:cxn ang="0">
                  <a:pos x="T0" y="T1"/>
                </a:cxn>
                <a:cxn ang="0">
                  <a:pos x="T2" y="T3"/>
                </a:cxn>
                <a:cxn ang="0">
                  <a:pos x="T4" y="T5"/>
                </a:cxn>
                <a:cxn ang="0">
                  <a:pos x="T6" y="T7"/>
                </a:cxn>
                <a:cxn ang="0">
                  <a:pos x="T8" y="T9"/>
                </a:cxn>
              </a:cxnLst>
              <a:rect l="0" t="0" r="r" b="b"/>
              <a:pathLst>
                <a:path w="19" h="54">
                  <a:moveTo>
                    <a:pt x="3" y="54"/>
                  </a:moveTo>
                  <a:lnTo>
                    <a:pt x="0" y="50"/>
                  </a:lnTo>
                  <a:lnTo>
                    <a:pt x="15" y="0"/>
                  </a:lnTo>
                  <a:lnTo>
                    <a:pt x="19" y="4"/>
                  </a:lnTo>
                  <a:lnTo>
                    <a:pt x="3" y="54"/>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35" name="Freeform 16"/>
            <p:cNvSpPr>
              <a:spLocks/>
            </p:cNvSpPr>
            <p:nvPr/>
          </p:nvSpPr>
          <p:spPr bwMode="auto">
            <a:xfrm>
              <a:off x="6903" y="2023"/>
              <a:ext cx="23" cy="50"/>
            </a:xfrm>
            <a:custGeom>
              <a:avLst/>
              <a:gdLst>
                <a:gd name="T0" fmla="*/ 16 w 23"/>
                <a:gd name="T1" fmla="*/ 50 h 50"/>
                <a:gd name="T2" fmla="*/ 0 w 23"/>
                <a:gd name="T3" fmla="*/ 4 h 50"/>
                <a:gd name="T4" fmla="*/ 8 w 23"/>
                <a:gd name="T5" fmla="*/ 0 h 50"/>
                <a:gd name="T6" fmla="*/ 23 w 23"/>
                <a:gd name="T7" fmla="*/ 50 h 50"/>
                <a:gd name="T8" fmla="*/ 16 w 23"/>
                <a:gd name="T9" fmla="*/ 50 h 50"/>
              </a:gdLst>
              <a:ahLst/>
              <a:cxnLst>
                <a:cxn ang="0">
                  <a:pos x="T0" y="T1"/>
                </a:cxn>
                <a:cxn ang="0">
                  <a:pos x="T2" y="T3"/>
                </a:cxn>
                <a:cxn ang="0">
                  <a:pos x="T4" y="T5"/>
                </a:cxn>
                <a:cxn ang="0">
                  <a:pos x="T6" y="T7"/>
                </a:cxn>
                <a:cxn ang="0">
                  <a:pos x="T8" y="T9"/>
                </a:cxn>
              </a:cxnLst>
              <a:rect l="0" t="0" r="r" b="b"/>
              <a:pathLst>
                <a:path w="23" h="50">
                  <a:moveTo>
                    <a:pt x="16" y="50"/>
                  </a:moveTo>
                  <a:lnTo>
                    <a:pt x="0" y="4"/>
                  </a:lnTo>
                  <a:lnTo>
                    <a:pt x="8" y="0"/>
                  </a:lnTo>
                  <a:lnTo>
                    <a:pt x="23" y="50"/>
                  </a:lnTo>
                  <a:lnTo>
                    <a:pt x="16" y="5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36" name="Freeform 17"/>
            <p:cNvSpPr>
              <a:spLocks/>
            </p:cNvSpPr>
            <p:nvPr/>
          </p:nvSpPr>
          <p:spPr bwMode="auto">
            <a:xfrm>
              <a:off x="6440" y="2023"/>
              <a:ext cx="27" cy="58"/>
            </a:xfrm>
            <a:custGeom>
              <a:avLst/>
              <a:gdLst>
                <a:gd name="T0" fmla="*/ 4 w 27"/>
                <a:gd name="T1" fmla="*/ 58 h 58"/>
                <a:gd name="T2" fmla="*/ 0 w 27"/>
                <a:gd name="T3" fmla="*/ 54 h 58"/>
                <a:gd name="T4" fmla="*/ 20 w 27"/>
                <a:gd name="T5" fmla="*/ 0 h 58"/>
                <a:gd name="T6" fmla="*/ 27 w 27"/>
                <a:gd name="T7" fmla="*/ 4 h 58"/>
                <a:gd name="T8" fmla="*/ 4 w 27"/>
                <a:gd name="T9" fmla="*/ 58 h 58"/>
              </a:gdLst>
              <a:ahLst/>
              <a:cxnLst>
                <a:cxn ang="0">
                  <a:pos x="T0" y="T1"/>
                </a:cxn>
                <a:cxn ang="0">
                  <a:pos x="T2" y="T3"/>
                </a:cxn>
                <a:cxn ang="0">
                  <a:pos x="T4" y="T5"/>
                </a:cxn>
                <a:cxn ang="0">
                  <a:pos x="T6" y="T7"/>
                </a:cxn>
                <a:cxn ang="0">
                  <a:pos x="T8" y="T9"/>
                </a:cxn>
              </a:cxnLst>
              <a:rect l="0" t="0" r="r" b="b"/>
              <a:pathLst>
                <a:path w="27" h="58">
                  <a:moveTo>
                    <a:pt x="4" y="58"/>
                  </a:moveTo>
                  <a:lnTo>
                    <a:pt x="0" y="54"/>
                  </a:lnTo>
                  <a:lnTo>
                    <a:pt x="20" y="0"/>
                  </a:lnTo>
                  <a:lnTo>
                    <a:pt x="27" y="4"/>
                  </a:lnTo>
                  <a:lnTo>
                    <a:pt x="4"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37" name="Freeform 18"/>
            <p:cNvSpPr>
              <a:spLocks/>
            </p:cNvSpPr>
            <p:nvPr/>
          </p:nvSpPr>
          <p:spPr bwMode="auto">
            <a:xfrm>
              <a:off x="6389" y="2023"/>
              <a:ext cx="28" cy="54"/>
            </a:xfrm>
            <a:custGeom>
              <a:avLst/>
              <a:gdLst>
                <a:gd name="T0" fmla="*/ 4 w 28"/>
                <a:gd name="T1" fmla="*/ 54 h 54"/>
                <a:gd name="T2" fmla="*/ 0 w 28"/>
                <a:gd name="T3" fmla="*/ 50 h 54"/>
                <a:gd name="T4" fmla="*/ 24 w 28"/>
                <a:gd name="T5" fmla="*/ 0 h 54"/>
                <a:gd name="T6" fmla="*/ 28 w 28"/>
                <a:gd name="T7" fmla="*/ 4 h 54"/>
                <a:gd name="T8" fmla="*/ 4 w 28"/>
                <a:gd name="T9" fmla="*/ 54 h 54"/>
              </a:gdLst>
              <a:ahLst/>
              <a:cxnLst>
                <a:cxn ang="0">
                  <a:pos x="T0" y="T1"/>
                </a:cxn>
                <a:cxn ang="0">
                  <a:pos x="T2" y="T3"/>
                </a:cxn>
                <a:cxn ang="0">
                  <a:pos x="T4" y="T5"/>
                </a:cxn>
                <a:cxn ang="0">
                  <a:pos x="T6" y="T7"/>
                </a:cxn>
                <a:cxn ang="0">
                  <a:pos x="T8" y="T9"/>
                </a:cxn>
              </a:cxnLst>
              <a:rect l="0" t="0" r="r" b="b"/>
              <a:pathLst>
                <a:path w="28" h="54">
                  <a:moveTo>
                    <a:pt x="4" y="54"/>
                  </a:moveTo>
                  <a:lnTo>
                    <a:pt x="0" y="50"/>
                  </a:lnTo>
                  <a:lnTo>
                    <a:pt x="24" y="0"/>
                  </a:lnTo>
                  <a:lnTo>
                    <a:pt x="28" y="4"/>
                  </a:lnTo>
                  <a:lnTo>
                    <a:pt x="4" y="54"/>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38" name="Freeform 19"/>
            <p:cNvSpPr>
              <a:spLocks/>
            </p:cNvSpPr>
            <p:nvPr/>
          </p:nvSpPr>
          <p:spPr bwMode="auto">
            <a:xfrm>
              <a:off x="6331" y="2027"/>
              <a:ext cx="35" cy="54"/>
            </a:xfrm>
            <a:custGeom>
              <a:avLst/>
              <a:gdLst>
                <a:gd name="T0" fmla="*/ 8 w 35"/>
                <a:gd name="T1" fmla="*/ 54 h 54"/>
                <a:gd name="T2" fmla="*/ 0 w 35"/>
                <a:gd name="T3" fmla="*/ 50 h 54"/>
                <a:gd name="T4" fmla="*/ 31 w 35"/>
                <a:gd name="T5" fmla="*/ 0 h 54"/>
                <a:gd name="T6" fmla="*/ 35 w 35"/>
                <a:gd name="T7" fmla="*/ 3 h 54"/>
                <a:gd name="T8" fmla="*/ 8 w 35"/>
                <a:gd name="T9" fmla="*/ 54 h 54"/>
              </a:gdLst>
              <a:ahLst/>
              <a:cxnLst>
                <a:cxn ang="0">
                  <a:pos x="T0" y="T1"/>
                </a:cxn>
                <a:cxn ang="0">
                  <a:pos x="T2" y="T3"/>
                </a:cxn>
                <a:cxn ang="0">
                  <a:pos x="T4" y="T5"/>
                </a:cxn>
                <a:cxn ang="0">
                  <a:pos x="T6" y="T7"/>
                </a:cxn>
                <a:cxn ang="0">
                  <a:pos x="T8" y="T9"/>
                </a:cxn>
              </a:cxnLst>
              <a:rect l="0" t="0" r="r" b="b"/>
              <a:pathLst>
                <a:path w="35" h="54">
                  <a:moveTo>
                    <a:pt x="8" y="54"/>
                  </a:moveTo>
                  <a:lnTo>
                    <a:pt x="0" y="50"/>
                  </a:lnTo>
                  <a:lnTo>
                    <a:pt x="31" y="0"/>
                  </a:lnTo>
                  <a:lnTo>
                    <a:pt x="35" y="3"/>
                  </a:lnTo>
                  <a:lnTo>
                    <a:pt x="8" y="54"/>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39" name="Freeform 20"/>
            <p:cNvSpPr>
              <a:spLocks/>
            </p:cNvSpPr>
            <p:nvPr/>
          </p:nvSpPr>
          <p:spPr bwMode="auto">
            <a:xfrm>
              <a:off x="6226" y="2023"/>
              <a:ext cx="43" cy="58"/>
            </a:xfrm>
            <a:custGeom>
              <a:avLst/>
              <a:gdLst>
                <a:gd name="T0" fmla="*/ 4 w 43"/>
                <a:gd name="T1" fmla="*/ 58 h 58"/>
                <a:gd name="T2" fmla="*/ 0 w 43"/>
                <a:gd name="T3" fmla="*/ 54 h 58"/>
                <a:gd name="T4" fmla="*/ 39 w 43"/>
                <a:gd name="T5" fmla="*/ 0 h 58"/>
                <a:gd name="T6" fmla="*/ 43 w 43"/>
                <a:gd name="T7" fmla="*/ 4 h 58"/>
                <a:gd name="T8" fmla="*/ 4 w 43"/>
                <a:gd name="T9" fmla="*/ 58 h 58"/>
              </a:gdLst>
              <a:ahLst/>
              <a:cxnLst>
                <a:cxn ang="0">
                  <a:pos x="T0" y="T1"/>
                </a:cxn>
                <a:cxn ang="0">
                  <a:pos x="T2" y="T3"/>
                </a:cxn>
                <a:cxn ang="0">
                  <a:pos x="T4" y="T5"/>
                </a:cxn>
                <a:cxn ang="0">
                  <a:pos x="T6" y="T7"/>
                </a:cxn>
                <a:cxn ang="0">
                  <a:pos x="T8" y="T9"/>
                </a:cxn>
              </a:cxnLst>
              <a:rect l="0" t="0" r="r" b="b"/>
              <a:pathLst>
                <a:path w="43" h="58">
                  <a:moveTo>
                    <a:pt x="4" y="58"/>
                  </a:moveTo>
                  <a:lnTo>
                    <a:pt x="0" y="54"/>
                  </a:lnTo>
                  <a:lnTo>
                    <a:pt x="39" y="0"/>
                  </a:lnTo>
                  <a:lnTo>
                    <a:pt x="43" y="4"/>
                  </a:lnTo>
                  <a:lnTo>
                    <a:pt x="4"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40" name="Freeform 21"/>
            <p:cNvSpPr>
              <a:spLocks/>
            </p:cNvSpPr>
            <p:nvPr/>
          </p:nvSpPr>
          <p:spPr bwMode="auto">
            <a:xfrm>
              <a:off x="6954" y="2023"/>
              <a:ext cx="23" cy="50"/>
            </a:xfrm>
            <a:custGeom>
              <a:avLst/>
              <a:gdLst>
                <a:gd name="T0" fmla="*/ 19 w 23"/>
                <a:gd name="T1" fmla="*/ 50 h 50"/>
                <a:gd name="T2" fmla="*/ 0 w 23"/>
                <a:gd name="T3" fmla="*/ 4 h 50"/>
                <a:gd name="T4" fmla="*/ 3 w 23"/>
                <a:gd name="T5" fmla="*/ 0 h 50"/>
                <a:gd name="T6" fmla="*/ 23 w 23"/>
                <a:gd name="T7" fmla="*/ 50 h 50"/>
                <a:gd name="T8" fmla="*/ 19 w 23"/>
                <a:gd name="T9" fmla="*/ 50 h 50"/>
              </a:gdLst>
              <a:ahLst/>
              <a:cxnLst>
                <a:cxn ang="0">
                  <a:pos x="T0" y="T1"/>
                </a:cxn>
                <a:cxn ang="0">
                  <a:pos x="T2" y="T3"/>
                </a:cxn>
                <a:cxn ang="0">
                  <a:pos x="T4" y="T5"/>
                </a:cxn>
                <a:cxn ang="0">
                  <a:pos x="T6" y="T7"/>
                </a:cxn>
                <a:cxn ang="0">
                  <a:pos x="T8" y="T9"/>
                </a:cxn>
              </a:cxnLst>
              <a:rect l="0" t="0" r="r" b="b"/>
              <a:pathLst>
                <a:path w="23" h="50">
                  <a:moveTo>
                    <a:pt x="19" y="50"/>
                  </a:moveTo>
                  <a:lnTo>
                    <a:pt x="0" y="4"/>
                  </a:lnTo>
                  <a:lnTo>
                    <a:pt x="3" y="0"/>
                  </a:lnTo>
                  <a:lnTo>
                    <a:pt x="23" y="50"/>
                  </a:lnTo>
                  <a:lnTo>
                    <a:pt x="19" y="5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41" name="Freeform 22"/>
            <p:cNvSpPr>
              <a:spLocks/>
            </p:cNvSpPr>
            <p:nvPr/>
          </p:nvSpPr>
          <p:spPr bwMode="auto">
            <a:xfrm>
              <a:off x="7000" y="2023"/>
              <a:ext cx="31" cy="50"/>
            </a:xfrm>
            <a:custGeom>
              <a:avLst/>
              <a:gdLst>
                <a:gd name="T0" fmla="*/ 24 w 31"/>
                <a:gd name="T1" fmla="*/ 50 h 50"/>
                <a:gd name="T2" fmla="*/ 0 w 31"/>
                <a:gd name="T3" fmla="*/ 4 h 50"/>
                <a:gd name="T4" fmla="*/ 8 w 31"/>
                <a:gd name="T5" fmla="*/ 0 h 50"/>
                <a:gd name="T6" fmla="*/ 31 w 31"/>
                <a:gd name="T7" fmla="*/ 50 h 50"/>
                <a:gd name="T8" fmla="*/ 24 w 31"/>
                <a:gd name="T9" fmla="*/ 50 h 50"/>
              </a:gdLst>
              <a:ahLst/>
              <a:cxnLst>
                <a:cxn ang="0">
                  <a:pos x="T0" y="T1"/>
                </a:cxn>
                <a:cxn ang="0">
                  <a:pos x="T2" y="T3"/>
                </a:cxn>
                <a:cxn ang="0">
                  <a:pos x="T4" y="T5"/>
                </a:cxn>
                <a:cxn ang="0">
                  <a:pos x="T6" y="T7"/>
                </a:cxn>
                <a:cxn ang="0">
                  <a:pos x="T8" y="T9"/>
                </a:cxn>
              </a:cxnLst>
              <a:rect l="0" t="0" r="r" b="b"/>
              <a:pathLst>
                <a:path w="31" h="50">
                  <a:moveTo>
                    <a:pt x="24" y="50"/>
                  </a:moveTo>
                  <a:lnTo>
                    <a:pt x="0" y="4"/>
                  </a:lnTo>
                  <a:lnTo>
                    <a:pt x="8" y="0"/>
                  </a:lnTo>
                  <a:lnTo>
                    <a:pt x="31" y="50"/>
                  </a:lnTo>
                  <a:lnTo>
                    <a:pt x="24" y="5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42" name="Freeform 23"/>
            <p:cNvSpPr>
              <a:spLocks/>
            </p:cNvSpPr>
            <p:nvPr/>
          </p:nvSpPr>
          <p:spPr bwMode="auto">
            <a:xfrm>
              <a:off x="7148" y="2023"/>
              <a:ext cx="51" cy="66"/>
            </a:xfrm>
            <a:custGeom>
              <a:avLst/>
              <a:gdLst>
                <a:gd name="T0" fmla="*/ 43 w 51"/>
                <a:gd name="T1" fmla="*/ 66 h 66"/>
                <a:gd name="T2" fmla="*/ 0 w 51"/>
                <a:gd name="T3" fmla="*/ 4 h 66"/>
                <a:gd name="T4" fmla="*/ 8 w 51"/>
                <a:gd name="T5" fmla="*/ 0 h 66"/>
                <a:gd name="T6" fmla="*/ 51 w 51"/>
                <a:gd name="T7" fmla="*/ 62 h 66"/>
                <a:gd name="T8" fmla="*/ 43 w 51"/>
                <a:gd name="T9" fmla="*/ 66 h 66"/>
              </a:gdLst>
              <a:ahLst/>
              <a:cxnLst>
                <a:cxn ang="0">
                  <a:pos x="T0" y="T1"/>
                </a:cxn>
                <a:cxn ang="0">
                  <a:pos x="T2" y="T3"/>
                </a:cxn>
                <a:cxn ang="0">
                  <a:pos x="T4" y="T5"/>
                </a:cxn>
                <a:cxn ang="0">
                  <a:pos x="T6" y="T7"/>
                </a:cxn>
                <a:cxn ang="0">
                  <a:pos x="T8" y="T9"/>
                </a:cxn>
              </a:cxnLst>
              <a:rect l="0" t="0" r="r" b="b"/>
              <a:pathLst>
                <a:path w="51" h="66">
                  <a:moveTo>
                    <a:pt x="43" y="66"/>
                  </a:moveTo>
                  <a:lnTo>
                    <a:pt x="0" y="4"/>
                  </a:lnTo>
                  <a:lnTo>
                    <a:pt x="8" y="0"/>
                  </a:lnTo>
                  <a:lnTo>
                    <a:pt x="51" y="62"/>
                  </a:lnTo>
                  <a:lnTo>
                    <a:pt x="43" y="66"/>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43" name="Freeform 24"/>
            <p:cNvSpPr>
              <a:spLocks/>
            </p:cNvSpPr>
            <p:nvPr/>
          </p:nvSpPr>
          <p:spPr bwMode="auto">
            <a:xfrm>
              <a:off x="7199" y="2023"/>
              <a:ext cx="46" cy="54"/>
            </a:xfrm>
            <a:custGeom>
              <a:avLst/>
              <a:gdLst>
                <a:gd name="T0" fmla="*/ 39 w 46"/>
                <a:gd name="T1" fmla="*/ 54 h 54"/>
                <a:gd name="T2" fmla="*/ 0 w 46"/>
                <a:gd name="T3" fmla="*/ 4 h 54"/>
                <a:gd name="T4" fmla="*/ 4 w 46"/>
                <a:gd name="T5" fmla="*/ 0 h 54"/>
                <a:gd name="T6" fmla="*/ 46 w 46"/>
                <a:gd name="T7" fmla="*/ 50 h 54"/>
                <a:gd name="T8" fmla="*/ 39 w 46"/>
                <a:gd name="T9" fmla="*/ 54 h 54"/>
              </a:gdLst>
              <a:ahLst/>
              <a:cxnLst>
                <a:cxn ang="0">
                  <a:pos x="T0" y="T1"/>
                </a:cxn>
                <a:cxn ang="0">
                  <a:pos x="T2" y="T3"/>
                </a:cxn>
                <a:cxn ang="0">
                  <a:pos x="T4" y="T5"/>
                </a:cxn>
                <a:cxn ang="0">
                  <a:pos x="T6" y="T7"/>
                </a:cxn>
                <a:cxn ang="0">
                  <a:pos x="T8" y="T9"/>
                </a:cxn>
              </a:cxnLst>
              <a:rect l="0" t="0" r="r" b="b"/>
              <a:pathLst>
                <a:path w="46" h="54">
                  <a:moveTo>
                    <a:pt x="39" y="54"/>
                  </a:moveTo>
                  <a:lnTo>
                    <a:pt x="0" y="4"/>
                  </a:lnTo>
                  <a:lnTo>
                    <a:pt x="4" y="0"/>
                  </a:lnTo>
                  <a:lnTo>
                    <a:pt x="46" y="50"/>
                  </a:lnTo>
                  <a:lnTo>
                    <a:pt x="39" y="54"/>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44" name="Freeform 25"/>
            <p:cNvSpPr>
              <a:spLocks/>
            </p:cNvSpPr>
            <p:nvPr/>
          </p:nvSpPr>
          <p:spPr bwMode="auto">
            <a:xfrm>
              <a:off x="7125" y="1984"/>
              <a:ext cx="31" cy="43"/>
            </a:xfrm>
            <a:custGeom>
              <a:avLst/>
              <a:gdLst>
                <a:gd name="T0" fmla="*/ 23 w 31"/>
                <a:gd name="T1" fmla="*/ 43 h 43"/>
                <a:gd name="T2" fmla="*/ 0 w 31"/>
                <a:gd name="T3" fmla="*/ 3 h 43"/>
                <a:gd name="T4" fmla="*/ 4 w 31"/>
                <a:gd name="T5" fmla="*/ 0 h 43"/>
                <a:gd name="T6" fmla="*/ 31 w 31"/>
                <a:gd name="T7" fmla="*/ 39 h 43"/>
                <a:gd name="T8" fmla="*/ 23 w 31"/>
                <a:gd name="T9" fmla="*/ 43 h 43"/>
              </a:gdLst>
              <a:ahLst/>
              <a:cxnLst>
                <a:cxn ang="0">
                  <a:pos x="T0" y="T1"/>
                </a:cxn>
                <a:cxn ang="0">
                  <a:pos x="T2" y="T3"/>
                </a:cxn>
                <a:cxn ang="0">
                  <a:pos x="T4" y="T5"/>
                </a:cxn>
                <a:cxn ang="0">
                  <a:pos x="T6" y="T7"/>
                </a:cxn>
                <a:cxn ang="0">
                  <a:pos x="T8" y="T9"/>
                </a:cxn>
              </a:cxnLst>
              <a:rect l="0" t="0" r="r" b="b"/>
              <a:pathLst>
                <a:path w="31" h="43">
                  <a:moveTo>
                    <a:pt x="23" y="43"/>
                  </a:moveTo>
                  <a:lnTo>
                    <a:pt x="0" y="3"/>
                  </a:lnTo>
                  <a:lnTo>
                    <a:pt x="4" y="0"/>
                  </a:lnTo>
                  <a:lnTo>
                    <a:pt x="31" y="39"/>
                  </a:lnTo>
                  <a:lnTo>
                    <a:pt x="23" y="4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45" name="Freeform 26"/>
            <p:cNvSpPr>
              <a:spLocks/>
            </p:cNvSpPr>
            <p:nvPr/>
          </p:nvSpPr>
          <p:spPr bwMode="auto">
            <a:xfrm>
              <a:off x="7117" y="1917"/>
              <a:ext cx="27" cy="35"/>
            </a:xfrm>
            <a:custGeom>
              <a:avLst/>
              <a:gdLst>
                <a:gd name="T0" fmla="*/ 23 w 27"/>
                <a:gd name="T1" fmla="*/ 35 h 35"/>
                <a:gd name="T2" fmla="*/ 0 w 27"/>
                <a:gd name="T3" fmla="*/ 4 h 35"/>
                <a:gd name="T4" fmla="*/ 4 w 27"/>
                <a:gd name="T5" fmla="*/ 0 h 35"/>
                <a:gd name="T6" fmla="*/ 27 w 27"/>
                <a:gd name="T7" fmla="*/ 31 h 35"/>
                <a:gd name="T8" fmla="*/ 23 w 27"/>
                <a:gd name="T9" fmla="*/ 35 h 35"/>
              </a:gdLst>
              <a:ahLst/>
              <a:cxnLst>
                <a:cxn ang="0">
                  <a:pos x="T0" y="T1"/>
                </a:cxn>
                <a:cxn ang="0">
                  <a:pos x="T2" y="T3"/>
                </a:cxn>
                <a:cxn ang="0">
                  <a:pos x="T4" y="T5"/>
                </a:cxn>
                <a:cxn ang="0">
                  <a:pos x="T6" y="T7"/>
                </a:cxn>
                <a:cxn ang="0">
                  <a:pos x="T8" y="T9"/>
                </a:cxn>
              </a:cxnLst>
              <a:rect l="0" t="0" r="r" b="b"/>
              <a:pathLst>
                <a:path w="27" h="35">
                  <a:moveTo>
                    <a:pt x="23" y="35"/>
                  </a:moveTo>
                  <a:lnTo>
                    <a:pt x="0" y="4"/>
                  </a:lnTo>
                  <a:lnTo>
                    <a:pt x="4" y="0"/>
                  </a:lnTo>
                  <a:lnTo>
                    <a:pt x="27" y="31"/>
                  </a:lnTo>
                  <a:lnTo>
                    <a:pt x="23"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46" name="Freeform 27"/>
            <p:cNvSpPr>
              <a:spLocks/>
            </p:cNvSpPr>
            <p:nvPr/>
          </p:nvSpPr>
          <p:spPr bwMode="auto">
            <a:xfrm>
              <a:off x="7074" y="1917"/>
              <a:ext cx="27" cy="35"/>
            </a:xfrm>
            <a:custGeom>
              <a:avLst/>
              <a:gdLst>
                <a:gd name="T0" fmla="*/ 23 w 27"/>
                <a:gd name="T1" fmla="*/ 35 h 35"/>
                <a:gd name="T2" fmla="*/ 0 w 27"/>
                <a:gd name="T3" fmla="*/ 4 h 35"/>
                <a:gd name="T4" fmla="*/ 8 w 27"/>
                <a:gd name="T5" fmla="*/ 0 h 35"/>
                <a:gd name="T6" fmla="*/ 27 w 27"/>
                <a:gd name="T7" fmla="*/ 31 h 35"/>
                <a:gd name="T8" fmla="*/ 23 w 27"/>
                <a:gd name="T9" fmla="*/ 35 h 35"/>
              </a:gdLst>
              <a:ahLst/>
              <a:cxnLst>
                <a:cxn ang="0">
                  <a:pos x="T0" y="T1"/>
                </a:cxn>
                <a:cxn ang="0">
                  <a:pos x="T2" y="T3"/>
                </a:cxn>
                <a:cxn ang="0">
                  <a:pos x="T4" y="T5"/>
                </a:cxn>
                <a:cxn ang="0">
                  <a:pos x="T6" y="T7"/>
                </a:cxn>
                <a:cxn ang="0">
                  <a:pos x="T8" y="T9"/>
                </a:cxn>
              </a:cxnLst>
              <a:rect l="0" t="0" r="r" b="b"/>
              <a:pathLst>
                <a:path w="27" h="35">
                  <a:moveTo>
                    <a:pt x="23" y="35"/>
                  </a:moveTo>
                  <a:lnTo>
                    <a:pt x="0" y="4"/>
                  </a:lnTo>
                  <a:lnTo>
                    <a:pt x="8" y="0"/>
                  </a:lnTo>
                  <a:lnTo>
                    <a:pt x="27" y="31"/>
                  </a:lnTo>
                  <a:lnTo>
                    <a:pt x="23"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47" name="Freeform 28"/>
            <p:cNvSpPr>
              <a:spLocks/>
            </p:cNvSpPr>
            <p:nvPr/>
          </p:nvSpPr>
          <p:spPr bwMode="auto">
            <a:xfrm>
              <a:off x="7140" y="1948"/>
              <a:ext cx="35" cy="39"/>
            </a:xfrm>
            <a:custGeom>
              <a:avLst/>
              <a:gdLst>
                <a:gd name="T0" fmla="*/ 31 w 35"/>
                <a:gd name="T1" fmla="*/ 39 h 39"/>
                <a:gd name="T2" fmla="*/ 0 w 35"/>
                <a:gd name="T3" fmla="*/ 4 h 39"/>
                <a:gd name="T4" fmla="*/ 4 w 35"/>
                <a:gd name="T5" fmla="*/ 0 h 39"/>
                <a:gd name="T6" fmla="*/ 35 w 35"/>
                <a:gd name="T7" fmla="*/ 36 h 39"/>
                <a:gd name="T8" fmla="*/ 31 w 35"/>
                <a:gd name="T9" fmla="*/ 39 h 39"/>
              </a:gdLst>
              <a:ahLst/>
              <a:cxnLst>
                <a:cxn ang="0">
                  <a:pos x="T0" y="T1"/>
                </a:cxn>
                <a:cxn ang="0">
                  <a:pos x="T2" y="T3"/>
                </a:cxn>
                <a:cxn ang="0">
                  <a:pos x="T4" y="T5"/>
                </a:cxn>
                <a:cxn ang="0">
                  <a:pos x="T6" y="T7"/>
                </a:cxn>
                <a:cxn ang="0">
                  <a:pos x="T8" y="T9"/>
                </a:cxn>
              </a:cxnLst>
              <a:rect l="0" t="0" r="r" b="b"/>
              <a:pathLst>
                <a:path w="35" h="39">
                  <a:moveTo>
                    <a:pt x="31" y="39"/>
                  </a:moveTo>
                  <a:lnTo>
                    <a:pt x="0" y="4"/>
                  </a:lnTo>
                  <a:lnTo>
                    <a:pt x="4" y="0"/>
                  </a:lnTo>
                  <a:lnTo>
                    <a:pt x="35" y="36"/>
                  </a:lnTo>
                  <a:lnTo>
                    <a:pt x="31"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48" name="Freeform 29"/>
            <p:cNvSpPr>
              <a:spLocks/>
            </p:cNvSpPr>
            <p:nvPr/>
          </p:nvSpPr>
          <p:spPr bwMode="auto">
            <a:xfrm>
              <a:off x="6965" y="1987"/>
              <a:ext cx="16" cy="36"/>
            </a:xfrm>
            <a:custGeom>
              <a:avLst/>
              <a:gdLst>
                <a:gd name="T0" fmla="*/ 16 w 16"/>
                <a:gd name="T1" fmla="*/ 36 h 36"/>
                <a:gd name="T2" fmla="*/ 0 w 16"/>
                <a:gd name="T3" fmla="*/ 0 h 36"/>
                <a:gd name="T4" fmla="*/ 16 w 16"/>
                <a:gd name="T5" fmla="*/ 36 h 36"/>
              </a:gdLst>
              <a:ahLst/>
              <a:cxnLst>
                <a:cxn ang="0">
                  <a:pos x="T0" y="T1"/>
                </a:cxn>
                <a:cxn ang="0">
                  <a:pos x="T2" y="T3"/>
                </a:cxn>
                <a:cxn ang="0">
                  <a:pos x="T4" y="T5"/>
                </a:cxn>
              </a:cxnLst>
              <a:rect l="0" t="0" r="r" b="b"/>
              <a:pathLst>
                <a:path w="16" h="36">
                  <a:moveTo>
                    <a:pt x="16" y="36"/>
                  </a:moveTo>
                  <a:lnTo>
                    <a:pt x="0" y="0"/>
                  </a:lnTo>
                  <a:lnTo>
                    <a:pt x="16" y="36"/>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49" name="Line 30"/>
            <p:cNvSpPr>
              <a:spLocks noChangeShapeType="1"/>
            </p:cNvSpPr>
            <p:nvPr/>
          </p:nvSpPr>
          <p:spPr bwMode="auto">
            <a:xfrm flipH="1" flipV="1">
              <a:off x="6965" y="1987"/>
              <a:ext cx="16" cy="3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50" name="Freeform 31"/>
            <p:cNvSpPr>
              <a:spLocks/>
            </p:cNvSpPr>
            <p:nvPr/>
          </p:nvSpPr>
          <p:spPr bwMode="auto">
            <a:xfrm>
              <a:off x="6915" y="1987"/>
              <a:ext cx="19" cy="40"/>
            </a:xfrm>
            <a:custGeom>
              <a:avLst/>
              <a:gdLst>
                <a:gd name="T0" fmla="*/ 11 w 19"/>
                <a:gd name="T1" fmla="*/ 40 h 40"/>
                <a:gd name="T2" fmla="*/ 0 w 19"/>
                <a:gd name="T3" fmla="*/ 0 h 40"/>
                <a:gd name="T4" fmla="*/ 7 w 19"/>
                <a:gd name="T5" fmla="*/ 0 h 40"/>
                <a:gd name="T6" fmla="*/ 19 w 19"/>
                <a:gd name="T7" fmla="*/ 36 h 40"/>
                <a:gd name="T8" fmla="*/ 11 w 19"/>
                <a:gd name="T9" fmla="*/ 40 h 40"/>
              </a:gdLst>
              <a:ahLst/>
              <a:cxnLst>
                <a:cxn ang="0">
                  <a:pos x="T0" y="T1"/>
                </a:cxn>
                <a:cxn ang="0">
                  <a:pos x="T2" y="T3"/>
                </a:cxn>
                <a:cxn ang="0">
                  <a:pos x="T4" y="T5"/>
                </a:cxn>
                <a:cxn ang="0">
                  <a:pos x="T6" y="T7"/>
                </a:cxn>
                <a:cxn ang="0">
                  <a:pos x="T8" y="T9"/>
                </a:cxn>
              </a:cxnLst>
              <a:rect l="0" t="0" r="r" b="b"/>
              <a:pathLst>
                <a:path w="19" h="40">
                  <a:moveTo>
                    <a:pt x="11" y="40"/>
                  </a:moveTo>
                  <a:lnTo>
                    <a:pt x="0" y="0"/>
                  </a:lnTo>
                  <a:lnTo>
                    <a:pt x="7" y="0"/>
                  </a:lnTo>
                  <a:lnTo>
                    <a:pt x="19" y="36"/>
                  </a:lnTo>
                  <a:lnTo>
                    <a:pt x="11" y="4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51" name="Freeform 32"/>
            <p:cNvSpPr>
              <a:spLocks/>
            </p:cNvSpPr>
            <p:nvPr/>
          </p:nvSpPr>
          <p:spPr bwMode="auto">
            <a:xfrm>
              <a:off x="6868" y="1987"/>
              <a:ext cx="16" cy="40"/>
            </a:xfrm>
            <a:custGeom>
              <a:avLst/>
              <a:gdLst>
                <a:gd name="T0" fmla="*/ 12 w 16"/>
                <a:gd name="T1" fmla="*/ 40 h 40"/>
                <a:gd name="T2" fmla="*/ 0 w 16"/>
                <a:gd name="T3" fmla="*/ 0 h 40"/>
                <a:gd name="T4" fmla="*/ 8 w 16"/>
                <a:gd name="T5" fmla="*/ 0 h 40"/>
                <a:gd name="T6" fmla="*/ 16 w 16"/>
                <a:gd name="T7" fmla="*/ 36 h 40"/>
                <a:gd name="T8" fmla="*/ 12 w 16"/>
                <a:gd name="T9" fmla="*/ 40 h 40"/>
              </a:gdLst>
              <a:ahLst/>
              <a:cxnLst>
                <a:cxn ang="0">
                  <a:pos x="T0" y="T1"/>
                </a:cxn>
                <a:cxn ang="0">
                  <a:pos x="T2" y="T3"/>
                </a:cxn>
                <a:cxn ang="0">
                  <a:pos x="T4" y="T5"/>
                </a:cxn>
                <a:cxn ang="0">
                  <a:pos x="T6" y="T7"/>
                </a:cxn>
                <a:cxn ang="0">
                  <a:pos x="T8" y="T9"/>
                </a:cxn>
              </a:cxnLst>
              <a:rect l="0" t="0" r="r" b="b"/>
              <a:pathLst>
                <a:path w="16" h="40">
                  <a:moveTo>
                    <a:pt x="12" y="40"/>
                  </a:moveTo>
                  <a:lnTo>
                    <a:pt x="0" y="0"/>
                  </a:lnTo>
                  <a:lnTo>
                    <a:pt x="8" y="0"/>
                  </a:lnTo>
                  <a:lnTo>
                    <a:pt x="16" y="36"/>
                  </a:lnTo>
                  <a:lnTo>
                    <a:pt x="12" y="4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52" name="Freeform 33"/>
            <p:cNvSpPr>
              <a:spLocks/>
            </p:cNvSpPr>
            <p:nvPr/>
          </p:nvSpPr>
          <p:spPr bwMode="auto">
            <a:xfrm>
              <a:off x="6821" y="1987"/>
              <a:ext cx="16" cy="40"/>
            </a:xfrm>
            <a:custGeom>
              <a:avLst/>
              <a:gdLst>
                <a:gd name="T0" fmla="*/ 8 w 16"/>
                <a:gd name="T1" fmla="*/ 40 h 40"/>
                <a:gd name="T2" fmla="*/ 0 w 16"/>
                <a:gd name="T3" fmla="*/ 0 h 40"/>
                <a:gd name="T4" fmla="*/ 8 w 16"/>
                <a:gd name="T5" fmla="*/ 0 h 40"/>
                <a:gd name="T6" fmla="*/ 16 w 16"/>
                <a:gd name="T7" fmla="*/ 36 h 40"/>
                <a:gd name="T8" fmla="*/ 8 w 16"/>
                <a:gd name="T9" fmla="*/ 40 h 40"/>
              </a:gdLst>
              <a:ahLst/>
              <a:cxnLst>
                <a:cxn ang="0">
                  <a:pos x="T0" y="T1"/>
                </a:cxn>
                <a:cxn ang="0">
                  <a:pos x="T2" y="T3"/>
                </a:cxn>
                <a:cxn ang="0">
                  <a:pos x="T4" y="T5"/>
                </a:cxn>
                <a:cxn ang="0">
                  <a:pos x="T6" y="T7"/>
                </a:cxn>
                <a:cxn ang="0">
                  <a:pos x="T8" y="T9"/>
                </a:cxn>
              </a:cxnLst>
              <a:rect l="0" t="0" r="r" b="b"/>
              <a:pathLst>
                <a:path w="16" h="40">
                  <a:moveTo>
                    <a:pt x="8" y="40"/>
                  </a:moveTo>
                  <a:lnTo>
                    <a:pt x="0" y="0"/>
                  </a:lnTo>
                  <a:lnTo>
                    <a:pt x="8" y="0"/>
                  </a:lnTo>
                  <a:lnTo>
                    <a:pt x="16" y="36"/>
                  </a:lnTo>
                  <a:lnTo>
                    <a:pt x="8" y="4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53" name="Freeform 34"/>
            <p:cNvSpPr>
              <a:spLocks/>
            </p:cNvSpPr>
            <p:nvPr/>
          </p:nvSpPr>
          <p:spPr bwMode="auto">
            <a:xfrm>
              <a:off x="6775" y="1987"/>
              <a:ext cx="11" cy="36"/>
            </a:xfrm>
            <a:custGeom>
              <a:avLst/>
              <a:gdLst>
                <a:gd name="T0" fmla="*/ 7 w 11"/>
                <a:gd name="T1" fmla="*/ 36 h 36"/>
                <a:gd name="T2" fmla="*/ 0 w 11"/>
                <a:gd name="T3" fmla="*/ 0 h 36"/>
                <a:gd name="T4" fmla="*/ 7 w 11"/>
                <a:gd name="T5" fmla="*/ 0 h 36"/>
                <a:gd name="T6" fmla="*/ 11 w 11"/>
                <a:gd name="T7" fmla="*/ 36 h 36"/>
                <a:gd name="T8" fmla="*/ 7 w 11"/>
                <a:gd name="T9" fmla="*/ 36 h 36"/>
              </a:gdLst>
              <a:ahLst/>
              <a:cxnLst>
                <a:cxn ang="0">
                  <a:pos x="T0" y="T1"/>
                </a:cxn>
                <a:cxn ang="0">
                  <a:pos x="T2" y="T3"/>
                </a:cxn>
                <a:cxn ang="0">
                  <a:pos x="T4" y="T5"/>
                </a:cxn>
                <a:cxn ang="0">
                  <a:pos x="T6" y="T7"/>
                </a:cxn>
                <a:cxn ang="0">
                  <a:pos x="T8" y="T9"/>
                </a:cxn>
              </a:cxnLst>
              <a:rect l="0" t="0" r="r" b="b"/>
              <a:pathLst>
                <a:path w="11" h="36">
                  <a:moveTo>
                    <a:pt x="7" y="36"/>
                  </a:moveTo>
                  <a:lnTo>
                    <a:pt x="0" y="0"/>
                  </a:lnTo>
                  <a:lnTo>
                    <a:pt x="7" y="0"/>
                  </a:lnTo>
                  <a:lnTo>
                    <a:pt x="11" y="36"/>
                  </a:lnTo>
                  <a:lnTo>
                    <a:pt x="7" y="36"/>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54" name="Freeform 35"/>
            <p:cNvSpPr>
              <a:spLocks/>
            </p:cNvSpPr>
            <p:nvPr/>
          </p:nvSpPr>
          <p:spPr bwMode="auto">
            <a:xfrm>
              <a:off x="6732" y="1991"/>
              <a:ext cx="8" cy="32"/>
            </a:xfrm>
            <a:custGeom>
              <a:avLst/>
              <a:gdLst>
                <a:gd name="T0" fmla="*/ 0 w 8"/>
                <a:gd name="T1" fmla="*/ 32 h 32"/>
                <a:gd name="T2" fmla="*/ 0 w 8"/>
                <a:gd name="T3" fmla="*/ 0 h 32"/>
                <a:gd name="T4" fmla="*/ 4 w 8"/>
                <a:gd name="T5" fmla="*/ 0 h 32"/>
                <a:gd name="T6" fmla="*/ 8 w 8"/>
                <a:gd name="T7" fmla="*/ 32 h 32"/>
                <a:gd name="T8" fmla="*/ 0 w 8"/>
                <a:gd name="T9" fmla="*/ 32 h 32"/>
              </a:gdLst>
              <a:ahLst/>
              <a:cxnLst>
                <a:cxn ang="0">
                  <a:pos x="T0" y="T1"/>
                </a:cxn>
                <a:cxn ang="0">
                  <a:pos x="T2" y="T3"/>
                </a:cxn>
                <a:cxn ang="0">
                  <a:pos x="T4" y="T5"/>
                </a:cxn>
                <a:cxn ang="0">
                  <a:pos x="T6" y="T7"/>
                </a:cxn>
                <a:cxn ang="0">
                  <a:pos x="T8" y="T9"/>
                </a:cxn>
              </a:cxnLst>
              <a:rect l="0" t="0" r="r" b="b"/>
              <a:pathLst>
                <a:path w="8" h="32">
                  <a:moveTo>
                    <a:pt x="0" y="32"/>
                  </a:moveTo>
                  <a:lnTo>
                    <a:pt x="0" y="0"/>
                  </a:lnTo>
                  <a:lnTo>
                    <a:pt x="4" y="0"/>
                  </a:lnTo>
                  <a:lnTo>
                    <a:pt x="8" y="32"/>
                  </a:lnTo>
                  <a:lnTo>
                    <a:pt x="0"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55" name="Rectangle 36"/>
            <p:cNvSpPr>
              <a:spLocks noChangeArrowheads="1"/>
            </p:cNvSpPr>
            <p:nvPr/>
          </p:nvSpPr>
          <p:spPr bwMode="auto">
            <a:xfrm>
              <a:off x="6681" y="1987"/>
              <a:ext cx="8" cy="36"/>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56" name="Freeform 37"/>
            <p:cNvSpPr>
              <a:spLocks/>
            </p:cNvSpPr>
            <p:nvPr/>
          </p:nvSpPr>
          <p:spPr bwMode="auto">
            <a:xfrm>
              <a:off x="6631" y="1987"/>
              <a:ext cx="11" cy="36"/>
            </a:xfrm>
            <a:custGeom>
              <a:avLst/>
              <a:gdLst>
                <a:gd name="T0" fmla="*/ 7 w 11"/>
                <a:gd name="T1" fmla="*/ 36 h 36"/>
                <a:gd name="T2" fmla="*/ 0 w 11"/>
                <a:gd name="T3" fmla="*/ 36 h 36"/>
                <a:gd name="T4" fmla="*/ 4 w 11"/>
                <a:gd name="T5" fmla="*/ 0 h 36"/>
                <a:gd name="T6" fmla="*/ 11 w 11"/>
                <a:gd name="T7" fmla="*/ 0 h 36"/>
                <a:gd name="T8" fmla="*/ 7 w 11"/>
                <a:gd name="T9" fmla="*/ 36 h 36"/>
              </a:gdLst>
              <a:ahLst/>
              <a:cxnLst>
                <a:cxn ang="0">
                  <a:pos x="T0" y="T1"/>
                </a:cxn>
                <a:cxn ang="0">
                  <a:pos x="T2" y="T3"/>
                </a:cxn>
                <a:cxn ang="0">
                  <a:pos x="T4" y="T5"/>
                </a:cxn>
                <a:cxn ang="0">
                  <a:pos x="T6" y="T7"/>
                </a:cxn>
                <a:cxn ang="0">
                  <a:pos x="T8" y="T9"/>
                </a:cxn>
              </a:cxnLst>
              <a:rect l="0" t="0" r="r" b="b"/>
              <a:pathLst>
                <a:path w="11" h="36">
                  <a:moveTo>
                    <a:pt x="7" y="36"/>
                  </a:moveTo>
                  <a:lnTo>
                    <a:pt x="0" y="36"/>
                  </a:lnTo>
                  <a:lnTo>
                    <a:pt x="4" y="0"/>
                  </a:lnTo>
                  <a:lnTo>
                    <a:pt x="11" y="0"/>
                  </a:lnTo>
                  <a:lnTo>
                    <a:pt x="7" y="36"/>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57" name="Freeform 38"/>
            <p:cNvSpPr>
              <a:spLocks/>
            </p:cNvSpPr>
            <p:nvPr/>
          </p:nvSpPr>
          <p:spPr bwMode="auto">
            <a:xfrm>
              <a:off x="6584" y="1987"/>
              <a:ext cx="12" cy="36"/>
            </a:xfrm>
            <a:custGeom>
              <a:avLst/>
              <a:gdLst>
                <a:gd name="T0" fmla="*/ 4 w 12"/>
                <a:gd name="T1" fmla="*/ 36 h 36"/>
                <a:gd name="T2" fmla="*/ 0 w 12"/>
                <a:gd name="T3" fmla="*/ 36 h 36"/>
                <a:gd name="T4" fmla="*/ 8 w 12"/>
                <a:gd name="T5" fmla="*/ 0 h 36"/>
                <a:gd name="T6" fmla="*/ 12 w 12"/>
                <a:gd name="T7" fmla="*/ 0 h 36"/>
                <a:gd name="T8" fmla="*/ 4 w 12"/>
                <a:gd name="T9" fmla="*/ 36 h 36"/>
              </a:gdLst>
              <a:ahLst/>
              <a:cxnLst>
                <a:cxn ang="0">
                  <a:pos x="T0" y="T1"/>
                </a:cxn>
                <a:cxn ang="0">
                  <a:pos x="T2" y="T3"/>
                </a:cxn>
                <a:cxn ang="0">
                  <a:pos x="T4" y="T5"/>
                </a:cxn>
                <a:cxn ang="0">
                  <a:pos x="T6" y="T7"/>
                </a:cxn>
                <a:cxn ang="0">
                  <a:pos x="T8" y="T9"/>
                </a:cxn>
              </a:cxnLst>
              <a:rect l="0" t="0" r="r" b="b"/>
              <a:pathLst>
                <a:path w="12" h="36">
                  <a:moveTo>
                    <a:pt x="4" y="36"/>
                  </a:moveTo>
                  <a:lnTo>
                    <a:pt x="0" y="36"/>
                  </a:lnTo>
                  <a:lnTo>
                    <a:pt x="8" y="0"/>
                  </a:lnTo>
                  <a:lnTo>
                    <a:pt x="12" y="0"/>
                  </a:lnTo>
                  <a:lnTo>
                    <a:pt x="4" y="36"/>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58" name="Freeform 39"/>
            <p:cNvSpPr>
              <a:spLocks/>
            </p:cNvSpPr>
            <p:nvPr/>
          </p:nvSpPr>
          <p:spPr bwMode="auto">
            <a:xfrm>
              <a:off x="6533" y="1987"/>
              <a:ext cx="16" cy="40"/>
            </a:xfrm>
            <a:custGeom>
              <a:avLst/>
              <a:gdLst>
                <a:gd name="T0" fmla="*/ 8 w 16"/>
                <a:gd name="T1" fmla="*/ 40 h 40"/>
                <a:gd name="T2" fmla="*/ 0 w 16"/>
                <a:gd name="T3" fmla="*/ 36 h 40"/>
                <a:gd name="T4" fmla="*/ 12 w 16"/>
                <a:gd name="T5" fmla="*/ 0 h 40"/>
                <a:gd name="T6" fmla="*/ 16 w 16"/>
                <a:gd name="T7" fmla="*/ 0 h 40"/>
                <a:gd name="T8" fmla="*/ 8 w 16"/>
                <a:gd name="T9" fmla="*/ 40 h 40"/>
              </a:gdLst>
              <a:ahLst/>
              <a:cxnLst>
                <a:cxn ang="0">
                  <a:pos x="T0" y="T1"/>
                </a:cxn>
                <a:cxn ang="0">
                  <a:pos x="T2" y="T3"/>
                </a:cxn>
                <a:cxn ang="0">
                  <a:pos x="T4" y="T5"/>
                </a:cxn>
                <a:cxn ang="0">
                  <a:pos x="T6" y="T7"/>
                </a:cxn>
                <a:cxn ang="0">
                  <a:pos x="T8" y="T9"/>
                </a:cxn>
              </a:cxnLst>
              <a:rect l="0" t="0" r="r" b="b"/>
              <a:pathLst>
                <a:path w="16" h="40">
                  <a:moveTo>
                    <a:pt x="8" y="40"/>
                  </a:moveTo>
                  <a:lnTo>
                    <a:pt x="0" y="36"/>
                  </a:lnTo>
                  <a:lnTo>
                    <a:pt x="12" y="0"/>
                  </a:lnTo>
                  <a:lnTo>
                    <a:pt x="16" y="0"/>
                  </a:lnTo>
                  <a:lnTo>
                    <a:pt x="8" y="4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59" name="Freeform 40"/>
            <p:cNvSpPr>
              <a:spLocks/>
            </p:cNvSpPr>
            <p:nvPr/>
          </p:nvSpPr>
          <p:spPr bwMode="auto">
            <a:xfrm>
              <a:off x="6487" y="1987"/>
              <a:ext cx="15" cy="40"/>
            </a:xfrm>
            <a:custGeom>
              <a:avLst/>
              <a:gdLst>
                <a:gd name="T0" fmla="*/ 4 w 15"/>
                <a:gd name="T1" fmla="*/ 40 h 40"/>
                <a:gd name="T2" fmla="*/ 0 w 15"/>
                <a:gd name="T3" fmla="*/ 36 h 40"/>
                <a:gd name="T4" fmla="*/ 11 w 15"/>
                <a:gd name="T5" fmla="*/ 0 h 40"/>
                <a:gd name="T6" fmla="*/ 15 w 15"/>
                <a:gd name="T7" fmla="*/ 0 h 40"/>
                <a:gd name="T8" fmla="*/ 4 w 15"/>
                <a:gd name="T9" fmla="*/ 40 h 40"/>
              </a:gdLst>
              <a:ahLst/>
              <a:cxnLst>
                <a:cxn ang="0">
                  <a:pos x="T0" y="T1"/>
                </a:cxn>
                <a:cxn ang="0">
                  <a:pos x="T2" y="T3"/>
                </a:cxn>
                <a:cxn ang="0">
                  <a:pos x="T4" y="T5"/>
                </a:cxn>
                <a:cxn ang="0">
                  <a:pos x="T6" y="T7"/>
                </a:cxn>
                <a:cxn ang="0">
                  <a:pos x="T8" y="T9"/>
                </a:cxn>
              </a:cxnLst>
              <a:rect l="0" t="0" r="r" b="b"/>
              <a:pathLst>
                <a:path w="15" h="40">
                  <a:moveTo>
                    <a:pt x="4" y="40"/>
                  </a:moveTo>
                  <a:lnTo>
                    <a:pt x="0" y="36"/>
                  </a:lnTo>
                  <a:lnTo>
                    <a:pt x="11" y="0"/>
                  </a:lnTo>
                  <a:lnTo>
                    <a:pt x="15" y="0"/>
                  </a:lnTo>
                  <a:lnTo>
                    <a:pt x="4" y="4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60" name="Rectangle 41"/>
            <p:cNvSpPr>
              <a:spLocks noChangeArrowheads="1"/>
            </p:cNvSpPr>
            <p:nvPr/>
          </p:nvSpPr>
          <p:spPr bwMode="auto">
            <a:xfrm>
              <a:off x="6218" y="1265"/>
              <a:ext cx="973" cy="594"/>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61" name="Freeform 42"/>
            <p:cNvSpPr>
              <a:spLocks/>
            </p:cNvSpPr>
            <p:nvPr/>
          </p:nvSpPr>
          <p:spPr bwMode="auto">
            <a:xfrm>
              <a:off x="6436" y="1987"/>
              <a:ext cx="20" cy="40"/>
            </a:xfrm>
            <a:custGeom>
              <a:avLst/>
              <a:gdLst>
                <a:gd name="T0" fmla="*/ 4 w 20"/>
                <a:gd name="T1" fmla="*/ 40 h 40"/>
                <a:gd name="T2" fmla="*/ 0 w 20"/>
                <a:gd name="T3" fmla="*/ 36 h 40"/>
                <a:gd name="T4" fmla="*/ 16 w 20"/>
                <a:gd name="T5" fmla="*/ 0 h 40"/>
                <a:gd name="T6" fmla="*/ 20 w 20"/>
                <a:gd name="T7" fmla="*/ 0 h 40"/>
                <a:gd name="T8" fmla="*/ 4 w 20"/>
                <a:gd name="T9" fmla="*/ 40 h 40"/>
              </a:gdLst>
              <a:ahLst/>
              <a:cxnLst>
                <a:cxn ang="0">
                  <a:pos x="T0" y="T1"/>
                </a:cxn>
                <a:cxn ang="0">
                  <a:pos x="T2" y="T3"/>
                </a:cxn>
                <a:cxn ang="0">
                  <a:pos x="T4" y="T5"/>
                </a:cxn>
                <a:cxn ang="0">
                  <a:pos x="T6" y="T7"/>
                </a:cxn>
                <a:cxn ang="0">
                  <a:pos x="T8" y="T9"/>
                </a:cxn>
              </a:cxnLst>
              <a:rect l="0" t="0" r="r" b="b"/>
              <a:pathLst>
                <a:path w="20" h="40">
                  <a:moveTo>
                    <a:pt x="4" y="40"/>
                  </a:moveTo>
                  <a:lnTo>
                    <a:pt x="0" y="36"/>
                  </a:lnTo>
                  <a:lnTo>
                    <a:pt x="16" y="0"/>
                  </a:lnTo>
                  <a:lnTo>
                    <a:pt x="20" y="0"/>
                  </a:lnTo>
                  <a:lnTo>
                    <a:pt x="4" y="4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62" name="Freeform 43"/>
            <p:cNvSpPr>
              <a:spLocks/>
            </p:cNvSpPr>
            <p:nvPr/>
          </p:nvSpPr>
          <p:spPr bwMode="auto">
            <a:xfrm>
              <a:off x="6389" y="1987"/>
              <a:ext cx="24" cy="40"/>
            </a:xfrm>
            <a:custGeom>
              <a:avLst/>
              <a:gdLst>
                <a:gd name="T0" fmla="*/ 4 w 24"/>
                <a:gd name="T1" fmla="*/ 40 h 40"/>
                <a:gd name="T2" fmla="*/ 0 w 24"/>
                <a:gd name="T3" fmla="*/ 36 h 40"/>
                <a:gd name="T4" fmla="*/ 16 w 24"/>
                <a:gd name="T5" fmla="*/ 0 h 40"/>
                <a:gd name="T6" fmla="*/ 24 w 24"/>
                <a:gd name="T7" fmla="*/ 0 h 40"/>
                <a:gd name="T8" fmla="*/ 4 w 24"/>
                <a:gd name="T9" fmla="*/ 40 h 40"/>
              </a:gdLst>
              <a:ahLst/>
              <a:cxnLst>
                <a:cxn ang="0">
                  <a:pos x="T0" y="T1"/>
                </a:cxn>
                <a:cxn ang="0">
                  <a:pos x="T2" y="T3"/>
                </a:cxn>
                <a:cxn ang="0">
                  <a:pos x="T4" y="T5"/>
                </a:cxn>
                <a:cxn ang="0">
                  <a:pos x="T6" y="T7"/>
                </a:cxn>
                <a:cxn ang="0">
                  <a:pos x="T8" y="T9"/>
                </a:cxn>
              </a:cxnLst>
              <a:rect l="0" t="0" r="r" b="b"/>
              <a:pathLst>
                <a:path w="24" h="40">
                  <a:moveTo>
                    <a:pt x="4" y="40"/>
                  </a:moveTo>
                  <a:lnTo>
                    <a:pt x="0" y="36"/>
                  </a:lnTo>
                  <a:lnTo>
                    <a:pt x="16" y="0"/>
                  </a:lnTo>
                  <a:lnTo>
                    <a:pt x="24" y="0"/>
                  </a:lnTo>
                  <a:lnTo>
                    <a:pt x="4" y="4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63" name="Freeform 44"/>
            <p:cNvSpPr>
              <a:spLocks/>
            </p:cNvSpPr>
            <p:nvPr/>
          </p:nvSpPr>
          <p:spPr bwMode="auto">
            <a:xfrm>
              <a:off x="6339" y="1987"/>
              <a:ext cx="27" cy="40"/>
            </a:xfrm>
            <a:custGeom>
              <a:avLst/>
              <a:gdLst>
                <a:gd name="T0" fmla="*/ 4 w 27"/>
                <a:gd name="T1" fmla="*/ 40 h 40"/>
                <a:gd name="T2" fmla="*/ 0 w 27"/>
                <a:gd name="T3" fmla="*/ 36 h 40"/>
                <a:gd name="T4" fmla="*/ 19 w 27"/>
                <a:gd name="T5" fmla="*/ 0 h 40"/>
                <a:gd name="T6" fmla="*/ 27 w 27"/>
                <a:gd name="T7" fmla="*/ 0 h 40"/>
                <a:gd name="T8" fmla="*/ 4 w 27"/>
                <a:gd name="T9" fmla="*/ 40 h 40"/>
              </a:gdLst>
              <a:ahLst/>
              <a:cxnLst>
                <a:cxn ang="0">
                  <a:pos x="T0" y="T1"/>
                </a:cxn>
                <a:cxn ang="0">
                  <a:pos x="T2" y="T3"/>
                </a:cxn>
                <a:cxn ang="0">
                  <a:pos x="T4" y="T5"/>
                </a:cxn>
                <a:cxn ang="0">
                  <a:pos x="T6" y="T7"/>
                </a:cxn>
                <a:cxn ang="0">
                  <a:pos x="T8" y="T9"/>
                </a:cxn>
              </a:cxnLst>
              <a:rect l="0" t="0" r="r" b="b"/>
              <a:pathLst>
                <a:path w="27" h="40">
                  <a:moveTo>
                    <a:pt x="4" y="40"/>
                  </a:moveTo>
                  <a:lnTo>
                    <a:pt x="0" y="36"/>
                  </a:lnTo>
                  <a:lnTo>
                    <a:pt x="19" y="0"/>
                  </a:lnTo>
                  <a:lnTo>
                    <a:pt x="27" y="0"/>
                  </a:lnTo>
                  <a:lnTo>
                    <a:pt x="4" y="4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64" name="Freeform 45"/>
            <p:cNvSpPr>
              <a:spLocks/>
            </p:cNvSpPr>
            <p:nvPr/>
          </p:nvSpPr>
          <p:spPr bwMode="auto">
            <a:xfrm>
              <a:off x="6288" y="1984"/>
              <a:ext cx="31" cy="43"/>
            </a:xfrm>
            <a:custGeom>
              <a:avLst/>
              <a:gdLst>
                <a:gd name="T0" fmla="*/ 8 w 31"/>
                <a:gd name="T1" fmla="*/ 43 h 43"/>
                <a:gd name="T2" fmla="*/ 0 w 31"/>
                <a:gd name="T3" fmla="*/ 39 h 43"/>
                <a:gd name="T4" fmla="*/ 24 w 31"/>
                <a:gd name="T5" fmla="*/ 0 h 43"/>
                <a:gd name="T6" fmla="*/ 31 w 31"/>
                <a:gd name="T7" fmla="*/ 3 h 43"/>
                <a:gd name="T8" fmla="*/ 8 w 31"/>
                <a:gd name="T9" fmla="*/ 43 h 43"/>
              </a:gdLst>
              <a:ahLst/>
              <a:cxnLst>
                <a:cxn ang="0">
                  <a:pos x="T0" y="T1"/>
                </a:cxn>
                <a:cxn ang="0">
                  <a:pos x="T2" y="T3"/>
                </a:cxn>
                <a:cxn ang="0">
                  <a:pos x="T4" y="T5"/>
                </a:cxn>
                <a:cxn ang="0">
                  <a:pos x="T6" y="T7"/>
                </a:cxn>
                <a:cxn ang="0">
                  <a:pos x="T8" y="T9"/>
                </a:cxn>
              </a:cxnLst>
              <a:rect l="0" t="0" r="r" b="b"/>
              <a:pathLst>
                <a:path w="31" h="43">
                  <a:moveTo>
                    <a:pt x="8" y="43"/>
                  </a:moveTo>
                  <a:lnTo>
                    <a:pt x="0" y="39"/>
                  </a:lnTo>
                  <a:lnTo>
                    <a:pt x="24" y="0"/>
                  </a:lnTo>
                  <a:lnTo>
                    <a:pt x="31" y="3"/>
                  </a:lnTo>
                  <a:lnTo>
                    <a:pt x="8" y="4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65" name="Freeform 46"/>
            <p:cNvSpPr>
              <a:spLocks/>
            </p:cNvSpPr>
            <p:nvPr/>
          </p:nvSpPr>
          <p:spPr bwMode="auto">
            <a:xfrm>
              <a:off x="6242" y="1984"/>
              <a:ext cx="31" cy="43"/>
            </a:xfrm>
            <a:custGeom>
              <a:avLst/>
              <a:gdLst>
                <a:gd name="T0" fmla="*/ 4 w 31"/>
                <a:gd name="T1" fmla="*/ 43 h 43"/>
                <a:gd name="T2" fmla="*/ 0 w 31"/>
                <a:gd name="T3" fmla="*/ 39 h 43"/>
                <a:gd name="T4" fmla="*/ 27 w 31"/>
                <a:gd name="T5" fmla="*/ 0 h 43"/>
                <a:gd name="T6" fmla="*/ 31 w 31"/>
                <a:gd name="T7" fmla="*/ 3 h 43"/>
                <a:gd name="T8" fmla="*/ 4 w 31"/>
                <a:gd name="T9" fmla="*/ 43 h 43"/>
              </a:gdLst>
              <a:ahLst/>
              <a:cxnLst>
                <a:cxn ang="0">
                  <a:pos x="T0" y="T1"/>
                </a:cxn>
                <a:cxn ang="0">
                  <a:pos x="T2" y="T3"/>
                </a:cxn>
                <a:cxn ang="0">
                  <a:pos x="T4" y="T5"/>
                </a:cxn>
                <a:cxn ang="0">
                  <a:pos x="T6" y="T7"/>
                </a:cxn>
                <a:cxn ang="0">
                  <a:pos x="T8" y="T9"/>
                </a:cxn>
              </a:cxnLst>
              <a:rect l="0" t="0" r="r" b="b"/>
              <a:pathLst>
                <a:path w="31" h="43">
                  <a:moveTo>
                    <a:pt x="4" y="43"/>
                  </a:moveTo>
                  <a:lnTo>
                    <a:pt x="0" y="39"/>
                  </a:lnTo>
                  <a:lnTo>
                    <a:pt x="27" y="0"/>
                  </a:lnTo>
                  <a:lnTo>
                    <a:pt x="31" y="3"/>
                  </a:lnTo>
                  <a:lnTo>
                    <a:pt x="4" y="4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66" name="Freeform 47"/>
            <p:cNvSpPr>
              <a:spLocks/>
            </p:cNvSpPr>
            <p:nvPr/>
          </p:nvSpPr>
          <p:spPr bwMode="auto">
            <a:xfrm>
              <a:off x="6938" y="1948"/>
              <a:ext cx="19" cy="39"/>
            </a:xfrm>
            <a:custGeom>
              <a:avLst/>
              <a:gdLst>
                <a:gd name="T0" fmla="*/ 16 w 19"/>
                <a:gd name="T1" fmla="*/ 39 h 39"/>
                <a:gd name="T2" fmla="*/ 0 w 19"/>
                <a:gd name="T3" fmla="*/ 4 h 39"/>
                <a:gd name="T4" fmla="*/ 4 w 19"/>
                <a:gd name="T5" fmla="*/ 0 h 39"/>
                <a:gd name="T6" fmla="*/ 19 w 19"/>
                <a:gd name="T7" fmla="*/ 39 h 39"/>
                <a:gd name="T8" fmla="*/ 16 w 19"/>
                <a:gd name="T9" fmla="*/ 39 h 39"/>
              </a:gdLst>
              <a:ahLst/>
              <a:cxnLst>
                <a:cxn ang="0">
                  <a:pos x="T0" y="T1"/>
                </a:cxn>
                <a:cxn ang="0">
                  <a:pos x="T2" y="T3"/>
                </a:cxn>
                <a:cxn ang="0">
                  <a:pos x="T4" y="T5"/>
                </a:cxn>
                <a:cxn ang="0">
                  <a:pos x="T6" y="T7"/>
                </a:cxn>
                <a:cxn ang="0">
                  <a:pos x="T8" y="T9"/>
                </a:cxn>
              </a:cxnLst>
              <a:rect l="0" t="0" r="r" b="b"/>
              <a:pathLst>
                <a:path w="19" h="39">
                  <a:moveTo>
                    <a:pt x="16" y="39"/>
                  </a:moveTo>
                  <a:lnTo>
                    <a:pt x="0" y="4"/>
                  </a:lnTo>
                  <a:lnTo>
                    <a:pt x="4" y="0"/>
                  </a:lnTo>
                  <a:lnTo>
                    <a:pt x="19" y="39"/>
                  </a:lnTo>
                  <a:lnTo>
                    <a:pt x="16"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67" name="Freeform 48"/>
            <p:cNvSpPr>
              <a:spLocks/>
            </p:cNvSpPr>
            <p:nvPr/>
          </p:nvSpPr>
          <p:spPr bwMode="auto">
            <a:xfrm>
              <a:off x="6895" y="1948"/>
              <a:ext cx="16" cy="39"/>
            </a:xfrm>
            <a:custGeom>
              <a:avLst/>
              <a:gdLst>
                <a:gd name="T0" fmla="*/ 12 w 16"/>
                <a:gd name="T1" fmla="*/ 39 h 39"/>
                <a:gd name="T2" fmla="*/ 0 w 16"/>
                <a:gd name="T3" fmla="*/ 4 h 39"/>
                <a:gd name="T4" fmla="*/ 4 w 16"/>
                <a:gd name="T5" fmla="*/ 0 h 39"/>
                <a:gd name="T6" fmla="*/ 16 w 16"/>
                <a:gd name="T7" fmla="*/ 39 h 39"/>
                <a:gd name="T8" fmla="*/ 12 w 16"/>
                <a:gd name="T9" fmla="*/ 39 h 39"/>
              </a:gdLst>
              <a:ahLst/>
              <a:cxnLst>
                <a:cxn ang="0">
                  <a:pos x="T0" y="T1"/>
                </a:cxn>
                <a:cxn ang="0">
                  <a:pos x="T2" y="T3"/>
                </a:cxn>
                <a:cxn ang="0">
                  <a:pos x="T4" y="T5"/>
                </a:cxn>
                <a:cxn ang="0">
                  <a:pos x="T6" y="T7"/>
                </a:cxn>
                <a:cxn ang="0">
                  <a:pos x="T8" y="T9"/>
                </a:cxn>
              </a:cxnLst>
              <a:rect l="0" t="0" r="r" b="b"/>
              <a:pathLst>
                <a:path w="16" h="39">
                  <a:moveTo>
                    <a:pt x="12" y="39"/>
                  </a:moveTo>
                  <a:lnTo>
                    <a:pt x="0" y="4"/>
                  </a:lnTo>
                  <a:lnTo>
                    <a:pt x="4" y="0"/>
                  </a:lnTo>
                  <a:lnTo>
                    <a:pt x="16" y="39"/>
                  </a:lnTo>
                  <a:lnTo>
                    <a:pt x="12"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68" name="Freeform 49"/>
            <p:cNvSpPr>
              <a:spLocks/>
            </p:cNvSpPr>
            <p:nvPr/>
          </p:nvSpPr>
          <p:spPr bwMode="auto">
            <a:xfrm>
              <a:off x="6849" y="1948"/>
              <a:ext cx="15" cy="39"/>
            </a:xfrm>
            <a:custGeom>
              <a:avLst/>
              <a:gdLst>
                <a:gd name="T0" fmla="*/ 11 w 15"/>
                <a:gd name="T1" fmla="*/ 39 h 39"/>
                <a:gd name="T2" fmla="*/ 0 w 15"/>
                <a:gd name="T3" fmla="*/ 4 h 39"/>
                <a:gd name="T4" fmla="*/ 7 w 15"/>
                <a:gd name="T5" fmla="*/ 0 h 39"/>
                <a:gd name="T6" fmla="*/ 15 w 15"/>
                <a:gd name="T7" fmla="*/ 39 h 39"/>
                <a:gd name="T8" fmla="*/ 11 w 15"/>
                <a:gd name="T9" fmla="*/ 39 h 39"/>
              </a:gdLst>
              <a:ahLst/>
              <a:cxnLst>
                <a:cxn ang="0">
                  <a:pos x="T0" y="T1"/>
                </a:cxn>
                <a:cxn ang="0">
                  <a:pos x="T2" y="T3"/>
                </a:cxn>
                <a:cxn ang="0">
                  <a:pos x="T4" y="T5"/>
                </a:cxn>
                <a:cxn ang="0">
                  <a:pos x="T6" y="T7"/>
                </a:cxn>
                <a:cxn ang="0">
                  <a:pos x="T8" y="T9"/>
                </a:cxn>
              </a:cxnLst>
              <a:rect l="0" t="0" r="r" b="b"/>
              <a:pathLst>
                <a:path w="15" h="39">
                  <a:moveTo>
                    <a:pt x="11" y="39"/>
                  </a:moveTo>
                  <a:lnTo>
                    <a:pt x="0" y="4"/>
                  </a:lnTo>
                  <a:lnTo>
                    <a:pt x="7" y="0"/>
                  </a:lnTo>
                  <a:lnTo>
                    <a:pt x="15" y="39"/>
                  </a:lnTo>
                  <a:lnTo>
                    <a:pt x="11"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69" name="Freeform 50"/>
            <p:cNvSpPr>
              <a:spLocks/>
            </p:cNvSpPr>
            <p:nvPr/>
          </p:nvSpPr>
          <p:spPr bwMode="auto">
            <a:xfrm>
              <a:off x="6806" y="1948"/>
              <a:ext cx="11" cy="39"/>
            </a:xfrm>
            <a:custGeom>
              <a:avLst/>
              <a:gdLst>
                <a:gd name="T0" fmla="*/ 8 w 11"/>
                <a:gd name="T1" fmla="*/ 39 h 39"/>
                <a:gd name="T2" fmla="*/ 0 w 11"/>
                <a:gd name="T3" fmla="*/ 0 h 39"/>
                <a:gd name="T4" fmla="*/ 8 w 11"/>
                <a:gd name="T5" fmla="*/ 0 h 39"/>
                <a:gd name="T6" fmla="*/ 11 w 11"/>
                <a:gd name="T7" fmla="*/ 39 h 39"/>
                <a:gd name="T8" fmla="*/ 8 w 11"/>
                <a:gd name="T9" fmla="*/ 39 h 39"/>
              </a:gdLst>
              <a:ahLst/>
              <a:cxnLst>
                <a:cxn ang="0">
                  <a:pos x="T0" y="T1"/>
                </a:cxn>
                <a:cxn ang="0">
                  <a:pos x="T2" y="T3"/>
                </a:cxn>
                <a:cxn ang="0">
                  <a:pos x="T4" y="T5"/>
                </a:cxn>
                <a:cxn ang="0">
                  <a:pos x="T6" y="T7"/>
                </a:cxn>
                <a:cxn ang="0">
                  <a:pos x="T8" y="T9"/>
                </a:cxn>
              </a:cxnLst>
              <a:rect l="0" t="0" r="r" b="b"/>
              <a:pathLst>
                <a:path w="11" h="39">
                  <a:moveTo>
                    <a:pt x="8" y="39"/>
                  </a:moveTo>
                  <a:lnTo>
                    <a:pt x="0" y="0"/>
                  </a:lnTo>
                  <a:lnTo>
                    <a:pt x="8" y="0"/>
                  </a:lnTo>
                  <a:lnTo>
                    <a:pt x="11" y="39"/>
                  </a:lnTo>
                  <a:lnTo>
                    <a:pt x="8"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70" name="Freeform 51"/>
            <p:cNvSpPr>
              <a:spLocks/>
            </p:cNvSpPr>
            <p:nvPr/>
          </p:nvSpPr>
          <p:spPr bwMode="auto">
            <a:xfrm>
              <a:off x="6763" y="1948"/>
              <a:ext cx="12" cy="39"/>
            </a:xfrm>
            <a:custGeom>
              <a:avLst/>
              <a:gdLst>
                <a:gd name="T0" fmla="*/ 4 w 12"/>
                <a:gd name="T1" fmla="*/ 39 h 39"/>
                <a:gd name="T2" fmla="*/ 0 w 12"/>
                <a:gd name="T3" fmla="*/ 0 h 39"/>
                <a:gd name="T4" fmla="*/ 8 w 12"/>
                <a:gd name="T5" fmla="*/ 0 h 39"/>
                <a:gd name="T6" fmla="*/ 12 w 12"/>
                <a:gd name="T7" fmla="*/ 39 h 39"/>
                <a:gd name="T8" fmla="*/ 4 w 12"/>
                <a:gd name="T9" fmla="*/ 39 h 39"/>
              </a:gdLst>
              <a:ahLst/>
              <a:cxnLst>
                <a:cxn ang="0">
                  <a:pos x="T0" y="T1"/>
                </a:cxn>
                <a:cxn ang="0">
                  <a:pos x="T2" y="T3"/>
                </a:cxn>
                <a:cxn ang="0">
                  <a:pos x="T4" y="T5"/>
                </a:cxn>
                <a:cxn ang="0">
                  <a:pos x="T6" y="T7"/>
                </a:cxn>
                <a:cxn ang="0">
                  <a:pos x="T8" y="T9"/>
                </a:cxn>
              </a:cxnLst>
              <a:rect l="0" t="0" r="r" b="b"/>
              <a:pathLst>
                <a:path w="12" h="39">
                  <a:moveTo>
                    <a:pt x="4" y="39"/>
                  </a:moveTo>
                  <a:lnTo>
                    <a:pt x="0" y="0"/>
                  </a:lnTo>
                  <a:lnTo>
                    <a:pt x="8" y="0"/>
                  </a:lnTo>
                  <a:lnTo>
                    <a:pt x="12" y="39"/>
                  </a:lnTo>
                  <a:lnTo>
                    <a:pt x="4"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71" name="Rectangle 52"/>
            <p:cNvSpPr>
              <a:spLocks noChangeArrowheads="1"/>
            </p:cNvSpPr>
            <p:nvPr/>
          </p:nvSpPr>
          <p:spPr bwMode="auto">
            <a:xfrm>
              <a:off x="6720" y="1948"/>
              <a:ext cx="8" cy="39"/>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72" name="Freeform 53"/>
            <p:cNvSpPr>
              <a:spLocks/>
            </p:cNvSpPr>
            <p:nvPr/>
          </p:nvSpPr>
          <p:spPr bwMode="auto">
            <a:xfrm>
              <a:off x="6673" y="1948"/>
              <a:ext cx="8" cy="39"/>
            </a:xfrm>
            <a:custGeom>
              <a:avLst/>
              <a:gdLst>
                <a:gd name="T0" fmla="*/ 8 w 8"/>
                <a:gd name="T1" fmla="*/ 39 h 39"/>
                <a:gd name="T2" fmla="*/ 0 w 8"/>
                <a:gd name="T3" fmla="*/ 39 h 39"/>
                <a:gd name="T4" fmla="*/ 4 w 8"/>
                <a:gd name="T5" fmla="*/ 0 h 39"/>
                <a:gd name="T6" fmla="*/ 8 w 8"/>
                <a:gd name="T7" fmla="*/ 0 h 39"/>
                <a:gd name="T8" fmla="*/ 8 w 8"/>
                <a:gd name="T9" fmla="*/ 39 h 39"/>
              </a:gdLst>
              <a:ahLst/>
              <a:cxnLst>
                <a:cxn ang="0">
                  <a:pos x="T0" y="T1"/>
                </a:cxn>
                <a:cxn ang="0">
                  <a:pos x="T2" y="T3"/>
                </a:cxn>
                <a:cxn ang="0">
                  <a:pos x="T4" y="T5"/>
                </a:cxn>
                <a:cxn ang="0">
                  <a:pos x="T6" y="T7"/>
                </a:cxn>
                <a:cxn ang="0">
                  <a:pos x="T8" y="T9"/>
                </a:cxn>
              </a:cxnLst>
              <a:rect l="0" t="0" r="r" b="b"/>
              <a:pathLst>
                <a:path w="8" h="39">
                  <a:moveTo>
                    <a:pt x="8" y="39"/>
                  </a:moveTo>
                  <a:lnTo>
                    <a:pt x="0" y="39"/>
                  </a:lnTo>
                  <a:lnTo>
                    <a:pt x="4" y="0"/>
                  </a:lnTo>
                  <a:lnTo>
                    <a:pt x="8" y="0"/>
                  </a:lnTo>
                  <a:lnTo>
                    <a:pt x="8"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73" name="Freeform 54"/>
            <p:cNvSpPr>
              <a:spLocks/>
            </p:cNvSpPr>
            <p:nvPr/>
          </p:nvSpPr>
          <p:spPr bwMode="auto">
            <a:xfrm>
              <a:off x="6627" y="1948"/>
              <a:ext cx="11" cy="39"/>
            </a:xfrm>
            <a:custGeom>
              <a:avLst/>
              <a:gdLst>
                <a:gd name="T0" fmla="*/ 8 w 11"/>
                <a:gd name="T1" fmla="*/ 39 h 39"/>
                <a:gd name="T2" fmla="*/ 0 w 11"/>
                <a:gd name="T3" fmla="*/ 39 h 39"/>
                <a:gd name="T4" fmla="*/ 4 w 11"/>
                <a:gd name="T5" fmla="*/ 0 h 39"/>
                <a:gd name="T6" fmla="*/ 11 w 11"/>
                <a:gd name="T7" fmla="*/ 0 h 39"/>
                <a:gd name="T8" fmla="*/ 8 w 11"/>
                <a:gd name="T9" fmla="*/ 39 h 39"/>
              </a:gdLst>
              <a:ahLst/>
              <a:cxnLst>
                <a:cxn ang="0">
                  <a:pos x="T0" y="T1"/>
                </a:cxn>
                <a:cxn ang="0">
                  <a:pos x="T2" y="T3"/>
                </a:cxn>
                <a:cxn ang="0">
                  <a:pos x="T4" y="T5"/>
                </a:cxn>
                <a:cxn ang="0">
                  <a:pos x="T6" y="T7"/>
                </a:cxn>
                <a:cxn ang="0">
                  <a:pos x="T8" y="T9"/>
                </a:cxn>
              </a:cxnLst>
              <a:rect l="0" t="0" r="r" b="b"/>
              <a:pathLst>
                <a:path w="11" h="39">
                  <a:moveTo>
                    <a:pt x="8" y="39"/>
                  </a:moveTo>
                  <a:lnTo>
                    <a:pt x="0" y="39"/>
                  </a:lnTo>
                  <a:lnTo>
                    <a:pt x="4" y="0"/>
                  </a:lnTo>
                  <a:lnTo>
                    <a:pt x="11" y="0"/>
                  </a:lnTo>
                  <a:lnTo>
                    <a:pt x="8"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74" name="Freeform 55"/>
            <p:cNvSpPr>
              <a:spLocks/>
            </p:cNvSpPr>
            <p:nvPr/>
          </p:nvSpPr>
          <p:spPr bwMode="auto">
            <a:xfrm>
              <a:off x="6580" y="1948"/>
              <a:ext cx="16" cy="39"/>
            </a:xfrm>
            <a:custGeom>
              <a:avLst/>
              <a:gdLst>
                <a:gd name="T0" fmla="*/ 8 w 16"/>
                <a:gd name="T1" fmla="*/ 39 h 39"/>
                <a:gd name="T2" fmla="*/ 0 w 16"/>
                <a:gd name="T3" fmla="*/ 39 h 39"/>
                <a:gd name="T4" fmla="*/ 8 w 16"/>
                <a:gd name="T5" fmla="*/ 0 h 39"/>
                <a:gd name="T6" fmla="*/ 16 w 16"/>
                <a:gd name="T7" fmla="*/ 4 h 39"/>
                <a:gd name="T8" fmla="*/ 8 w 16"/>
                <a:gd name="T9" fmla="*/ 39 h 39"/>
              </a:gdLst>
              <a:ahLst/>
              <a:cxnLst>
                <a:cxn ang="0">
                  <a:pos x="T0" y="T1"/>
                </a:cxn>
                <a:cxn ang="0">
                  <a:pos x="T2" y="T3"/>
                </a:cxn>
                <a:cxn ang="0">
                  <a:pos x="T4" y="T5"/>
                </a:cxn>
                <a:cxn ang="0">
                  <a:pos x="T6" y="T7"/>
                </a:cxn>
                <a:cxn ang="0">
                  <a:pos x="T8" y="T9"/>
                </a:cxn>
              </a:cxnLst>
              <a:rect l="0" t="0" r="r" b="b"/>
              <a:pathLst>
                <a:path w="16" h="39">
                  <a:moveTo>
                    <a:pt x="8" y="39"/>
                  </a:moveTo>
                  <a:lnTo>
                    <a:pt x="0" y="39"/>
                  </a:lnTo>
                  <a:lnTo>
                    <a:pt x="8" y="0"/>
                  </a:lnTo>
                  <a:lnTo>
                    <a:pt x="16" y="4"/>
                  </a:lnTo>
                  <a:lnTo>
                    <a:pt x="8"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75" name="Freeform 56"/>
            <p:cNvSpPr>
              <a:spLocks/>
            </p:cNvSpPr>
            <p:nvPr/>
          </p:nvSpPr>
          <p:spPr bwMode="auto">
            <a:xfrm>
              <a:off x="6533" y="1948"/>
              <a:ext cx="20" cy="39"/>
            </a:xfrm>
            <a:custGeom>
              <a:avLst/>
              <a:gdLst>
                <a:gd name="T0" fmla="*/ 8 w 20"/>
                <a:gd name="T1" fmla="*/ 39 h 39"/>
                <a:gd name="T2" fmla="*/ 0 w 20"/>
                <a:gd name="T3" fmla="*/ 39 h 39"/>
                <a:gd name="T4" fmla="*/ 12 w 20"/>
                <a:gd name="T5" fmla="*/ 0 h 39"/>
                <a:gd name="T6" fmla="*/ 20 w 20"/>
                <a:gd name="T7" fmla="*/ 4 h 39"/>
                <a:gd name="T8" fmla="*/ 8 w 20"/>
                <a:gd name="T9" fmla="*/ 39 h 39"/>
              </a:gdLst>
              <a:ahLst/>
              <a:cxnLst>
                <a:cxn ang="0">
                  <a:pos x="T0" y="T1"/>
                </a:cxn>
                <a:cxn ang="0">
                  <a:pos x="T2" y="T3"/>
                </a:cxn>
                <a:cxn ang="0">
                  <a:pos x="T4" y="T5"/>
                </a:cxn>
                <a:cxn ang="0">
                  <a:pos x="T6" y="T7"/>
                </a:cxn>
                <a:cxn ang="0">
                  <a:pos x="T8" y="T9"/>
                </a:cxn>
              </a:cxnLst>
              <a:rect l="0" t="0" r="r" b="b"/>
              <a:pathLst>
                <a:path w="20" h="39">
                  <a:moveTo>
                    <a:pt x="8" y="39"/>
                  </a:moveTo>
                  <a:lnTo>
                    <a:pt x="0" y="39"/>
                  </a:lnTo>
                  <a:lnTo>
                    <a:pt x="12" y="0"/>
                  </a:lnTo>
                  <a:lnTo>
                    <a:pt x="20" y="4"/>
                  </a:lnTo>
                  <a:lnTo>
                    <a:pt x="8"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76" name="Freeform 57"/>
            <p:cNvSpPr>
              <a:spLocks/>
            </p:cNvSpPr>
            <p:nvPr/>
          </p:nvSpPr>
          <p:spPr bwMode="auto">
            <a:xfrm>
              <a:off x="6487" y="1948"/>
              <a:ext cx="19" cy="39"/>
            </a:xfrm>
            <a:custGeom>
              <a:avLst/>
              <a:gdLst>
                <a:gd name="T0" fmla="*/ 8 w 19"/>
                <a:gd name="T1" fmla="*/ 39 h 39"/>
                <a:gd name="T2" fmla="*/ 0 w 19"/>
                <a:gd name="T3" fmla="*/ 39 h 39"/>
                <a:gd name="T4" fmla="*/ 15 w 19"/>
                <a:gd name="T5" fmla="*/ 0 h 39"/>
                <a:gd name="T6" fmla="*/ 19 w 19"/>
                <a:gd name="T7" fmla="*/ 4 h 39"/>
                <a:gd name="T8" fmla="*/ 8 w 19"/>
                <a:gd name="T9" fmla="*/ 39 h 39"/>
              </a:gdLst>
              <a:ahLst/>
              <a:cxnLst>
                <a:cxn ang="0">
                  <a:pos x="T0" y="T1"/>
                </a:cxn>
                <a:cxn ang="0">
                  <a:pos x="T2" y="T3"/>
                </a:cxn>
                <a:cxn ang="0">
                  <a:pos x="T4" y="T5"/>
                </a:cxn>
                <a:cxn ang="0">
                  <a:pos x="T6" y="T7"/>
                </a:cxn>
                <a:cxn ang="0">
                  <a:pos x="T8" y="T9"/>
                </a:cxn>
              </a:cxnLst>
              <a:rect l="0" t="0" r="r" b="b"/>
              <a:pathLst>
                <a:path w="19" h="39">
                  <a:moveTo>
                    <a:pt x="8" y="39"/>
                  </a:moveTo>
                  <a:lnTo>
                    <a:pt x="0" y="39"/>
                  </a:lnTo>
                  <a:lnTo>
                    <a:pt x="15" y="0"/>
                  </a:lnTo>
                  <a:lnTo>
                    <a:pt x="19" y="4"/>
                  </a:lnTo>
                  <a:lnTo>
                    <a:pt x="8"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77" name="Freeform 58"/>
            <p:cNvSpPr>
              <a:spLocks/>
            </p:cNvSpPr>
            <p:nvPr/>
          </p:nvSpPr>
          <p:spPr bwMode="auto">
            <a:xfrm>
              <a:off x="6444" y="1948"/>
              <a:ext cx="19" cy="39"/>
            </a:xfrm>
            <a:custGeom>
              <a:avLst/>
              <a:gdLst>
                <a:gd name="T0" fmla="*/ 4 w 19"/>
                <a:gd name="T1" fmla="*/ 39 h 39"/>
                <a:gd name="T2" fmla="*/ 0 w 19"/>
                <a:gd name="T3" fmla="*/ 39 h 39"/>
                <a:gd name="T4" fmla="*/ 16 w 19"/>
                <a:gd name="T5" fmla="*/ 0 h 39"/>
                <a:gd name="T6" fmla="*/ 19 w 19"/>
                <a:gd name="T7" fmla="*/ 4 h 39"/>
                <a:gd name="T8" fmla="*/ 4 w 19"/>
                <a:gd name="T9" fmla="*/ 39 h 39"/>
              </a:gdLst>
              <a:ahLst/>
              <a:cxnLst>
                <a:cxn ang="0">
                  <a:pos x="T0" y="T1"/>
                </a:cxn>
                <a:cxn ang="0">
                  <a:pos x="T2" y="T3"/>
                </a:cxn>
                <a:cxn ang="0">
                  <a:pos x="T4" y="T5"/>
                </a:cxn>
                <a:cxn ang="0">
                  <a:pos x="T6" y="T7"/>
                </a:cxn>
                <a:cxn ang="0">
                  <a:pos x="T8" y="T9"/>
                </a:cxn>
              </a:cxnLst>
              <a:rect l="0" t="0" r="r" b="b"/>
              <a:pathLst>
                <a:path w="19" h="39">
                  <a:moveTo>
                    <a:pt x="4" y="39"/>
                  </a:moveTo>
                  <a:lnTo>
                    <a:pt x="0" y="39"/>
                  </a:lnTo>
                  <a:lnTo>
                    <a:pt x="16" y="0"/>
                  </a:lnTo>
                  <a:lnTo>
                    <a:pt x="19" y="4"/>
                  </a:lnTo>
                  <a:lnTo>
                    <a:pt x="4"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78" name="Freeform 59"/>
            <p:cNvSpPr>
              <a:spLocks/>
            </p:cNvSpPr>
            <p:nvPr/>
          </p:nvSpPr>
          <p:spPr bwMode="auto">
            <a:xfrm>
              <a:off x="6304" y="1948"/>
              <a:ext cx="31" cy="39"/>
            </a:xfrm>
            <a:custGeom>
              <a:avLst/>
              <a:gdLst>
                <a:gd name="T0" fmla="*/ 8 w 31"/>
                <a:gd name="T1" fmla="*/ 39 h 39"/>
                <a:gd name="T2" fmla="*/ 0 w 31"/>
                <a:gd name="T3" fmla="*/ 36 h 39"/>
                <a:gd name="T4" fmla="*/ 27 w 31"/>
                <a:gd name="T5" fmla="*/ 0 h 39"/>
                <a:gd name="T6" fmla="*/ 31 w 31"/>
                <a:gd name="T7" fmla="*/ 4 h 39"/>
                <a:gd name="T8" fmla="*/ 8 w 31"/>
                <a:gd name="T9" fmla="*/ 39 h 39"/>
              </a:gdLst>
              <a:ahLst/>
              <a:cxnLst>
                <a:cxn ang="0">
                  <a:pos x="T0" y="T1"/>
                </a:cxn>
                <a:cxn ang="0">
                  <a:pos x="T2" y="T3"/>
                </a:cxn>
                <a:cxn ang="0">
                  <a:pos x="T4" y="T5"/>
                </a:cxn>
                <a:cxn ang="0">
                  <a:pos x="T6" y="T7"/>
                </a:cxn>
                <a:cxn ang="0">
                  <a:pos x="T8" y="T9"/>
                </a:cxn>
              </a:cxnLst>
              <a:rect l="0" t="0" r="r" b="b"/>
              <a:pathLst>
                <a:path w="31" h="39">
                  <a:moveTo>
                    <a:pt x="8" y="39"/>
                  </a:moveTo>
                  <a:lnTo>
                    <a:pt x="0" y="36"/>
                  </a:lnTo>
                  <a:lnTo>
                    <a:pt x="27" y="0"/>
                  </a:lnTo>
                  <a:lnTo>
                    <a:pt x="31" y="4"/>
                  </a:lnTo>
                  <a:lnTo>
                    <a:pt x="8"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79" name="Freeform 60"/>
            <p:cNvSpPr>
              <a:spLocks/>
            </p:cNvSpPr>
            <p:nvPr/>
          </p:nvSpPr>
          <p:spPr bwMode="auto">
            <a:xfrm>
              <a:off x="6479" y="1917"/>
              <a:ext cx="19" cy="35"/>
            </a:xfrm>
            <a:custGeom>
              <a:avLst/>
              <a:gdLst>
                <a:gd name="T0" fmla="*/ 8 w 19"/>
                <a:gd name="T1" fmla="*/ 35 h 35"/>
                <a:gd name="T2" fmla="*/ 0 w 19"/>
                <a:gd name="T3" fmla="*/ 31 h 35"/>
                <a:gd name="T4" fmla="*/ 16 w 19"/>
                <a:gd name="T5" fmla="*/ 0 h 35"/>
                <a:gd name="T6" fmla="*/ 19 w 19"/>
                <a:gd name="T7" fmla="*/ 0 h 35"/>
                <a:gd name="T8" fmla="*/ 8 w 19"/>
                <a:gd name="T9" fmla="*/ 35 h 35"/>
              </a:gdLst>
              <a:ahLst/>
              <a:cxnLst>
                <a:cxn ang="0">
                  <a:pos x="T0" y="T1"/>
                </a:cxn>
                <a:cxn ang="0">
                  <a:pos x="T2" y="T3"/>
                </a:cxn>
                <a:cxn ang="0">
                  <a:pos x="T4" y="T5"/>
                </a:cxn>
                <a:cxn ang="0">
                  <a:pos x="T6" y="T7"/>
                </a:cxn>
                <a:cxn ang="0">
                  <a:pos x="T8" y="T9"/>
                </a:cxn>
              </a:cxnLst>
              <a:rect l="0" t="0" r="r" b="b"/>
              <a:pathLst>
                <a:path w="19" h="35">
                  <a:moveTo>
                    <a:pt x="8" y="35"/>
                  </a:moveTo>
                  <a:lnTo>
                    <a:pt x="0" y="31"/>
                  </a:lnTo>
                  <a:lnTo>
                    <a:pt x="16" y="0"/>
                  </a:lnTo>
                  <a:lnTo>
                    <a:pt x="19" y="0"/>
                  </a:lnTo>
                  <a:lnTo>
                    <a:pt x="8"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80" name="Freeform 61"/>
            <p:cNvSpPr>
              <a:spLocks/>
            </p:cNvSpPr>
            <p:nvPr/>
          </p:nvSpPr>
          <p:spPr bwMode="auto">
            <a:xfrm>
              <a:off x="6436" y="1917"/>
              <a:ext cx="24" cy="35"/>
            </a:xfrm>
            <a:custGeom>
              <a:avLst/>
              <a:gdLst>
                <a:gd name="T0" fmla="*/ 8 w 24"/>
                <a:gd name="T1" fmla="*/ 35 h 35"/>
                <a:gd name="T2" fmla="*/ 0 w 24"/>
                <a:gd name="T3" fmla="*/ 31 h 35"/>
                <a:gd name="T4" fmla="*/ 20 w 24"/>
                <a:gd name="T5" fmla="*/ 0 h 35"/>
                <a:gd name="T6" fmla="*/ 24 w 24"/>
                <a:gd name="T7" fmla="*/ 0 h 35"/>
                <a:gd name="T8" fmla="*/ 8 w 24"/>
                <a:gd name="T9" fmla="*/ 35 h 35"/>
              </a:gdLst>
              <a:ahLst/>
              <a:cxnLst>
                <a:cxn ang="0">
                  <a:pos x="T0" y="T1"/>
                </a:cxn>
                <a:cxn ang="0">
                  <a:pos x="T2" y="T3"/>
                </a:cxn>
                <a:cxn ang="0">
                  <a:pos x="T4" y="T5"/>
                </a:cxn>
                <a:cxn ang="0">
                  <a:pos x="T6" y="T7"/>
                </a:cxn>
                <a:cxn ang="0">
                  <a:pos x="T8" y="T9"/>
                </a:cxn>
              </a:cxnLst>
              <a:rect l="0" t="0" r="r" b="b"/>
              <a:pathLst>
                <a:path w="24" h="35">
                  <a:moveTo>
                    <a:pt x="8" y="35"/>
                  </a:moveTo>
                  <a:lnTo>
                    <a:pt x="0" y="31"/>
                  </a:lnTo>
                  <a:lnTo>
                    <a:pt x="20" y="0"/>
                  </a:lnTo>
                  <a:lnTo>
                    <a:pt x="24" y="0"/>
                  </a:lnTo>
                  <a:lnTo>
                    <a:pt x="8"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81" name="Freeform 62"/>
            <p:cNvSpPr>
              <a:spLocks/>
            </p:cNvSpPr>
            <p:nvPr/>
          </p:nvSpPr>
          <p:spPr bwMode="auto">
            <a:xfrm>
              <a:off x="6522" y="1917"/>
              <a:ext cx="19" cy="35"/>
            </a:xfrm>
            <a:custGeom>
              <a:avLst/>
              <a:gdLst>
                <a:gd name="T0" fmla="*/ 8 w 19"/>
                <a:gd name="T1" fmla="*/ 35 h 35"/>
                <a:gd name="T2" fmla="*/ 0 w 19"/>
                <a:gd name="T3" fmla="*/ 31 h 35"/>
                <a:gd name="T4" fmla="*/ 11 w 19"/>
                <a:gd name="T5" fmla="*/ 0 h 35"/>
                <a:gd name="T6" fmla="*/ 19 w 19"/>
                <a:gd name="T7" fmla="*/ 0 h 35"/>
                <a:gd name="T8" fmla="*/ 8 w 19"/>
                <a:gd name="T9" fmla="*/ 35 h 35"/>
              </a:gdLst>
              <a:ahLst/>
              <a:cxnLst>
                <a:cxn ang="0">
                  <a:pos x="T0" y="T1"/>
                </a:cxn>
                <a:cxn ang="0">
                  <a:pos x="T2" y="T3"/>
                </a:cxn>
                <a:cxn ang="0">
                  <a:pos x="T4" y="T5"/>
                </a:cxn>
                <a:cxn ang="0">
                  <a:pos x="T6" y="T7"/>
                </a:cxn>
                <a:cxn ang="0">
                  <a:pos x="T8" y="T9"/>
                </a:cxn>
              </a:cxnLst>
              <a:rect l="0" t="0" r="r" b="b"/>
              <a:pathLst>
                <a:path w="19" h="35">
                  <a:moveTo>
                    <a:pt x="8" y="35"/>
                  </a:moveTo>
                  <a:lnTo>
                    <a:pt x="0" y="31"/>
                  </a:lnTo>
                  <a:lnTo>
                    <a:pt x="11" y="0"/>
                  </a:lnTo>
                  <a:lnTo>
                    <a:pt x="19" y="0"/>
                  </a:lnTo>
                  <a:lnTo>
                    <a:pt x="8"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82" name="Freeform 63"/>
            <p:cNvSpPr>
              <a:spLocks/>
            </p:cNvSpPr>
            <p:nvPr/>
          </p:nvSpPr>
          <p:spPr bwMode="auto">
            <a:xfrm>
              <a:off x="6568" y="1921"/>
              <a:ext cx="12" cy="31"/>
            </a:xfrm>
            <a:custGeom>
              <a:avLst/>
              <a:gdLst>
                <a:gd name="T0" fmla="*/ 4 w 12"/>
                <a:gd name="T1" fmla="*/ 31 h 31"/>
                <a:gd name="T2" fmla="*/ 0 w 12"/>
                <a:gd name="T3" fmla="*/ 27 h 31"/>
                <a:gd name="T4" fmla="*/ 4 w 12"/>
                <a:gd name="T5" fmla="*/ 0 h 31"/>
                <a:gd name="T6" fmla="*/ 12 w 12"/>
                <a:gd name="T7" fmla="*/ 0 h 31"/>
                <a:gd name="T8" fmla="*/ 4 w 12"/>
                <a:gd name="T9" fmla="*/ 31 h 31"/>
              </a:gdLst>
              <a:ahLst/>
              <a:cxnLst>
                <a:cxn ang="0">
                  <a:pos x="T0" y="T1"/>
                </a:cxn>
                <a:cxn ang="0">
                  <a:pos x="T2" y="T3"/>
                </a:cxn>
                <a:cxn ang="0">
                  <a:pos x="T4" y="T5"/>
                </a:cxn>
                <a:cxn ang="0">
                  <a:pos x="T6" y="T7"/>
                </a:cxn>
                <a:cxn ang="0">
                  <a:pos x="T8" y="T9"/>
                </a:cxn>
              </a:cxnLst>
              <a:rect l="0" t="0" r="r" b="b"/>
              <a:pathLst>
                <a:path w="12" h="31">
                  <a:moveTo>
                    <a:pt x="4" y="31"/>
                  </a:moveTo>
                  <a:lnTo>
                    <a:pt x="0" y="27"/>
                  </a:lnTo>
                  <a:lnTo>
                    <a:pt x="4" y="0"/>
                  </a:lnTo>
                  <a:lnTo>
                    <a:pt x="12" y="0"/>
                  </a:lnTo>
                  <a:lnTo>
                    <a:pt x="4" y="3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83" name="Freeform 64"/>
            <p:cNvSpPr>
              <a:spLocks/>
            </p:cNvSpPr>
            <p:nvPr/>
          </p:nvSpPr>
          <p:spPr bwMode="auto">
            <a:xfrm>
              <a:off x="6611" y="1917"/>
              <a:ext cx="12" cy="31"/>
            </a:xfrm>
            <a:custGeom>
              <a:avLst/>
              <a:gdLst>
                <a:gd name="T0" fmla="*/ 4 w 12"/>
                <a:gd name="T1" fmla="*/ 31 h 31"/>
                <a:gd name="T2" fmla="*/ 0 w 12"/>
                <a:gd name="T3" fmla="*/ 31 h 31"/>
                <a:gd name="T4" fmla="*/ 4 w 12"/>
                <a:gd name="T5" fmla="*/ 0 h 31"/>
                <a:gd name="T6" fmla="*/ 12 w 12"/>
                <a:gd name="T7" fmla="*/ 0 h 31"/>
                <a:gd name="T8" fmla="*/ 4 w 12"/>
                <a:gd name="T9" fmla="*/ 31 h 31"/>
              </a:gdLst>
              <a:ahLst/>
              <a:cxnLst>
                <a:cxn ang="0">
                  <a:pos x="T0" y="T1"/>
                </a:cxn>
                <a:cxn ang="0">
                  <a:pos x="T2" y="T3"/>
                </a:cxn>
                <a:cxn ang="0">
                  <a:pos x="T4" y="T5"/>
                </a:cxn>
                <a:cxn ang="0">
                  <a:pos x="T6" y="T7"/>
                </a:cxn>
                <a:cxn ang="0">
                  <a:pos x="T8" y="T9"/>
                </a:cxn>
              </a:cxnLst>
              <a:rect l="0" t="0" r="r" b="b"/>
              <a:pathLst>
                <a:path w="12" h="31">
                  <a:moveTo>
                    <a:pt x="4" y="31"/>
                  </a:moveTo>
                  <a:lnTo>
                    <a:pt x="0" y="31"/>
                  </a:lnTo>
                  <a:lnTo>
                    <a:pt x="4" y="0"/>
                  </a:lnTo>
                  <a:lnTo>
                    <a:pt x="12" y="0"/>
                  </a:lnTo>
                  <a:lnTo>
                    <a:pt x="4" y="3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84" name="Freeform 65"/>
            <p:cNvSpPr>
              <a:spLocks/>
            </p:cNvSpPr>
            <p:nvPr/>
          </p:nvSpPr>
          <p:spPr bwMode="auto">
            <a:xfrm>
              <a:off x="6654" y="1921"/>
              <a:ext cx="12" cy="27"/>
            </a:xfrm>
            <a:custGeom>
              <a:avLst/>
              <a:gdLst>
                <a:gd name="T0" fmla="*/ 8 w 12"/>
                <a:gd name="T1" fmla="*/ 27 h 27"/>
                <a:gd name="T2" fmla="*/ 0 w 12"/>
                <a:gd name="T3" fmla="*/ 27 h 27"/>
                <a:gd name="T4" fmla="*/ 4 w 12"/>
                <a:gd name="T5" fmla="*/ 0 h 27"/>
                <a:gd name="T6" fmla="*/ 12 w 12"/>
                <a:gd name="T7" fmla="*/ 0 h 27"/>
                <a:gd name="T8" fmla="*/ 8 w 12"/>
                <a:gd name="T9" fmla="*/ 27 h 27"/>
              </a:gdLst>
              <a:ahLst/>
              <a:cxnLst>
                <a:cxn ang="0">
                  <a:pos x="T0" y="T1"/>
                </a:cxn>
                <a:cxn ang="0">
                  <a:pos x="T2" y="T3"/>
                </a:cxn>
                <a:cxn ang="0">
                  <a:pos x="T4" y="T5"/>
                </a:cxn>
                <a:cxn ang="0">
                  <a:pos x="T6" y="T7"/>
                </a:cxn>
                <a:cxn ang="0">
                  <a:pos x="T8" y="T9"/>
                </a:cxn>
              </a:cxnLst>
              <a:rect l="0" t="0" r="r" b="b"/>
              <a:pathLst>
                <a:path w="12" h="27">
                  <a:moveTo>
                    <a:pt x="8" y="27"/>
                  </a:moveTo>
                  <a:lnTo>
                    <a:pt x="0" y="27"/>
                  </a:lnTo>
                  <a:lnTo>
                    <a:pt x="4" y="0"/>
                  </a:lnTo>
                  <a:lnTo>
                    <a:pt x="12" y="0"/>
                  </a:lnTo>
                  <a:lnTo>
                    <a:pt x="8" y="2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85" name="Freeform 66"/>
            <p:cNvSpPr>
              <a:spLocks/>
            </p:cNvSpPr>
            <p:nvPr/>
          </p:nvSpPr>
          <p:spPr bwMode="auto">
            <a:xfrm>
              <a:off x="6697" y="1921"/>
              <a:ext cx="8" cy="27"/>
            </a:xfrm>
            <a:custGeom>
              <a:avLst/>
              <a:gdLst>
                <a:gd name="T0" fmla="*/ 8 w 8"/>
                <a:gd name="T1" fmla="*/ 27 h 27"/>
                <a:gd name="T2" fmla="*/ 0 w 8"/>
                <a:gd name="T3" fmla="*/ 27 h 27"/>
                <a:gd name="T4" fmla="*/ 4 w 8"/>
                <a:gd name="T5" fmla="*/ 0 h 27"/>
                <a:gd name="T6" fmla="*/ 8 w 8"/>
                <a:gd name="T7" fmla="*/ 0 h 27"/>
                <a:gd name="T8" fmla="*/ 8 w 8"/>
                <a:gd name="T9" fmla="*/ 27 h 27"/>
              </a:gdLst>
              <a:ahLst/>
              <a:cxnLst>
                <a:cxn ang="0">
                  <a:pos x="T0" y="T1"/>
                </a:cxn>
                <a:cxn ang="0">
                  <a:pos x="T2" y="T3"/>
                </a:cxn>
                <a:cxn ang="0">
                  <a:pos x="T4" y="T5"/>
                </a:cxn>
                <a:cxn ang="0">
                  <a:pos x="T6" y="T7"/>
                </a:cxn>
                <a:cxn ang="0">
                  <a:pos x="T8" y="T9"/>
                </a:cxn>
              </a:cxnLst>
              <a:rect l="0" t="0" r="r" b="b"/>
              <a:pathLst>
                <a:path w="8" h="27">
                  <a:moveTo>
                    <a:pt x="8" y="27"/>
                  </a:moveTo>
                  <a:lnTo>
                    <a:pt x="0" y="27"/>
                  </a:lnTo>
                  <a:lnTo>
                    <a:pt x="4" y="0"/>
                  </a:lnTo>
                  <a:lnTo>
                    <a:pt x="8" y="0"/>
                  </a:lnTo>
                  <a:lnTo>
                    <a:pt x="8" y="2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86" name="Freeform 67"/>
            <p:cNvSpPr>
              <a:spLocks/>
            </p:cNvSpPr>
            <p:nvPr/>
          </p:nvSpPr>
          <p:spPr bwMode="auto">
            <a:xfrm>
              <a:off x="6740" y="1921"/>
              <a:ext cx="7" cy="27"/>
            </a:xfrm>
            <a:custGeom>
              <a:avLst/>
              <a:gdLst>
                <a:gd name="T0" fmla="*/ 3 w 7"/>
                <a:gd name="T1" fmla="*/ 27 h 27"/>
                <a:gd name="T2" fmla="*/ 0 w 7"/>
                <a:gd name="T3" fmla="*/ 0 h 27"/>
                <a:gd name="T4" fmla="*/ 7 w 7"/>
                <a:gd name="T5" fmla="*/ 0 h 27"/>
                <a:gd name="T6" fmla="*/ 7 w 7"/>
                <a:gd name="T7" fmla="*/ 27 h 27"/>
                <a:gd name="T8" fmla="*/ 3 w 7"/>
                <a:gd name="T9" fmla="*/ 27 h 27"/>
              </a:gdLst>
              <a:ahLst/>
              <a:cxnLst>
                <a:cxn ang="0">
                  <a:pos x="T0" y="T1"/>
                </a:cxn>
                <a:cxn ang="0">
                  <a:pos x="T2" y="T3"/>
                </a:cxn>
                <a:cxn ang="0">
                  <a:pos x="T4" y="T5"/>
                </a:cxn>
                <a:cxn ang="0">
                  <a:pos x="T6" y="T7"/>
                </a:cxn>
                <a:cxn ang="0">
                  <a:pos x="T8" y="T9"/>
                </a:cxn>
              </a:cxnLst>
              <a:rect l="0" t="0" r="r" b="b"/>
              <a:pathLst>
                <a:path w="7" h="27">
                  <a:moveTo>
                    <a:pt x="3" y="27"/>
                  </a:moveTo>
                  <a:lnTo>
                    <a:pt x="0" y="0"/>
                  </a:lnTo>
                  <a:lnTo>
                    <a:pt x="7" y="0"/>
                  </a:lnTo>
                  <a:lnTo>
                    <a:pt x="7" y="27"/>
                  </a:lnTo>
                  <a:lnTo>
                    <a:pt x="3" y="2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87" name="Freeform 68"/>
            <p:cNvSpPr>
              <a:spLocks/>
            </p:cNvSpPr>
            <p:nvPr/>
          </p:nvSpPr>
          <p:spPr bwMode="auto">
            <a:xfrm>
              <a:off x="6782" y="1917"/>
              <a:ext cx="8" cy="31"/>
            </a:xfrm>
            <a:custGeom>
              <a:avLst/>
              <a:gdLst>
                <a:gd name="T0" fmla="*/ 4 w 8"/>
                <a:gd name="T1" fmla="*/ 31 h 31"/>
                <a:gd name="T2" fmla="*/ 0 w 8"/>
                <a:gd name="T3" fmla="*/ 0 h 31"/>
                <a:gd name="T4" fmla="*/ 4 w 8"/>
                <a:gd name="T5" fmla="*/ 0 h 31"/>
                <a:gd name="T6" fmla="*/ 8 w 8"/>
                <a:gd name="T7" fmla="*/ 31 h 31"/>
                <a:gd name="T8" fmla="*/ 4 w 8"/>
                <a:gd name="T9" fmla="*/ 31 h 31"/>
              </a:gdLst>
              <a:ahLst/>
              <a:cxnLst>
                <a:cxn ang="0">
                  <a:pos x="T0" y="T1"/>
                </a:cxn>
                <a:cxn ang="0">
                  <a:pos x="T2" y="T3"/>
                </a:cxn>
                <a:cxn ang="0">
                  <a:pos x="T4" y="T5"/>
                </a:cxn>
                <a:cxn ang="0">
                  <a:pos x="T6" y="T7"/>
                </a:cxn>
                <a:cxn ang="0">
                  <a:pos x="T8" y="T9"/>
                </a:cxn>
              </a:cxnLst>
              <a:rect l="0" t="0" r="r" b="b"/>
              <a:pathLst>
                <a:path w="8" h="31">
                  <a:moveTo>
                    <a:pt x="4" y="31"/>
                  </a:moveTo>
                  <a:lnTo>
                    <a:pt x="0" y="0"/>
                  </a:lnTo>
                  <a:lnTo>
                    <a:pt x="4" y="0"/>
                  </a:lnTo>
                  <a:lnTo>
                    <a:pt x="8" y="31"/>
                  </a:lnTo>
                  <a:lnTo>
                    <a:pt x="4" y="3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88" name="Freeform 69"/>
            <p:cNvSpPr>
              <a:spLocks/>
            </p:cNvSpPr>
            <p:nvPr/>
          </p:nvSpPr>
          <p:spPr bwMode="auto">
            <a:xfrm>
              <a:off x="6821" y="1917"/>
              <a:ext cx="12" cy="35"/>
            </a:xfrm>
            <a:custGeom>
              <a:avLst/>
              <a:gdLst>
                <a:gd name="T0" fmla="*/ 8 w 12"/>
                <a:gd name="T1" fmla="*/ 35 h 35"/>
                <a:gd name="T2" fmla="*/ 0 w 12"/>
                <a:gd name="T3" fmla="*/ 0 h 35"/>
                <a:gd name="T4" fmla="*/ 8 w 12"/>
                <a:gd name="T5" fmla="*/ 0 h 35"/>
                <a:gd name="T6" fmla="*/ 12 w 12"/>
                <a:gd name="T7" fmla="*/ 31 h 35"/>
                <a:gd name="T8" fmla="*/ 8 w 12"/>
                <a:gd name="T9" fmla="*/ 35 h 35"/>
              </a:gdLst>
              <a:ahLst/>
              <a:cxnLst>
                <a:cxn ang="0">
                  <a:pos x="T0" y="T1"/>
                </a:cxn>
                <a:cxn ang="0">
                  <a:pos x="T2" y="T3"/>
                </a:cxn>
                <a:cxn ang="0">
                  <a:pos x="T4" y="T5"/>
                </a:cxn>
                <a:cxn ang="0">
                  <a:pos x="T6" y="T7"/>
                </a:cxn>
                <a:cxn ang="0">
                  <a:pos x="T8" y="T9"/>
                </a:cxn>
              </a:cxnLst>
              <a:rect l="0" t="0" r="r" b="b"/>
              <a:pathLst>
                <a:path w="12" h="35">
                  <a:moveTo>
                    <a:pt x="8" y="35"/>
                  </a:moveTo>
                  <a:lnTo>
                    <a:pt x="0" y="0"/>
                  </a:lnTo>
                  <a:lnTo>
                    <a:pt x="8" y="0"/>
                  </a:lnTo>
                  <a:lnTo>
                    <a:pt x="12" y="31"/>
                  </a:lnTo>
                  <a:lnTo>
                    <a:pt x="8"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89" name="Freeform 70"/>
            <p:cNvSpPr>
              <a:spLocks/>
            </p:cNvSpPr>
            <p:nvPr/>
          </p:nvSpPr>
          <p:spPr bwMode="auto">
            <a:xfrm>
              <a:off x="6864" y="1917"/>
              <a:ext cx="12" cy="35"/>
            </a:xfrm>
            <a:custGeom>
              <a:avLst/>
              <a:gdLst>
                <a:gd name="T0" fmla="*/ 8 w 12"/>
                <a:gd name="T1" fmla="*/ 35 h 35"/>
                <a:gd name="T2" fmla="*/ 0 w 12"/>
                <a:gd name="T3" fmla="*/ 4 h 35"/>
                <a:gd name="T4" fmla="*/ 4 w 12"/>
                <a:gd name="T5" fmla="*/ 0 h 35"/>
                <a:gd name="T6" fmla="*/ 12 w 12"/>
                <a:gd name="T7" fmla="*/ 31 h 35"/>
                <a:gd name="T8" fmla="*/ 8 w 12"/>
                <a:gd name="T9" fmla="*/ 35 h 35"/>
              </a:gdLst>
              <a:ahLst/>
              <a:cxnLst>
                <a:cxn ang="0">
                  <a:pos x="T0" y="T1"/>
                </a:cxn>
                <a:cxn ang="0">
                  <a:pos x="T2" y="T3"/>
                </a:cxn>
                <a:cxn ang="0">
                  <a:pos x="T4" y="T5"/>
                </a:cxn>
                <a:cxn ang="0">
                  <a:pos x="T6" y="T7"/>
                </a:cxn>
                <a:cxn ang="0">
                  <a:pos x="T8" y="T9"/>
                </a:cxn>
              </a:cxnLst>
              <a:rect l="0" t="0" r="r" b="b"/>
              <a:pathLst>
                <a:path w="12" h="35">
                  <a:moveTo>
                    <a:pt x="8" y="35"/>
                  </a:moveTo>
                  <a:lnTo>
                    <a:pt x="0" y="4"/>
                  </a:lnTo>
                  <a:lnTo>
                    <a:pt x="4" y="0"/>
                  </a:lnTo>
                  <a:lnTo>
                    <a:pt x="12" y="31"/>
                  </a:lnTo>
                  <a:lnTo>
                    <a:pt x="8"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90" name="Freeform 71"/>
            <p:cNvSpPr>
              <a:spLocks/>
            </p:cNvSpPr>
            <p:nvPr/>
          </p:nvSpPr>
          <p:spPr bwMode="auto">
            <a:xfrm>
              <a:off x="6903" y="1917"/>
              <a:ext cx="19" cy="35"/>
            </a:xfrm>
            <a:custGeom>
              <a:avLst/>
              <a:gdLst>
                <a:gd name="T0" fmla="*/ 12 w 19"/>
                <a:gd name="T1" fmla="*/ 35 h 35"/>
                <a:gd name="T2" fmla="*/ 0 w 19"/>
                <a:gd name="T3" fmla="*/ 0 h 35"/>
                <a:gd name="T4" fmla="*/ 4 w 19"/>
                <a:gd name="T5" fmla="*/ 0 h 35"/>
                <a:gd name="T6" fmla="*/ 19 w 19"/>
                <a:gd name="T7" fmla="*/ 31 h 35"/>
                <a:gd name="T8" fmla="*/ 12 w 19"/>
                <a:gd name="T9" fmla="*/ 35 h 35"/>
              </a:gdLst>
              <a:ahLst/>
              <a:cxnLst>
                <a:cxn ang="0">
                  <a:pos x="T0" y="T1"/>
                </a:cxn>
                <a:cxn ang="0">
                  <a:pos x="T2" y="T3"/>
                </a:cxn>
                <a:cxn ang="0">
                  <a:pos x="T4" y="T5"/>
                </a:cxn>
                <a:cxn ang="0">
                  <a:pos x="T6" y="T7"/>
                </a:cxn>
                <a:cxn ang="0">
                  <a:pos x="T8" y="T9"/>
                </a:cxn>
              </a:cxnLst>
              <a:rect l="0" t="0" r="r" b="b"/>
              <a:pathLst>
                <a:path w="19" h="35">
                  <a:moveTo>
                    <a:pt x="12" y="35"/>
                  </a:moveTo>
                  <a:lnTo>
                    <a:pt x="0" y="0"/>
                  </a:lnTo>
                  <a:lnTo>
                    <a:pt x="4" y="0"/>
                  </a:lnTo>
                  <a:lnTo>
                    <a:pt x="19" y="31"/>
                  </a:lnTo>
                  <a:lnTo>
                    <a:pt x="12"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91" name="Freeform 72"/>
            <p:cNvSpPr>
              <a:spLocks/>
            </p:cNvSpPr>
            <p:nvPr/>
          </p:nvSpPr>
          <p:spPr bwMode="auto">
            <a:xfrm>
              <a:off x="6308" y="1917"/>
              <a:ext cx="27" cy="35"/>
            </a:xfrm>
            <a:custGeom>
              <a:avLst/>
              <a:gdLst>
                <a:gd name="T0" fmla="*/ 4 w 27"/>
                <a:gd name="T1" fmla="*/ 35 h 35"/>
                <a:gd name="T2" fmla="*/ 0 w 27"/>
                <a:gd name="T3" fmla="*/ 31 h 35"/>
                <a:gd name="T4" fmla="*/ 23 w 27"/>
                <a:gd name="T5" fmla="*/ 0 h 35"/>
                <a:gd name="T6" fmla="*/ 27 w 27"/>
                <a:gd name="T7" fmla="*/ 4 h 35"/>
                <a:gd name="T8" fmla="*/ 4 w 27"/>
                <a:gd name="T9" fmla="*/ 35 h 35"/>
              </a:gdLst>
              <a:ahLst/>
              <a:cxnLst>
                <a:cxn ang="0">
                  <a:pos x="T0" y="T1"/>
                </a:cxn>
                <a:cxn ang="0">
                  <a:pos x="T2" y="T3"/>
                </a:cxn>
                <a:cxn ang="0">
                  <a:pos x="T4" y="T5"/>
                </a:cxn>
                <a:cxn ang="0">
                  <a:pos x="T6" y="T7"/>
                </a:cxn>
                <a:cxn ang="0">
                  <a:pos x="T8" y="T9"/>
                </a:cxn>
              </a:cxnLst>
              <a:rect l="0" t="0" r="r" b="b"/>
              <a:pathLst>
                <a:path w="27" h="35">
                  <a:moveTo>
                    <a:pt x="4" y="35"/>
                  </a:moveTo>
                  <a:lnTo>
                    <a:pt x="0" y="31"/>
                  </a:lnTo>
                  <a:lnTo>
                    <a:pt x="23" y="0"/>
                  </a:lnTo>
                  <a:lnTo>
                    <a:pt x="27" y="4"/>
                  </a:lnTo>
                  <a:lnTo>
                    <a:pt x="4"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grpSp>
      <p:grpSp>
        <p:nvGrpSpPr>
          <p:cNvPr id="92" name="Tablet"/>
          <p:cNvGrpSpPr>
            <a:grpSpLocks noChangeAspect="1"/>
          </p:cNvGrpSpPr>
          <p:nvPr/>
        </p:nvGrpSpPr>
        <p:grpSpPr>
          <a:xfrm>
            <a:off x="4040969" y="5122042"/>
            <a:ext cx="1247336" cy="937796"/>
            <a:chOff x="7825758" y="452366"/>
            <a:chExt cx="2861466" cy="2151362"/>
          </a:xfrm>
        </p:grpSpPr>
        <p:grpSp>
          <p:nvGrpSpPr>
            <p:cNvPr id="93" name="Group 4"/>
            <p:cNvGrpSpPr>
              <a:grpSpLocks noChangeAspect="1"/>
            </p:cNvGrpSpPr>
            <p:nvPr/>
          </p:nvGrpSpPr>
          <p:grpSpPr bwMode="auto">
            <a:xfrm>
              <a:off x="7825758" y="452366"/>
              <a:ext cx="2861466" cy="2151362"/>
              <a:chOff x="4201" y="956"/>
              <a:chExt cx="1495" cy="1124"/>
            </a:xfrm>
          </p:grpSpPr>
          <p:sp>
            <p:nvSpPr>
              <p:cNvPr id="99" name="AutoShape 3"/>
              <p:cNvSpPr>
                <a:spLocks noChangeAspect="1" noChangeArrowheads="1" noTextEdit="1"/>
              </p:cNvSpPr>
              <p:nvPr/>
            </p:nvSpPr>
            <p:spPr bwMode="auto">
              <a:xfrm>
                <a:off x="4204" y="956"/>
                <a:ext cx="1492" cy="1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100" name="Freeform 5"/>
              <p:cNvSpPr>
                <a:spLocks/>
              </p:cNvSpPr>
              <p:nvPr/>
            </p:nvSpPr>
            <p:spPr bwMode="auto">
              <a:xfrm>
                <a:off x="4616" y="1464"/>
                <a:ext cx="165" cy="73"/>
              </a:xfrm>
              <a:custGeom>
                <a:avLst/>
                <a:gdLst>
                  <a:gd name="T0" fmla="*/ 12 w 52"/>
                  <a:gd name="T1" fmla="*/ 0 h 23"/>
                  <a:gd name="T2" fmla="*/ 0 w 52"/>
                  <a:gd name="T3" fmla="*/ 12 h 23"/>
                  <a:gd name="T4" fmla="*/ 0 w 52"/>
                  <a:gd name="T5" fmla="*/ 12 h 23"/>
                  <a:gd name="T6" fmla="*/ 12 w 52"/>
                  <a:gd name="T7" fmla="*/ 23 h 23"/>
                  <a:gd name="T8" fmla="*/ 40 w 52"/>
                  <a:gd name="T9" fmla="*/ 23 h 23"/>
                  <a:gd name="T10" fmla="*/ 52 w 52"/>
                  <a:gd name="T11" fmla="*/ 12 h 23"/>
                  <a:gd name="T12" fmla="*/ 52 w 52"/>
                  <a:gd name="T13" fmla="*/ 12 h 23"/>
                  <a:gd name="T14" fmla="*/ 40 w 52"/>
                  <a:gd name="T15" fmla="*/ 0 h 23"/>
                  <a:gd name="T16" fmla="*/ 12 w 52"/>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3">
                    <a:moveTo>
                      <a:pt x="12" y="0"/>
                    </a:moveTo>
                    <a:cubicBezTo>
                      <a:pt x="5" y="0"/>
                      <a:pt x="0" y="5"/>
                      <a:pt x="0" y="12"/>
                    </a:cubicBezTo>
                    <a:cubicBezTo>
                      <a:pt x="0" y="12"/>
                      <a:pt x="0" y="12"/>
                      <a:pt x="0" y="12"/>
                    </a:cubicBezTo>
                    <a:cubicBezTo>
                      <a:pt x="0" y="18"/>
                      <a:pt x="5" y="23"/>
                      <a:pt x="12" y="23"/>
                    </a:cubicBezTo>
                    <a:cubicBezTo>
                      <a:pt x="40" y="23"/>
                      <a:pt x="40" y="23"/>
                      <a:pt x="40" y="23"/>
                    </a:cubicBezTo>
                    <a:cubicBezTo>
                      <a:pt x="47" y="23"/>
                      <a:pt x="52" y="18"/>
                      <a:pt x="52" y="12"/>
                    </a:cubicBezTo>
                    <a:cubicBezTo>
                      <a:pt x="52" y="12"/>
                      <a:pt x="52" y="12"/>
                      <a:pt x="52" y="12"/>
                    </a:cubicBezTo>
                    <a:cubicBezTo>
                      <a:pt x="52" y="5"/>
                      <a:pt x="47" y="0"/>
                      <a:pt x="40" y="0"/>
                    </a:cubicBezTo>
                    <a:lnTo>
                      <a:pt x="12"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101" name="Freeform 6"/>
              <p:cNvSpPr>
                <a:spLocks/>
              </p:cNvSpPr>
              <p:nvPr/>
            </p:nvSpPr>
            <p:spPr bwMode="auto">
              <a:xfrm>
                <a:off x="4616" y="1575"/>
                <a:ext cx="165" cy="73"/>
              </a:xfrm>
              <a:custGeom>
                <a:avLst/>
                <a:gdLst>
                  <a:gd name="T0" fmla="*/ 12 w 52"/>
                  <a:gd name="T1" fmla="*/ 0 h 23"/>
                  <a:gd name="T2" fmla="*/ 0 w 52"/>
                  <a:gd name="T3" fmla="*/ 11 h 23"/>
                  <a:gd name="T4" fmla="*/ 0 w 52"/>
                  <a:gd name="T5" fmla="*/ 11 h 23"/>
                  <a:gd name="T6" fmla="*/ 12 w 52"/>
                  <a:gd name="T7" fmla="*/ 23 h 23"/>
                  <a:gd name="T8" fmla="*/ 40 w 52"/>
                  <a:gd name="T9" fmla="*/ 23 h 23"/>
                  <a:gd name="T10" fmla="*/ 52 w 52"/>
                  <a:gd name="T11" fmla="*/ 11 h 23"/>
                  <a:gd name="T12" fmla="*/ 52 w 52"/>
                  <a:gd name="T13" fmla="*/ 11 h 23"/>
                  <a:gd name="T14" fmla="*/ 40 w 52"/>
                  <a:gd name="T15" fmla="*/ 0 h 23"/>
                  <a:gd name="T16" fmla="*/ 12 w 52"/>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3">
                    <a:moveTo>
                      <a:pt x="12" y="0"/>
                    </a:moveTo>
                    <a:cubicBezTo>
                      <a:pt x="5" y="0"/>
                      <a:pt x="0" y="5"/>
                      <a:pt x="0" y="11"/>
                    </a:cubicBezTo>
                    <a:cubicBezTo>
                      <a:pt x="0" y="11"/>
                      <a:pt x="0" y="11"/>
                      <a:pt x="0" y="11"/>
                    </a:cubicBezTo>
                    <a:cubicBezTo>
                      <a:pt x="0" y="17"/>
                      <a:pt x="5" y="23"/>
                      <a:pt x="12" y="23"/>
                    </a:cubicBezTo>
                    <a:cubicBezTo>
                      <a:pt x="40" y="23"/>
                      <a:pt x="40" y="23"/>
                      <a:pt x="40" y="23"/>
                    </a:cubicBezTo>
                    <a:cubicBezTo>
                      <a:pt x="47" y="23"/>
                      <a:pt x="52" y="17"/>
                      <a:pt x="52" y="11"/>
                    </a:cubicBezTo>
                    <a:cubicBezTo>
                      <a:pt x="52" y="11"/>
                      <a:pt x="52" y="11"/>
                      <a:pt x="52" y="11"/>
                    </a:cubicBezTo>
                    <a:cubicBezTo>
                      <a:pt x="52" y="5"/>
                      <a:pt x="47" y="0"/>
                      <a:pt x="40" y="0"/>
                    </a:cubicBezTo>
                    <a:lnTo>
                      <a:pt x="12"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102" name="Freeform 7"/>
              <p:cNvSpPr>
                <a:spLocks/>
              </p:cNvSpPr>
              <p:nvPr/>
            </p:nvSpPr>
            <p:spPr bwMode="auto">
              <a:xfrm>
                <a:off x="4201" y="1442"/>
                <a:ext cx="440" cy="584"/>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103" name="Freeform 8"/>
              <p:cNvSpPr>
                <a:spLocks/>
              </p:cNvSpPr>
              <p:nvPr/>
            </p:nvSpPr>
            <p:spPr bwMode="auto">
              <a:xfrm>
                <a:off x="4366" y="959"/>
                <a:ext cx="1302" cy="8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104" name="Freeform 9"/>
              <p:cNvSpPr>
                <a:spLocks/>
              </p:cNvSpPr>
              <p:nvPr/>
            </p:nvSpPr>
            <p:spPr bwMode="auto">
              <a:xfrm>
                <a:off x="4463" y="1060"/>
                <a:ext cx="1102" cy="610"/>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105" name="Freeform 161"/>
              <p:cNvSpPr>
                <a:spLocks/>
              </p:cNvSpPr>
              <p:nvPr/>
            </p:nvSpPr>
            <p:spPr bwMode="auto">
              <a:xfrm>
                <a:off x="4296" y="1356"/>
                <a:ext cx="152" cy="165"/>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106" name="Freeform 162"/>
              <p:cNvSpPr>
                <a:spLocks/>
              </p:cNvSpPr>
              <p:nvPr/>
            </p:nvSpPr>
            <p:spPr bwMode="auto">
              <a:xfrm>
                <a:off x="4296" y="1432"/>
                <a:ext cx="92" cy="232"/>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107" name="Freeform 164"/>
              <p:cNvSpPr>
                <a:spLocks/>
              </p:cNvSpPr>
              <p:nvPr/>
            </p:nvSpPr>
            <p:spPr bwMode="auto">
              <a:xfrm>
                <a:off x="4356" y="1591"/>
                <a:ext cx="152" cy="4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108" name="Freeform 165"/>
              <p:cNvSpPr>
                <a:spLocks/>
              </p:cNvSpPr>
              <p:nvPr/>
            </p:nvSpPr>
            <p:spPr bwMode="auto">
              <a:xfrm>
                <a:off x="4508" y="1772"/>
                <a:ext cx="127" cy="83"/>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grpSp>
        <p:grpSp>
          <p:nvGrpSpPr>
            <p:cNvPr id="94" name="Group 16"/>
            <p:cNvGrpSpPr>
              <a:grpSpLocks noChangeAspect="1"/>
            </p:cNvGrpSpPr>
            <p:nvPr/>
          </p:nvGrpSpPr>
          <p:grpSpPr bwMode="auto">
            <a:xfrm rot="19983730">
              <a:off x="9542569" y="942126"/>
              <a:ext cx="790479" cy="1288323"/>
              <a:chOff x="5592" y="2506"/>
              <a:chExt cx="651" cy="1061"/>
            </a:xfrm>
          </p:grpSpPr>
          <p:sp>
            <p:nvSpPr>
              <p:cNvPr id="95" name="AutoShape 15"/>
              <p:cNvSpPr>
                <a:spLocks noChangeAspect="1" noChangeArrowheads="1" noTextEdit="1"/>
              </p:cNvSpPr>
              <p:nvPr/>
            </p:nvSpPr>
            <p:spPr bwMode="auto">
              <a:xfrm>
                <a:off x="5645" y="2524"/>
                <a:ext cx="598" cy="1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96" name="Oval 17"/>
              <p:cNvSpPr>
                <a:spLocks noChangeArrowheads="1"/>
              </p:cNvSpPr>
              <p:nvPr/>
            </p:nvSpPr>
            <p:spPr bwMode="auto">
              <a:xfrm>
                <a:off x="5684" y="2579"/>
                <a:ext cx="212" cy="211"/>
              </a:xfrm>
              <a:prstGeom prst="ellipse">
                <a:avLst/>
              </a:prstGeom>
              <a:noFill/>
              <a:ln w="19050" cap="flat">
                <a:solidFill>
                  <a:schemeClr val="bg1"/>
                </a:solidFill>
                <a:prstDash val="solid"/>
                <a:miter lim="800000"/>
                <a:headEnd/>
                <a:tailEnd/>
              </a:ln>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97" name="Oval 18"/>
              <p:cNvSpPr>
                <a:spLocks noChangeArrowheads="1"/>
              </p:cNvSpPr>
              <p:nvPr/>
            </p:nvSpPr>
            <p:spPr bwMode="auto">
              <a:xfrm>
                <a:off x="5611" y="2506"/>
                <a:ext cx="360" cy="358"/>
              </a:xfrm>
              <a:prstGeom prst="ellipse">
                <a:avLst/>
              </a:prstGeom>
              <a:noFill/>
              <a:ln w="19050" cap="flat">
                <a:solidFill>
                  <a:schemeClr val="bg1"/>
                </a:solidFill>
                <a:prstDash val="solid"/>
                <a:miter lim="800000"/>
                <a:headEnd/>
                <a:tailEnd/>
              </a:ln>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98" name="Freeform 19"/>
              <p:cNvSpPr>
                <a:spLocks/>
              </p:cNvSpPr>
              <p:nvPr/>
            </p:nvSpPr>
            <p:spPr bwMode="auto">
              <a:xfrm>
                <a:off x="5592" y="2632"/>
                <a:ext cx="598" cy="908"/>
              </a:xfrm>
              <a:custGeom>
                <a:avLst/>
                <a:gdLst>
                  <a:gd name="T0" fmla="*/ 336 w 336"/>
                  <a:gd name="T1" fmla="*/ 357 h 512"/>
                  <a:gd name="T2" fmla="*/ 336 w 336"/>
                  <a:gd name="T3" fmla="*/ 344 h 512"/>
                  <a:gd name="T4" fmla="*/ 336 w 336"/>
                  <a:gd name="T5" fmla="*/ 344 h 512"/>
                  <a:gd name="T6" fmla="*/ 336 w 336"/>
                  <a:gd name="T7" fmla="*/ 290 h 512"/>
                  <a:gd name="T8" fmla="*/ 336 w 336"/>
                  <a:gd name="T9" fmla="*/ 221 h 512"/>
                  <a:gd name="T10" fmla="*/ 336 w 336"/>
                  <a:gd name="T11" fmla="*/ 220 h 512"/>
                  <a:gd name="T12" fmla="*/ 304 w 336"/>
                  <a:gd name="T13" fmla="*/ 188 h 512"/>
                  <a:gd name="T14" fmla="*/ 271 w 336"/>
                  <a:gd name="T15" fmla="*/ 220 h 512"/>
                  <a:gd name="T16" fmla="*/ 271 w 336"/>
                  <a:gd name="T17" fmla="*/ 204 h 512"/>
                  <a:gd name="T18" fmla="*/ 239 w 336"/>
                  <a:gd name="T19" fmla="*/ 172 h 512"/>
                  <a:gd name="T20" fmla="*/ 207 w 336"/>
                  <a:gd name="T21" fmla="*/ 204 h 512"/>
                  <a:gd name="T22" fmla="*/ 207 w 336"/>
                  <a:gd name="T23" fmla="*/ 187 h 512"/>
                  <a:gd name="T24" fmla="*/ 175 w 336"/>
                  <a:gd name="T25" fmla="*/ 155 h 512"/>
                  <a:gd name="T26" fmla="*/ 143 w 336"/>
                  <a:gd name="T27" fmla="*/ 187 h 512"/>
                  <a:gd name="T28" fmla="*/ 143 w 336"/>
                  <a:gd name="T29" fmla="*/ 32 h 512"/>
                  <a:gd name="T30" fmla="*/ 111 w 336"/>
                  <a:gd name="T31" fmla="*/ 0 h 512"/>
                  <a:gd name="T32" fmla="*/ 79 w 336"/>
                  <a:gd name="T33" fmla="*/ 32 h 512"/>
                  <a:gd name="T34" fmla="*/ 79 w 336"/>
                  <a:gd name="T35" fmla="*/ 221 h 512"/>
                  <a:gd name="T36" fmla="*/ 79 w 336"/>
                  <a:gd name="T37" fmla="*/ 311 h 512"/>
                  <a:gd name="T38" fmla="*/ 65 w 336"/>
                  <a:gd name="T39" fmla="*/ 329 h 512"/>
                  <a:gd name="T40" fmla="*/ 65 w 336"/>
                  <a:gd name="T41" fmla="*/ 250 h 512"/>
                  <a:gd name="T42" fmla="*/ 33 w 336"/>
                  <a:gd name="T43" fmla="*/ 217 h 512"/>
                  <a:gd name="T44" fmla="*/ 0 w 336"/>
                  <a:gd name="T45" fmla="*/ 217 h 512"/>
                  <a:gd name="T46" fmla="*/ 0 w 336"/>
                  <a:gd name="T47" fmla="*/ 250 h 512"/>
                  <a:gd name="T48" fmla="*/ 0 w 336"/>
                  <a:gd name="T49" fmla="*/ 344 h 512"/>
                  <a:gd name="T50" fmla="*/ 0 w 336"/>
                  <a:gd name="T51" fmla="*/ 344 h 512"/>
                  <a:gd name="T52" fmla="*/ 0 w 336"/>
                  <a:gd name="T53" fmla="*/ 344 h 512"/>
                  <a:gd name="T54" fmla="*/ 168 w 336"/>
                  <a:gd name="T55" fmla="*/ 512 h 512"/>
                  <a:gd name="T56" fmla="*/ 335 w 336"/>
                  <a:gd name="T57" fmla="*/ 362 h 512"/>
                  <a:gd name="T58" fmla="*/ 336 w 336"/>
                  <a:gd name="T59" fmla="*/ 362 h 512"/>
                  <a:gd name="T60" fmla="*/ 336 w 336"/>
                  <a:gd name="T61" fmla="*/ 35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6" h="512">
                    <a:moveTo>
                      <a:pt x="336" y="357"/>
                    </a:moveTo>
                    <a:cubicBezTo>
                      <a:pt x="336" y="353"/>
                      <a:pt x="336" y="348"/>
                      <a:pt x="336" y="344"/>
                    </a:cubicBezTo>
                    <a:cubicBezTo>
                      <a:pt x="336" y="344"/>
                      <a:pt x="336" y="344"/>
                      <a:pt x="336" y="344"/>
                    </a:cubicBezTo>
                    <a:cubicBezTo>
                      <a:pt x="336" y="290"/>
                      <a:pt x="336" y="290"/>
                      <a:pt x="336" y="290"/>
                    </a:cubicBezTo>
                    <a:cubicBezTo>
                      <a:pt x="336" y="221"/>
                      <a:pt x="336" y="221"/>
                      <a:pt x="336" y="221"/>
                    </a:cubicBezTo>
                    <a:cubicBezTo>
                      <a:pt x="336" y="220"/>
                      <a:pt x="336" y="220"/>
                      <a:pt x="336" y="220"/>
                    </a:cubicBezTo>
                    <a:cubicBezTo>
                      <a:pt x="336" y="202"/>
                      <a:pt x="321" y="188"/>
                      <a:pt x="304" y="188"/>
                    </a:cubicBezTo>
                    <a:cubicBezTo>
                      <a:pt x="286" y="188"/>
                      <a:pt x="271" y="202"/>
                      <a:pt x="271" y="220"/>
                    </a:cubicBezTo>
                    <a:cubicBezTo>
                      <a:pt x="271" y="204"/>
                      <a:pt x="271" y="204"/>
                      <a:pt x="271" y="204"/>
                    </a:cubicBezTo>
                    <a:cubicBezTo>
                      <a:pt x="271" y="186"/>
                      <a:pt x="257" y="172"/>
                      <a:pt x="239" y="172"/>
                    </a:cubicBezTo>
                    <a:cubicBezTo>
                      <a:pt x="222" y="172"/>
                      <a:pt x="207" y="186"/>
                      <a:pt x="207" y="204"/>
                    </a:cubicBezTo>
                    <a:cubicBezTo>
                      <a:pt x="207" y="187"/>
                      <a:pt x="207" y="187"/>
                      <a:pt x="207" y="187"/>
                    </a:cubicBezTo>
                    <a:cubicBezTo>
                      <a:pt x="207" y="169"/>
                      <a:pt x="193" y="155"/>
                      <a:pt x="175" y="155"/>
                    </a:cubicBezTo>
                    <a:cubicBezTo>
                      <a:pt x="157" y="155"/>
                      <a:pt x="143" y="169"/>
                      <a:pt x="143" y="187"/>
                    </a:cubicBezTo>
                    <a:cubicBezTo>
                      <a:pt x="143" y="32"/>
                      <a:pt x="143" y="32"/>
                      <a:pt x="143" y="32"/>
                    </a:cubicBezTo>
                    <a:cubicBezTo>
                      <a:pt x="143" y="14"/>
                      <a:pt x="128" y="0"/>
                      <a:pt x="111" y="0"/>
                    </a:cubicBezTo>
                    <a:cubicBezTo>
                      <a:pt x="93" y="0"/>
                      <a:pt x="79" y="14"/>
                      <a:pt x="79" y="32"/>
                    </a:cubicBezTo>
                    <a:cubicBezTo>
                      <a:pt x="79" y="221"/>
                      <a:pt x="79" y="221"/>
                      <a:pt x="79" y="221"/>
                    </a:cubicBezTo>
                    <a:cubicBezTo>
                      <a:pt x="79" y="311"/>
                      <a:pt x="79" y="311"/>
                      <a:pt x="79" y="311"/>
                    </a:cubicBezTo>
                    <a:cubicBezTo>
                      <a:pt x="79" y="318"/>
                      <a:pt x="75" y="329"/>
                      <a:pt x="65" y="329"/>
                    </a:cubicBezTo>
                    <a:cubicBezTo>
                      <a:pt x="65" y="250"/>
                      <a:pt x="65" y="250"/>
                      <a:pt x="65" y="250"/>
                    </a:cubicBezTo>
                    <a:cubicBezTo>
                      <a:pt x="65" y="232"/>
                      <a:pt x="50" y="217"/>
                      <a:pt x="33" y="217"/>
                    </a:cubicBezTo>
                    <a:cubicBezTo>
                      <a:pt x="0" y="217"/>
                      <a:pt x="0" y="217"/>
                      <a:pt x="0" y="217"/>
                    </a:cubicBezTo>
                    <a:cubicBezTo>
                      <a:pt x="0" y="250"/>
                      <a:pt x="0" y="250"/>
                      <a:pt x="0" y="250"/>
                    </a:cubicBezTo>
                    <a:cubicBezTo>
                      <a:pt x="0" y="344"/>
                      <a:pt x="0" y="344"/>
                      <a:pt x="0" y="344"/>
                    </a:cubicBezTo>
                    <a:cubicBezTo>
                      <a:pt x="0" y="344"/>
                      <a:pt x="0" y="344"/>
                      <a:pt x="0" y="344"/>
                    </a:cubicBezTo>
                    <a:cubicBezTo>
                      <a:pt x="0" y="344"/>
                      <a:pt x="0" y="344"/>
                      <a:pt x="0" y="344"/>
                    </a:cubicBezTo>
                    <a:cubicBezTo>
                      <a:pt x="0" y="437"/>
                      <a:pt x="75" y="512"/>
                      <a:pt x="168" y="512"/>
                    </a:cubicBezTo>
                    <a:cubicBezTo>
                      <a:pt x="255" y="512"/>
                      <a:pt x="326" y="447"/>
                      <a:pt x="335" y="362"/>
                    </a:cubicBezTo>
                    <a:cubicBezTo>
                      <a:pt x="336" y="362"/>
                      <a:pt x="336" y="362"/>
                      <a:pt x="336" y="362"/>
                    </a:cubicBezTo>
                    <a:lnTo>
                      <a:pt x="336" y="35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grpSp>
      </p:grpSp>
      <p:grpSp>
        <p:nvGrpSpPr>
          <p:cNvPr id="125" name="Firewall"/>
          <p:cNvGrpSpPr>
            <a:grpSpLocks noChangeAspect="1"/>
          </p:cNvGrpSpPr>
          <p:nvPr/>
        </p:nvGrpSpPr>
        <p:grpSpPr>
          <a:xfrm>
            <a:off x="4202920" y="3858261"/>
            <a:ext cx="858733" cy="562498"/>
            <a:chOff x="3034223" y="2037174"/>
            <a:chExt cx="2311441" cy="1478128"/>
          </a:xfrm>
        </p:grpSpPr>
        <p:sp>
          <p:nvSpPr>
            <p:cNvPr id="126" name="Rectangle 125"/>
            <p:cNvSpPr/>
            <p:nvPr/>
          </p:nvSpPr>
          <p:spPr bwMode="auto">
            <a:xfrm>
              <a:off x="3037597" y="2049462"/>
              <a:ext cx="2305927" cy="14658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91" fontAlgn="base">
                <a:lnSpc>
                  <a:spcPct val="90000"/>
                </a:lnSpc>
                <a:spcBef>
                  <a:spcPct val="0"/>
                </a:spcBef>
                <a:spcAft>
                  <a:spcPct val="0"/>
                </a:spcAft>
              </a:pPr>
              <a:endParaRPr lang="en-US"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27" name="Rectangle 126"/>
            <p:cNvSpPr/>
            <p:nvPr/>
          </p:nvSpPr>
          <p:spPr bwMode="auto">
            <a:xfrm>
              <a:off x="3037597" y="2049462"/>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91" fontAlgn="base">
                <a:lnSpc>
                  <a:spcPct val="90000"/>
                </a:lnSpc>
                <a:spcBef>
                  <a:spcPct val="0"/>
                </a:spcBef>
                <a:spcAft>
                  <a:spcPct val="0"/>
                </a:spcAft>
              </a:pPr>
              <a:endParaRPr lang="en-US"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28" name="Rectangle 127"/>
            <p:cNvSpPr/>
            <p:nvPr/>
          </p:nvSpPr>
          <p:spPr bwMode="auto">
            <a:xfrm>
              <a:off x="3816348" y="2049462"/>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91" fontAlgn="base">
                <a:lnSpc>
                  <a:spcPct val="90000"/>
                </a:lnSpc>
                <a:spcBef>
                  <a:spcPct val="0"/>
                </a:spcBef>
                <a:spcAft>
                  <a:spcPct val="0"/>
                </a:spcAft>
              </a:pPr>
              <a:endParaRPr lang="en-US"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29" name="Rectangle 128"/>
            <p:cNvSpPr/>
            <p:nvPr/>
          </p:nvSpPr>
          <p:spPr bwMode="auto">
            <a:xfrm>
              <a:off x="4601284" y="2037174"/>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91" fontAlgn="base">
                <a:lnSpc>
                  <a:spcPct val="90000"/>
                </a:lnSpc>
                <a:spcBef>
                  <a:spcPct val="0"/>
                </a:spcBef>
                <a:spcAft>
                  <a:spcPct val="0"/>
                </a:spcAft>
              </a:pPr>
              <a:endParaRPr lang="en-US"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30" name="Rectangle 129"/>
            <p:cNvSpPr/>
            <p:nvPr/>
          </p:nvSpPr>
          <p:spPr bwMode="auto">
            <a:xfrm>
              <a:off x="3037597" y="2799681"/>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91" fontAlgn="base">
                <a:lnSpc>
                  <a:spcPct val="90000"/>
                </a:lnSpc>
                <a:spcBef>
                  <a:spcPct val="0"/>
                </a:spcBef>
                <a:spcAft>
                  <a:spcPct val="0"/>
                </a:spcAft>
              </a:pPr>
              <a:endParaRPr lang="en-US"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31" name="Rectangle 130"/>
            <p:cNvSpPr/>
            <p:nvPr/>
          </p:nvSpPr>
          <p:spPr bwMode="auto">
            <a:xfrm>
              <a:off x="3815074" y="2799681"/>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91" fontAlgn="base">
                <a:lnSpc>
                  <a:spcPct val="90000"/>
                </a:lnSpc>
                <a:spcBef>
                  <a:spcPct val="0"/>
                </a:spcBef>
                <a:spcAft>
                  <a:spcPct val="0"/>
                </a:spcAft>
              </a:pPr>
              <a:endParaRPr lang="en-US"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32" name="Rectangle 131"/>
            <p:cNvSpPr/>
            <p:nvPr/>
          </p:nvSpPr>
          <p:spPr bwMode="auto">
            <a:xfrm>
              <a:off x="4603424" y="2799680"/>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91" fontAlgn="base">
                <a:lnSpc>
                  <a:spcPct val="90000"/>
                </a:lnSpc>
                <a:spcBef>
                  <a:spcPct val="0"/>
                </a:spcBef>
                <a:spcAft>
                  <a:spcPct val="0"/>
                </a:spcAft>
              </a:pPr>
              <a:endParaRPr lang="en-US"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33" name="Rectangle 132"/>
            <p:cNvSpPr/>
            <p:nvPr/>
          </p:nvSpPr>
          <p:spPr bwMode="auto">
            <a:xfrm>
              <a:off x="3034223" y="2421945"/>
              <a:ext cx="37112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91" fontAlgn="base">
                <a:lnSpc>
                  <a:spcPct val="90000"/>
                </a:lnSpc>
                <a:spcBef>
                  <a:spcPct val="0"/>
                </a:spcBef>
                <a:spcAft>
                  <a:spcPct val="0"/>
                </a:spcAft>
              </a:pPr>
              <a:endParaRPr lang="en-US"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34" name="Rectangle 133"/>
            <p:cNvSpPr/>
            <p:nvPr/>
          </p:nvSpPr>
          <p:spPr bwMode="auto">
            <a:xfrm>
              <a:off x="5016480" y="2422921"/>
              <a:ext cx="329184"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91" fontAlgn="base">
                <a:lnSpc>
                  <a:spcPct val="90000"/>
                </a:lnSpc>
                <a:spcBef>
                  <a:spcPct val="0"/>
                </a:spcBef>
                <a:spcAft>
                  <a:spcPct val="0"/>
                </a:spcAft>
              </a:pPr>
              <a:endParaRPr lang="en-US"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35" name="Rectangle 134"/>
            <p:cNvSpPr/>
            <p:nvPr/>
          </p:nvSpPr>
          <p:spPr bwMode="auto">
            <a:xfrm>
              <a:off x="3448320" y="2421944"/>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91" fontAlgn="base">
                <a:lnSpc>
                  <a:spcPct val="90000"/>
                </a:lnSpc>
                <a:spcBef>
                  <a:spcPct val="0"/>
                </a:spcBef>
                <a:spcAft>
                  <a:spcPct val="0"/>
                </a:spcAft>
              </a:pPr>
              <a:endParaRPr lang="en-US"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36" name="Rectangle 135"/>
            <p:cNvSpPr/>
            <p:nvPr/>
          </p:nvSpPr>
          <p:spPr bwMode="auto">
            <a:xfrm>
              <a:off x="4232304" y="2421945"/>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91" fontAlgn="base">
                <a:lnSpc>
                  <a:spcPct val="90000"/>
                </a:lnSpc>
                <a:spcBef>
                  <a:spcPct val="0"/>
                </a:spcBef>
                <a:spcAft>
                  <a:spcPct val="0"/>
                </a:spcAft>
              </a:pPr>
              <a:endParaRPr lang="en-US"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37" name="Rectangle 136"/>
            <p:cNvSpPr/>
            <p:nvPr/>
          </p:nvSpPr>
          <p:spPr bwMode="auto">
            <a:xfrm>
              <a:off x="3037597" y="3178354"/>
              <a:ext cx="329184"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91" fontAlgn="base">
                <a:lnSpc>
                  <a:spcPct val="90000"/>
                </a:lnSpc>
                <a:spcBef>
                  <a:spcPct val="0"/>
                </a:spcBef>
                <a:spcAft>
                  <a:spcPct val="0"/>
                </a:spcAft>
              </a:pPr>
              <a:endParaRPr lang="en-US"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38" name="Rectangle 137"/>
            <p:cNvSpPr/>
            <p:nvPr/>
          </p:nvSpPr>
          <p:spPr bwMode="auto">
            <a:xfrm>
              <a:off x="4974544" y="3178352"/>
              <a:ext cx="37112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91" fontAlgn="base">
                <a:lnSpc>
                  <a:spcPct val="90000"/>
                </a:lnSpc>
                <a:spcBef>
                  <a:spcPct val="0"/>
                </a:spcBef>
                <a:spcAft>
                  <a:spcPct val="0"/>
                </a:spcAft>
              </a:pPr>
              <a:endParaRPr lang="en-US"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39" name="Rectangle 138"/>
            <p:cNvSpPr/>
            <p:nvPr/>
          </p:nvSpPr>
          <p:spPr bwMode="auto">
            <a:xfrm>
              <a:off x="3405343" y="3178353"/>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91" fontAlgn="base">
                <a:lnSpc>
                  <a:spcPct val="90000"/>
                </a:lnSpc>
                <a:spcBef>
                  <a:spcPct val="0"/>
                </a:spcBef>
                <a:spcAft>
                  <a:spcPct val="0"/>
                </a:spcAft>
              </a:pPr>
              <a:endParaRPr lang="en-US"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40" name="Rectangle 139"/>
            <p:cNvSpPr/>
            <p:nvPr/>
          </p:nvSpPr>
          <p:spPr bwMode="auto">
            <a:xfrm>
              <a:off x="4190560" y="3178355"/>
              <a:ext cx="742240" cy="336947"/>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91" fontAlgn="base">
                <a:lnSpc>
                  <a:spcPct val="90000"/>
                </a:lnSpc>
                <a:spcBef>
                  <a:spcPct val="0"/>
                </a:spcBef>
                <a:spcAft>
                  <a:spcPct val="0"/>
                </a:spcAft>
              </a:pPr>
              <a:endParaRPr lang="en-US" kern="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41" name="Authentication"/>
          <p:cNvGrpSpPr>
            <a:grpSpLocks noChangeAspect="1"/>
          </p:cNvGrpSpPr>
          <p:nvPr/>
        </p:nvGrpSpPr>
        <p:grpSpPr bwMode="auto">
          <a:xfrm rot="20700000">
            <a:off x="4690340" y="4134360"/>
            <a:ext cx="535146" cy="331346"/>
            <a:chOff x="6405" y="2444"/>
            <a:chExt cx="772" cy="478"/>
          </a:xfrm>
        </p:grpSpPr>
        <p:sp>
          <p:nvSpPr>
            <p:cNvPr id="142" name="AutoShape 3"/>
            <p:cNvSpPr>
              <a:spLocks noChangeAspect="1" noChangeArrowheads="1" noTextEdit="1"/>
            </p:cNvSpPr>
            <p:nvPr/>
          </p:nvSpPr>
          <p:spPr bwMode="auto">
            <a:xfrm>
              <a:off x="6409" y="2444"/>
              <a:ext cx="768"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143" name="Freeform 5"/>
            <p:cNvSpPr>
              <a:spLocks/>
            </p:cNvSpPr>
            <p:nvPr/>
          </p:nvSpPr>
          <p:spPr bwMode="auto">
            <a:xfrm>
              <a:off x="6405" y="2448"/>
              <a:ext cx="768" cy="474"/>
            </a:xfrm>
            <a:custGeom>
              <a:avLst/>
              <a:gdLst>
                <a:gd name="T0" fmla="*/ 201 w 201"/>
                <a:gd name="T1" fmla="*/ 107 h 123"/>
                <a:gd name="T2" fmla="*/ 185 w 201"/>
                <a:gd name="T3" fmla="*/ 123 h 123"/>
                <a:gd name="T4" fmla="*/ 16 w 201"/>
                <a:gd name="T5" fmla="*/ 123 h 123"/>
                <a:gd name="T6" fmla="*/ 0 w 201"/>
                <a:gd name="T7" fmla="*/ 107 h 123"/>
                <a:gd name="T8" fmla="*/ 0 w 201"/>
                <a:gd name="T9" fmla="*/ 16 h 123"/>
                <a:gd name="T10" fmla="*/ 16 w 201"/>
                <a:gd name="T11" fmla="*/ 0 h 123"/>
                <a:gd name="T12" fmla="*/ 185 w 201"/>
                <a:gd name="T13" fmla="*/ 0 h 123"/>
                <a:gd name="T14" fmla="*/ 201 w 201"/>
                <a:gd name="T15" fmla="*/ 16 h 123"/>
                <a:gd name="T16" fmla="*/ 201 w 201"/>
                <a:gd name="T17"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123">
                  <a:moveTo>
                    <a:pt x="201" y="107"/>
                  </a:moveTo>
                  <a:cubicBezTo>
                    <a:pt x="201" y="116"/>
                    <a:pt x="194" y="123"/>
                    <a:pt x="185" y="123"/>
                  </a:cubicBezTo>
                  <a:cubicBezTo>
                    <a:pt x="16" y="123"/>
                    <a:pt x="16" y="123"/>
                    <a:pt x="16" y="123"/>
                  </a:cubicBezTo>
                  <a:cubicBezTo>
                    <a:pt x="7" y="123"/>
                    <a:pt x="0" y="116"/>
                    <a:pt x="0" y="107"/>
                  </a:cubicBezTo>
                  <a:cubicBezTo>
                    <a:pt x="0" y="16"/>
                    <a:pt x="0" y="16"/>
                    <a:pt x="0" y="16"/>
                  </a:cubicBezTo>
                  <a:cubicBezTo>
                    <a:pt x="0" y="7"/>
                    <a:pt x="7" y="0"/>
                    <a:pt x="16" y="0"/>
                  </a:cubicBezTo>
                  <a:cubicBezTo>
                    <a:pt x="185" y="0"/>
                    <a:pt x="185" y="0"/>
                    <a:pt x="185" y="0"/>
                  </a:cubicBezTo>
                  <a:cubicBezTo>
                    <a:pt x="194" y="0"/>
                    <a:pt x="201" y="7"/>
                    <a:pt x="201" y="16"/>
                  </a:cubicBezTo>
                  <a:lnTo>
                    <a:pt x="201" y="107"/>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144" name="Rectangle 6"/>
            <p:cNvSpPr>
              <a:spLocks noChangeArrowheads="1"/>
            </p:cNvSpPr>
            <p:nvPr/>
          </p:nvSpPr>
          <p:spPr bwMode="auto">
            <a:xfrm>
              <a:off x="6489" y="2510"/>
              <a:ext cx="191" cy="2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145" name="Freeform 7"/>
            <p:cNvSpPr>
              <a:spLocks/>
            </p:cNvSpPr>
            <p:nvPr/>
          </p:nvSpPr>
          <p:spPr bwMode="auto">
            <a:xfrm>
              <a:off x="6768" y="2502"/>
              <a:ext cx="352" cy="15"/>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146" name="Freeform 8"/>
            <p:cNvSpPr>
              <a:spLocks/>
            </p:cNvSpPr>
            <p:nvPr/>
          </p:nvSpPr>
          <p:spPr bwMode="auto">
            <a:xfrm>
              <a:off x="6768" y="2563"/>
              <a:ext cx="352" cy="16"/>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147" name="Freeform 9"/>
            <p:cNvSpPr>
              <a:spLocks/>
            </p:cNvSpPr>
            <p:nvPr/>
          </p:nvSpPr>
          <p:spPr bwMode="auto">
            <a:xfrm>
              <a:off x="6768" y="2671"/>
              <a:ext cx="352" cy="17"/>
            </a:xfrm>
            <a:custGeom>
              <a:avLst/>
              <a:gdLst>
                <a:gd name="T0" fmla="*/ 89 w 92"/>
                <a:gd name="T1" fmla="*/ 5 h 5"/>
                <a:gd name="T2" fmla="*/ 2 w 92"/>
                <a:gd name="T3" fmla="*/ 5 h 5"/>
                <a:gd name="T4" fmla="*/ 0 w 92"/>
                <a:gd name="T5" fmla="*/ 3 h 5"/>
                <a:gd name="T6" fmla="*/ 2 w 92"/>
                <a:gd name="T7" fmla="*/ 0 h 5"/>
                <a:gd name="T8" fmla="*/ 89 w 92"/>
                <a:gd name="T9" fmla="*/ 0 h 5"/>
                <a:gd name="T10" fmla="*/ 92 w 92"/>
                <a:gd name="T11" fmla="*/ 3 h 5"/>
                <a:gd name="T12" fmla="*/ 89 w 9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92" h="5">
                  <a:moveTo>
                    <a:pt x="89" y="5"/>
                  </a:moveTo>
                  <a:cubicBezTo>
                    <a:pt x="2" y="5"/>
                    <a:pt x="2" y="5"/>
                    <a:pt x="2" y="5"/>
                  </a:cubicBezTo>
                  <a:cubicBezTo>
                    <a:pt x="1" y="5"/>
                    <a:pt x="0" y="4"/>
                    <a:pt x="0" y="3"/>
                  </a:cubicBezTo>
                  <a:cubicBezTo>
                    <a:pt x="0" y="1"/>
                    <a:pt x="1" y="0"/>
                    <a:pt x="2" y="0"/>
                  </a:cubicBezTo>
                  <a:cubicBezTo>
                    <a:pt x="89" y="0"/>
                    <a:pt x="89" y="0"/>
                    <a:pt x="89" y="0"/>
                  </a:cubicBezTo>
                  <a:cubicBezTo>
                    <a:pt x="91" y="0"/>
                    <a:pt x="92" y="1"/>
                    <a:pt x="92" y="3"/>
                  </a:cubicBezTo>
                  <a:cubicBezTo>
                    <a:pt x="92" y="4"/>
                    <a:pt x="91" y="5"/>
                    <a:pt x="89"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148" name="Freeform 10"/>
            <p:cNvSpPr>
              <a:spLocks/>
            </p:cNvSpPr>
            <p:nvPr/>
          </p:nvSpPr>
          <p:spPr bwMode="auto">
            <a:xfrm>
              <a:off x="6768" y="2733"/>
              <a:ext cx="352" cy="15"/>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149" name="Freeform 11"/>
            <p:cNvSpPr>
              <a:spLocks/>
            </p:cNvSpPr>
            <p:nvPr/>
          </p:nvSpPr>
          <p:spPr bwMode="auto">
            <a:xfrm>
              <a:off x="6482" y="2795"/>
              <a:ext cx="638" cy="15"/>
            </a:xfrm>
            <a:custGeom>
              <a:avLst/>
              <a:gdLst>
                <a:gd name="T0" fmla="*/ 164 w 167"/>
                <a:gd name="T1" fmla="*/ 4 h 4"/>
                <a:gd name="T2" fmla="*/ 2 w 167"/>
                <a:gd name="T3" fmla="*/ 4 h 4"/>
                <a:gd name="T4" fmla="*/ 0 w 167"/>
                <a:gd name="T5" fmla="*/ 2 h 4"/>
                <a:gd name="T6" fmla="*/ 2 w 167"/>
                <a:gd name="T7" fmla="*/ 0 h 4"/>
                <a:gd name="T8" fmla="*/ 164 w 167"/>
                <a:gd name="T9" fmla="*/ 0 h 4"/>
                <a:gd name="T10" fmla="*/ 167 w 167"/>
                <a:gd name="T11" fmla="*/ 2 h 4"/>
                <a:gd name="T12" fmla="*/ 164 w 16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7" h="4">
                  <a:moveTo>
                    <a:pt x="164" y="4"/>
                  </a:moveTo>
                  <a:cubicBezTo>
                    <a:pt x="2" y="4"/>
                    <a:pt x="2" y="4"/>
                    <a:pt x="2" y="4"/>
                  </a:cubicBezTo>
                  <a:cubicBezTo>
                    <a:pt x="1" y="4"/>
                    <a:pt x="0" y="3"/>
                    <a:pt x="0" y="2"/>
                  </a:cubicBezTo>
                  <a:cubicBezTo>
                    <a:pt x="0" y="1"/>
                    <a:pt x="1" y="0"/>
                    <a:pt x="2" y="0"/>
                  </a:cubicBezTo>
                  <a:cubicBezTo>
                    <a:pt x="164" y="0"/>
                    <a:pt x="164" y="0"/>
                    <a:pt x="164" y="0"/>
                  </a:cubicBezTo>
                  <a:cubicBezTo>
                    <a:pt x="166" y="0"/>
                    <a:pt x="167" y="1"/>
                    <a:pt x="167" y="2"/>
                  </a:cubicBezTo>
                  <a:cubicBezTo>
                    <a:pt x="167" y="3"/>
                    <a:pt x="166" y="4"/>
                    <a:pt x="16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150" name="Freeform 12"/>
            <p:cNvSpPr>
              <a:spLocks/>
            </p:cNvSpPr>
            <p:nvPr/>
          </p:nvSpPr>
          <p:spPr bwMode="auto">
            <a:xfrm>
              <a:off x="6482" y="2852"/>
              <a:ext cx="638" cy="17"/>
            </a:xfrm>
            <a:custGeom>
              <a:avLst/>
              <a:gdLst>
                <a:gd name="T0" fmla="*/ 164 w 167"/>
                <a:gd name="T1" fmla="*/ 5 h 5"/>
                <a:gd name="T2" fmla="*/ 2 w 167"/>
                <a:gd name="T3" fmla="*/ 5 h 5"/>
                <a:gd name="T4" fmla="*/ 0 w 167"/>
                <a:gd name="T5" fmla="*/ 2 h 5"/>
                <a:gd name="T6" fmla="*/ 2 w 167"/>
                <a:gd name="T7" fmla="*/ 0 h 5"/>
                <a:gd name="T8" fmla="*/ 164 w 167"/>
                <a:gd name="T9" fmla="*/ 0 h 5"/>
                <a:gd name="T10" fmla="*/ 167 w 167"/>
                <a:gd name="T11" fmla="*/ 2 h 5"/>
                <a:gd name="T12" fmla="*/ 164 w 16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67" h="5">
                  <a:moveTo>
                    <a:pt x="164" y="5"/>
                  </a:moveTo>
                  <a:cubicBezTo>
                    <a:pt x="2" y="5"/>
                    <a:pt x="2" y="5"/>
                    <a:pt x="2" y="5"/>
                  </a:cubicBezTo>
                  <a:cubicBezTo>
                    <a:pt x="1" y="5"/>
                    <a:pt x="0" y="4"/>
                    <a:pt x="0" y="2"/>
                  </a:cubicBezTo>
                  <a:cubicBezTo>
                    <a:pt x="0" y="1"/>
                    <a:pt x="1" y="0"/>
                    <a:pt x="2" y="0"/>
                  </a:cubicBezTo>
                  <a:cubicBezTo>
                    <a:pt x="164" y="0"/>
                    <a:pt x="164" y="0"/>
                    <a:pt x="164" y="0"/>
                  </a:cubicBezTo>
                  <a:cubicBezTo>
                    <a:pt x="166" y="0"/>
                    <a:pt x="167" y="1"/>
                    <a:pt x="167" y="2"/>
                  </a:cubicBezTo>
                  <a:cubicBezTo>
                    <a:pt x="167" y="4"/>
                    <a:pt x="166" y="5"/>
                    <a:pt x="164"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151" name="Oval 13"/>
            <p:cNvSpPr>
              <a:spLocks noChangeArrowheads="1"/>
            </p:cNvSpPr>
            <p:nvPr/>
          </p:nvSpPr>
          <p:spPr bwMode="auto">
            <a:xfrm>
              <a:off x="6550" y="2556"/>
              <a:ext cx="69" cy="69"/>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sp>
          <p:nvSpPr>
            <p:cNvPr id="152" name="Freeform 14"/>
            <p:cNvSpPr>
              <a:spLocks/>
            </p:cNvSpPr>
            <p:nvPr/>
          </p:nvSpPr>
          <p:spPr bwMode="auto">
            <a:xfrm>
              <a:off x="6531" y="2641"/>
              <a:ext cx="107" cy="100"/>
            </a:xfrm>
            <a:custGeom>
              <a:avLst/>
              <a:gdLst>
                <a:gd name="T0" fmla="*/ 28 w 28"/>
                <a:gd name="T1" fmla="*/ 26 h 26"/>
                <a:gd name="T2" fmla="*/ 28 w 28"/>
                <a:gd name="T3" fmla="*/ 9 h 26"/>
                <a:gd name="T4" fmla="*/ 19 w 28"/>
                <a:gd name="T5" fmla="*/ 0 h 26"/>
                <a:gd name="T6" fmla="*/ 9 w 28"/>
                <a:gd name="T7" fmla="*/ 0 h 26"/>
                <a:gd name="T8" fmla="*/ 0 w 28"/>
                <a:gd name="T9" fmla="*/ 9 h 26"/>
                <a:gd name="T10" fmla="*/ 0 w 28"/>
                <a:gd name="T11" fmla="*/ 26 h 26"/>
                <a:gd name="T12" fmla="*/ 28 w 28"/>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8" h="26">
                  <a:moveTo>
                    <a:pt x="28" y="26"/>
                  </a:moveTo>
                  <a:cubicBezTo>
                    <a:pt x="28" y="9"/>
                    <a:pt x="28" y="9"/>
                    <a:pt x="28" y="9"/>
                  </a:cubicBezTo>
                  <a:cubicBezTo>
                    <a:pt x="28" y="4"/>
                    <a:pt x="24" y="0"/>
                    <a:pt x="19" y="0"/>
                  </a:cubicBezTo>
                  <a:cubicBezTo>
                    <a:pt x="9" y="0"/>
                    <a:pt x="9" y="0"/>
                    <a:pt x="9" y="0"/>
                  </a:cubicBezTo>
                  <a:cubicBezTo>
                    <a:pt x="4" y="0"/>
                    <a:pt x="0" y="4"/>
                    <a:pt x="0" y="9"/>
                  </a:cubicBezTo>
                  <a:cubicBezTo>
                    <a:pt x="0" y="26"/>
                    <a:pt x="0" y="26"/>
                    <a:pt x="0" y="26"/>
                  </a:cubicBezTo>
                  <a:lnTo>
                    <a:pt x="28" y="26"/>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9"/>
              <a:endParaRPr lang="en-US" sz="1350" kern="0">
                <a:solidFill>
                  <a:sysClr val="windowText" lastClr="000000"/>
                </a:solidFill>
              </a:endParaRPr>
            </a:p>
          </p:txBody>
        </p:sp>
      </p:grpSp>
    </p:spTree>
    <p:extLst>
      <p:ext uri="{BB962C8B-B14F-4D97-AF65-F5344CB8AC3E}">
        <p14:creationId xmlns:p14="http://schemas.microsoft.com/office/powerpoint/2010/main" val="8745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53" presetClass="exit" presetSubtype="32" fill="hold" nodeType="withEffect">
                                  <p:stCondLst>
                                    <p:cond delay="0"/>
                                  </p:stCondLst>
                                  <p:childTnLst>
                                    <p:anim calcmode="lin" valueType="num">
                                      <p:cBhvr>
                                        <p:cTn id="9" dur="500"/>
                                        <p:tgtEl>
                                          <p:spTgt spid="4"/>
                                        </p:tgtEl>
                                        <p:attrNameLst>
                                          <p:attrName>ppt_w</p:attrName>
                                        </p:attrNameLst>
                                      </p:cBhvr>
                                      <p:tavLst>
                                        <p:tav tm="0">
                                          <p:val>
                                            <p:strVal val="ppt_w"/>
                                          </p:val>
                                        </p:tav>
                                        <p:tav tm="100000">
                                          <p:val>
                                            <p:fltVal val="0"/>
                                          </p:val>
                                        </p:tav>
                                      </p:tavLst>
                                    </p:anim>
                                    <p:anim calcmode="lin" valueType="num">
                                      <p:cBhvr>
                                        <p:cTn id="10" dur="500"/>
                                        <p:tgtEl>
                                          <p:spTgt spid="4"/>
                                        </p:tgtEl>
                                        <p:attrNameLst>
                                          <p:attrName>ppt_h</p:attrName>
                                        </p:attrNameLst>
                                      </p:cBhvr>
                                      <p:tavLst>
                                        <p:tav tm="0">
                                          <p:val>
                                            <p:strVal val="ppt_h"/>
                                          </p:val>
                                        </p:tav>
                                        <p:tav tm="100000">
                                          <p:val>
                                            <p:fltVal val="0"/>
                                          </p:val>
                                        </p:tav>
                                      </p:tavLst>
                                    </p:anim>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21"/>
                                        </p:tgtEl>
                                        <p:attrNameLst>
                                          <p:attrName>style.visibility</p:attrName>
                                        </p:attrNameLst>
                                      </p:cBhvr>
                                      <p:to>
                                        <p:strVal val="visible"/>
                                      </p:to>
                                    </p:set>
                                    <p:animEffect transition="in" filter="wipe(up)">
                                      <p:cBhvr>
                                        <p:cTn id="22" dur="500"/>
                                        <p:tgtEl>
                                          <p:spTgt spid="121"/>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nodeType="withEffect">
                                  <p:stCondLst>
                                    <p:cond delay="0"/>
                                  </p:stCondLst>
                                  <p:childTnLst>
                                    <p:set>
                                      <p:cBhvr>
                                        <p:cTn id="30" dur="1" fill="hold">
                                          <p:stCondLst>
                                            <p:cond delay="0"/>
                                          </p:stCondLst>
                                        </p:cTn>
                                        <p:tgtEl>
                                          <p:spTgt spid="92"/>
                                        </p:tgtEl>
                                        <p:attrNameLst>
                                          <p:attrName>style.visibility</p:attrName>
                                        </p:attrNameLst>
                                      </p:cBhvr>
                                      <p:to>
                                        <p:strVal val="visible"/>
                                      </p:to>
                                    </p:set>
                                    <p:animEffect transition="in" filter="fade">
                                      <p:cBhvr>
                                        <p:cTn id="31" dur="500"/>
                                        <p:tgtEl>
                                          <p:spTgt spid="9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22"/>
                                        </p:tgtEl>
                                        <p:attrNameLst>
                                          <p:attrName>style.visibility</p:attrName>
                                        </p:attrNameLst>
                                      </p:cBhvr>
                                      <p:to>
                                        <p:strVal val="visible"/>
                                      </p:to>
                                    </p:set>
                                    <p:animEffect transition="in" filter="fade">
                                      <p:cBhvr>
                                        <p:cTn id="36" dur="500"/>
                                        <p:tgtEl>
                                          <p:spTgt spid="122"/>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125"/>
                                        </p:tgtEl>
                                        <p:attrNameLst>
                                          <p:attrName>style.visibility</p:attrName>
                                        </p:attrNameLst>
                                      </p:cBhvr>
                                      <p:to>
                                        <p:strVal val="visible"/>
                                      </p:to>
                                    </p:set>
                                    <p:animEffect transition="in" filter="barn(inVertical)">
                                      <p:cBhvr>
                                        <p:cTn id="41" dur="500"/>
                                        <p:tgtEl>
                                          <p:spTgt spid="125"/>
                                        </p:tgtEl>
                                      </p:cBhvr>
                                    </p:animEffect>
                                  </p:childTnLst>
                                </p:cTn>
                              </p:par>
                            </p:childTnLst>
                          </p:cTn>
                        </p:par>
                      </p:childTnLst>
                    </p:cTn>
                  </p:par>
                  <p:par>
                    <p:cTn id="42" fill="hold">
                      <p:stCondLst>
                        <p:cond delay="indefinite"/>
                      </p:stCondLst>
                      <p:childTnLst>
                        <p:par>
                          <p:cTn id="43" fill="hold">
                            <p:stCondLst>
                              <p:cond delay="0"/>
                            </p:stCondLst>
                            <p:childTnLst>
                              <p:par>
                                <p:cTn id="44" presetID="45" presetClass="entr" presetSubtype="0" fill="hold" nodeType="clickEffect">
                                  <p:stCondLst>
                                    <p:cond delay="0"/>
                                  </p:stCondLst>
                                  <p:childTnLst>
                                    <p:set>
                                      <p:cBhvr>
                                        <p:cTn id="45" dur="1" fill="hold">
                                          <p:stCondLst>
                                            <p:cond delay="0"/>
                                          </p:stCondLst>
                                        </p:cTn>
                                        <p:tgtEl>
                                          <p:spTgt spid="141"/>
                                        </p:tgtEl>
                                        <p:attrNameLst>
                                          <p:attrName>style.visibility</p:attrName>
                                        </p:attrNameLst>
                                      </p:cBhvr>
                                      <p:to>
                                        <p:strVal val="visible"/>
                                      </p:to>
                                    </p:set>
                                    <p:animEffect transition="in" filter="fade">
                                      <p:cBhvr>
                                        <p:cTn id="46" dur="2000"/>
                                        <p:tgtEl>
                                          <p:spTgt spid="141"/>
                                        </p:tgtEl>
                                      </p:cBhvr>
                                    </p:animEffect>
                                    <p:anim calcmode="lin" valueType="num">
                                      <p:cBhvr>
                                        <p:cTn id="47" dur="2000" fill="hold"/>
                                        <p:tgtEl>
                                          <p:spTgt spid="141"/>
                                        </p:tgtEl>
                                        <p:attrNameLst>
                                          <p:attrName>ppt_w</p:attrName>
                                        </p:attrNameLst>
                                      </p:cBhvr>
                                      <p:tavLst>
                                        <p:tav tm="0" fmla="#ppt_w*sin(2.5*pi*$)">
                                          <p:val>
                                            <p:fltVal val="0"/>
                                          </p:val>
                                        </p:tav>
                                        <p:tav tm="100000">
                                          <p:val>
                                            <p:fltVal val="1"/>
                                          </p:val>
                                        </p:tav>
                                      </p:tavLst>
                                    </p:anim>
                                    <p:anim calcmode="lin" valueType="num">
                                      <p:cBhvr>
                                        <p:cTn id="48" dur="2000" fill="hold"/>
                                        <p:tgtEl>
                                          <p:spTgt spid="14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42710"/>
          </a:xfrm>
        </p:spPr>
        <p:txBody>
          <a:bodyPr>
            <a:normAutofit fontScale="90000"/>
          </a:bodyPr>
          <a:lstStyle/>
          <a:p>
            <a:r>
              <a:rPr lang="en-US" b="1" dirty="0">
                <a:solidFill>
                  <a:schemeClr val="bg1">
                    <a:lumMod val="50000"/>
                  </a:schemeClr>
                </a:solidFill>
                <a:latin typeface="Arial" panose="020B0604020202020204" pitchFamily="34" charset="0"/>
                <a:cs typeface="Arial" panose="020B0604020202020204" pitchFamily="34" charset="0"/>
              </a:rPr>
              <a:t>Date</a:t>
            </a:r>
            <a:r>
              <a:rPr lang="en-US" b="1" baseline="0" dirty="0">
                <a:solidFill>
                  <a:schemeClr val="bg1">
                    <a:lumMod val="50000"/>
                  </a:schemeClr>
                </a:solidFill>
                <a:latin typeface="Arial" panose="020B0604020202020204" pitchFamily="34" charset="0"/>
                <a:cs typeface="Arial" panose="020B0604020202020204" pitchFamily="34" charset="0"/>
              </a:rPr>
              <a:t> and Time Functions</a:t>
            </a:r>
            <a:endParaRPr lang="en-US" b="1" dirty="0">
              <a:solidFill>
                <a:schemeClr val="bg1">
                  <a:lumMod val="50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29238" y="1196752"/>
            <a:ext cx="7482154" cy="552003"/>
          </a:xfrm>
        </p:spPr>
        <p:txBody>
          <a:bodyPr>
            <a:normAutofit/>
          </a:bodyPr>
          <a:lstStyle/>
          <a:p>
            <a:pPr marL="0" indent="0">
              <a:buNone/>
            </a:pPr>
            <a:r>
              <a:rPr lang="en-US" sz="2400" b="1" dirty="0">
                <a:solidFill>
                  <a:schemeClr val="bg1">
                    <a:lumMod val="50000"/>
                  </a:schemeClr>
                </a:solidFill>
                <a:latin typeface="Arial" panose="020B0604020202020204" pitchFamily="34" charset="0"/>
                <a:cs typeface="Arial" panose="020B0604020202020204" pitchFamily="34" charset="0"/>
              </a:rPr>
              <a:t>Functions that return current date and time</a:t>
            </a:r>
          </a:p>
        </p:txBody>
      </p:sp>
      <p:graphicFrame>
        <p:nvGraphicFramePr>
          <p:cNvPr id="6" name="Table 5"/>
          <p:cNvGraphicFramePr>
            <a:graphicFrameLocks noGrp="1"/>
          </p:cNvGraphicFramePr>
          <p:nvPr>
            <p:extLst>
              <p:ext uri="{D42A27DB-BD31-4B8C-83A1-F6EECF244321}">
                <p14:modId xmlns:p14="http://schemas.microsoft.com/office/powerpoint/2010/main" val="3691573650"/>
              </p:ext>
            </p:extLst>
          </p:nvPr>
        </p:nvGraphicFramePr>
        <p:xfrm>
          <a:off x="457200" y="1893535"/>
          <a:ext cx="8286082" cy="2595880"/>
        </p:xfrm>
        <a:graphic>
          <a:graphicData uri="http://schemas.openxmlformats.org/drawingml/2006/table">
            <a:tbl>
              <a:tblPr firstRow="1" bandRow="1">
                <a:tableStyleId>{2A488322-F2BA-4B5B-9748-0D474271808F}</a:tableStyleId>
              </a:tblPr>
              <a:tblGrid>
                <a:gridCol w="2500513">
                  <a:extLst>
                    <a:ext uri="{9D8B030D-6E8A-4147-A177-3AD203B41FA5}">
                      <a16:colId xmlns:a16="http://schemas.microsoft.com/office/drawing/2014/main" val="20000"/>
                    </a:ext>
                  </a:extLst>
                </a:gridCol>
                <a:gridCol w="1318231">
                  <a:extLst>
                    <a:ext uri="{9D8B030D-6E8A-4147-A177-3AD203B41FA5}">
                      <a16:colId xmlns:a16="http://schemas.microsoft.com/office/drawing/2014/main" val="20001"/>
                    </a:ext>
                  </a:extLst>
                </a:gridCol>
                <a:gridCol w="4467338">
                  <a:extLst>
                    <a:ext uri="{9D8B030D-6E8A-4147-A177-3AD203B41FA5}">
                      <a16:colId xmlns:a16="http://schemas.microsoft.com/office/drawing/2014/main" val="20002"/>
                    </a:ext>
                  </a:extLst>
                </a:gridCol>
              </a:tblGrid>
              <a:tr h="370840">
                <a:tc>
                  <a:txBody>
                    <a:bodyPr/>
                    <a:lstStyle/>
                    <a:p>
                      <a:r>
                        <a:rPr lang="en-US" sz="1200" dirty="0">
                          <a:latin typeface="Arial" panose="020B0604020202020204" pitchFamily="34" charset="0"/>
                          <a:cs typeface="Arial" panose="020B0604020202020204" pitchFamily="34" charset="0"/>
                        </a:rPr>
                        <a:t>Function</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r>
                        <a:rPr lang="en-US" sz="1200" dirty="0">
                          <a:latin typeface="Arial" panose="020B0604020202020204" pitchFamily="34" charset="0"/>
                          <a:cs typeface="Arial" panose="020B0604020202020204" pitchFamily="34" charset="0"/>
                        </a:rPr>
                        <a:t>Return Type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r>
                        <a:rPr lang="en-US" sz="1200" dirty="0">
                          <a:latin typeface="Arial" panose="020B0604020202020204" pitchFamily="34" charset="0"/>
                          <a:cs typeface="Arial" panose="020B0604020202020204" pitchFamily="34" charset="0"/>
                        </a:rPr>
                        <a:t>Remarks</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10000"/>
                  </a:ext>
                </a:extLst>
              </a:tr>
              <a:tr h="370840">
                <a:tc>
                  <a:txBody>
                    <a:bodyPr/>
                    <a:lstStyle/>
                    <a:p>
                      <a:r>
                        <a:rPr lang="en-US" sz="1200" dirty="0">
                          <a:latin typeface="Arial" panose="020B0604020202020204" pitchFamily="34" charset="0"/>
                          <a:cs typeface="Arial" panose="020B0604020202020204" pitchFamily="34" charset="0"/>
                        </a:rPr>
                        <a:t>GETDATE()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latin typeface="Arial" panose="020B0604020202020204" pitchFamily="34" charset="0"/>
                          <a:cs typeface="Arial" panose="020B0604020202020204" pitchFamily="34" charset="0"/>
                        </a:rPr>
                        <a:t>datetime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latin typeface="Arial" panose="020B0604020202020204" pitchFamily="34" charset="0"/>
                          <a:cs typeface="Arial" panose="020B0604020202020204" pitchFamily="34" charset="0"/>
                        </a:rPr>
                        <a:t>Current</a:t>
                      </a:r>
                      <a:r>
                        <a:rPr lang="en-US" sz="1200" baseline="0" dirty="0">
                          <a:latin typeface="Arial" panose="020B0604020202020204" pitchFamily="34" charset="0"/>
                          <a:cs typeface="Arial" panose="020B0604020202020204" pitchFamily="34" charset="0"/>
                        </a:rPr>
                        <a:t> date and time. </a:t>
                      </a:r>
                      <a:r>
                        <a:rPr lang="en-US" sz="1200" dirty="0">
                          <a:latin typeface="Arial" panose="020B0604020202020204" pitchFamily="34" charset="0"/>
                          <a:cs typeface="Arial" panose="020B0604020202020204" pitchFamily="34" charset="0"/>
                        </a:rPr>
                        <a:t>No time zone offset.</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US" sz="1200" dirty="0">
                          <a:latin typeface="Arial" panose="020B0604020202020204" pitchFamily="34" charset="0"/>
                          <a:cs typeface="Arial" panose="020B0604020202020204" pitchFamily="34" charset="0"/>
                        </a:rPr>
                        <a:t>GETUTCDATE()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datetime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latin typeface="Arial" panose="020B0604020202020204" pitchFamily="34" charset="0"/>
                          <a:cs typeface="Arial" panose="020B0604020202020204" pitchFamily="34" charset="0"/>
                        </a:rPr>
                        <a:t>Current</a:t>
                      </a:r>
                      <a:r>
                        <a:rPr lang="en-US" sz="1200" baseline="0" dirty="0">
                          <a:latin typeface="Arial" panose="020B0604020202020204" pitchFamily="34" charset="0"/>
                          <a:cs typeface="Arial" panose="020B0604020202020204" pitchFamily="34" charset="0"/>
                        </a:rPr>
                        <a:t> date and time in UTC.</a:t>
                      </a:r>
                      <a:endParaRPr lang="en-US" sz="120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n-US" sz="1200" dirty="0">
                          <a:latin typeface="Arial" panose="020B0604020202020204" pitchFamily="34" charset="0"/>
                          <a:cs typeface="Arial" panose="020B0604020202020204" pitchFamily="34" charset="0"/>
                        </a:rPr>
                        <a:t>CURRENT_TIMESTAMP</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datetime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latin typeface="Arial" panose="020B0604020202020204" pitchFamily="34" charset="0"/>
                          <a:cs typeface="Arial" panose="020B0604020202020204" pitchFamily="34" charset="0"/>
                        </a:rPr>
                        <a:t>Current</a:t>
                      </a:r>
                      <a:r>
                        <a:rPr lang="en-US" sz="1200" baseline="0" dirty="0">
                          <a:latin typeface="Arial" panose="020B0604020202020204" pitchFamily="34" charset="0"/>
                          <a:cs typeface="Arial" panose="020B0604020202020204" pitchFamily="34" charset="0"/>
                        </a:rPr>
                        <a:t> date and time. </a:t>
                      </a:r>
                      <a:r>
                        <a:rPr lang="en-US" sz="1200" dirty="0">
                          <a:latin typeface="Arial" panose="020B0604020202020204" pitchFamily="34" charset="0"/>
                          <a:cs typeface="Arial" panose="020B0604020202020204" pitchFamily="34" charset="0"/>
                        </a:rPr>
                        <a:t>No time zone offset. ANSI standard.</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r>
                        <a:rPr lang="en-US" sz="1200" dirty="0">
                          <a:latin typeface="Arial" panose="020B0604020202020204" pitchFamily="34" charset="0"/>
                          <a:cs typeface="Arial" panose="020B0604020202020204" pitchFamily="34" charset="0"/>
                        </a:rPr>
                        <a:t>SYSDATETIME()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latin typeface="Arial" panose="020B0604020202020204" pitchFamily="34" charset="0"/>
                          <a:cs typeface="Arial" panose="020B0604020202020204" pitchFamily="34" charset="0"/>
                        </a:rPr>
                        <a:t>datetime2</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Current</a:t>
                      </a:r>
                      <a:r>
                        <a:rPr lang="en-US" sz="1200" baseline="0" dirty="0">
                          <a:latin typeface="Arial" panose="020B0604020202020204" pitchFamily="34" charset="0"/>
                          <a:cs typeface="Arial" panose="020B0604020202020204" pitchFamily="34" charset="0"/>
                        </a:rPr>
                        <a:t> date and time. </a:t>
                      </a:r>
                      <a:r>
                        <a:rPr lang="en-US" sz="1200" dirty="0">
                          <a:latin typeface="Arial" panose="020B0604020202020204" pitchFamily="34" charset="0"/>
                          <a:cs typeface="Arial" panose="020B0604020202020204" pitchFamily="34" charset="0"/>
                        </a:rPr>
                        <a:t>No time zone offset</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r>
                        <a:rPr lang="en-US" sz="1200" dirty="0">
                          <a:latin typeface="Arial" panose="020B0604020202020204" pitchFamily="34" charset="0"/>
                          <a:cs typeface="Arial" panose="020B0604020202020204" pitchFamily="34" charset="0"/>
                        </a:rPr>
                        <a:t>SYSUTCDATETIME()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latin typeface="Arial" panose="020B0604020202020204" pitchFamily="34" charset="0"/>
                          <a:cs typeface="Arial" panose="020B0604020202020204" pitchFamily="34" charset="0"/>
                        </a:rPr>
                        <a:t>datetime2</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Current</a:t>
                      </a:r>
                      <a:r>
                        <a:rPr lang="en-US" sz="1200" baseline="0" dirty="0">
                          <a:latin typeface="Arial" panose="020B0604020202020204" pitchFamily="34" charset="0"/>
                          <a:cs typeface="Arial" panose="020B0604020202020204" pitchFamily="34" charset="0"/>
                        </a:rPr>
                        <a:t> date and time in UTC.</a:t>
                      </a:r>
                      <a:endParaRPr lang="en-US" sz="120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a:txBody>
                    <a:bodyPr/>
                    <a:lstStyle/>
                    <a:p>
                      <a:r>
                        <a:rPr lang="en-US" sz="1200" dirty="0">
                          <a:latin typeface="Arial" panose="020B0604020202020204" pitchFamily="34" charset="0"/>
                          <a:cs typeface="Arial" panose="020B0604020202020204" pitchFamily="34" charset="0"/>
                        </a:rPr>
                        <a:t>SYSDATETIMEOFFSET()</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latin typeface="Arial" panose="020B0604020202020204" pitchFamily="34" charset="0"/>
                          <a:cs typeface="Arial" panose="020B0604020202020204" pitchFamily="34" charset="0"/>
                        </a:rPr>
                        <a:t>datetimeoffset</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Current</a:t>
                      </a:r>
                      <a:r>
                        <a:rPr lang="en-US" sz="1200" baseline="0" dirty="0">
                          <a:latin typeface="Arial" panose="020B0604020202020204" pitchFamily="34" charset="0"/>
                          <a:cs typeface="Arial" panose="020B0604020202020204" pitchFamily="34" charset="0"/>
                        </a:rPr>
                        <a:t> date and time. </a:t>
                      </a:r>
                      <a:r>
                        <a:rPr lang="en-US" sz="1200" dirty="0">
                          <a:latin typeface="Arial" panose="020B0604020202020204" pitchFamily="34" charset="0"/>
                          <a:cs typeface="Arial" panose="020B0604020202020204" pitchFamily="34" charset="0"/>
                        </a:rPr>
                        <a:t>Includes time zone</a:t>
                      </a:r>
                      <a:r>
                        <a:rPr lang="en-US" sz="1200" baseline="0"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offset</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7" name="AutoShape 3"/>
          <p:cNvSpPr>
            <a:spLocks noChangeArrowheads="1"/>
          </p:cNvSpPr>
          <p:nvPr/>
        </p:nvSpPr>
        <p:spPr bwMode="auto">
          <a:xfrm>
            <a:off x="457200" y="4744037"/>
            <a:ext cx="8229600" cy="556248"/>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600" b="0" dirty="0">
                <a:latin typeface="Arial" panose="020B0604020202020204" pitchFamily="34" charset="0"/>
                <a:cs typeface="Arial" panose="020B0604020202020204" pitchFamily="34" charset="0"/>
              </a:rPr>
              <a:t>SELECT CURRENT_TIMESTAMP();</a:t>
            </a:r>
          </a:p>
          <a:p>
            <a:pPr defTabSz="457200">
              <a:lnSpc>
                <a:spcPct val="90000"/>
              </a:lnSpc>
              <a:tabLst>
                <a:tab pos="457200" algn="l"/>
              </a:tabLst>
              <a:defRPr/>
            </a:pPr>
            <a:r>
              <a:rPr lang="en-US" sz="1600" b="0" dirty="0">
                <a:latin typeface="Arial" panose="020B0604020202020204" pitchFamily="34" charset="0"/>
                <a:cs typeface="Arial" panose="020B0604020202020204" pitchFamily="34" charset="0"/>
              </a:rPr>
              <a:t>SELECT SYSUTCDATETIME();</a:t>
            </a:r>
          </a:p>
        </p:txBody>
      </p:sp>
      <p:sp>
        <p:nvSpPr>
          <p:cNvPr id="13" name="Content Placeholder 2"/>
          <p:cNvSpPr txBox="1">
            <a:spLocks/>
          </p:cNvSpPr>
          <p:nvPr/>
        </p:nvSpPr>
        <p:spPr bwMode="auto">
          <a:xfrm>
            <a:off x="827584" y="1268760"/>
            <a:ext cx="7383808" cy="3061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400" b="1" dirty="0">
                <a:solidFill>
                  <a:schemeClr val="bg1">
                    <a:lumMod val="50000"/>
                  </a:schemeClr>
                </a:solidFill>
                <a:latin typeface="Arial" panose="020B0604020202020204" pitchFamily="34" charset="0"/>
                <a:cs typeface="Arial" panose="020B0604020202020204" pitchFamily="34" charset="0"/>
              </a:rPr>
              <a:t>Functions that return part of dates and times</a:t>
            </a:r>
          </a:p>
        </p:txBody>
      </p:sp>
      <p:graphicFrame>
        <p:nvGraphicFramePr>
          <p:cNvPr id="14" name="Table 13"/>
          <p:cNvGraphicFramePr>
            <a:graphicFrameLocks noGrp="1"/>
          </p:cNvGraphicFramePr>
          <p:nvPr>
            <p:extLst>
              <p:ext uri="{D42A27DB-BD31-4B8C-83A1-F6EECF244321}">
                <p14:modId xmlns:p14="http://schemas.microsoft.com/office/powerpoint/2010/main" val="1454146087"/>
              </p:ext>
            </p:extLst>
          </p:nvPr>
        </p:nvGraphicFramePr>
        <p:xfrm>
          <a:off x="457200" y="1919343"/>
          <a:ext cx="8229600" cy="2648355"/>
        </p:xfrm>
        <a:graphic>
          <a:graphicData uri="http://schemas.openxmlformats.org/drawingml/2006/table">
            <a:tbl>
              <a:tblPr firstRow="1" bandRow="1">
                <a:tableStyleId>{2A488322-F2BA-4B5B-9748-0D474271808F}</a:tableStyleId>
              </a:tblPr>
              <a:tblGrid>
                <a:gridCol w="1488263">
                  <a:extLst>
                    <a:ext uri="{9D8B030D-6E8A-4147-A177-3AD203B41FA5}">
                      <a16:colId xmlns:a16="http://schemas.microsoft.com/office/drawing/2014/main" val="20000"/>
                    </a:ext>
                  </a:extLst>
                </a:gridCol>
                <a:gridCol w="2669059">
                  <a:extLst>
                    <a:ext uri="{9D8B030D-6E8A-4147-A177-3AD203B41FA5}">
                      <a16:colId xmlns:a16="http://schemas.microsoft.com/office/drawing/2014/main" val="20001"/>
                    </a:ext>
                  </a:extLst>
                </a:gridCol>
                <a:gridCol w="1030335">
                  <a:extLst>
                    <a:ext uri="{9D8B030D-6E8A-4147-A177-3AD203B41FA5}">
                      <a16:colId xmlns:a16="http://schemas.microsoft.com/office/drawing/2014/main" val="20002"/>
                    </a:ext>
                  </a:extLst>
                </a:gridCol>
                <a:gridCol w="3041943">
                  <a:extLst>
                    <a:ext uri="{9D8B030D-6E8A-4147-A177-3AD203B41FA5}">
                      <a16:colId xmlns:a16="http://schemas.microsoft.com/office/drawing/2014/main" val="20003"/>
                    </a:ext>
                  </a:extLst>
                </a:gridCol>
              </a:tblGrid>
              <a:tr h="426039">
                <a:tc>
                  <a:txBody>
                    <a:bodyPr/>
                    <a:lstStyle/>
                    <a:p>
                      <a:r>
                        <a:rPr lang="en-US" sz="1400" dirty="0">
                          <a:latin typeface="Arial" panose="020B0604020202020204" pitchFamily="34" charset="0"/>
                          <a:cs typeface="Arial" panose="020B0604020202020204" pitchFamily="34" charset="0"/>
                        </a:rPr>
                        <a:t>Function</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r>
                        <a:rPr lang="en-US" sz="1400" dirty="0">
                          <a:latin typeface="Arial" panose="020B0604020202020204" pitchFamily="34" charset="0"/>
                          <a:cs typeface="Arial" panose="020B0604020202020204" pitchFamily="34" charset="0"/>
                        </a:rPr>
                        <a:t>Syntax</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r>
                        <a:rPr lang="en-US" sz="1400" dirty="0">
                          <a:latin typeface="Arial" panose="020B0604020202020204" pitchFamily="34" charset="0"/>
                          <a:cs typeface="Arial" panose="020B0604020202020204" pitchFamily="34" charset="0"/>
                        </a:rPr>
                        <a:t>Return Type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r>
                        <a:rPr lang="en-US" sz="1400" dirty="0">
                          <a:latin typeface="Arial" panose="020B0604020202020204" pitchFamily="34" charset="0"/>
                          <a:cs typeface="Arial" panose="020B0604020202020204" pitchFamily="34" charset="0"/>
                        </a:rPr>
                        <a:t>Remarks</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10000"/>
                  </a:ext>
                </a:extLst>
              </a:tr>
              <a:tr h="426039">
                <a:tc>
                  <a:txBody>
                    <a:bodyPr/>
                    <a:lstStyle/>
                    <a:p>
                      <a:r>
                        <a:rPr lang="en-US" sz="1400" dirty="0">
                          <a:latin typeface="Arial" panose="020B0604020202020204" pitchFamily="34" charset="0"/>
                          <a:cs typeface="Arial" panose="020B0604020202020204" pitchFamily="34" charset="0"/>
                        </a:rPr>
                        <a:t>DATENAME()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latin typeface="Arial" panose="020B0604020202020204" pitchFamily="34" charset="0"/>
                          <a:cs typeface="Arial" panose="020B0604020202020204" pitchFamily="34" charset="0"/>
                        </a:rPr>
                        <a:t>DATENAME(datepart,</a:t>
                      </a:r>
                      <a:r>
                        <a:rPr lang="en-US" sz="1400" baseline="0" dirty="0">
                          <a:latin typeface="Arial" panose="020B0604020202020204" pitchFamily="34" charset="0"/>
                          <a:cs typeface="Arial" panose="020B0604020202020204" pitchFamily="34" charset="0"/>
                        </a:rPr>
                        <a:t> date)</a:t>
                      </a:r>
                      <a:endParaRPr lang="en-US" sz="140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latin typeface="Arial" panose="020B0604020202020204" pitchFamily="34" charset="0"/>
                          <a:cs typeface="Arial" panose="020B0604020202020204" pitchFamily="34" charset="0"/>
                        </a:rPr>
                        <a:t>nvarchar</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latin typeface="Arial" panose="020B0604020202020204" pitchFamily="34" charset="0"/>
                          <a:cs typeface="Arial" panose="020B0604020202020204" pitchFamily="34" charset="0"/>
                        </a:rPr>
                        <a:t>Use 'year', 'month', 'day'</a:t>
                      </a:r>
                      <a:r>
                        <a:rPr lang="en-US" sz="1400" baseline="0" dirty="0">
                          <a:latin typeface="Arial" panose="020B0604020202020204" pitchFamily="34" charset="0"/>
                          <a:cs typeface="Arial" panose="020B0604020202020204" pitchFamily="34" charset="0"/>
                        </a:rPr>
                        <a:t> as datepart</a:t>
                      </a:r>
                      <a:endParaRPr lang="en-US" sz="140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26039">
                <a:tc>
                  <a:txBody>
                    <a:bodyPr/>
                    <a:lstStyle/>
                    <a:p>
                      <a:r>
                        <a:rPr lang="en-US" sz="1400" dirty="0">
                          <a:latin typeface="Arial" panose="020B0604020202020204" pitchFamily="34" charset="0"/>
                          <a:cs typeface="Arial" panose="020B0604020202020204" pitchFamily="34" charset="0"/>
                        </a:rPr>
                        <a:t>DATEPART()</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latin typeface="Arial" panose="020B0604020202020204" pitchFamily="34" charset="0"/>
                          <a:cs typeface="Arial" panose="020B0604020202020204" pitchFamily="34" charset="0"/>
                        </a:rPr>
                        <a:t>DATEPART(datepart,</a:t>
                      </a:r>
                      <a:r>
                        <a:rPr lang="en-US" sz="1400" baseline="0" dirty="0">
                          <a:latin typeface="Arial" panose="020B0604020202020204" pitchFamily="34" charset="0"/>
                          <a:cs typeface="Arial" panose="020B0604020202020204" pitchFamily="34" charset="0"/>
                        </a:rPr>
                        <a:t> date)</a:t>
                      </a:r>
                      <a:endParaRPr lang="en-US" sz="140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latin typeface="Arial" panose="020B0604020202020204" pitchFamily="34" charset="0"/>
                          <a:cs typeface="Arial" panose="020B0604020202020204" pitchFamily="34" charset="0"/>
                        </a:rPr>
                        <a:t>int</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Use 'year', 'month', 'day'</a:t>
                      </a:r>
                      <a:r>
                        <a:rPr lang="en-US" sz="1400" baseline="0" dirty="0">
                          <a:latin typeface="Arial" panose="020B0604020202020204" pitchFamily="34" charset="0"/>
                          <a:cs typeface="Arial" panose="020B0604020202020204" pitchFamily="34" charset="0"/>
                        </a:rPr>
                        <a:t> as datepart</a:t>
                      </a:r>
                      <a:endParaRPr lang="en-US" sz="140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26039">
                <a:tc>
                  <a:txBody>
                    <a:bodyPr/>
                    <a:lstStyle/>
                    <a:p>
                      <a:r>
                        <a:rPr lang="en-US" sz="1400" dirty="0">
                          <a:latin typeface="Arial" panose="020B0604020202020204" pitchFamily="34" charset="0"/>
                          <a:cs typeface="Arial" panose="020B0604020202020204" pitchFamily="34" charset="0"/>
                        </a:rPr>
                        <a:t>DAY()</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latin typeface="Arial" panose="020B0604020202020204" pitchFamily="34" charset="0"/>
                          <a:cs typeface="Arial" panose="020B0604020202020204" pitchFamily="34" charset="0"/>
                        </a:rPr>
                        <a:t>DAY(datevalue)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latin typeface="Arial" panose="020B0604020202020204" pitchFamily="34" charset="0"/>
                          <a:cs typeface="Arial" panose="020B0604020202020204" pitchFamily="34" charset="0"/>
                        </a:rPr>
                        <a:t>int</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26039">
                <a:tc>
                  <a:txBody>
                    <a:bodyPr/>
                    <a:lstStyle/>
                    <a:p>
                      <a:r>
                        <a:rPr lang="en-US" sz="1400" dirty="0">
                          <a:latin typeface="Arial" panose="020B0604020202020204" pitchFamily="34" charset="0"/>
                          <a:cs typeface="Arial" panose="020B0604020202020204" pitchFamily="34" charset="0"/>
                        </a:rPr>
                        <a:t>MONTH()</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MONTH(datevalue)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latin typeface="Arial" panose="020B0604020202020204" pitchFamily="34" charset="0"/>
                          <a:cs typeface="Arial" panose="020B0604020202020204" pitchFamily="34" charset="0"/>
                        </a:rPr>
                        <a:t>int</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26039">
                <a:tc>
                  <a:txBody>
                    <a:bodyPr/>
                    <a:lstStyle/>
                    <a:p>
                      <a:r>
                        <a:rPr lang="en-US" sz="1400" dirty="0">
                          <a:latin typeface="Arial" panose="020B0604020202020204" pitchFamily="34" charset="0"/>
                          <a:cs typeface="Arial" panose="020B0604020202020204" pitchFamily="34" charset="0"/>
                        </a:rPr>
                        <a:t>YEAR()</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YEAR(datevalue)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latin typeface="Arial" panose="020B0604020202020204" pitchFamily="34" charset="0"/>
                          <a:cs typeface="Arial" panose="020B0604020202020204" pitchFamily="34" charset="0"/>
                        </a:rPr>
                        <a:t>int</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5" name="AutoShape 3"/>
          <p:cNvSpPr>
            <a:spLocks noChangeArrowheads="1"/>
          </p:cNvSpPr>
          <p:nvPr/>
        </p:nvSpPr>
        <p:spPr bwMode="auto">
          <a:xfrm>
            <a:off x="457200" y="4744037"/>
            <a:ext cx="8236496" cy="556248"/>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600" b="0" dirty="0">
                <a:latin typeface="Arial" panose="020B0604020202020204" pitchFamily="34" charset="0"/>
                <a:cs typeface="Arial" panose="020B0604020202020204" pitchFamily="34" charset="0"/>
              </a:rPr>
              <a:t>SELECT DATENAME(year,'20120212');</a:t>
            </a:r>
          </a:p>
          <a:p>
            <a:pPr defTabSz="457200">
              <a:lnSpc>
                <a:spcPct val="90000"/>
              </a:lnSpc>
              <a:tabLst>
                <a:tab pos="457200" algn="l"/>
              </a:tabLst>
              <a:defRPr/>
            </a:pPr>
            <a:r>
              <a:rPr lang="en-US" sz="1600" b="0" dirty="0">
                <a:latin typeface="Arial" panose="020B0604020202020204" pitchFamily="34" charset="0"/>
                <a:cs typeface="Arial" panose="020B0604020202020204" pitchFamily="34" charset="0"/>
              </a:rPr>
              <a:t>SELECT DAY('20120212');</a:t>
            </a:r>
          </a:p>
        </p:txBody>
      </p:sp>
      <p:sp>
        <p:nvSpPr>
          <p:cNvPr id="19" name="Content Placeholder 2"/>
          <p:cNvSpPr txBox="1">
            <a:spLocks/>
          </p:cNvSpPr>
          <p:nvPr/>
        </p:nvSpPr>
        <p:spPr bwMode="auto">
          <a:xfrm>
            <a:off x="827584" y="1268760"/>
            <a:ext cx="6552728" cy="43204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400" b="1" dirty="0">
                <a:solidFill>
                  <a:schemeClr val="bg1">
                    <a:lumMod val="50000"/>
                  </a:schemeClr>
                </a:solidFill>
                <a:latin typeface="Arial" panose="020B0604020202020204" pitchFamily="34" charset="0"/>
                <a:cs typeface="Arial" panose="020B0604020202020204" pitchFamily="34" charset="0"/>
              </a:rPr>
              <a:t>Functions</a:t>
            </a:r>
            <a:r>
              <a:rPr lang="en-US" b="1" dirty="0">
                <a:solidFill>
                  <a:schemeClr val="bg1">
                    <a:lumMod val="50000"/>
                  </a:schemeClr>
                </a:solidFill>
                <a:latin typeface="Arial" panose="020B0604020202020204" pitchFamily="34" charset="0"/>
                <a:cs typeface="Arial" panose="020B0604020202020204" pitchFamily="34" charset="0"/>
              </a:rPr>
              <a:t> that modify date and time values</a:t>
            </a:r>
          </a:p>
          <a:p>
            <a:pPr marL="0" indent="0">
              <a:buNone/>
            </a:pPr>
            <a:endParaRPr lang="en-US" b="1" dirty="0">
              <a:solidFill>
                <a:schemeClr val="bg1">
                  <a:lumMod val="50000"/>
                </a:schemeClr>
              </a:solidFill>
              <a:latin typeface="Arial" panose="020B0604020202020204" pitchFamily="34" charset="0"/>
              <a:cs typeface="Arial" panose="020B0604020202020204" pitchFamily="34" charset="0"/>
            </a:endParaRPr>
          </a:p>
          <a:p>
            <a:pPr marL="0" indent="0">
              <a:buNone/>
            </a:pPr>
            <a:endParaRPr lang="en-US" b="1" dirty="0">
              <a:solidFill>
                <a:schemeClr val="bg1">
                  <a:lumMod val="50000"/>
                </a:schemeClr>
              </a:solidFill>
              <a:latin typeface="Arial" panose="020B0604020202020204" pitchFamily="34" charset="0"/>
              <a:cs typeface="Arial" panose="020B0604020202020204" pitchFamily="34" charset="0"/>
            </a:endParaRPr>
          </a:p>
          <a:p>
            <a:pPr marL="0" indent="0">
              <a:buNone/>
            </a:pPr>
            <a:endParaRPr lang="en-US" b="1" dirty="0">
              <a:solidFill>
                <a:schemeClr val="bg1">
                  <a:lumMod val="50000"/>
                </a:schemeClr>
              </a:solidFill>
              <a:latin typeface="Arial" panose="020B0604020202020204" pitchFamily="34" charset="0"/>
              <a:cs typeface="Arial" panose="020B0604020202020204" pitchFamily="34" charset="0"/>
            </a:endParaRPr>
          </a:p>
          <a:p>
            <a:pPr marL="0" indent="0">
              <a:buNone/>
            </a:pPr>
            <a:endParaRPr lang="en-US" b="1" dirty="0">
              <a:solidFill>
                <a:schemeClr val="bg1">
                  <a:lumMod val="50000"/>
                </a:schemeClr>
              </a:solidFill>
              <a:latin typeface="Arial" panose="020B0604020202020204" pitchFamily="34" charset="0"/>
              <a:cs typeface="Arial" panose="020B0604020202020204" pitchFamily="34" charset="0"/>
            </a:endParaRPr>
          </a:p>
          <a:p>
            <a:pPr marL="0" indent="0">
              <a:buNone/>
            </a:pPr>
            <a:endParaRPr lang="en-US" b="1" dirty="0">
              <a:solidFill>
                <a:schemeClr val="bg1">
                  <a:lumMod val="50000"/>
                </a:schemeClr>
              </a:solidFill>
              <a:latin typeface="Arial" panose="020B0604020202020204" pitchFamily="34" charset="0"/>
              <a:cs typeface="Arial" panose="020B0604020202020204" pitchFamily="34" charset="0"/>
            </a:endParaRPr>
          </a:p>
          <a:p>
            <a:pPr marL="0" indent="0">
              <a:buNone/>
            </a:pPr>
            <a:endParaRPr lang="en-US" b="1" dirty="0">
              <a:solidFill>
                <a:schemeClr val="bg1">
                  <a:lumMod val="50000"/>
                </a:schemeClr>
              </a:solidFill>
              <a:latin typeface="Arial" panose="020B0604020202020204" pitchFamily="34" charset="0"/>
              <a:cs typeface="Arial" panose="020B0604020202020204" pitchFamily="34" charset="0"/>
            </a:endParaRPr>
          </a:p>
          <a:p>
            <a:pPr marL="0" indent="0">
              <a:buNone/>
            </a:pPr>
            <a:r>
              <a:rPr lang="en-US" b="1" dirty="0">
                <a:solidFill>
                  <a:schemeClr val="bg1">
                    <a:lumMod val="50000"/>
                  </a:schemeClr>
                </a:solidFill>
                <a:latin typeface="Arial" panose="020B0604020202020204" pitchFamily="34" charset="0"/>
                <a:cs typeface="Arial" panose="020B0604020202020204" pitchFamily="34" charset="0"/>
              </a:rPr>
              <a:t>Functions that operate on date and time values</a:t>
            </a:r>
          </a:p>
          <a:p>
            <a:pPr marL="0" indent="0">
              <a:buNone/>
            </a:pPr>
            <a:endParaRPr lang="en-US" b="1" dirty="0">
              <a:solidFill>
                <a:schemeClr val="bg1">
                  <a:lumMod val="50000"/>
                </a:schemeClr>
              </a:solidFill>
              <a:latin typeface="Arial" panose="020B0604020202020204" pitchFamily="34" charset="0"/>
              <a:cs typeface="Arial" panose="020B0604020202020204" pitchFamily="34" charset="0"/>
            </a:endParaRPr>
          </a:p>
        </p:txBody>
      </p:sp>
      <p:graphicFrame>
        <p:nvGraphicFramePr>
          <p:cNvPr id="20" name="Table 19"/>
          <p:cNvGraphicFramePr>
            <a:graphicFrameLocks noGrp="1"/>
          </p:cNvGraphicFramePr>
          <p:nvPr>
            <p:extLst>
              <p:ext uri="{D42A27DB-BD31-4B8C-83A1-F6EECF244321}">
                <p14:modId xmlns:p14="http://schemas.microsoft.com/office/powerpoint/2010/main" val="3383575484"/>
              </p:ext>
            </p:extLst>
          </p:nvPr>
        </p:nvGraphicFramePr>
        <p:xfrm>
          <a:off x="476065" y="1916832"/>
          <a:ext cx="8210736" cy="2199640"/>
        </p:xfrm>
        <a:graphic>
          <a:graphicData uri="http://schemas.openxmlformats.org/drawingml/2006/table">
            <a:tbl>
              <a:tblPr firstRow="1" bandRow="1">
                <a:tableStyleId>{2A488322-F2BA-4B5B-9748-0D474271808F}</a:tableStyleId>
              </a:tblPr>
              <a:tblGrid>
                <a:gridCol w="2736912">
                  <a:extLst>
                    <a:ext uri="{9D8B030D-6E8A-4147-A177-3AD203B41FA5}">
                      <a16:colId xmlns:a16="http://schemas.microsoft.com/office/drawing/2014/main" val="20000"/>
                    </a:ext>
                  </a:extLst>
                </a:gridCol>
                <a:gridCol w="2736912">
                  <a:extLst>
                    <a:ext uri="{9D8B030D-6E8A-4147-A177-3AD203B41FA5}">
                      <a16:colId xmlns:a16="http://schemas.microsoft.com/office/drawing/2014/main" val="20001"/>
                    </a:ext>
                  </a:extLst>
                </a:gridCol>
                <a:gridCol w="2736912">
                  <a:extLst>
                    <a:ext uri="{9D8B030D-6E8A-4147-A177-3AD203B41FA5}">
                      <a16:colId xmlns:a16="http://schemas.microsoft.com/office/drawing/2014/main" val="20002"/>
                    </a:ext>
                  </a:extLst>
                </a:gridCol>
              </a:tblGrid>
              <a:tr h="370840">
                <a:tc>
                  <a:txBody>
                    <a:bodyPr/>
                    <a:lstStyle/>
                    <a:p>
                      <a:r>
                        <a:rPr lang="en-US" sz="1200" dirty="0">
                          <a:latin typeface="Arial" panose="020B0604020202020204" pitchFamily="34" charset="0"/>
                          <a:cs typeface="Arial" panose="020B0604020202020204" pitchFamily="34" charset="0"/>
                        </a:rPr>
                        <a:t>Function</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r>
                        <a:rPr lang="en-US" sz="1200" dirty="0">
                          <a:latin typeface="Arial" panose="020B0604020202020204" pitchFamily="34" charset="0"/>
                          <a:cs typeface="Arial" panose="020B0604020202020204" pitchFamily="34" charset="0"/>
                        </a:rPr>
                        <a:t>Syntax</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r>
                        <a:rPr lang="en-US" sz="1200" dirty="0">
                          <a:latin typeface="Arial" panose="020B0604020202020204" pitchFamily="34" charset="0"/>
                          <a:cs typeface="Arial" panose="020B0604020202020204" pitchFamily="34" charset="0"/>
                        </a:rPr>
                        <a:t>Remarks</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10000"/>
                  </a:ext>
                </a:extLst>
              </a:tr>
              <a:tr h="370840">
                <a:tc>
                  <a:txBody>
                    <a:bodyPr/>
                    <a:lstStyle/>
                    <a:p>
                      <a:r>
                        <a:rPr lang="en-US" sz="1200" dirty="0">
                          <a:latin typeface="Arial" panose="020B0604020202020204" pitchFamily="34" charset="0"/>
                          <a:cs typeface="Arial" panose="020B0604020202020204" pitchFamily="34" charset="0"/>
                        </a:rPr>
                        <a:t>DATEADD()</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latin typeface="Arial" panose="020B0604020202020204" pitchFamily="34" charset="0"/>
                          <a:cs typeface="Arial" panose="020B0604020202020204" pitchFamily="34" charset="0"/>
                        </a:rPr>
                        <a:t>DATEADD(datepart,</a:t>
                      </a:r>
                      <a:r>
                        <a:rPr lang="en-US" sz="1200" baseline="0" dirty="0">
                          <a:latin typeface="Arial" panose="020B0604020202020204" pitchFamily="34" charset="0"/>
                          <a:cs typeface="Arial" panose="020B0604020202020204" pitchFamily="34" charset="0"/>
                        </a:rPr>
                        <a:t> interval, date)</a:t>
                      </a:r>
                      <a:endParaRPr lang="en-US" sz="120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latin typeface="Arial" panose="020B0604020202020204" pitchFamily="34" charset="0"/>
                          <a:cs typeface="Arial" panose="020B0604020202020204" pitchFamily="34" charset="0"/>
                        </a:rPr>
                        <a:t>Adds interval to date,</a:t>
                      </a:r>
                      <a:r>
                        <a:rPr lang="en-US" sz="1200" baseline="0" dirty="0">
                          <a:latin typeface="Arial" panose="020B0604020202020204" pitchFamily="34" charset="0"/>
                          <a:cs typeface="Arial" panose="020B0604020202020204" pitchFamily="34" charset="0"/>
                        </a:rPr>
                        <a:t> returns same datatype as date</a:t>
                      </a:r>
                      <a:endParaRPr lang="en-US" sz="120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US" sz="1200" dirty="0">
                          <a:latin typeface="Arial" panose="020B0604020202020204" pitchFamily="34" charset="0"/>
                          <a:cs typeface="Arial" panose="020B0604020202020204" pitchFamily="34" charset="0"/>
                        </a:rPr>
                        <a:t>EOMONTH()</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latin typeface="Arial" panose="020B0604020202020204" pitchFamily="34" charset="0"/>
                          <a:cs typeface="Arial" panose="020B0604020202020204" pitchFamily="34" charset="0"/>
                        </a:rPr>
                        <a:t>EOMONTH(start_date, interval)</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latin typeface="Arial" panose="020B0604020202020204" pitchFamily="34" charset="0"/>
                          <a:cs typeface="Arial" panose="020B0604020202020204" pitchFamily="34" charset="0"/>
                        </a:rPr>
                        <a:t>Returns last day of month as</a:t>
                      </a:r>
                      <a:r>
                        <a:rPr lang="en-US" sz="1200" baseline="0" dirty="0">
                          <a:latin typeface="Arial" panose="020B0604020202020204" pitchFamily="34" charset="0"/>
                          <a:cs typeface="Arial" panose="020B0604020202020204" pitchFamily="34" charset="0"/>
                        </a:rPr>
                        <a:t> start date, with optional offset</a:t>
                      </a:r>
                      <a:endParaRPr lang="en-US" sz="120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n-US" sz="1200" dirty="0">
                          <a:latin typeface="Arial" panose="020B0604020202020204" pitchFamily="34" charset="0"/>
                          <a:cs typeface="Arial" panose="020B0604020202020204" pitchFamily="34" charset="0"/>
                        </a:rPr>
                        <a:t>SWITCHOFFSET()</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latin typeface="Arial" panose="020B0604020202020204" pitchFamily="34" charset="0"/>
                          <a:cs typeface="Arial" panose="020B0604020202020204" pitchFamily="34" charset="0"/>
                        </a:rPr>
                        <a:t>SWITCHOFFSET(datetimeoffset, time_zone)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latin typeface="Arial" panose="020B0604020202020204" pitchFamily="34" charset="0"/>
                          <a:cs typeface="Arial" panose="020B0604020202020204" pitchFamily="34" charset="0"/>
                        </a:rPr>
                        <a:t>Changes tim</a:t>
                      </a:r>
                      <a:r>
                        <a:rPr lang="en-US" sz="1200" baseline="0" dirty="0">
                          <a:latin typeface="Arial" panose="020B0604020202020204" pitchFamily="34" charset="0"/>
                          <a:cs typeface="Arial" panose="020B0604020202020204" pitchFamily="34" charset="0"/>
                        </a:rPr>
                        <a:t>e zone offset</a:t>
                      </a:r>
                      <a:endParaRPr lang="en-US" sz="120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r>
                        <a:rPr lang="en-US" sz="1200" dirty="0">
                          <a:latin typeface="Arial" panose="020B0604020202020204" pitchFamily="34" charset="0"/>
                          <a:cs typeface="Arial" panose="020B0604020202020204" pitchFamily="34" charset="0"/>
                        </a:rPr>
                        <a:t>TODATETIMEOFFSET()</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latin typeface="Arial" panose="020B0604020202020204" pitchFamily="34" charset="0"/>
                          <a:cs typeface="Arial" panose="020B0604020202020204" pitchFamily="34" charset="0"/>
                        </a:rPr>
                        <a:t>TODATETIMEOFFSET(expression, time_zone)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latin typeface="Arial" panose="020B0604020202020204" pitchFamily="34" charset="0"/>
                          <a:cs typeface="Arial" panose="020B0604020202020204" pitchFamily="34" charset="0"/>
                        </a:rPr>
                        <a:t>Converts</a:t>
                      </a:r>
                      <a:r>
                        <a:rPr lang="en-US" sz="1200" baseline="0" dirty="0">
                          <a:latin typeface="Arial" panose="020B0604020202020204" pitchFamily="34" charset="0"/>
                          <a:cs typeface="Arial" panose="020B0604020202020204" pitchFamily="34" charset="0"/>
                        </a:rPr>
                        <a:t> datetime2 into datetimeoffset</a:t>
                      </a:r>
                      <a:endParaRPr lang="en-US" sz="120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1" name="AutoShape 3"/>
          <p:cNvSpPr>
            <a:spLocks noChangeArrowheads="1"/>
          </p:cNvSpPr>
          <p:nvPr/>
        </p:nvSpPr>
        <p:spPr bwMode="auto">
          <a:xfrm>
            <a:off x="476064" y="4096888"/>
            <a:ext cx="8210735" cy="556248"/>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600" b="0" dirty="0">
                <a:solidFill>
                  <a:srgbClr val="0000CC"/>
                </a:solidFill>
                <a:latin typeface="Arial" panose="020B0604020202020204" pitchFamily="34" charset="0"/>
                <a:cs typeface="Arial" panose="020B0604020202020204" pitchFamily="34" charset="0"/>
              </a:rPr>
              <a:t>SELECT</a:t>
            </a:r>
            <a:r>
              <a:rPr lang="en-US" sz="1600" b="0" dirty="0">
                <a:latin typeface="Arial" panose="020B0604020202020204" pitchFamily="34" charset="0"/>
                <a:cs typeface="Arial" panose="020B0604020202020204" pitchFamily="34" charset="0"/>
              </a:rPr>
              <a:t> </a:t>
            </a:r>
            <a:r>
              <a:rPr lang="en-US" sz="1600" b="0" dirty="0">
                <a:solidFill>
                  <a:srgbClr val="FF33CC"/>
                </a:solidFill>
                <a:latin typeface="Arial" panose="020B0604020202020204" pitchFamily="34" charset="0"/>
                <a:cs typeface="Arial" panose="020B0604020202020204" pitchFamily="34" charset="0"/>
              </a:rPr>
              <a:t>DATEADD</a:t>
            </a:r>
            <a:r>
              <a:rPr lang="en-US" sz="1600" b="0" dirty="0">
                <a:latin typeface="Arial" panose="020B0604020202020204" pitchFamily="34" charset="0"/>
                <a:cs typeface="Arial" panose="020B0604020202020204" pitchFamily="34" charset="0"/>
              </a:rPr>
              <a:t>(</a:t>
            </a:r>
            <a:r>
              <a:rPr lang="en-US" sz="1600" b="0" dirty="0">
                <a:solidFill>
                  <a:srgbClr val="FF33CC"/>
                </a:solidFill>
                <a:latin typeface="Arial" panose="020B0604020202020204" pitchFamily="34" charset="0"/>
                <a:cs typeface="Arial" panose="020B0604020202020204" pitchFamily="34" charset="0"/>
              </a:rPr>
              <a:t>day</a:t>
            </a:r>
            <a:r>
              <a:rPr lang="en-US" sz="1600" b="0" dirty="0">
                <a:latin typeface="Arial" panose="020B0604020202020204" pitchFamily="34" charset="0"/>
                <a:cs typeface="Arial" panose="020B0604020202020204" pitchFamily="34" charset="0"/>
              </a:rPr>
              <a:t>,1,</a:t>
            </a:r>
            <a:r>
              <a:rPr lang="en-US" sz="1600" b="0" dirty="0">
                <a:solidFill>
                  <a:srgbClr val="FF0000"/>
                </a:solidFill>
                <a:latin typeface="Arial" panose="020B0604020202020204" pitchFamily="34" charset="0"/>
                <a:cs typeface="Arial" panose="020B0604020202020204" pitchFamily="34" charset="0"/>
              </a:rPr>
              <a:t>'20120212');</a:t>
            </a:r>
          </a:p>
          <a:p>
            <a:pPr defTabSz="457200">
              <a:lnSpc>
                <a:spcPct val="90000"/>
              </a:lnSpc>
              <a:tabLst>
                <a:tab pos="457200" algn="l"/>
              </a:tabLst>
              <a:defRPr/>
            </a:pPr>
            <a:r>
              <a:rPr lang="en-US" sz="1600" b="0" dirty="0">
                <a:solidFill>
                  <a:srgbClr val="0000CC"/>
                </a:solidFill>
                <a:latin typeface="Arial" panose="020B0604020202020204" pitchFamily="34" charset="0"/>
                <a:cs typeface="Arial" panose="020B0604020202020204" pitchFamily="34" charset="0"/>
              </a:rPr>
              <a:t>SELECT</a:t>
            </a:r>
            <a:r>
              <a:rPr lang="en-US" sz="1600" b="0" dirty="0">
                <a:latin typeface="Arial" panose="020B0604020202020204" pitchFamily="34" charset="0"/>
                <a:cs typeface="Arial" panose="020B0604020202020204" pitchFamily="34" charset="0"/>
              </a:rPr>
              <a:t> </a:t>
            </a:r>
            <a:r>
              <a:rPr lang="en-US" sz="1600" b="0" dirty="0">
                <a:solidFill>
                  <a:srgbClr val="FF33CC"/>
                </a:solidFill>
                <a:latin typeface="Arial" panose="020B0604020202020204" pitchFamily="34" charset="0"/>
                <a:cs typeface="Arial" panose="020B0604020202020204" pitchFamily="34" charset="0"/>
              </a:rPr>
              <a:t>EOMONTH</a:t>
            </a:r>
            <a:r>
              <a:rPr lang="en-US" sz="1600" b="0" dirty="0">
                <a:latin typeface="Arial" panose="020B0604020202020204" pitchFamily="34" charset="0"/>
                <a:cs typeface="Arial" panose="020B0604020202020204" pitchFamily="34" charset="0"/>
              </a:rPr>
              <a:t>(</a:t>
            </a:r>
            <a:r>
              <a:rPr lang="en-US" sz="1600" b="0" dirty="0">
                <a:solidFill>
                  <a:srgbClr val="FF0000"/>
                </a:solidFill>
                <a:latin typeface="Arial" panose="020B0604020202020204" pitchFamily="34" charset="0"/>
                <a:cs typeface="Arial" panose="020B0604020202020204" pitchFamily="34" charset="0"/>
              </a:rPr>
              <a:t>'20120212');</a:t>
            </a:r>
          </a:p>
        </p:txBody>
      </p:sp>
      <p:graphicFrame>
        <p:nvGraphicFramePr>
          <p:cNvPr id="22" name="Table 21"/>
          <p:cNvGraphicFramePr>
            <a:graphicFrameLocks noGrp="1"/>
          </p:cNvGraphicFramePr>
          <p:nvPr>
            <p:extLst>
              <p:ext uri="{D42A27DB-BD31-4B8C-83A1-F6EECF244321}">
                <p14:modId xmlns:p14="http://schemas.microsoft.com/office/powerpoint/2010/main" val="1154165893"/>
              </p:ext>
            </p:extLst>
          </p:nvPr>
        </p:nvGraphicFramePr>
        <p:xfrm>
          <a:off x="450304" y="5085184"/>
          <a:ext cx="8286082" cy="1285240"/>
        </p:xfrm>
        <a:graphic>
          <a:graphicData uri="http://schemas.openxmlformats.org/drawingml/2006/table">
            <a:tbl>
              <a:tblPr firstRow="1" bandRow="1">
                <a:tableStyleId>{2A488322-F2BA-4B5B-9748-0D474271808F}</a:tableStyleId>
              </a:tblPr>
              <a:tblGrid>
                <a:gridCol w="1774171">
                  <a:extLst>
                    <a:ext uri="{9D8B030D-6E8A-4147-A177-3AD203B41FA5}">
                      <a16:colId xmlns:a16="http://schemas.microsoft.com/office/drawing/2014/main" val="20000"/>
                    </a:ext>
                  </a:extLst>
                </a:gridCol>
                <a:gridCol w="3749883">
                  <a:extLst>
                    <a:ext uri="{9D8B030D-6E8A-4147-A177-3AD203B41FA5}">
                      <a16:colId xmlns:a16="http://schemas.microsoft.com/office/drawing/2014/main" val="20001"/>
                    </a:ext>
                  </a:extLst>
                </a:gridCol>
                <a:gridCol w="2762028">
                  <a:extLst>
                    <a:ext uri="{9D8B030D-6E8A-4147-A177-3AD203B41FA5}">
                      <a16:colId xmlns:a16="http://schemas.microsoft.com/office/drawing/2014/main" val="20002"/>
                    </a:ext>
                  </a:extLst>
                </a:gridCol>
              </a:tblGrid>
              <a:tr h="370840">
                <a:tc>
                  <a:txBody>
                    <a:bodyPr/>
                    <a:lstStyle/>
                    <a:p>
                      <a:r>
                        <a:rPr lang="en-US" sz="1200" dirty="0">
                          <a:latin typeface="Arial" panose="020B0604020202020204" pitchFamily="34" charset="0"/>
                          <a:cs typeface="Arial" panose="020B0604020202020204" pitchFamily="34" charset="0"/>
                        </a:rPr>
                        <a:t>Function</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r>
                        <a:rPr lang="en-US" sz="1200" dirty="0">
                          <a:latin typeface="Arial" panose="020B0604020202020204" pitchFamily="34" charset="0"/>
                          <a:cs typeface="Arial" panose="020B0604020202020204" pitchFamily="34" charset="0"/>
                        </a:rPr>
                        <a:t>Syntax</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r>
                        <a:rPr lang="en-US" sz="1200" dirty="0">
                          <a:latin typeface="Arial" panose="020B0604020202020204" pitchFamily="34" charset="0"/>
                          <a:cs typeface="Arial" panose="020B0604020202020204" pitchFamily="34" charset="0"/>
                        </a:rPr>
                        <a:t>Remarks</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10000"/>
                  </a:ext>
                </a:extLst>
              </a:tr>
              <a:tr h="370840">
                <a:tc>
                  <a:txBody>
                    <a:bodyPr/>
                    <a:lstStyle/>
                    <a:p>
                      <a:r>
                        <a:rPr lang="en-US" sz="1200" dirty="0">
                          <a:latin typeface="Arial" panose="020B0604020202020204" pitchFamily="34" charset="0"/>
                          <a:cs typeface="Arial" panose="020B0604020202020204" pitchFamily="34" charset="0"/>
                        </a:rPr>
                        <a:t>DATEDIFF()</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latin typeface="Arial" panose="020B0604020202020204" pitchFamily="34" charset="0"/>
                          <a:cs typeface="Arial" panose="020B0604020202020204" pitchFamily="34" charset="0"/>
                        </a:rPr>
                        <a:t>DATEDIFF(datepart, start_date, end_date)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latin typeface="Arial" panose="020B0604020202020204" pitchFamily="34" charset="0"/>
                          <a:cs typeface="Arial" panose="020B0604020202020204" pitchFamily="34" charset="0"/>
                        </a:rPr>
                        <a:t>Returns the number of boundaries crossed for the specified </a:t>
                      </a:r>
                      <a:r>
                        <a:rPr lang="en-US" sz="1200" dirty="0" err="1">
                          <a:latin typeface="Arial" panose="020B0604020202020204" pitchFamily="34" charset="0"/>
                          <a:cs typeface="Arial" panose="020B0604020202020204" pitchFamily="34" charset="0"/>
                        </a:rPr>
                        <a:t>datepart</a:t>
                      </a:r>
                      <a:endParaRPr lang="en-US" sz="120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US" sz="1200" dirty="0">
                          <a:latin typeface="Arial" panose="020B0604020202020204" pitchFamily="34" charset="0"/>
                          <a:cs typeface="Arial" panose="020B0604020202020204" pitchFamily="34" charset="0"/>
                        </a:rPr>
                        <a:t>ISDATE()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latin typeface="Arial" panose="020B0604020202020204" pitchFamily="34" charset="0"/>
                          <a:cs typeface="Arial" panose="020B0604020202020204" pitchFamily="34" charset="0"/>
                        </a:rPr>
                        <a:t>ISDATE(expression)</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latin typeface="Arial" panose="020B0604020202020204" pitchFamily="34" charset="0"/>
                          <a:cs typeface="Arial" panose="020B0604020202020204" pitchFamily="34" charset="0"/>
                        </a:rPr>
                        <a:t>Determines</a:t>
                      </a:r>
                      <a:r>
                        <a:rPr lang="en-US" sz="1200" baseline="0" dirty="0">
                          <a:latin typeface="Arial" panose="020B0604020202020204" pitchFamily="34" charset="0"/>
                          <a:cs typeface="Arial" panose="020B0604020202020204" pitchFamily="34" charset="0"/>
                        </a:rPr>
                        <a:t> whether a datetime or smalldate time is a valid value</a:t>
                      </a:r>
                      <a:endParaRPr lang="en-US" sz="120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89577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13"/>
                                        </p:tgtEl>
                                      </p:cBhvr>
                                    </p:animEffect>
                                    <p:set>
                                      <p:cBhvr>
                                        <p:cTn id="27" dur="1" fill="hold">
                                          <p:stCondLst>
                                            <p:cond delay="499"/>
                                          </p:stCondLst>
                                        </p:cTn>
                                        <p:tgtEl>
                                          <p:spTgt spid="13"/>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14"/>
                                        </p:tgtEl>
                                      </p:cBhvr>
                                    </p:animEffect>
                                    <p:set>
                                      <p:cBhvr>
                                        <p:cTn id="30" dur="1" fill="hold">
                                          <p:stCondLst>
                                            <p:cond delay="499"/>
                                          </p:stCondLst>
                                        </p:cTn>
                                        <p:tgtEl>
                                          <p:spTgt spid="14"/>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5"/>
                                        </p:tgtEl>
                                      </p:cBhvr>
                                    </p:animEffect>
                                    <p:set>
                                      <p:cBhvr>
                                        <p:cTn id="33" dur="1" fill="hold">
                                          <p:stCondLst>
                                            <p:cond delay="499"/>
                                          </p:stCondLst>
                                        </p:cTn>
                                        <p:tgtEl>
                                          <p:spTgt spid="15"/>
                                        </p:tgtEl>
                                        <p:attrNameLst>
                                          <p:attrName>style.visibility</p:attrName>
                                        </p:attrNameLst>
                                      </p:cBhvr>
                                      <p:to>
                                        <p:strVal val="hidden"/>
                                      </p:to>
                                    </p:set>
                                  </p:childTnLst>
                                </p:cTn>
                              </p:par>
                              <p:par>
                                <p:cTn id="34" presetID="10"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par>
                                <p:cTn id="43" presetID="10"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13" grpId="0"/>
      <p:bldP spid="13" grpId="1"/>
      <p:bldP spid="15" grpId="0" animBg="1"/>
      <p:bldP spid="15" grpId="1" animBg="1"/>
      <p:bldP spid="19" grpId="0"/>
      <p:bldP spid="21"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71305"/>
          </a:xfrm>
        </p:spPr>
        <p:txBody>
          <a:bodyPr>
            <a:noAutofit/>
          </a:bodyPr>
          <a:lstStyle/>
          <a:p>
            <a:r>
              <a:rPr lang="en-US" sz="4000" b="1" dirty="0">
                <a:solidFill>
                  <a:schemeClr val="bg1">
                    <a:lumMod val="50000"/>
                  </a:schemeClr>
                </a:solidFill>
                <a:latin typeface="Arial" panose="020B0604020202020204" pitchFamily="34" charset="0"/>
                <a:cs typeface="Arial" panose="020B0604020202020204" pitchFamily="34" charset="0"/>
              </a:rPr>
              <a:t>Date</a:t>
            </a:r>
            <a:r>
              <a:rPr lang="en-US" sz="4000" b="1" baseline="0" dirty="0">
                <a:solidFill>
                  <a:schemeClr val="bg1">
                    <a:lumMod val="50000"/>
                  </a:schemeClr>
                </a:solidFill>
                <a:latin typeface="Arial" panose="020B0604020202020204" pitchFamily="34" charset="0"/>
                <a:cs typeface="Arial" panose="020B0604020202020204" pitchFamily="34" charset="0"/>
              </a:rPr>
              <a:t> and Time Functions</a:t>
            </a:r>
            <a:endParaRPr lang="en-US" sz="4000" b="1" dirty="0">
              <a:solidFill>
                <a:schemeClr val="bg1">
                  <a:lumMod val="50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34898" y="845943"/>
            <a:ext cx="8229600" cy="490066"/>
          </a:xfrm>
        </p:spPr>
        <p:txBody>
          <a:bodyPr>
            <a:normAutofit/>
          </a:bodyPr>
          <a:lstStyle/>
          <a:p>
            <a:pPr marL="0" indent="0">
              <a:buNone/>
            </a:pPr>
            <a:r>
              <a:rPr lang="en-US" sz="2400" b="1" dirty="0">
                <a:solidFill>
                  <a:schemeClr val="bg1">
                    <a:lumMod val="50000"/>
                  </a:schemeClr>
                </a:solidFill>
                <a:latin typeface="Arial" panose="020B0604020202020204" pitchFamily="34" charset="0"/>
                <a:cs typeface="Arial" panose="020B0604020202020204" pitchFamily="34" charset="0"/>
              </a:rPr>
              <a:t>Functions that return current date and time</a:t>
            </a:r>
          </a:p>
        </p:txBody>
      </p:sp>
      <p:graphicFrame>
        <p:nvGraphicFramePr>
          <p:cNvPr id="6" name="Table 5"/>
          <p:cNvGraphicFramePr>
            <a:graphicFrameLocks noGrp="1"/>
          </p:cNvGraphicFramePr>
          <p:nvPr>
            <p:extLst>
              <p:ext uri="{D42A27DB-BD31-4B8C-83A1-F6EECF244321}">
                <p14:modId xmlns:p14="http://schemas.microsoft.com/office/powerpoint/2010/main" val="2882653304"/>
              </p:ext>
            </p:extLst>
          </p:nvPr>
        </p:nvGraphicFramePr>
        <p:xfrm>
          <a:off x="539552" y="1501529"/>
          <a:ext cx="8124946" cy="2890520"/>
        </p:xfrm>
        <a:graphic>
          <a:graphicData uri="http://schemas.openxmlformats.org/drawingml/2006/table">
            <a:tbl>
              <a:tblPr firstRow="1" bandRow="1">
                <a:tableStyleId>{2A488322-F2BA-4B5B-9748-0D474271808F}</a:tableStyleId>
              </a:tblPr>
              <a:tblGrid>
                <a:gridCol w="2967955">
                  <a:extLst>
                    <a:ext uri="{9D8B030D-6E8A-4147-A177-3AD203B41FA5}">
                      <a16:colId xmlns:a16="http://schemas.microsoft.com/office/drawing/2014/main" val="20000"/>
                    </a:ext>
                  </a:extLst>
                </a:gridCol>
                <a:gridCol w="1419069">
                  <a:extLst>
                    <a:ext uri="{9D8B030D-6E8A-4147-A177-3AD203B41FA5}">
                      <a16:colId xmlns:a16="http://schemas.microsoft.com/office/drawing/2014/main" val="20001"/>
                    </a:ext>
                  </a:extLst>
                </a:gridCol>
                <a:gridCol w="3737922">
                  <a:extLst>
                    <a:ext uri="{9D8B030D-6E8A-4147-A177-3AD203B41FA5}">
                      <a16:colId xmlns:a16="http://schemas.microsoft.com/office/drawing/2014/main" val="20002"/>
                    </a:ext>
                  </a:extLst>
                </a:gridCol>
              </a:tblGrid>
              <a:tr h="370840">
                <a:tc>
                  <a:txBody>
                    <a:bodyPr/>
                    <a:lstStyle/>
                    <a:p>
                      <a:r>
                        <a:rPr lang="en-US" sz="1400" b="0" dirty="0">
                          <a:latin typeface="Arial" panose="020B0604020202020204" pitchFamily="34" charset="0"/>
                          <a:cs typeface="Arial" panose="020B0604020202020204" pitchFamily="34" charset="0"/>
                        </a:rPr>
                        <a:t>Function</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r>
                        <a:rPr lang="en-US" sz="1400" b="0" dirty="0">
                          <a:latin typeface="Arial" panose="020B0604020202020204" pitchFamily="34" charset="0"/>
                          <a:cs typeface="Arial" panose="020B0604020202020204" pitchFamily="34" charset="0"/>
                        </a:rPr>
                        <a:t>Return Type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r>
                        <a:rPr lang="en-US" sz="1400" b="0" dirty="0">
                          <a:latin typeface="Arial" panose="020B0604020202020204" pitchFamily="34" charset="0"/>
                          <a:cs typeface="Arial" panose="020B0604020202020204" pitchFamily="34" charset="0"/>
                        </a:rPr>
                        <a:t>Remarks</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10000"/>
                  </a:ext>
                </a:extLst>
              </a:tr>
              <a:tr h="370840">
                <a:tc>
                  <a:txBody>
                    <a:bodyPr/>
                    <a:lstStyle/>
                    <a:p>
                      <a:r>
                        <a:rPr lang="en-US" sz="1400" b="0" dirty="0">
                          <a:latin typeface="Arial" panose="020B0604020202020204" pitchFamily="34" charset="0"/>
                          <a:cs typeface="Arial" panose="020B0604020202020204" pitchFamily="34" charset="0"/>
                        </a:rPr>
                        <a:t>GETDATE()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latin typeface="Arial" panose="020B0604020202020204" pitchFamily="34" charset="0"/>
                          <a:cs typeface="Arial" panose="020B0604020202020204" pitchFamily="34" charset="0"/>
                        </a:rPr>
                        <a:t>datetime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latin typeface="Arial" panose="020B0604020202020204" pitchFamily="34" charset="0"/>
                          <a:cs typeface="Arial" panose="020B0604020202020204" pitchFamily="34" charset="0"/>
                        </a:rPr>
                        <a:t>Current</a:t>
                      </a:r>
                      <a:r>
                        <a:rPr lang="en-US" sz="1400" b="0" baseline="0" dirty="0">
                          <a:latin typeface="Arial" panose="020B0604020202020204" pitchFamily="34" charset="0"/>
                          <a:cs typeface="Arial" panose="020B0604020202020204" pitchFamily="34" charset="0"/>
                        </a:rPr>
                        <a:t> date and time. </a:t>
                      </a:r>
                      <a:r>
                        <a:rPr lang="en-US" sz="1400" b="0" dirty="0">
                          <a:latin typeface="Arial" panose="020B0604020202020204" pitchFamily="34" charset="0"/>
                          <a:cs typeface="Arial" panose="020B0604020202020204" pitchFamily="34" charset="0"/>
                        </a:rPr>
                        <a:t>No time zone offset.</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US" sz="1400" b="0" dirty="0">
                          <a:latin typeface="Arial" panose="020B0604020202020204" pitchFamily="34" charset="0"/>
                          <a:cs typeface="Arial" panose="020B0604020202020204" pitchFamily="34" charset="0"/>
                        </a:rPr>
                        <a:t>GETUTCDATE()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latin typeface="Arial" panose="020B0604020202020204" pitchFamily="34" charset="0"/>
                          <a:cs typeface="Arial" panose="020B0604020202020204" pitchFamily="34" charset="0"/>
                        </a:rPr>
                        <a:t>datetime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latin typeface="Arial" panose="020B0604020202020204" pitchFamily="34" charset="0"/>
                          <a:cs typeface="Arial" panose="020B0604020202020204" pitchFamily="34" charset="0"/>
                        </a:rPr>
                        <a:t>Current</a:t>
                      </a:r>
                      <a:r>
                        <a:rPr lang="en-US" sz="1400" b="0" baseline="0" dirty="0">
                          <a:latin typeface="Arial" panose="020B0604020202020204" pitchFamily="34" charset="0"/>
                          <a:cs typeface="Arial" panose="020B0604020202020204" pitchFamily="34" charset="0"/>
                        </a:rPr>
                        <a:t> date and time in UTC.</a:t>
                      </a:r>
                      <a:endParaRPr lang="en-US" sz="1400" b="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n-US" sz="1400" b="0" dirty="0">
                          <a:latin typeface="Arial" panose="020B0604020202020204" pitchFamily="34" charset="0"/>
                          <a:cs typeface="Arial" panose="020B0604020202020204" pitchFamily="34" charset="0"/>
                        </a:rPr>
                        <a:t>CURRENT_TIMESTAMP</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latin typeface="Arial" panose="020B0604020202020204" pitchFamily="34" charset="0"/>
                          <a:cs typeface="Arial" panose="020B0604020202020204" pitchFamily="34" charset="0"/>
                        </a:rPr>
                        <a:t>datetime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latin typeface="Arial" panose="020B0604020202020204" pitchFamily="34" charset="0"/>
                          <a:cs typeface="Arial" panose="020B0604020202020204" pitchFamily="34" charset="0"/>
                        </a:rPr>
                        <a:t>Current</a:t>
                      </a:r>
                      <a:r>
                        <a:rPr lang="en-US" sz="1400" b="0" baseline="0" dirty="0">
                          <a:latin typeface="Arial" panose="020B0604020202020204" pitchFamily="34" charset="0"/>
                          <a:cs typeface="Arial" panose="020B0604020202020204" pitchFamily="34" charset="0"/>
                        </a:rPr>
                        <a:t> date and time. </a:t>
                      </a:r>
                      <a:r>
                        <a:rPr lang="en-US" sz="1400" b="0" dirty="0">
                          <a:latin typeface="Arial" panose="020B0604020202020204" pitchFamily="34" charset="0"/>
                          <a:cs typeface="Arial" panose="020B0604020202020204" pitchFamily="34" charset="0"/>
                        </a:rPr>
                        <a:t>No time zone offset. ANSI standard.</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r>
                        <a:rPr lang="en-US" sz="1400" b="0" dirty="0">
                          <a:latin typeface="Arial" panose="020B0604020202020204" pitchFamily="34" charset="0"/>
                          <a:cs typeface="Arial" panose="020B0604020202020204" pitchFamily="34" charset="0"/>
                        </a:rPr>
                        <a:t>SYSDATETIME()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latin typeface="Arial" panose="020B0604020202020204" pitchFamily="34" charset="0"/>
                          <a:cs typeface="Arial" panose="020B0604020202020204" pitchFamily="34" charset="0"/>
                        </a:rPr>
                        <a:t>datetime2</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latin typeface="Arial" panose="020B0604020202020204" pitchFamily="34" charset="0"/>
                          <a:cs typeface="Arial" panose="020B0604020202020204" pitchFamily="34" charset="0"/>
                        </a:rPr>
                        <a:t>Current</a:t>
                      </a:r>
                      <a:r>
                        <a:rPr lang="en-US" sz="1400" b="0" baseline="0" dirty="0">
                          <a:latin typeface="Arial" panose="020B0604020202020204" pitchFamily="34" charset="0"/>
                          <a:cs typeface="Arial" panose="020B0604020202020204" pitchFamily="34" charset="0"/>
                        </a:rPr>
                        <a:t> date and time. </a:t>
                      </a:r>
                      <a:r>
                        <a:rPr lang="en-US" sz="1400" b="0" dirty="0">
                          <a:latin typeface="Arial" panose="020B0604020202020204" pitchFamily="34" charset="0"/>
                          <a:cs typeface="Arial" panose="020B0604020202020204" pitchFamily="34" charset="0"/>
                        </a:rPr>
                        <a:t>No time zone offset</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r>
                        <a:rPr lang="en-US" sz="1400" b="0" dirty="0">
                          <a:latin typeface="Arial" panose="020B0604020202020204" pitchFamily="34" charset="0"/>
                          <a:cs typeface="Arial" panose="020B0604020202020204" pitchFamily="34" charset="0"/>
                        </a:rPr>
                        <a:t>STSUTCDATETIME()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latin typeface="Arial" panose="020B0604020202020204" pitchFamily="34" charset="0"/>
                          <a:cs typeface="Arial" panose="020B0604020202020204" pitchFamily="34" charset="0"/>
                        </a:rPr>
                        <a:t>datetime2</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latin typeface="Arial" panose="020B0604020202020204" pitchFamily="34" charset="0"/>
                          <a:cs typeface="Arial" panose="020B0604020202020204" pitchFamily="34" charset="0"/>
                        </a:rPr>
                        <a:t>Current</a:t>
                      </a:r>
                      <a:r>
                        <a:rPr lang="en-US" sz="1400" b="0" baseline="0" dirty="0">
                          <a:latin typeface="Arial" panose="020B0604020202020204" pitchFamily="34" charset="0"/>
                          <a:cs typeface="Arial" panose="020B0604020202020204" pitchFamily="34" charset="0"/>
                        </a:rPr>
                        <a:t> date and time in UTC.</a:t>
                      </a:r>
                      <a:endParaRPr lang="en-US" sz="1400" b="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a:txBody>
                    <a:bodyPr/>
                    <a:lstStyle/>
                    <a:p>
                      <a:r>
                        <a:rPr lang="en-US" sz="1400" b="0" dirty="0">
                          <a:latin typeface="Arial" panose="020B0604020202020204" pitchFamily="34" charset="0"/>
                          <a:cs typeface="Arial" panose="020B0604020202020204" pitchFamily="34" charset="0"/>
                        </a:rPr>
                        <a:t>SYSDATETIMEOFFSET()</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latin typeface="Arial" panose="020B0604020202020204" pitchFamily="34" charset="0"/>
                          <a:cs typeface="Arial" panose="020B0604020202020204" pitchFamily="34" charset="0"/>
                        </a:rPr>
                        <a:t>datetimeoffset</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latin typeface="Arial" panose="020B0604020202020204" pitchFamily="34" charset="0"/>
                          <a:cs typeface="Arial" panose="020B0604020202020204" pitchFamily="34" charset="0"/>
                        </a:rPr>
                        <a:t>Current</a:t>
                      </a:r>
                      <a:r>
                        <a:rPr lang="en-US" sz="1400" b="0" baseline="0" dirty="0">
                          <a:latin typeface="Arial" panose="020B0604020202020204" pitchFamily="34" charset="0"/>
                          <a:cs typeface="Arial" panose="020B0604020202020204" pitchFamily="34" charset="0"/>
                        </a:rPr>
                        <a:t> date and time. </a:t>
                      </a:r>
                      <a:r>
                        <a:rPr lang="en-US" sz="1400" b="0" dirty="0">
                          <a:latin typeface="Arial" panose="020B0604020202020204" pitchFamily="34" charset="0"/>
                          <a:cs typeface="Arial" panose="020B0604020202020204" pitchFamily="34" charset="0"/>
                        </a:rPr>
                        <a:t>Includes time zone</a:t>
                      </a:r>
                      <a:r>
                        <a:rPr lang="en-US" sz="1400" b="0" baseline="0" dirty="0">
                          <a:latin typeface="Arial" panose="020B0604020202020204" pitchFamily="34" charset="0"/>
                          <a:cs typeface="Arial" panose="020B0604020202020204" pitchFamily="34" charset="0"/>
                        </a:rPr>
                        <a:t> </a:t>
                      </a:r>
                      <a:r>
                        <a:rPr lang="en-US" sz="1400" b="0" dirty="0">
                          <a:latin typeface="Arial" panose="020B0604020202020204" pitchFamily="34" charset="0"/>
                          <a:cs typeface="Arial" panose="020B0604020202020204" pitchFamily="34" charset="0"/>
                        </a:rPr>
                        <a:t>offset</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7" name="AutoShape 3"/>
          <p:cNvSpPr>
            <a:spLocks noChangeArrowheads="1"/>
          </p:cNvSpPr>
          <p:nvPr/>
        </p:nvSpPr>
        <p:spPr bwMode="auto">
          <a:xfrm>
            <a:off x="611560" y="4744037"/>
            <a:ext cx="8052937" cy="556248"/>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600" b="1" dirty="0">
                <a:solidFill>
                  <a:srgbClr val="0000CC"/>
                </a:solidFill>
                <a:latin typeface="Arial" panose="020B0604020202020204" pitchFamily="34" charset="0"/>
                <a:cs typeface="Arial" panose="020B0604020202020204" pitchFamily="34" charset="0"/>
              </a:rPr>
              <a:t>SELECT </a:t>
            </a:r>
            <a:r>
              <a:rPr lang="en-US" sz="1600" b="1" dirty="0">
                <a:solidFill>
                  <a:srgbClr val="C00000"/>
                </a:solidFill>
                <a:latin typeface="Arial" panose="020B0604020202020204" pitchFamily="34" charset="0"/>
                <a:cs typeface="Arial" panose="020B0604020202020204" pitchFamily="34" charset="0"/>
              </a:rPr>
              <a:t>GETDATE();</a:t>
            </a:r>
          </a:p>
          <a:p>
            <a:pPr defTabSz="457200">
              <a:lnSpc>
                <a:spcPct val="90000"/>
              </a:lnSpc>
              <a:tabLst>
                <a:tab pos="457200" algn="l"/>
              </a:tabLst>
              <a:defRPr/>
            </a:pPr>
            <a:r>
              <a:rPr lang="en-US" sz="1600" b="1" dirty="0">
                <a:solidFill>
                  <a:srgbClr val="0000CC"/>
                </a:solidFill>
                <a:latin typeface="Arial" panose="020B0604020202020204" pitchFamily="34" charset="0"/>
                <a:cs typeface="Arial" panose="020B0604020202020204" pitchFamily="34" charset="0"/>
              </a:rPr>
              <a:t>SELECT</a:t>
            </a:r>
            <a:r>
              <a:rPr lang="en-US" sz="1600" b="1" dirty="0">
                <a:latin typeface="Arial" panose="020B0604020202020204" pitchFamily="34" charset="0"/>
                <a:cs typeface="Arial" panose="020B0604020202020204" pitchFamily="34" charset="0"/>
              </a:rPr>
              <a:t> </a:t>
            </a:r>
            <a:r>
              <a:rPr lang="en-US" sz="1600" b="1" dirty="0">
                <a:solidFill>
                  <a:srgbClr val="C00000"/>
                </a:solidFill>
                <a:latin typeface="Arial" panose="020B0604020202020204" pitchFamily="34" charset="0"/>
                <a:cs typeface="Arial" panose="020B0604020202020204" pitchFamily="34" charset="0"/>
              </a:rPr>
              <a:t>SYSUTCDATETIME();</a:t>
            </a:r>
          </a:p>
        </p:txBody>
      </p:sp>
    </p:spTree>
    <p:extLst>
      <p:ext uri="{BB962C8B-B14F-4D97-AF65-F5344CB8AC3E}">
        <p14:creationId xmlns:p14="http://schemas.microsoft.com/office/powerpoint/2010/main" val="16796634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6547" t="36419" r="4774" b="52957"/>
          <a:stretch/>
        </p:blipFill>
        <p:spPr bwMode="auto">
          <a:xfrm>
            <a:off x="-7590" y="6040198"/>
            <a:ext cx="9151590" cy="817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Date Placeholder 8"/>
          <p:cNvSpPr>
            <a:spLocks noGrp="1"/>
          </p:cNvSpPr>
          <p:nvPr>
            <p:ph type="dt" sz="half" idx="10"/>
          </p:nvPr>
        </p:nvSpPr>
        <p:spPr>
          <a:xfrm>
            <a:off x="710208" y="6040198"/>
            <a:ext cx="2133600" cy="817802"/>
          </a:xfrm>
        </p:spPr>
        <p:txBody>
          <a:bodyPr/>
          <a:lstStyle/>
          <a:p>
            <a:fld id="{F8CEAB0B-EF5F-47CE-B945-B520406DFE86}" type="datetime1">
              <a:rPr lang="tr-TR" sz="1000" smtClean="0">
                <a:solidFill>
                  <a:schemeClr val="bg1"/>
                </a:solidFill>
                <a:latin typeface="Arial" panose="020B0604020202020204" pitchFamily="34" charset="0"/>
                <a:cs typeface="Arial" panose="020B0604020202020204" pitchFamily="34" charset="0"/>
              </a:rPr>
              <a:t>13.11.2018</a:t>
            </a:fld>
            <a:r>
              <a:rPr lang="tr-TR" sz="1000" dirty="0">
                <a:solidFill>
                  <a:schemeClr val="bg1"/>
                </a:solidFill>
                <a:latin typeface="Arial" panose="020B0604020202020204" pitchFamily="34" charset="0"/>
                <a:cs typeface="Arial" panose="020B0604020202020204" pitchFamily="34" charset="0"/>
              </a:rPr>
              <a:t> /</a:t>
            </a:r>
            <a:endParaRPr lang="tr-TR" sz="1000" b="1" dirty="0">
              <a:solidFill>
                <a:schemeClr val="bg1"/>
              </a:solidFill>
              <a:latin typeface="Arial" panose="020B0604020202020204" pitchFamily="34" charset="0"/>
              <a:cs typeface="Arial" panose="020B0604020202020204" pitchFamily="34" charset="0"/>
            </a:endParaRPr>
          </a:p>
        </p:txBody>
      </p:sp>
      <p:sp>
        <p:nvSpPr>
          <p:cNvPr id="11" name="Slide Number Placeholder 10"/>
          <p:cNvSpPr>
            <a:spLocks noGrp="1"/>
          </p:cNvSpPr>
          <p:nvPr>
            <p:ph type="sldNum" sz="quarter" idx="12"/>
          </p:nvPr>
        </p:nvSpPr>
        <p:spPr>
          <a:xfrm>
            <a:off x="323528" y="6040198"/>
            <a:ext cx="504056" cy="817802"/>
          </a:xfrm>
        </p:spPr>
        <p:txBody>
          <a:bodyPr/>
          <a:lstStyle/>
          <a:p>
            <a:pPr algn="l"/>
            <a:r>
              <a:rPr lang="tr-TR" sz="1000" dirty="0">
                <a:solidFill>
                  <a:schemeClr val="bg1"/>
                </a:solidFill>
                <a:latin typeface="Arial" panose="020B0604020202020204" pitchFamily="34" charset="0"/>
                <a:cs typeface="Arial" panose="020B0604020202020204" pitchFamily="34" charset="0"/>
              </a:rPr>
              <a:t>/ </a:t>
            </a:r>
            <a:fld id="{F3333AC9-9173-4153-B08D-660CAB894A39}" type="slidenum">
              <a:rPr lang="tr-TR" sz="1000" smtClean="0">
                <a:solidFill>
                  <a:schemeClr val="bg1"/>
                </a:solidFill>
                <a:latin typeface="Arial" panose="020B0604020202020204" pitchFamily="34" charset="0"/>
                <a:cs typeface="Arial" panose="020B0604020202020204" pitchFamily="34" charset="0"/>
              </a:rPr>
              <a:pPr algn="l"/>
              <a:t>82</a:t>
            </a:fld>
            <a:r>
              <a:rPr lang="tr-TR" sz="1000" dirty="0">
                <a:solidFill>
                  <a:schemeClr val="bg1"/>
                </a:solidFill>
                <a:latin typeface="Arial" panose="020B0604020202020204" pitchFamily="34" charset="0"/>
                <a:cs typeface="Arial" panose="020B0604020202020204" pitchFamily="34" charset="0"/>
              </a:rPr>
              <a:t> /</a:t>
            </a:r>
          </a:p>
        </p:txBody>
      </p:sp>
      <p:sp>
        <p:nvSpPr>
          <p:cNvPr id="18" name="Subtitle 2"/>
          <p:cNvSpPr txBox="1">
            <a:spLocks/>
          </p:cNvSpPr>
          <p:nvPr/>
        </p:nvSpPr>
        <p:spPr>
          <a:xfrm>
            <a:off x="251520" y="1700808"/>
            <a:ext cx="8640960" cy="40324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800" b="1" dirty="0">
                <a:solidFill>
                  <a:schemeClr val="bg1">
                    <a:lumMod val="65000"/>
                  </a:schemeClr>
                </a:solidFill>
                <a:latin typeface="Arial" panose="020B0604020202020204" pitchFamily="34" charset="0"/>
                <a:cs typeface="Arial" panose="020B0604020202020204" pitchFamily="34" charset="0"/>
              </a:rPr>
              <a:t>Conversion Functions</a:t>
            </a:r>
          </a:p>
        </p:txBody>
      </p:sp>
      <p:pic>
        <p:nvPicPr>
          <p:cNvPr id="1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545" y="260649"/>
            <a:ext cx="720080"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Straight Connector 19"/>
          <p:cNvCxnSpPr/>
          <p:nvPr/>
        </p:nvCxnSpPr>
        <p:spPr>
          <a:xfrm>
            <a:off x="1691680" y="0"/>
            <a:ext cx="0" cy="980729"/>
          </a:xfrm>
          <a:prstGeom prst="line">
            <a:avLst/>
          </a:prstGeom>
          <a:ln w="28575">
            <a:solidFill>
              <a:srgbClr val="FF5200"/>
            </a:solidFill>
          </a:ln>
        </p:spPr>
        <p:style>
          <a:lnRef idx="1">
            <a:schemeClr val="accent1"/>
          </a:lnRef>
          <a:fillRef idx="0">
            <a:schemeClr val="accent1"/>
          </a:fillRef>
          <a:effectRef idx="0">
            <a:schemeClr val="accent1"/>
          </a:effectRef>
          <a:fontRef idx="minor">
            <a:schemeClr val="tx1"/>
          </a:fontRef>
        </p:style>
      </p:cxnSp>
      <p:sp>
        <p:nvSpPr>
          <p:cNvPr id="21" name="Title 1"/>
          <p:cNvSpPr txBox="1">
            <a:spLocks/>
          </p:cNvSpPr>
          <p:nvPr/>
        </p:nvSpPr>
        <p:spPr>
          <a:xfrm>
            <a:off x="1907704" y="260648"/>
            <a:ext cx="6768743" cy="72008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5200"/>
                </a:solidFill>
                <a:latin typeface="Arial" panose="020B0604020202020204" pitchFamily="34" charset="0"/>
                <a:cs typeface="Arial" panose="020B0604020202020204" pitchFamily="34" charset="0"/>
              </a:rPr>
              <a:t>Functions</a:t>
            </a:r>
            <a:endParaRPr lang="tr-TR" sz="2800" b="1" dirty="0">
              <a:solidFill>
                <a:srgbClr val="FF5200"/>
              </a:solidFill>
              <a:latin typeface="Arial" panose="020B0604020202020204" pitchFamily="34" charset="0"/>
              <a:cs typeface="Arial" panose="020B0604020202020204" pitchFamily="34" charset="0"/>
            </a:endParaRPr>
          </a:p>
        </p:txBody>
      </p:sp>
      <p:sp>
        <p:nvSpPr>
          <p:cNvPr id="2" name="Footer Placeholder 1">
            <a:extLst>
              <a:ext uri="{FF2B5EF4-FFF2-40B4-BE49-F238E27FC236}">
                <a16:creationId xmlns:a16="http://schemas.microsoft.com/office/drawing/2014/main" id="{9841CF9E-6D3B-49D1-B2FD-1361862BBA90}"/>
              </a:ext>
            </a:extLst>
          </p:cNvPr>
          <p:cNvSpPr>
            <a:spLocks noGrp="1"/>
          </p:cNvSpPr>
          <p:nvPr>
            <p:ph type="ftr" sz="quarter" idx="11"/>
          </p:nvPr>
        </p:nvSpPr>
        <p:spPr>
          <a:xfrm>
            <a:off x="1475656" y="6040198"/>
            <a:ext cx="2391544" cy="817802"/>
          </a:xfrm>
        </p:spPr>
        <p:txBody>
          <a:bodyPr/>
          <a:lstStyle/>
          <a:p>
            <a:pPr algn="l"/>
            <a:r>
              <a:rPr lang="tr-TR" dirty="0">
                <a:solidFill>
                  <a:schemeClr val="bg1"/>
                </a:solidFill>
              </a:rPr>
              <a:t>MS SQL </a:t>
            </a:r>
            <a:r>
              <a:rPr lang="tr-TR" dirty="0" err="1">
                <a:solidFill>
                  <a:schemeClr val="bg1"/>
                </a:solidFill>
              </a:rPr>
              <a:t>SQL</a:t>
            </a:r>
            <a:r>
              <a:rPr lang="tr-TR" dirty="0">
                <a:solidFill>
                  <a:schemeClr val="bg1"/>
                </a:solidFill>
              </a:rPr>
              <a:t> Fundamentals</a:t>
            </a:r>
          </a:p>
        </p:txBody>
      </p:sp>
    </p:spTree>
    <p:extLst>
      <p:ext uri="{BB962C8B-B14F-4D97-AF65-F5344CB8AC3E}">
        <p14:creationId xmlns:p14="http://schemas.microsoft.com/office/powerpoint/2010/main" val="779452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84816"/>
          </a:xfrm>
        </p:spPr>
        <p:txBody>
          <a:bodyPr>
            <a:noAutofit/>
          </a:bodyPr>
          <a:lstStyle/>
          <a:p>
            <a:r>
              <a:rPr lang="en-US" sz="4000" b="1" dirty="0">
                <a:solidFill>
                  <a:schemeClr val="bg1">
                    <a:lumMod val="50000"/>
                  </a:schemeClr>
                </a:solidFill>
                <a:latin typeface="Arial" panose="020B0604020202020204" pitchFamily="34" charset="0"/>
                <a:cs typeface="Arial" panose="020B0604020202020204" pitchFamily="34" charset="0"/>
              </a:rPr>
              <a:t>Converting</a:t>
            </a:r>
            <a:r>
              <a:rPr lang="en-US" sz="4000" b="1" baseline="0" dirty="0">
                <a:solidFill>
                  <a:schemeClr val="bg1">
                    <a:lumMod val="50000"/>
                  </a:schemeClr>
                </a:solidFill>
                <a:latin typeface="Arial" panose="020B0604020202020204" pitchFamily="34" charset="0"/>
                <a:cs typeface="Arial" panose="020B0604020202020204" pitchFamily="34" charset="0"/>
              </a:rPr>
              <a:t> with CAST</a:t>
            </a:r>
            <a:endParaRPr lang="en-US" sz="4000" b="1" dirty="0">
              <a:solidFill>
                <a:schemeClr val="bg1">
                  <a:lumMod val="50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019869"/>
            <a:ext cx="8229600" cy="5001419"/>
          </a:xfrm>
        </p:spPr>
        <p:txBody>
          <a:bodyPr>
            <a:normAutofit/>
          </a:bodyPr>
          <a:lstStyle/>
          <a:p>
            <a:pPr marL="0" indent="0">
              <a:buNone/>
            </a:pPr>
            <a:r>
              <a:rPr lang="en-US" sz="1800" b="1" dirty="0">
                <a:solidFill>
                  <a:schemeClr val="bg1">
                    <a:lumMod val="50000"/>
                  </a:schemeClr>
                </a:solidFill>
                <a:latin typeface="Arial" panose="020B0604020202020204" pitchFamily="34" charset="0"/>
                <a:cs typeface="Arial" panose="020B0604020202020204" pitchFamily="34" charset="0"/>
              </a:rPr>
              <a:t>Converts a value from one data type to another</a:t>
            </a:r>
          </a:p>
          <a:p>
            <a:pPr lvl="1"/>
            <a:r>
              <a:rPr lang="en-US" sz="1800" b="1" dirty="0">
                <a:solidFill>
                  <a:schemeClr val="bg1">
                    <a:lumMod val="50000"/>
                  </a:schemeClr>
                </a:solidFill>
                <a:latin typeface="Arial" panose="020B0604020202020204" pitchFamily="34" charset="0"/>
                <a:cs typeface="Arial" panose="020B0604020202020204" pitchFamily="34" charset="0"/>
              </a:rPr>
              <a:t>Can be used in SELECT and WHERE clauses</a:t>
            </a:r>
          </a:p>
          <a:p>
            <a:pPr lvl="1"/>
            <a:r>
              <a:rPr lang="en-US" sz="1800" b="1" dirty="0">
                <a:solidFill>
                  <a:schemeClr val="bg1">
                    <a:lumMod val="50000"/>
                  </a:schemeClr>
                </a:solidFill>
                <a:latin typeface="Arial" panose="020B0604020202020204" pitchFamily="34" charset="0"/>
                <a:cs typeface="Arial" panose="020B0604020202020204" pitchFamily="34" charset="0"/>
              </a:rPr>
              <a:t>ANSI standard</a:t>
            </a:r>
          </a:p>
          <a:p>
            <a:pPr lvl="1"/>
            <a:r>
              <a:rPr lang="en-US" sz="1800" b="1" dirty="0">
                <a:solidFill>
                  <a:schemeClr val="bg1">
                    <a:lumMod val="50000"/>
                  </a:schemeClr>
                </a:solidFill>
                <a:latin typeface="Arial" panose="020B0604020202020204" pitchFamily="34" charset="0"/>
                <a:cs typeface="Arial" panose="020B0604020202020204" pitchFamily="34" charset="0"/>
              </a:rPr>
              <a:t>Truncation can occur if converting to smaller data type</a:t>
            </a:r>
          </a:p>
          <a:p>
            <a:pPr marL="0" indent="0">
              <a:buNone/>
            </a:pPr>
            <a:r>
              <a:rPr lang="en-US" sz="1800" b="1" dirty="0">
                <a:solidFill>
                  <a:schemeClr val="bg1">
                    <a:lumMod val="50000"/>
                  </a:schemeClr>
                </a:solidFill>
                <a:latin typeface="Arial" panose="020B0604020202020204" pitchFamily="34" charset="0"/>
                <a:cs typeface="Arial" panose="020B0604020202020204" pitchFamily="34" charset="0"/>
              </a:rPr>
              <a:t>CAST  Example:</a:t>
            </a:r>
          </a:p>
          <a:p>
            <a:endParaRPr lang="en-US" sz="1800" b="1" dirty="0">
              <a:solidFill>
                <a:schemeClr val="bg1">
                  <a:lumMod val="50000"/>
                </a:schemeClr>
              </a:solidFill>
              <a:latin typeface="Arial" panose="020B0604020202020204" pitchFamily="34" charset="0"/>
              <a:cs typeface="Arial" panose="020B0604020202020204" pitchFamily="34" charset="0"/>
            </a:endParaRPr>
          </a:p>
          <a:p>
            <a:endParaRPr lang="en-US" sz="1800" b="1" dirty="0">
              <a:solidFill>
                <a:schemeClr val="bg1">
                  <a:lumMod val="50000"/>
                </a:schemeClr>
              </a:solidFill>
              <a:latin typeface="Arial" panose="020B0604020202020204" pitchFamily="34" charset="0"/>
              <a:cs typeface="Arial" panose="020B0604020202020204" pitchFamily="34" charset="0"/>
            </a:endParaRPr>
          </a:p>
          <a:p>
            <a:pPr marL="0" indent="0">
              <a:buNone/>
            </a:pPr>
            <a:r>
              <a:rPr lang="en-US" sz="1800" b="1" dirty="0">
                <a:solidFill>
                  <a:schemeClr val="bg1">
                    <a:lumMod val="50000"/>
                  </a:schemeClr>
                </a:solidFill>
                <a:latin typeface="Arial" panose="020B0604020202020204" pitchFamily="34" charset="0"/>
                <a:cs typeface="Arial" panose="020B0604020202020204" pitchFamily="34" charset="0"/>
              </a:rPr>
              <a:t>Returns an error if data types are incompatible:</a:t>
            </a:r>
            <a:endParaRPr lang="en-US" sz="1800" b="1" baseline="0" dirty="0">
              <a:solidFill>
                <a:schemeClr val="bg1">
                  <a:lumMod val="50000"/>
                </a:schemeClr>
              </a:solidFill>
              <a:latin typeface="Arial" panose="020B0604020202020204" pitchFamily="34" charset="0"/>
              <a:cs typeface="Arial" panose="020B0604020202020204" pitchFamily="34" charset="0"/>
            </a:endParaRPr>
          </a:p>
          <a:p>
            <a:endParaRPr lang="en-US" sz="1800" b="1" baseline="0" dirty="0">
              <a:solidFill>
                <a:schemeClr val="bg1">
                  <a:lumMod val="50000"/>
                </a:schemeClr>
              </a:solidFill>
              <a:latin typeface="Arial" panose="020B0604020202020204" pitchFamily="34" charset="0"/>
              <a:cs typeface="Arial" panose="020B0604020202020204" pitchFamily="34" charset="0"/>
            </a:endParaRPr>
          </a:p>
        </p:txBody>
      </p:sp>
      <p:sp>
        <p:nvSpPr>
          <p:cNvPr id="4" name="AutoShape 3"/>
          <p:cNvSpPr>
            <a:spLocks noChangeArrowheads="1"/>
          </p:cNvSpPr>
          <p:nvPr/>
        </p:nvSpPr>
        <p:spPr bwMode="auto">
          <a:xfrm>
            <a:off x="457200" y="2771655"/>
            <a:ext cx="8062912" cy="297305"/>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400" b="1" dirty="0">
                <a:solidFill>
                  <a:srgbClr val="0000CC"/>
                </a:solidFill>
                <a:latin typeface="Arial" panose="020B0604020202020204" pitchFamily="34" charset="0"/>
                <a:cs typeface="Arial" panose="020B0604020202020204" pitchFamily="34" charset="0"/>
              </a:rPr>
              <a:t>SELECT</a:t>
            </a:r>
            <a:r>
              <a:rPr lang="en-US" sz="1400" b="1" dirty="0">
                <a:latin typeface="Arial" panose="020B0604020202020204" pitchFamily="34" charset="0"/>
                <a:cs typeface="Arial" panose="020B0604020202020204" pitchFamily="34" charset="0"/>
              </a:rPr>
              <a:t> </a:t>
            </a:r>
            <a:r>
              <a:rPr lang="en-US" sz="1400" b="1" dirty="0">
                <a:solidFill>
                  <a:srgbClr val="FF33CC"/>
                </a:solidFill>
                <a:latin typeface="Arial" panose="020B0604020202020204" pitchFamily="34" charset="0"/>
                <a:cs typeface="Arial" panose="020B0604020202020204" pitchFamily="34" charset="0"/>
              </a:rPr>
              <a:t>CAST</a:t>
            </a:r>
            <a:r>
              <a:rPr lang="en-US" sz="1400" b="1" dirty="0">
                <a:latin typeface="Arial" panose="020B0604020202020204" pitchFamily="34" charset="0"/>
                <a:cs typeface="Arial" panose="020B0604020202020204" pitchFamily="34" charset="0"/>
              </a:rPr>
              <a:t>(</a:t>
            </a:r>
            <a:r>
              <a:rPr lang="en-US" sz="1400" b="1" dirty="0">
                <a:solidFill>
                  <a:srgbClr val="FF33CC"/>
                </a:solidFill>
                <a:latin typeface="Arial" panose="020B0604020202020204" pitchFamily="34" charset="0"/>
                <a:cs typeface="Arial" panose="020B0604020202020204" pitchFamily="34" charset="0"/>
              </a:rPr>
              <a:t>SYSDATETIME</a:t>
            </a:r>
            <a:r>
              <a:rPr lang="en-US" sz="1400" b="1" dirty="0">
                <a:latin typeface="Arial" panose="020B0604020202020204" pitchFamily="34" charset="0"/>
                <a:cs typeface="Arial" panose="020B0604020202020204" pitchFamily="34" charset="0"/>
              </a:rPr>
              <a:t>() </a:t>
            </a:r>
            <a:r>
              <a:rPr lang="en-US" sz="1400" b="1" dirty="0">
                <a:solidFill>
                  <a:srgbClr val="0000CC"/>
                </a:solidFill>
                <a:latin typeface="Arial" panose="020B0604020202020204" pitchFamily="34" charset="0"/>
                <a:cs typeface="Arial" panose="020B0604020202020204" pitchFamily="34" charset="0"/>
              </a:rPr>
              <a:t>AS date</a:t>
            </a:r>
            <a:r>
              <a:rPr lang="en-US" sz="1400" b="1" dirty="0">
                <a:latin typeface="Arial" panose="020B0604020202020204" pitchFamily="34" charset="0"/>
                <a:cs typeface="Arial" panose="020B0604020202020204" pitchFamily="34" charset="0"/>
              </a:rPr>
              <a:t>) </a:t>
            </a:r>
            <a:r>
              <a:rPr lang="en-US" sz="1400" b="1" dirty="0">
                <a:solidFill>
                  <a:srgbClr val="0000CC"/>
                </a:solidFill>
                <a:latin typeface="Arial" panose="020B0604020202020204" pitchFamily="34" charset="0"/>
                <a:cs typeface="Arial" panose="020B0604020202020204" pitchFamily="34" charset="0"/>
              </a:rPr>
              <a:t>AS</a:t>
            </a:r>
            <a:r>
              <a:rPr lang="en-US" sz="1400" b="1" dirty="0">
                <a:latin typeface="Arial" panose="020B0604020202020204" pitchFamily="34" charset="0"/>
                <a:cs typeface="Arial" panose="020B0604020202020204" pitchFamily="34" charset="0"/>
              </a:rPr>
              <a:t> </a:t>
            </a:r>
            <a:r>
              <a:rPr lang="en-US" sz="1400" b="1" dirty="0">
                <a:solidFill>
                  <a:srgbClr val="FF0000"/>
                </a:solidFill>
                <a:latin typeface="Arial" panose="020B0604020202020204" pitchFamily="34" charset="0"/>
                <a:cs typeface="Arial" panose="020B0604020202020204" pitchFamily="34" charset="0"/>
              </a:rPr>
              <a:t>‘</a:t>
            </a:r>
            <a:r>
              <a:rPr lang="en-US" sz="1400" b="1" dirty="0" err="1">
                <a:solidFill>
                  <a:srgbClr val="FF0000"/>
                </a:solidFill>
                <a:latin typeface="Arial" panose="020B0604020202020204" pitchFamily="34" charset="0"/>
                <a:cs typeface="Arial" panose="020B0604020202020204" pitchFamily="34" charset="0"/>
              </a:rPr>
              <a:t>TodaysDate</a:t>
            </a:r>
            <a:r>
              <a:rPr lang="en-US" sz="1400" b="1" dirty="0">
                <a:solidFill>
                  <a:srgbClr val="FF0000"/>
                </a:solidFill>
                <a:latin typeface="Arial" panose="020B0604020202020204" pitchFamily="34" charset="0"/>
                <a:cs typeface="Arial" panose="020B0604020202020204" pitchFamily="34" charset="0"/>
              </a:rPr>
              <a:t>’</a:t>
            </a:r>
            <a:r>
              <a:rPr lang="en-US" sz="1400" b="1" dirty="0">
                <a:latin typeface="Arial" panose="020B0604020202020204" pitchFamily="34" charset="0"/>
                <a:cs typeface="Arial" panose="020B0604020202020204" pitchFamily="34" charset="0"/>
              </a:rPr>
              <a:t>;</a:t>
            </a:r>
          </a:p>
        </p:txBody>
      </p:sp>
      <p:sp>
        <p:nvSpPr>
          <p:cNvPr id="5" name="AutoShape 3"/>
          <p:cNvSpPr>
            <a:spLocks noChangeArrowheads="1"/>
          </p:cNvSpPr>
          <p:nvPr/>
        </p:nvSpPr>
        <p:spPr bwMode="auto">
          <a:xfrm>
            <a:off x="437852" y="3789041"/>
            <a:ext cx="8061324" cy="297305"/>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400" b="1" dirty="0">
                <a:solidFill>
                  <a:srgbClr val="0000CC"/>
                </a:solidFill>
                <a:latin typeface="Arial" panose="020B0604020202020204" pitchFamily="34" charset="0"/>
                <a:cs typeface="Arial" panose="020B0604020202020204" pitchFamily="34" charset="0"/>
              </a:rPr>
              <a:t>SELECT</a:t>
            </a:r>
            <a:r>
              <a:rPr lang="en-US" sz="1400" b="1" dirty="0">
                <a:latin typeface="Arial" panose="020B0604020202020204" pitchFamily="34" charset="0"/>
                <a:cs typeface="Arial" panose="020B0604020202020204" pitchFamily="34" charset="0"/>
              </a:rPr>
              <a:t> </a:t>
            </a:r>
            <a:r>
              <a:rPr lang="en-US" sz="1400" b="1" dirty="0">
                <a:solidFill>
                  <a:srgbClr val="FF33CC"/>
                </a:solidFill>
                <a:latin typeface="Arial" panose="020B0604020202020204" pitchFamily="34" charset="0"/>
                <a:cs typeface="Arial" panose="020B0604020202020204" pitchFamily="34" charset="0"/>
              </a:rPr>
              <a:t>CAST(SYSDATETIME</a:t>
            </a:r>
            <a:r>
              <a:rPr lang="en-US" sz="1400" b="1" dirty="0">
                <a:latin typeface="Arial" panose="020B0604020202020204" pitchFamily="34" charset="0"/>
                <a:cs typeface="Arial" panose="020B0604020202020204" pitchFamily="34" charset="0"/>
              </a:rPr>
              <a:t>() </a:t>
            </a:r>
            <a:r>
              <a:rPr lang="en-US" sz="1400" b="1" dirty="0">
                <a:solidFill>
                  <a:srgbClr val="0000CC"/>
                </a:solidFill>
                <a:latin typeface="Arial" panose="020B0604020202020204" pitchFamily="34" charset="0"/>
                <a:cs typeface="Arial" panose="020B0604020202020204" pitchFamily="34" charset="0"/>
              </a:rPr>
              <a:t>AS</a:t>
            </a:r>
            <a:r>
              <a:rPr lang="en-US" sz="1400" b="1" dirty="0">
                <a:latin typeface="Arial" panose="020B0604020202020204" pitchFamily="34" charset="0"/>
                <a:cs typeface="Arial" panose="020B0604020202020204" pitchFamily="34" charset="0"/>
              </a:rPr>
              <a:t> </a:t>
            </a:r>
            <a:r>
              <a:rPr lang="en-US" sz="1400" b="1" dirty="0">
                <a:solidFill>
                  <a:srgbClr val="0000CC"/>
                </a:solidFill>
                <a:latin typeface="Arial" panose="020B0604020202020204" pitchFamily="34" charset="0"/>
                <a:cs typeface="Arial" panose="020B0604020202020204" pitchFamily="34" charset="0"/>
              </a:rPr>
              <a:t>int</a:t>
            </a:r>
            <a:r>
              <a:rPr lang="en-US" sz="1400" b="1" dirty="0">
                <a:latin typeface="Arial" panose="020B0604020202020204" pitchFamily="34" charset="0"/>
                <a:cs typeface="Arial" panose="020B0604020202020204" pitchFamily="34" charset="0"/>
              </a:rPr>
              <a:t>);</a:t>
            </a:r>
          </a:p>
        </p:txBody>
      </p:sp>
      <p:sp>
        <p:nvSpPr>
          <p:cNvPr id="6" name="AutoShape 3"/>
          <p:cNvSpPr>
            <a:spLocks noChangeArrowheads="1"/>
          </p:cNvSpPr>
          <p:nvPr/>
        </p:nvSpPr>
        <p:spPr bwMode="auto">
          <a:xfrm>
            <a:off x="426804" y="4154431"/>
            <a:ext cx="8061323" cy="498705"/>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400" b="1" dirty="0">
                <a:latin typeface="Arial" panose="020B0604020202020204" pitchFamily="34" charset="0"/>
                <a:cs typeface="Arial" panose="020B0604020202020204" pitchFamily="34" charset="0"/>
              </a:rPr>
              <a:t>Msg 529, Level 16, State 2, Line 1</a:t>
            </a:r>
          </a:p>
          <a:p>
            <a:pPr defTabSz="457200">
              <a:lnSpc>
                <a:spcPct val="90000"/>
              </a:lnSpc>
              <a:tabLst>
                <a:tab pos="457200" algn="l"/>
              </a:tabLst>
              <a:defRPr/>
            </a:pPr>
            <a:r>
              <a:rPr lang="en-US" sz="1400" b="1" dirty="0">
                <a:latin typeface="Arial" panose="020B0604020202020204" pitchFamily="34" charset="0"/>
                <a:cs typeface="Arial" panose="020B0604020202020204" pitchFamily="34" charset="0"/>
              </a:rPr>
              <a:t>Explicit conversion from data type datetime2 to int is not allowed.</a:t>
            </a:r>
          </a:p>
        </p:txBody>
      </p:sp>
    </p:spTree>
    <p:extLst>
      <p:ext uri="{BB962C8B-B14F-4D97-AF65-F5344CB8AC3E}">
        <p14:creationId xmlns:p14="http://schemas.microsoft.com/office/powerpoint/2010/main" val="19712243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5296"/>
            <a:ext cx="8229600" cy="481416"/>
          </a:xfrm>
        </p:spPr>
        <p:txBody>
          <a:bodyPr>
            <a:noAutofit/>
          </a:bodyPr>
          <a:lstStyle/>
          <a:p>
            <a:r>
              <a:rPr lang="en-US" sz="4000" b="1" dirty="0">
                <a:solidFill>
                  <a:schemeClr val="bg1">
                    <a:lumMod val="50000"/>
                  </a:schemeClr>
                </a:solidFill>
                <a:effectLst/>
                <a:latin typeface="Arial" panose="020B0604020202020204" pitchFamily="34" charset="0"/>
                <a:cs typeface="Arial" panose="020B0604020202020204" pitchFamily="34" charset="0"/>
              </a:rPr>
              <a:t>Converting with CONVERT</a:t>
            </a:r>
            <a:endParaRPr lang="en-US" sz="4000" b="1" dirty="0">
              <a:solidFill>
                <a:schemeClr val="bg1">
                  <a:lumMod val="50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39552" y="972078"/>
            <a:ext cx="8064896" cy="2096882"/>
          </a:xfrm>
        </p:spPr>
        <p:txBody>
          <a:bodyPr>
            <a:normAutofit/>
          </a:bodyPr>
          <a:lstStyle/>
          <a:p>
            <a:r>
              <a:rPr lang="en-US" sz="1800" b="1" dirty="0">
                <a:solidFill>
                  <a:schemeClr val="bg1">
                    <a:lumMod val="50000"/>
                  </a:schemeClr>
                </a:solidFill>
                <a:latin typeface="Arial" panose="020B0604020202020204" pitchFamily="34" charset="0"/>
                <a:cs typeface="Arial" panose="020B0604020202020204" pitchFamily="34" charset="0"/>
              </a:rPr>
              <a:t>Converts a value from one data type to another</a:t>
            </a:r>
          </a:p>
          <a:p>
            <a:pPr lvl="1"/>
            <a:r>
              <a:rPr lang="en-US" sz="1800" b="1" dirty="0">
                <a:solidFill>
                  <a:schemeClr val="bg1">
                    <a:lumMod val="50000"/>
                  </a:schemeClr>
                </a:solidFill>
                <a:latin typeface="Arial" panose="020B0604020202020204" pitchFamily="34" charset="0"/>
                <a:cs typeface="Arial" panose="020B0604020202020204" pitchFamily="34" charset="0"/>
              </a:rPr>
              <a:t>Can be used in SELECT and WHERE clauses</a:t>
            </a:r>
          </a:p>
          <a:p>
            <a:pPr lvl="1"/>
            <a:r>
              <a:rPr lang="en-US" sz="1800" b="1" dirty="0">
                <a:solidFill>
                  <a:schemeClr val="bg1">
                    <a:lumMod val="50000"/>
                  </a:schemeClr>
                </a:solidFill>
                <a:latin typeface="Arial" panose="020B0604020202020204" pitchFamily="34" charset="0"/>
                <a:cs typeface="Arial" panose="020B0604020202020204" pitchFamily="34" charset="0"/>
              </a:rPr>
              <a:t>CONVERT is specific to SQL Server, not</a:t>
            </a:r>
            <a:r>
              <a:rPr lang="en-US" sz="1800" b="1" baseline="0" dirty="0">
                <a:solidFill>
                  <a:schemeClr val="bg1">
                    <a:lumMod val="50000"/>
                  </a:schemeClr>
                </a:solidFill>
                <a:latin typeface="Arial" panose="020B0604020202020204" pitchFamily="34" charset="0"/>
                <a:cs typeface="Arial" panose="020B0604020202020204" pitchFamily="34" charset="0"/>
              </a:rPr>
              <a:t> standards-based</a:t>
            </a:r>
          </a:p>
          <a:p>
            <a:r>
              <a:rPr lang="en-US" sz="1800" b="1" dirty="0">
                <a:solidFill>
                  <a:schemeClr val="bg1">
                    <a:lumMod val="50000"/>
                  </a:schemeClr>
                </a:solidFill>
                <a:latin typeface="Arial" panose="020B0604020202020204" pitchFamily="34" charset="0"/>
                <a:cs typeface="Arial" panose="020B0604020202020204" pitchFamily="34" charset="0"/>
              </a:rPr>
              <a:t>Style specifies how input value is converted:</a:t>
            </a:r>
          </a:p>
          <a:p>
            <a:pPr lvl="1"/>
            <a:r>
              <a:rPr lang="en-US" sz="1800" b="1" dirty="0">
                <a:solidFill>
                  <a:schemeClr val="bg1">
                    <a:lumMod val="50000"/>
                  </a:schemeClr>
                </a:solidFill>
                <a:latin typeface="Arial" panose="020B0604020202020204" pitchFamily="34" charset="0"/>
                <a:cs typeface="Arial" panose="020B0604020202020204" pitchFamily="34" charset="0"/>
              </a:rPr>
              <a:t>Date, time, numeric, XML, etc.</a:t>
            </a:r>
          </a:p>
          <a:p>
            <a:pPr marL="0" indent="0">
              <a:buNone/>
            </a:pPr>
            <a:r>
              <a:rPr lang="en-US" sz="1800" b="1" dirty="0">
                <a:solidFill>
                  <a:schemeClr val="bg1">
                    <a:lumMod val="50000"/>
                  </a:schemeClr>
                </a:solidFill>
                <a:latin typeface="Arial" panose="020B0604020202020204" pitchFamily="34" charset="0"/>
                <a:cs typeface="Arial" panose="020B0604020202020204" pitchFamily="34" charset="0"/>
              </a:rPr>
              <a:t>Example:</a:t>
            </a:r>
            <a:endParaRPr lang="en-US" sz="1800" b="1" dirty="0">
              <a:solidFill>
                <a:schemeClr val="bg1">
                  <a:lumMod val="50000"/>
                </a:schemeClr>
              </a:solidFill>
              <a:effectLst/>
              <a:latin typeface="Arial" panose="020B0604020202020204" pitchFamily="34" charset="0"/>
              <a:cs typeface="Arial" panose="020B0604020202020204" pitchFamily="34" charset="0"/>
            </a:endParaRPr>
          </a:p>
        </p:txBody>
      </p:sp>
      <p:sp>
        <p:nvSpPr>
          <p:cNvPr id="5" name="AutoShape 3"/>
          <p:cNvSpPr>
            <a:spLocks noChangeArrowheads="1"/>
          </p:cNvSpPr>
          <p:nvPr/>
        </p:nvSpPr>
        <p:spPr bwMode="auto">
          <a:xfrm>
            <a:off x="611561" y="3131695"/>
            <a:ext cx="7919626" cy="297305"/>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400" b="1" dirty="0">
                <a:solidFill>
                  <a:srgbClr val="0000CC"/>
                </a:solidFill>
                <a:latin typeface="Arial" panose="020B0604020202020204" pitchFamily="34" charset="0"/>
                <a:cs typeface="Arial" panose="020B0604020202020204" pitchFamily="34" charset="0"/>
              </a:rPr>
              <a:t>SELECT</a:t>
            </a:r>
            <a:r>
              <a:rPr lang="en-US" sz="1400" b="1" dirty="0">
                <a:solidFill>
                  <a:srgbClr val="FF33CC"/>
                </a:solidFill>
                <a:latin typeface="Arial" panose="020B0604020202020204" pitchFamily="34" charset="0"/>
                <a:cs typeface="Arial" panose="020B0604020202020204" pitchFamily="34" charset="0"/>
              </a:rPr>
              <a:t> CONVERT</a:t>
            </a:r>
            <a:r>
              <a:rPr lang="en-US" sz="1400" b="1" dirty="0">
                <a:latin typeface="Arial" panose="020B0604020202020204" pitchFamily="34" charset="0"/>
                <a:cs typeface="Arial" panose="020B0604020202020204" pitchFamily="34" charset="0"/>
              </a:rPr>
              <a:t>(</a:t>
            </a:r>
            <a:r>
              <a:rPr lang="en-US" sz="1400" b="1" dirty="0">
                <a:solidFill>
                  <a:srgbClr val="0000CC"/>
                </a:solidFill>
                <a:latin typeface="Arial" panose="020B0604020202020204" pitchFamily="34" charset="0"/>
                <a:cs typeface="Arial" panose="020B0604020202020204" pitchFamily="34" charset="0"/>
              </a:rPr>
              <a:t>CHAR</a:t>
            </a:r>
            <a:r>
              <a:rPr lang="en-US" sz="1400" b="1" dirty="0">
                <a:latin typeface="Arial" panose="020B0604020202020204" pitchFamily="34" charset="0"/>
                <a:cs typeface="Arial" panose="020B0604020202020204" pitchFamily="34" charset="0"/>
              </a:rPr>
              <a:t>(8), </a:t>
            </a:r>
            <a:r>
              <a:rPr lang="en-US" sz="1400" b="1" dirty="0">
                <a:solidFill>
                  <a:srgbClr val="FF33CC"/>
                </a:solidFill>
                <a:latin typeface="Arial" panose="020B0604020202020204" pitchFamily="34" charset="0"/>
                <a:cs typeface="Arial" panose="020B0604020202020204" pitchFamily="34" charset="0"/>
              </a:rPr>
              <a:t>CURRENT_TIMESTAMP</a:t>
            </a:r>
            <a:r>
              <a:rPr lang="en-US" sz="1400" b="1" dirty="0">
                <a:latin typeface="Arial" panose="020B0604020202020204" pitchFamily="34" charset="0"/>
                <a:cs typeface="Arial" panose="020B0604020202020204" pitchFamily="34" charset="0"/>
              </a:rPr>
              <a:t>,112) </a:t>
            </a:r>
            <a:r>
              <a:rPr lang="en-US" sz="1400" b="1" dirty="0">
                <a:solidFill>
                  <a:srgbClr val="0000CC"/>
                </a:solidFill>
                <a:latin typeface="Arial" panose="020B0604020202020204" pitchFamily="34" charset="0"/>
                <a:cs typeface="Arial" panose="020B0604020202020204" pitchFamily="34" charset="0"/>
              </a:rPr>
              <a:t>AS</a:t>
            </a:r>
            <a:r>
              <a:rPr lang="en-US" sz="1400" b="1" dirty="0">
                <a:latin typeface="Arial" panose="020B0604020202020204" pitchFamily="34" charset="0"/>
                <a:cs typeface="Arial" panose="020B0604020202020204" pitchFamily="34" charset="0"/>
              </a:rPr>
              <a:t> ISO_style;</a:t>
            </a:r>
          </a:p>
        </p:txBody>
      </p:sp>
      <p:sp>
        <p:nvSpPr>
          <p:cNvPr id="7" name="AutoShape 3"/>
          <p:cNvSpPr>
            <a:spLocks noChangeArrowheads="1"/>
          </p:cNvSpPr>
          <p:nvPr/>
        </p:nvSpPr>
        <p:spPr bwMode="auto">
          <a:xfrm>
            <a:off x="611561" y="3501008"/>
            <a:ext cx="7944664" cy="700105"/>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400" b="1" dirty="0">
                <a:latin typeface="Arial" panose="020B0604020202020204" pitchFamily="34" charset="0"/>
                <a:cs typeface="Arial" panose="020B0604020202020204" pitchFamily="34" charset="0"/>
              </a:rPr>
              <a:t>ISO_style</a:t>
            </a:r>
          </a:p>
          <a:p>
            <a:pPr defTabSz="457200">
              <a:lnSpc>
                <a:spcPct val="90000"/>
              </a:lnSpc>
              <a:tabLst>
                <a:tab pos="457200" algn="l"/>
              </a:tabLst>
              <a:defRPr/>
            </a:pPr>
            <a:r>
              <a:rPr lang="en-US" sz="1400" b="1" dirty="0">
                <a:latin typeface="Arial" panose="020B0604020202020204" pitchFamily="34" charset="0"/>
                <a:cs typeface="Arial" panose="020B0604020202020204" pitchFamily="34" charset="0"/>
              </a:rPr>
              <a:t>---------</a:t>
            </a:r>
          </a:p>
          <a:p>
            <a:pPr defTabSz="457200">
              <a:lnSpc>
                <a:spcPct val="90000"/>
              </a:lnSpc>
              <a:tabLst>
                <a:tab pos="457200" algn="l"/>
              </a:tabLst>
              <a:defRPr/>
            </a:pPr>
            <a:r>
              <a:rPr lang="en-US" sz="1400" b="1" dirty="0">
                <a:latin typeface="Arial" panose="020B0604020202020204" pitchFamily="34" charset="0"/>
                <a:cs typeface="Arial" panose="020B0604020202020204" pitchFamily="34" charset="0"/>
              </a:rPr>
              <a:t>20120212</a:t>
            </a:r>
          </a:p>
        </p:txBody>
      </p:sp>
    </p:spTree>
    <p:extLst>
      <p:ext uri="{BB962C8B-B14F-4D97-AF65-F5344CB8AC3E}">
        <p14:creationId xmlns:p14="http://schemas.microsoft.com/office/powerpoint/2010/main" val="277166566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6547" t="36419" r="4774" b="52957"/>
          <a:stretch/>
        </p:blipFill>
        <p:spPr bwMode="auto">
          <a:xfrm>
            <a:off x="-7590" y="6040198"/>
            <a:ext cx="9151590" cy="817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Date Placeholder 8"/>
          <p:cNvSpPr>
            <a:spLocks noGrp="1"/>
          </p:cNvSpPr>
          <p:nvPr>
            <p:ph type="dt" sz="half" idx="10"/>
          </p:nvPr>
        </p:nvSpPr>
        <p:spPr>
          <a:xfrm>
            <a:off x="710208" y="6040198"/>
            <a:ext cx="2133600" cy="817802"/>
          </a:xfrm>
        </p:spPr>
        <p:txBody>
          <a:bodyPr/>
          <a:lstStyle/>
          <a:p>
            <a:fld id="{F8CEAB0B-EF5F-47CE-B945-B520406DFE86}" type="datetime1">
              <a:rPr lang="tr-TR" sz="1000" smtClean="0">
                <a:solidFill>
                  <a:schemeClr val="bg1"/>
                </a:solidFill>
                <a:latin typeface="Arial" panose="020B0604020202020204" pitchFamily="34" charset="0"/>
                <a:cs typeface="Arial" panose="020B0604020202020204" pitchFamily="34" charset="0"/>
              </a:rPr>
              <a:t>13.11.2018</a:t>
            </a:fld>
            <a:r>
              <a:rPr lang="tr-TR" sz="1000" dirty="0">
                <a:solidFill>
                  <a:schemeClr val="bg1"/>
                </a:solidFill>
                <a:latin typeface="Arial" panose="020B0604020202020204" pitchFamily="34" charset="0"/>
                <a:cs typeface="Arial" panose="020B0604020202020204" pitchFamily="34" charset="0"/>
              </a:rPr>
              <a:t> /</a:t>
            </a:r>
            <a:endParaRPr lang="tr-TR" sz="1000" b="1" dirty="0">
              <a:solidFill>
                <a:schemeClr val="bg1"/>
              </a:solidFill>
              <a:latin typeface="Arial" panose="020B0604020202020204" pitchFamily="34" charset="0"/>
              <a:cs typeface="Arial" panose="020B0604020202020204" pitchFamily="34" charset="0"/>
            </a:endParaRPr>
          </a:p>
        </p:txBody>
      </p:sp>
      <p:sp>
        <p:nvSpPr>
          <p:cNvPr id="11" name="Slide Number Placeholder 10"/>
          <p:cNvSpPr>
            <a:spLocks noGrp="1"/>
          </p:cNvSpPr>
          <p:nvPr>
            <p:ph type="sldNum" sz="quarter" idx="12"/>
          </p:nvPr>
        </p:nvSpPr>
        <p:spPr>
          <a:xfrm>
            <a:off x="323528" y="6040198"/>
            <a:ext cx="504056" cy="817802"/>
          </a:xfrm>
        </p:spPr>
        <p:txBody>
          <a:bodyPr/>
          <a:lstStyle/>
          <a:p>
            <a:pPr algn="l"/>
            <a:r>
              <a:rPr lang="tr-TR" sz="1000" dirty="0">
                <a:solidFill>
                  <a:schemeClr val="bg1"/>
                </a:solidFill>
                <a:latin typeface="Arial" panose="020B0604020202020204" pitchFamily="34" charset="0"/>
                <a:cs typeface="Arial" panose="020B0604020202020204" pitchFamily="34" charset="0"/>
              </a:rPr>
              <a:t>/ </a:t>
            </a:r>
            <a:fld id="{F3333AC9-9173-4153-B08D-660CAB894A39}" type="slidenum">
              <a:rPr lang="tr-TR" sz="1000" smtClean="0">
                <a:solidFill>
                  <a:schemeClr val="bg1"/>
                </a:solidFill>
                <a:latin typeface="Arial" panose="020B0604020202020204" pitchFamily="34" charset="0"/>
                <a:cs typeface="Arial" panose="020B0604020202020204" pitchFamily="34" charset="0"/>
              </a:rPr>
              <a:pPr algn="l"/>
              <a:t>85</a:t>
            </a:fld>
            <a:r>
              <a:rPr lang="tr-TR" sz="1000" dirty="0">
                <a:solidFill>
                  <a:schemeClr val="bg1"/>
                </a:solidFill>
                <a:latin typeface="Arial" panose="020B0604020202020204" pitchFamily="34" charset="0"/>
                <a:cs typeface="Arial" panose="020B0604020202020204" pitchFamily="34" charset="0"/>
              </a:rPr>
              <a:t> /</a:t>
            </a:r>
          </a:p>
        </p:txBody>
      </p:sp>
      <p:sp>
        <p:nvSpPr>
          <p:cNvPr id="18" name="Subtitle 2"/>
          <p:cNvSpPr txBox="1">
            <a:spLocks/>
          </p:cNvSpPr>
          <p:nvPr/>
        </p:nvSpPr>
        <p:spPr>
          <a:xfrm>
            <a:off x="251520" y="1700808"/>
            <a:ext cx="8640960" cy="40324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800" b="1" dirty="0">
                <a:solidFill>
                  <a:schemeClr val="bg1">
                    <a:lumMod val="65000"/>
                  </a:schemeClr>
                </a:solidFill>
                <a:latin typeface="Arial" panose="020B0604020202020204" pitchFamily="34" charset="0"/>
                <a:cs typeface="Arial" panose="020B0604020202020204" pitchFamily="34" charset="0"/>
              </a:rPr>
              <a:t>Math Functions</a:t>
            </a:r>
          </a:p>
        </p:txBody>
      </p:sp>
      <p:pic>
        <p:nvPicPr>
          <p:cNvPr id="1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545" y="260649"/>
            <a:ext cx="720080"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Straight Connector 19"/>
          <p:cNvCxnSpPr/>
          <p:nvPr/>
        </p:nvCxnSpPr>
        <p:spPr>
          <a:xfrm>
            <a:off x="1691680" y="0"/>
            <a:ext cx="0" cy="980729"/>
          </a:xfrm>
          <a:prstGeom prst="line">
            <a:avLst/>
          </a:prstGeom>
          <a:ln w="28575">
            <a:solidFill>
              <a:srgbClr val="FF5200"/>
            </a:solidFill>
          </a:ln>
        </p:spPr>
        <p:style>
          <a:lnRef idx="1">
            <a:schemeClr val="accent1"/>
          </a:lnRef>
          <a:fillRef idx="0">
            <a:schemeClr val="accent1"/>
          </a:fillRef>
          <a:effectRef idx="0">
            <a:schemeClr val="accent1"/>
          </a:effectRef>
          <a:fontRef idx="minor">
            <a:schemeClr val="tx1"/>
          </a:fontRef>
        </p:style>
      </p:cxnSp>
      <p:sp>
        <p:nvSpPr>
          <p:cNvPr id="21" name="Title 1"/>
          <p:cNvSpPr txBox="1">
            <a:spLocks/>
          </p:cNvSpPr>
          <p:nvPr/>
        </p:nvSpPr>
        <p:spPr>
          <a:xfrm>
            <a:off x="1907704" y="260648"/>
            <a:ext cx="6768743" cy="72008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5200"/>
                </a:solidFill>
                <a:latin typeface="Arial" panose="020B0604020202020204" pitchFamily="34" charset="0"/>
                <a:cs typeface="Arial" panose="020B0604020202020204" pitchFamily="34" charset="0"/>
              </a:rPr>
              <a:t>Functions</a:t>
            </a:r>
            <a:endParaRPr lang="tr-TR" sz="2800" b="1" dirty="0">
              <a:solidFill>
                <a:srgbClr val="FF5200"/>
              </a:solidFill>
              <a:latin typeface="Arial" panose="020B0604020202020204" pitchFamily="34" charset="0"/>
              <a:cs typeface="Arial" panose="020B0604020202020204" pitchFamily="34" charset="0"/>
            </a:endParaRPr>
          </a:p>
        </p:txBody>
      </p:sp>
      <p:sp>
        <p:nvSpPr>
          <p:cNvPr id="2" name="Footer Placeholder 1">
            <a:extLst>
              <a:ext uri="{FF2B5EF4-FFF2-40B4-BE49-F238E27FC236}">
                <a16:creationId xmlns:a16="http://schemas.microsoft.com/office/drawing/2014/main" id="{9841CF9E-6D3B-49D1-B2FD-1361862BBA90}"/>
              </a:ext>
            </a:extLst>
          </p:cNvPr>
          <p:cNvSpPr>
            <a:spLocks noGrp="1"/>
          </p:cNvSpPr>
          <p:nvPr>
            <p:ph type="ftr" sz="quarter" idx="11"/>
          </p:nvPr>
        </p:nvSpPr>
        <p:spPr>
          <a:xfrm>
            <a:off x="1475656" y="6040198"/>
            <a:ext cx="2391544" cy="817802"/>
          </a:xfrm>
        </p:spPr>
        <p:txBody>
          <a:bodyPr/>
          <a:lstStyle/>
          <a:p>
            <a:pPr algn="l"/>
            <a:r>
              <a:rPr lang="tr-TR" dirty="0">
                <a:solidFill>
                  <a:schemeClr val="bg1"/>
                </a:solidFill>
              </a:rPr>
              <a:t>MS SQL </a:t>
            </a:r>
            <a:r>
              <a:rPr lang="tr-TR" dirty="0" err="1">
                <a:solidFill>
                  <a:schemeClr val="bg1"/>
                </a:solidFill>
              </a:rPr>
              <a:t>SQL</a:t>
            </a:r>
            <a:r>
              <a:rPr lang="tr-TR" dirty="0">
                <a:solidFill>
                  <a:schemeClr val="bg1"/>
                </a:solidFill>
              </a:rPr>
              <a:t> Fundamentals</a:t>
            </a:r>
          </a:p>
        </p:txBody>
      </p:sp>
    </p:spTree>
    <p:extLst>
      <p:ext uri="{BB962C8B-B14F-4D97-AF65-F5344CB8AC3E}">
        <p14:creationId xmlns:p14="http://schemas.microsoft.com/office/powerpoint/2010/main" val="276863409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71305"/>
          </a:xfrm>
        </p:spPr>
        <p:txBody>
          <a:bodyPr>
            <a:noAutofit/>
          </a:bodyPr>
          <a:lstStyle/>
          <a:p>
            <a:r>
              <a:rPr lang="en-US" sz="4000" b="1" dirty="0">
                <a:solidFill>
                  <a:schemeClr val="bg1">
                    <a:lumMod val="50000"/>
                  </a:schemeClr>
                </a:solidFill>
                <a:latin typeface="Arial" panose="020B0604020202020204" pitchFamily="34" charset="0"/>
                <a:cs typeface="Arial" panose="020B0604020202020204" pitchFamily="34" charset="0"/>
              </a:rPr>
              <a:t>Math</a:t>
            </a:r>
            <a:r>
              <a:rPr lang="en-US" sz="4000" b="1" baseline="0" dirty="0">
                <a:solidFill>
                  <a:schemeClr val="bg1">
                    <a:lumMod val="50000"/>
                  </a:schemeClr>
                </a:solidFill>
                <a:latin typeface="Arial" panose="020B0604020202020204" pitchFamily="34" charset="0"/>
                <a:cs typeface="Arial" panose="020B0604020202020204" pitchFamily="34" charset="0"/>
              </a:rPr>
              <a:t> Functions</a:t>
            </a:r>
            <a:endParaRPr lang="en-US" sz="4000" b="1" dirty="0">
              <a:solidFill>
                <a:schemeClr val="bg1">
                  <a:lumMod val="50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34898" y="845943"/>
            <a:ext cx="8229600" cy="490066"/>
          </a:xfrm>
        </p:spPr>
        <p:txBody>
          <a:bodyPr>
            <a:normAutofit fontScale="92500" lnSpcReduction="20000"/>
          </a:bodyPr>
          <a:lstStyle/>
          <a:p>
            <a:pPr marL="0" indent="0">
              <a:buNone/>
            </a:pPr>
            <a:r>
              <a:rPr lang="en-US" dirty="0"/>
              <a:t>Several commonly used functions</a:t>
            </a:r>
            <a:endParaRPr lang="en-US" sz="2400" b="1" dirty="0">
              <a:solidFill>
                <a:schemeClr val="bg1">
                  <a:lumMod val="50000"/>
                </a:schemeClr>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077468322"/>
              </p:ext>
            </p:extLst>
          </p:nvPr>
        </p:nvGraphicFramePr>
        <p:xfrm>
          <a:off x="539552" y="1501529"/>
          <a:ext cx="8124946" cy="3175000"/>
        </p:xfrm>
        <a:graphic>
          <a:graphicData uri="http://schemas.openxmlformats.org/drawingml/2006/table">
            <a:tbl>
              <a:tblPr firstRow="1" bandRow="1">
                <a:tableStyleId>{2A488322-F2BA-4B5B-9748-0D474271808F}</a:tableStyleId>
              </a:tblPr>
              <a:tblGrid>
                <a:gridCol w="2967955">
                  <a:extLst>
                    <a:ext uri="{9D8B030D-6E8A-4147-A177-3AD203B41FA5}">
                      <a16:colId xmlns:a16="http://schemas.microsoft.com/office/drawing/2014/main" val="20000"/>
                    </a:ext>
                  </a:extLst>
                </a:gridCol>
                <a:gridCol w="1419069">
                  <a:extLst>
                    <a:ext uri="{9D8B030D-6E8A-4147-A177-3AD203B41FA5}">
                      <a16:colId xmlns:a16="http://schemas.microsoft.com/office/drawing/2014/main" val="20001"/>
                    </a:ext>
                  </a:extLst>
                </a:gridCol>
                <a:gridCol w="3737922">
                  <a:extLst>
                    <a:ext uri="{9D8B030D-6E8A-4147-A177-3AD203B41FA5}">
                      <a16:colId xmlns:a16="http://schemas.microsoft.com/office/drawing/2014/main" val="20002"/>
                    </a:ext>
                  </a:extLst>
                </a:gridCol>
              </a:tblGrid>
              <a:tr h="370840">
                <a:tc>
                  <a:txBody>
                    <a:bodyPr/>
                    <a:lstStyle/>
                    <a:p>
                      <a:r>
                        <a:rPr lang="en-US" sz="1400" b="0" dirty="0">
                          <a:latin typeface="Arial" panose="020B0604020202020204" pitchFamily="34" charset="0"/>
                          <a:cs typeface="Arial" panose="020B0604020202020204" pitchFamily="34" charset="0"/>
                        </a:rPr>
                        <a:t>Function</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r>
                        <a:rPr lang="en-US" sz="1400" b="0" dirty="0">
                          <a:latin typeface="Arial" panose="020B0604020202020204" pitchFamily="34" charset="0"/>
                          <a:cs typeface="Arial" panose="020B0604020202020204" pitchFamily="34" charset="0"/>
                        </a:rPr>
                        <a:t>Category</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r>
                        <a:rPr lang="en-US" sz="1400" b="0" dirty="0">
                          <a:latin typeface="Arial" panose="020B0604020202020204" pitchFamily="34" charset="0"/>
                          <a:cs typeface="Arial" panose="020B0604020202020204" pitchFamily="34" charset="0"/>
                        </a:rPr>
                        <a:t>Remarks</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10000"/>
                  </a:ext>
                </a:extLst>
              </a:tr>
              <a:tr h="370840">
                <a:tc>
                  <a:txBody>
                    <a:bodyPr/>
                    <a:lstStyle/>
                    <a:p>
                      <a:r>
                        <a:rPr lang="en-US" sz="1400" b="0" dirty="0">
                          <a:latin typeface="Arial" panose="020B0604020202020204" pitchFamily="34" charset="0"/>
                          <a:cs typeface="Arial" panose="020B0604020202020204" pitchFamily="34" charset="0"/>
                        </a:rPr>
                        <a:t>CEILING</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latin typeface="Arial" panose="020B0604020202020204" pitchFamily="34" charset="0"/>
                          <a:cs typeface="Arial" panose="020B0604020202020204" pitchFamily="34" charset="0"/>
                        </a:rPr>
                        <a:t>Rounding</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i="0" kern="1200" dirty="0">
                          <a:solidFill>
                            <a:schemeClr val="dk1"/>
                          </a:solidFill>
                          <a:effectLst/>
                          <a:latin typeface="Arial" panose="020B0604020202020204" pitchFamily="34" charset="0"/>
                          <a:ea typeface="+mn-ea"/>
                          <a:cs typeface="Arial" panose="020B0604020202020204" pitchFamily="34" charset="0"/>
                        </a:rPr>
                        <a:t>Returns the smallest integer greater than, or equal to, the specified numeric expression.</a:t>
                      </a:r>
                      <a:endParaRPr lang="en-US" sz="1400" b="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US" sz="1400" b="0" dirty="0">
                          <a:latin typeface="Arial" panose="020B0604020202020204" pitchFamily="34" charset="0"/>
                          <a:cs typeface="Arial" panose="020B0604020202020204" pitchFamily="34" charset="0"/>
                        </a:rPr>
                        <a:t>FLOOR</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latin typeface="Arial" panose="020B0604020202020204" pitchFamily="34" charset="0"/>
                          <a:cs typeface="Arial" panose="020B0604020202020204" pitchFamily="34" charset="0"/>
                        </a:rPr>
                        <a:t>Rounding</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i="0" kern="1200" dirty="0">
                          <a:solidFill>
                            <a:schemeClr val="dk1"/>
                          </a:solidFill>
                          <a:effectLst/>
                          <a:latin typeface="Arial" panose="020B0604020202020204" pitchFamily="34" charset="0"/>
                          <a:ea typeface="+mn-ea"/>
                          <a:cs typeface="Arial" panose="020B0604020202020204" pitchFamily="34" charset="0"/>
                        </a:rPr>
                        <a:t>Returns the largest integer less than or equal to the specified numeric expression.</a:t>
                      </a:r>
                      <a:endParaRPr lang="en-US" sz="1400" b="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n-US" sz="1400" b="0" dirty="0">
                          <a:latin typeface="Arial" panose="020B0604020202020204" pitchFamily="34" charset="0"/>
                          <a:cs typeface="Arial" panose="020B0604020202020204" pitchFamily="34" charset="0"/>
                        </a:rPr>
                        <a:t>ROUND</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latin typeface="Arial" panose="020B0604020202020204" pitchFamily="34" charset="0"/>
                          <a:cs typeface="Arial" panose="020B0604020202020204" pitchFamily="34" charset="0"/>
                        </a:rPr>
                        <a:t>Rounding</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i="0" kern="1200" dirty="0">
                          <a:solidFill>
                            <a:schemeClr val="dk1"/>
                          </a:solidFill>
                          <a:effectLst/>
                          <a:latin typeface="Arial" panose="020B0604020202020204" pitchFamily="34" charset="0"/>
                          <a:ea typeface="+mn-ea"/>
                          <a:cs typeface="Arial" panose="020B0604020202020204" pitchFamily="34" charset="0"/>
                        </a:rPr>
                        <a:t>Returns a numeric value, rounded to the specified length or precision.</a:t>
                      </a:r>
                      <a:r>
                        <a:rPr lang="en-US" sz="1400" b="0" dirty="0">
                          <a:latin typeface="Arial" panose="020B0604020202020204" pitchFamily="34" charset="0"/>
                          <a:cs typeface="Arial" panose="020B0604020202020204" pitchFamily="34" charset="0"/>
                        </a:rPr>
                        <a:t>.</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r>
                        <a:rPr lang="en-US" sz="1400" b="0" dirty="0">
                          <a:latin typeface="Arial" panose="020B0604020202020204" pitchFamily="34" charset="0"/>
                          <a:cs typeface="Arial" panose="020B0604020202020204" pitchFamily="34" charset="0"/>
                        </a:rPr>
                        <a:t>ABS</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latin typeface="Arial" panose="020B0604020202020204" pitchFamily="34" charset="0"/>
                          <a:cs typeface="Arial" panose="020B0604020202020204" pitchFamily="34" charset="0"/>
                        </a:rPr>
                        <a:t>Signs</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Arial" panose="020B0604020202020204" pitchFamily="34" charset="0"/>
                          <a:ea typeface="+mn-ea"/>
                          <a:cs typeface="Arial" panose="020B0604020202020204" pitchFamily="34" charset="0"/>
                        </a:rPr>
                        <a:t>Returns the absolute (positive) value of the specified numeric expression</a:t>
                      </a:r>
                      <a:endParaRPr lang="en-US" sz="1400" b="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r>
                        <a:rPr lang="en-US" sz="1400" b="0" dirty="0">
                          <a:latin typeface="Arial" panose="020B0604020202020204" pitchFamily="34" charset="0"/>
                          <a:cs typeface="Arial" panose="020B0604020202020204" pitchFamily="34" charset="0"/>
                        </a:rPr>
                        <a:t>SIGN</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0" dirty="0">
                          <a:latin typeface="Arial" panose="020B0604020202020204" pitchFamily="34" charset="0"/>
                          <a:cs typeface="Arial" panose="020B0604020202020204" pitchFamily="34" charset="0"/>
                        </a:rPr>
                        <a:t>Signs</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Arial" panose="020B0604020202020204" pitchFamily="34" charset="0"/>
                          <a:ea typeface="+mn-ea"/>
                          <a:cs typeface="Arial" panose="020B0604020202020204" pitchFamily="34" charset="0"/>
                        </a:rPr>
                        <a:t>Returns the positive (+1), zero (0), or negative (-1) sign of the specified expression.</a:t>
                      </a:r>
                      <a:endParaRPr lang="en-US" sz="1400" b="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7" name="AutoShape 3"/>
          <p:cNvSpPr>
            <a:spLocks noChangeArrowheads="1"/>
          </p:cNvSpPr>
          <p:nvPr/>
        </p:nvSpPr>
        <p:spPr bwMode="auto">
          <a:xfrm>
            <a:off x="551511" y="5070640"/>
            <a:ext cx="8052937" cy="297305"/>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400" b="1" dirty="0">
                <a:solidFill>
                  <a:srgbClr val="002060"/>
                </a:solidFill>
                <a:latin typeface="Arial" panose="020B0604020202020204" pitchFamily="34" charset="0"/>
                <a:cs typeface="Arial" panose="020B0604020202020204" pitchFamily="34" charset="0"/>
              </a:rPr>
              <a:t>SELECT</a:t>
            </a:r>
            <a:r>
              <a:rPr lang="en-US" sz="1400" b="1" dirty="0">
                <a:latin typeface="Arial" panose="020B0604020202020204" pitchFamily="34" charset="0"/>
                <a:cs typeface="Arial" panose="020B0604020202020204" pitchFamily="34" charset="0"/>
              </a:rPr>
              <a:t> </a:t>
            </a:r>
            <a:r>
              <a:rPr lang="en-US" sz="1400" b="1" dirty="0">
                <a:solidFill>
                  <a:srgbClr val="C00000"/>
                </a:solidFill>
                <a:latin typeface="Arial" panose="020B0604020202020204" pitchFamily="34" charset="0"/>
                <a:cs typeface="Arial" panose="020B0604020202020204" pitchFamily="34" charset="0"/>
              </a:rPr>
              <a:t>ROUND</a:t>
            </a:r>
            <a:r>
              <a:rPr lang="en-US" sz="1400" b="1" dirty="0">
                <a:latin typeface="Arial" panose="020B0604020202020204" pitchFamily="34" charset="0"/>
                <a:cs typeface="Arial" panose="020B0604020202020204" pitchFamily="34" charset="0"/>
              </a:rPr>
              <a:t>(123.9994, 3), </a:t>
            </a:r>
            <a:r>
              <a:rPr lang="en-US" sz="1400" b="1" dirty="0">
                <a:solidFill>
                  <a:srgbClr val="C00000"/>
                </a:solidFill>
                <a:latin typeface="Arial" panose="020B0604020202020204" pitchFamily="34" charset="0"/>
                <a:cs typeface="Arial" panose="020B0604020202020204" pitchFamily="34" charset="0"/>
              </a:rPr>
              <a:t>ROUND</a:t>
            </a:r>
            <a:r>
              <a:rPr lang="en-US" sz="1400" b="1" dirty="0">
                <a:latin typeface="Arial" panose="020B0604020202020204" pitchFamily="34" charset="0"/>
                <a:cs typeface="Arial" panose="020B0604020202020204" pitchFamily="34" charset="0"/>
              </a:rPr>
              <a:t>(123.9995, 3);</a:t>
            </a:r>
            <a:endParaRPr lang="en-US" sz="1400" b="1" dirty="0">
              <a:solidFill>
                <a:srgbClr val="C00000"/>
              </a:solidFill>
              <a:latin typeface="Arial" panose="020B0604020202020204" pitchFamily="34" charset="0"/>
              <a:cs typeface="Arial" panose="020B0604020202020204" pitchFamily="34" charset="0"/>
            </a:endParaRPr>
          </a:p>
        </p:txBody>
      </p:sp>
      <p:sp>
        <p:nvSpPr>
          <p:cNvPr id="8" name="AutoShape 3">
            <a:extLst>
              <a:ext uri="{FF2B5EF4-FFF2-40B4-BE49-F238E27FC236}">
                <a16:creationId xmlns:a16="http://schemas.microsoft.com/office/drawing/2014/main" id="{5F414119-C94C-4AE5-9CEA-26FF6E468B5B}"/>
              </a:ext>
            </a:extLst>
          </p:cNvPr>
          <p:cNvSpPr>
            <a:spLocks noChangeArrowheads="1"/>
          </p:cNvSpPr>
          <p:nvPr/>
        </p:nvSpPr>
        <p:spPr bwMode="auto">
          <a:xfrm>
            <a:off x="558210" y="5445224"/>
            <a:ext cx="8046238" cy="498705"/>
          </a:xfrm>
          <a:prstGeom prst="roundRect">
            <a:avLst>
              <a:gd name="adj" fmla="val 7093"/>
            </a:avLst>
          </a:prstGeom>
          <a:solidFill>
            <a:schemeClr val="bg1">
              <a:lumMod val="85000"/>
            </a:schemeClr>
          </a:solidFill>
          <a:ln w="9525" algn="ctr">
            <a:solidFill>
              <a:schemeClr val="bg1">
                <a:lumMod val="75000"/>
              </a:schemeClr>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400" b="1" dirty="0">
                <a:latin typeface="Arial" panose="020B0604020202020204" pitchFamily="34" charset="0"/>
                <a:cs typeface="Arial" panose="020B0604020202020204" pitchFamily="34" charset="0"/>
              </a:rPr>
              <a:t>-----------       -----------  </a:t>
            </a:r>
          </a:p>
          <a:p>
            <a:pPr defTabSz="457200">
              <a:lnSpc>
                <a:spcPct val="90000"/>
              </a:lnSpc>
              <a:tabLst>
                <a:tab pos="457200" algn="l"/>
              </a:tabLst>
              <a:defRPr/>
            </a:pPr>
            <a:r>
              <a:rPr lang="en-US" sz="1400" b="1" dirty="0">
                <a:latin typeface="Arial" panose="020B0604020202020204" pitchFamily="34" charset="0"/>
                <a:cs typeface="Arial" panose="020B0604020202020204" pitchFamily="34" charset="0"/>
              </a:rPr>
              <a:t>123.9990    124.0000</a:t>
            </a:r>
          </a:p>
        </p:txBody>
      </p:sp>
    </p:spTree>
    <p:extLst>
      <p:ext uri="{BB962C8B-B14F-4D97-AF65-F5344CB8AC3E}">
        <p14:creationId xmlns:p14="http://schemas.microsoft.com/office/powerpoint/2010/main" val="177767874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6547" t="36419" r="4774" b="52957"/>
          <a:stretch/>
        </p:blipFill>
        <p:spPr bwMode="auto">
          <a:xfrm>
            <a:off x="-7590" y="6040198"/>
            <a:ext cx="9151590" cy="817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Date Placeholder 8"/>
          <p:cNvSpPr>
            <a:spLocks noGrp="1"/>
          </p:cNvSpPr>
          <p:nvPr>
            <p:ph type="dt" sz="half" idx="10"/>
          </p:nvPr>
        </p:nvSpPr>
        <p:spPr>
          <a:xfrm>
            <a:off x="710208" y="6040198"/>
            <a:ext cx="2133600" cy="817802"/>
          </a:xfrm>
        </p:spPr>
        <p:txBody>
          <a:bodyPr/>
          <a:lstStyle/>
          <a:p>
            <a:fld id="{F8CEAB0B-EF5F-47CE-B945-B520406DFE86}" type="datetime1">
              <a:rPr lang="tr-TR" sz="1000" smtClean="0">
                <a:solidFill>
                  <a:schemeClr val="bg1"/>
                </a:solidFill>
                <a:latin typeface="Arial" panose="020B0604020202020204" pitchFamily="34" charset="0"/>
                <a:cs typeface="Arial" panose="020B0604020202020204" pitchFamily="34" charset="0"/>
              </a:rPr>
              <a:t>13.11.2018</a:t>
            </a:fld>
            <a:r>
              <a:rPr lang="tr-TR" sz="1000" dirty="0">
                <a:solidFill>
                  <a:schemeClr val="bg1"/>
                </a:solidFill>
                <a:latin typeface="Arial" panose="020B0604020202020204" pitchFamily="34" charset="0"/>
                <a:cs typeface="Arial" panose="020B0604020202020204" pitchFamily="34" charset="0"/>
              </a:rPr>
              <a:t> /</a:t>
            </a:r>
            <a:endParaRPr lang="tr-TR" sz="1000" b="1" dirty="0">
              <a:solidFill>
                <a:schemeClr val="bg1"/>
              </a:solidFill>
              <a:latin typeface="Arial" panose="020B0604020202020204" pitchFamily="34" charset="0"/>
              <a:cs typeface="Arial" panose="020B0604020202020204" pitchFamily="34" charset="0"/>
            </a:endParaRPr>
          </a:p>
        </p:txBody>
      </p:sp>
      <p:sp>
        <p:nvSpPr>
          <p:cNvPr id="11" name="Slide Number Placeholder 10"/>
          <p:cNvSpPr>
            <a:spLocks noGrp="1"/>
          </p:cNvSpPr>
          <p:nvPr>
            <p:ph type="sldNum" sz="quarter" idx="12"/>
          </p:nvPr>
        </p:nvSpPr>
        <p:spPr>
          <a:xfrm>
            <a:off x="323528" y="6040198"/>
            <a:ext cx="504056" cy="817802"/>
          </a:xfrm>
        </p:spPr>
        <p:txBody>
          <a:bodyPr/>
          <a:lstStyle/>
          <a:p>
            <a:pPr algn="l"/>
            <a:r>
              <a:rPr lang="tr-TR" sz="1000" dirty="0">
                <a:solidFill>
                  <a:schemeClr val="bg1"/>
                </a:solidFill>
                <a:latin typeface="Arial" panose="020B0604020202020204" pitchFamily="34" charset="0"/>
                <a:cs typeface="Arial" panose="020B0604020202020204" pitchFamily="34" charset="0"/>
              </a:rPr>
              <a:t>/ </a:t>
            </a:r>
            <a:fld id="{F3333AC9-9173-4153-B08D-660CAB894A39}" type="slidenum">
              <a:rPr lang="tr-TR" sz="1000" smtClean="0">
                <a:solidFill>
                  <a:schemeClr val="bg1"/>
                </a:solidFill>
                <a:latin typeface="Arial" panose="020B0604020202020204" pitchFamily="34" charset="0"/>
                <a:cs typeface="Arial" panose="020B0604020202020204" pitchFamily="34" charset="0"/>
              </a:rPr>
              <a:pPr algn="l"/>
              <a:t>87</a:t>
            </a:fld>
            <a:r>
              <a:rPr lang="tr-TR" sz="1000" dirty="0">
                <a:solidFill>
                  <a:schemeClr val="bg1"/>
                </a:solidFill>
                <a:latin typeface="Arial" panose="020B0604020202020204" pitchFamily="34" charset="0"/>
                <a:cs typeface="Arial" panose="020B0604020202020204" pitchFamily="34" charset="0"/>
              </a:rPr>
              <a:t> /</a:t>
            </a:r>
          </a:p>
        </p:txBody>
      </p:sp>
      <p:sp>
        <p:nvSpPr>
          <p:cNvPr id="18" name="Subtitle 2"/>
          <p:cNvSpPr txBox="1">
            <a:spLocks/>
          </p:cNvSpPr>
          <p:nvPr/>
        </p:nvSpPr>
        <p:spPr>
          <a:xfrm>
            <a:off x="251520" y="1700808"/>
            <a:ext cx="8640960" cy="40324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800" b="1" dirty="0">
                <a:solidFill>
                  <a:schemeClr val="bg1">
                    <a:lumMod val="65000"/>
                  </a:schemeClr>
                </a:solidFill>
                <a:latin typeface="Arial" panose="020B0604020202020204" pitchFamily="34" charset="0"/>
                <a:cs typeface="Arial" panose="020B0604020202020204" pitchFamily="34" charset="0"/>
              </a:rPr>
              <a:t>Logical Functions</a:t>
            </a:r>
          </a:p>
        </p:txBody>
      </p:sp>
      <p:pic>
        <p:nvPicPr>
          <p:cNvPr id="1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545" y="260649"/>
            <a:ext cx="720080"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Straight Connector 19"/>
          <p:cNvCxnSpPr/>
          <p:nvPr/>
        </p:nvCxnSpPr>
        <p:spPr>
          <a:xfrm>
            <a:off x="1691680" y="0"/>
            <a:ext cx="0" cy="980729"/>
          </a:xfrm>
          <a:prstGeom prst="line">
            <a:avLst/>
          </a:prstGeom>
          <a:ln w="28575">
            <a:solidFill>
              <a:srgbClr val="FF5200"/>
            </a:solidFill>
          </a:ln>
        </p:spPr>
        <p:style>
          <a:lnRef idx="1">
            <a:schemeClr val="accent1"/>
          </a:lnRef>
          <a:fillRef idx="0">
            <a:schemeClr val="accent1"/>
          </a:fillRef>
          <a:effectRef idx="0">
            <a:schemeClr val="accent1"/>
          </a:effectRef>
          <a:fontRef idx="minor">
            <a:schemeClr val="tx1"/>
          </a:fontRef>
        </p:style>
      </p:cxnSp>
      <p:sp>
        <p:nvSpPr>
          <p:cNvPr id="21" name="Title 1"/>
          <p:cNvSpPr txBox="1">
            <a:spLocks/>
          </p:cNvSpPr>
          <p:nvPr/>
        </p:nvSpPr>
        <p:spPr>
          <a:xfrm>
            <a:off x="1907704" y="260648"/>
            <a:ext cx="6768743" cy="72008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5200"/>
                </a:solidFill>
                <a:latin typeface="Arial" panose="020B0604020202020204" pitchFamily="34" charset="0"/>
                <a:cs typeface="Arial" panose="020B0604020202020204" pitchFamily="34" charset="0"/>
              </a:rPr>
              <a:t>Functions</a:t>
            </a:r>
            <a:endParaRPr lang="tr-TR" sz="2800" b="1" dirty="0">
              <a:solidFill>
                <a:srgbClr val="FF5200"/>
              </a:solidFill>
              <a:latin typeface="Arial" panose="020B0604020202020204" pitchFamily="34" charset="0"/>
              <a:cs typeface="Arial" panose="020B0604020202020204" pitchFamily="34" charset="0"/>
            </a:endParaRPr>
          </a:p>
        </p:txBody>
      </p:sp>
      <p:sp>
        <p:nvSpPr>
          <p:cNvPr id="2" name="Footer Placeholder 1">
            <a:extLst>
              <a:ext uri="{FF2B5EF4-FFF2-40B4-BE49-F238E27FC236}">
                <a16:creationId xmlns:a16="http://schemas.microsoft.com/office/drawing/2014/main" id="{9841CF9E-6D3B-49D1-B2FD-1361862BBA90}"/>
              </a:ext>
            </a:extLst>
          </p:cNvPr>
          <p:cNvSpPr>
            <a:spLocks noGrp="1"/>
          </p:cNvSpPr>
          <p:nvPr>
            <p:ph type="ftr" sz="quarter" idx="11"/>
          </p:nvPr>
        </p:nvSpPr>
        <p:spPr>
          <a:xfrm>
            <a:off x="1475656" y="6040198"/>
            <a:ext cx="2391544" cy="817802"/>
          </a:xfrm>
        </p:spPr>
        <p:txBody>
          <a:bodyPr/>
          <a:lstStyle/>
          <a:p>
            <a:pPr algn="l"/>
            <a:r>
              <a:rPr lang="tr-TR" dirty="0">
                <a:solidFill>
                  <a:schemeClr val="bg1"/>
                </a:solidFill>
              </a:rPr>
              <a:t>MS SQL </a:t>
            </a:r>
            <a:r>
              <a:rPr lang="tr-TR" dirty="0" err="1">
                <a:solidFill>
                  <a:schemeClr val="bg1"/>
                </a:solidFill>
              </a:rPr>
              <a:t>SQL</a:t>
            </a:r>
            <a:r>
              <a:rPr lang="tr-TR" dirty="0">
                <a:solidFill>
                  <a:schemeClr val="bg1"/>
                </a:solidFill>
              </a:rPr>
              <a:t> Fundamentals</a:t>
            </a:r>
          </a:p>
        </p:txBody>
      </p:sp>
    </p:spTree>
    <p:extLst>
      <p:ext uri="{BB962C8B-B14F-4D97-AF65-F5344CB8AC3E}">
        <p14:creationId xmlns:p14="http://schemas.microsoft.com/office/powerpoint/2010/main" val="3719129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7151"/>
          </a:xfrm>
        </p:spPr>
        <p:txBody>
          <a:bodyPr>
            <a:normAutofit fontScale="90000"/>
          </a:bodyPr>
          <a:lstStyle/>
          <a:p>
            <a:pPr fontAlgn="ctr"/>
            <a:r>
              <a:rPr lang="en-GB" b="1" dirty="0">
                <a:solidFill>
                  <a:schemeClr val="bg1">
                    <a:lumMod val="50000"/>
                  </a:schemeClr>
                </a:solidFill>
                <a:latin typeface="Arial" panose="020B0604020202020204" pitchFamily="34" charset="0"/>
                <a:cs typeface="Arial" panose="020B0604020202020204" pitchFamily="34" charset="0"/>
              </a:rPr>
              <a:t>Logical Functions</a:t>
            </a:r>
          </a:p>
        </p:txBody>
      </p:sp>
      <p:sp>
        <p:nvSpPr>
          <p:cNvPr id="3" name="Content Placeholder 2"/>
          <p:cNvSpPr>
            <a:spLocks noGrp="1"/>
          </p:cNvSpPr>
          <p:nvPr>
            <p:ph sz="quarter" idx="10"/>
          </p:nvPr>
        </p:nvSpPr>
        <p:spPr>
          <a:xfrm>
            <a:off x="284560" y="1097090"/>
            <a:ext cx="8643938" cy="4769122"/>
          </a:xfrm>
        </p:spPr>
        <p:txBody>
          <a:bodyPr/>
          <a:lstStyle/>
          <a:p>
            <a:pPr marL="0" indent="0">
              <a:buNone/>
            </a:pPr>
            <a:r>
              <a:rPr lang="en-US" b="1" dirty="0">
                <a:solidFill>
                  <a:schemeClr val="bg1">
                    <a:lumMod val="50000"/>
                  </a:schemeClr>
                </a:solidFill>
                <a:latin typeface="Arial" panose="020B0604020202020204" pitchFamily="34" charset="0"/>
                <a:cs typeface="Arial" panose="020B0604020202020204" pitchFamily="34" charset="0"/>
              </a:rPr>
              <a:t>Output is determined by comparative logic</a:t>
            </a:r>
          </a:p>
          <a:p>
            <a:r>
              <a:rPr lang="en-US" b="1" dirty="0">
                <a:solidFill>
                  <a:schemeClr val="bg1">
                    <a:lumMod val="50000"/>
                  </a:schemeClr>
                </a:solidFill>
                <a:latin typeface="Arial" panose="020B0604020202020204" pitchFamily="34" charset="0"/>
                <a:cs typeface="Arial" panose="020B0604020202020204" pitchFamily="34" charset="0"/>
              </a:rPr>
              <a:t>ISNUMERIC</a:t>
            </a:r>
          </a:p>
          <a:p>
            <a:endParaRPr lang="en-US" b="1" dirty="0">
              <a:solidFill>
                <a:schemeClr val="bg1">
                  <a:lumMod val="50000"/>
                </a:schemeClr>
              </a:solidFill>
              <a:latin typeface="Arial" panose="020B0604020202020204" pitchFamily="34" charset="0"/>
              <a:cs typeface="Arial" panose="020B0604020202020204" pitchFamily="34" charset="0"/>
            </a:endParaRPr>
          </a:p>
          <a:p>
            <a:r>
              <a:rPr lang="en-US" b="1" dirty="0">
                <a:solidFill>
                  <a:schemeClr val="bg1">
                    <a:lumMod val="50000"/>
                  </a:schemeClr>
                </a:solidFill>
                <a:latin typeface="Arial" panose="020B0604020202020204" pitchFamily="34" charset="0"/>
                <a:cs typeface="Arial" panose="020B0604020202020204" pitchFamily="34" charset="0"/>
              </a:rPr>
              <a:t>IIF</a:t>
            </a:r>
          </a:p>
          <a:p>
            <a:endParaRPr lang="en-US" b="1" dirty="0">
              <a:solidFill>
                <a:schemeClr val="bg1">
                  <a:lumMod val="50000"/>
                </a:schemeClr>
              </a:solidFill>
              <a:latin typeface="Arial" panose="020B0604020202020204" pitchFamily="34" charset="0"/>
              <a:cs typeface="Arial" panose="020B0604020202020204" pitchFamily="34" charset="0"/>
            </a:endParaRPr>
          </a:p>
          <a:p>
            <a:r>
              <a:rPr lang="en-US" b="1" dirty="0">
                <a:solidFill>
                  <a:schemeClr val="bg1">
                    <a:lumMod val="50000"/>
                  </a:schemeClr>
                </a:solidFill>
                <a:latin typeface="Arial" panose="020B0604020202020204" pitchFamily="34" charset="0"/>
                <a:cs typeface="Arial" panose="020B0604020202020204" pitchFamily="34" charset="0"/>
              </a:rPr>
              <a:t>CHOOSE</a:t>
            </a:r>
          </a:p>
        </p:txBody>
      </p:sp>
      <p:sp>
        <p:nvSpPr>
          <p:cNvPr id="5" name="AutoShape 3"/>
          <p:cNvSpPr>
            <a:spLocks noChangeArrowheads="1"/>
          </p:cNvSpPr>
          <p:nvPr/>
        </p:nvSpPr>
        <p:spPr bwMode="auto">
          <a:xfrm>
            <a:off x="457200" y="2483139"/>
            <a:ext cx="8229600" cy="297305"/>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342900" fontAlgn="base">
              <a:lnSpc>
                <a:spcPct val="90000"/>
              </a:lnSpc>
              <a:spcBef>
                <a:spcPct val="0"/>
              </a:spcBef>
              <a:spcAft>
                <a:spcPct val="0"/>
              </a:spcAft>
              <a:tabLst>
                <a:tab pos="342900" algn="l"/>
              </a:tabLst>
            </a:pPr>
            <a:r>
              <a:rPr lang="en-US" sz="1400" b="1" kern="0" dirty="0">
                <a:solidFill>
                  <a:srgbClr val="000000"/>
                </a:solidFill>
                <a:latin typeface="Arial" panose="020B0604020202020204" pitchFamily="34" charset="0"/>
                <a:cs typeface="Arial" panose="020B0604020202020204" pitchFamily="34" charset="0"/>
              </a:rPr>
              <a:t>SELECT </a:t>
            </a:r>
            <a:r>
              <a:rPr lang="en-US" sz="1400" b="1" kern="0" dirty="0">
                <a:solidFill>
                  <a:srgbClr val="FF0000"/>
                </a:solidFill>
                <a:latin typeface="Arial" panose="020B0604020202020204" pitchFamily="34" charset="0"/>
                <a:cs typeface="Arial" panose="020B0604020202020204" pitchFamily="34" charset="0"/>
              </a:rPr>
              <a:t>ISNUMERIC</a:t>
            </a:r>
            <a:r>
              <a:rPr lang="en-US" sz="1400" b="1" kern="0" dirty="0">
                <a:solidFill>
                  <a:srgbClr val="000000"/>
                </a:solidFill>
                <a:latin typeface="Arial" panose="020B0604020202020204" pitchFamily="34" charset="0"/>
                <a:cs typeface="Arial" panose="020B0604020202020204" pitchFamily="34" charset="0"/>
              </a:rPr>
              <a:t>('101.99') AS </a:t>
            </a:r>
            <a:r>
              <a:rPr lang="en-US" sz="1400" b="1" kern="0" dirty="0" err="1">
                <a:solidFill>
                  <a:srgbClr val="000000"/>
                </a:solidFill>
                <a:latin typeface="Arial" panose="020B0604020202020204" pitchFamily="34" charset="0"/>
                <a:cs typeface="Arial" panose="020B0604020202020204" pitchFamily="34" charset="0"/>
              </a:rPr>
              <a:t>Is_a_Number</a:t>
            </a:r>
            <a:r>
              <a:rPr lang="en-US" sz="1400" b="1" kern="0" dirty="0">
                <a:solidFill>
                  <a:srgbClr val="000000"/>
                </a:solidFill>
                <a:latin typeface="Arial" panose="020B0604020202020204" pitchFamily="34" charset="0"/>
                <a:cs typeface="Arial" panose="020B0604020202020204" pitchFamily="34" charset="0"/>
              </a:rPr>
              <a:t>;</a:t>
            </a:r>
          </a:p>
        </p:txBody>
      </p:sp>
      <p:sp>
        <p:nvSpPr>
          <p:cNvPr id="6" name="AutoShape 3"/>
          <p:cNvSpPr>
            <a:spLocks noChangeArrowheads="1"/>
          </p:cNvSpPr>
          <p:nvPr/>
        </p:nvSpPr>
        <p:spPr bwMode="auto">
          <a:xfrm>
            <a:off x="457200" y="3647081"/>
            <a:ext cx="8229600" cy="498705"/>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342900" fontAlgn="base">
              <a:lnSpc>
                <a:spcPct val="90000"/>
              </a:lnSpc>
              <a:spcBef>
                <a:spcPct val="0"/>
              </a:spcBef>
              <a:spcAft>
                <a:spcPct val="0"/>
              </a:spcAft>
              <a:tabLst>
                <a:tab pos="342900" algn="l"/>
              </a:tabLst>
            </a:pPr>
            <a:r>
              <a:rPr lang="en-US" sz="1400" b="1" kern="0" dirty="0">
                <a:solidFill>
                  <a:srgbClr val="000000"/>
                </a:solidFill>
                <a:latin typeface="Arial" panose="020B0604020202020204" pitchFamily="34" charset="0"/>
                <a:cs typeface="Arial" panose="020B0604020202020204" pitchFamily="34" charset="0"/>
              </a:rPr>
              <a:t>SELECT productid, </a:t>
            </a:r>
            <a:r>
              <a:rPr lang="en-US" sz="1400" b="1" kern="0" dirty="0" err="1">
                <a:solidFill>
                  <a:srgbClr val="000000"/>
                </a:solidFill>
                <a:latin typeface="Arial" panose="020B0604020202020204" pitchFamily="34" charset="0"/>
                <a:cs typeface="Arial" panose="020B0604020202020204" pitchFamily="34" charset="0"/>
              </a:rPr>
              <a:t>listprice</a:t>
            </a:r>
            <a:r>
              <a:rPr lang="en-US" sz="1400" b="1" kern="0" dirty="0">
                <a:solidFill>
                  <a:srgbClr val="000000"/>
                </a:solidFill>
                <a:latin typeface="Arial" panose="020B0604020202020204" pitchFamily="34" charset="0"/>
                <a:cs typeface="Arial" panose="020B0604020202020204" pitchFamily="34" charset="0"/>
              </a:rPr>
              <a:t>, </a:t>
            </a:r>
            <a:r>
              <a:rPr lang="en-US" sz="1400" b="1" kern="0" dirty="0">
                <a:solidFill>
                  <a:srgbClr val="FF0000"/>
                </a:solidFill>
                <a:latin typeface="Arial" panose="020B0604020202020204" pitchFamily="34" charset="0"/>
                <a:cs typeface="Arial" panose="020B0604020202020204" pitchFamily="34" charset="0"/>
              </a:rPr>
              <a:t>IIF</a:t>
            </a:r>
            <a:r>
              <a:rPr lang="en-US" sz="1400" b="1" kern="0" dirty="0">
                <a:solidFill>
                  <a:srgbClr val="000000"/>
                </a:solidFill>
                <a:latin typeface="Arial" panose="020B0604020202020204" pitchFamily="34" charset="0"/>
                <a:cs typeface="Arial" panose="020B0604020202020204" pitchFamily="34" charset="0"/>
              </a:rPr>
              <a:t>(</a:t>
            </a:r>
            <a:r>
              <a:rPr lang="en-US" sz="1400" b="1" kern="0" dirty="0" err="1">
                <a:solidFill>
                  <a:srgbClr val="000000"/>
                </a:solidFill>
                <a:latin typeface="Arial" panose="020B0604020202020204" pitchFamily="34" charset="0"/>
                <a:cs typeface="Arial" panose="020B0604020202020204" pitchFamily="34" charset="0"/>
              </a:rPr>
              <a:t>listprice</a:t>
            </a:r>
            <a:r>
              <a:rPr lang="en-US" sz="1400" b="1" kern="0" dirty="0">
                <a:solidFill>
                  <a:srgbClr val="000000"/>
                </a:solidFill>
                <a:latin typeface="Arial" panose="020B0604020202020204" pitchFamily="34" charset="0"/>
                <a:cs typeface="Arial" panose="020B0604020202020204" pitchFamily="34" charset="0"/>
              </a:rPr>
              <a:t> &gt; 50, 'high','low') AS </a:t>
            </a:r>
            <a:r>
              <a:rPr lang="en-US" sz="1400" b="1" kern="0" dirty="0" err="1">
                <a:solidFill>
                  <a:srgbClr val="000000"/>
                </a:solidFill>
                <a:latin typeface="Arial" panose="020B0604020202020204" pitchFamily="34" charset="0"/>
                <a:cs typeface="Arial" panose="020B0604020202020204" pitchFamily="34" charset="0"/>
              </a:rPr>
              <a:t>PricePoint</a:t>
            </a:r>
            <a:r>
              <a:rPr lang="en-US" sz="1400" b="1" kern="0" dirty="0">
                <a:solidFill>
                  <a:srgbClr val="000000"/>
                </a:solidFill>
                <a:latin typeface="Arial" panose="020B0604020202020204" pitchFamily="34" charset="0"/>
                <a:cs typeface="Arial" panose="020B0604020202020204" pitchFamily="34" charset="0"/>
              </a:rPr>
              <a:t> </a:t>
            </a:r>
          </a:p>
          <a:p>
            <a:pPr defTabSz="342900" fontAlgn="base">
              <a:lnSpc>
                <a:spcPct val="90000"/>
              </a:lnSpc>
              <a:spcBef>
                <a:spcPct val="0"/>
              </a:spcBef>
              <a:spcAft>
                <a:spcPct val="0"/>
              </a:spcAft>
              <a:tabLst>
                <a:tab pos="342900" algn="l"/>
              </a:tabLst>
            </a:pPr>
            <a:r>
              <a:rPr lang="en-US" sz="1400" b="1" kern="0" dirty="0">
                <a:solidFill>
                  <a:srgbClr val="000000"/>
                </a:solidFill>
                <a:latin typeface="Arial" panose="020B0604020202020204" pitchFamily="34" charset="0"/>
                <a:cs typeface="Arial" panose="020B0604020202020204" pitchFamily="34" charset="0"/>
              </a:rPr>
              <a:t>FROM </a:t>
            </a:r>
            <a:r>
              <a:rPr lang="en-US" sz="1400" b="1" kern="0" dirty="0" err="1">
                <a:solidFill>
                  <a:srgbClr val="000000"/>
                </a:solidFill>
                <a:latin typeface="Arial" panose="020B0604020202020204" pitchFamily="34" charset="0"/>
                <a:cs typeface="Arial" panose="020B0604020202020204" pitchFamily="34" charset="0"/>
              </a:rPr>
              <a:t>Sales.Product</a:t>
            </a:r>
            <a:r>
              <a:rPr lang="en-US" sz="1400" b="1" kern="0" dirty="0">
                <a:solidFill>
                  <a:srgbClr val="000000"/>
                </a:solidFill>
                <a:latin typeface="Arial" panose="020B0604020202020204" pitchFamily="34" charset="0"/>
                <a:cs typeface="Arial" panose="020B0604020202020204" pitchFamily="34" charset="0"/>
              </a:rPr>
              <a:t>;</a:t>
            </a:r>
          </a:p>
        </p:txBody>
      </p:sp>
      <p:sp>
        <p:nvSpPr>
          <p:cNvPr id="7" name="AutoShape 3"/>
          <p:cNvSpPr>
            <a:spLocks noChangeArrowheads="1"/>
          </p:cNvSpPr>
          <p:nvPr/>
        </p:nvSpPr>
        <p:spPr bwMode="auto">
          <a:xfrm>
            <a:off x="457200" y="4830634"/>
            <a:ext cx="8229600" cy="901506"/>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342900" fontAlgn="base">
              <a:lnSpc>
                <a:spcPct val="90000"/>
              </a:lnSpc>
              <a:spcBef>
                <a:spcPct val="0"/>
              </a:spcBef>
              <a:spcAft>
                <a:spcPct val="0"/>
              </a:spcAft>
              <a:tabLst>
                <a:tab pos="342900" algn="l"/>
              </a:tabLst>
            </a:pPr>
            <a:r>
              <a:rPr lang="en-US" sz="1400" b="1" kern="0" dirty="0">
                <a:solidFill>
                  <a:srgbClr val="000000"/>
                </a:solidFill>
                <a:latin typeface="Arial" panose="020B0604020202020204" pitchFamily="34" charset="0"/>
                <a:cs typeface="Arial" panose="020B0604020202020204" pitchFamily="34" charset="0"/>
              </a:rPr>
              <a:t>SELECT </a:t>
            </a:r>
            <a:r>
              <a:rPr lang="en-US" sz="1400" b="1" kern="0" dirty="0" err="1">
                <a:solidFill>
                  <a:srgbClr val="000000"/>
                </a:solidFill>
                <a:latin typeface="Arial" panose="020B0604020202020204" pitchFamily="34" charset="0"/>
                <a:cs typeface="Arial" panose="020B0604020202020204" pitchFamily="34" charset="0"/>
              </a:rPr>
              <a:t>ProductName</a:t>
            </a:r>
            <a:r>
              <a:rPr lang="en-US" sz="1400" b="1" kern="0" dirty="0">
                <a:solidFill>
                  <a:srgbClr val="000000"/>
                </a:solidFill>
                <a:latin typeface="Arial" panose="020B0604020202020204" pitchFamily="34" charset="0"/>
                <a:cs typeface="Arial" panose="020B0604020202020204" pitchFamily="34" charset="0"/>
              </a:rPr>
              <a:t>, Color, Size,</a:t>
            </a:r>
          </a:p>
          <a:p>
            <a:pPr defTabSz="342900" fontAlgn="base">
              <a:lnSpc>
                <a:spcPct val="90000"/>
              </a:lnSpc>
              <a:spcBef>
                <a:spcPct val="0"/>
              </a:spcBef>
              <a:spcAft>
                <a:spcPct val="0"/>
              </a:spcAft>
              <a:tabLst>
                <a:tab pos="342900" algn="l"/>
              </a:tabLst>
            </a:pPr>
            <a:r>
              <a:rPr lang="en-US" sz="1400" b="1" kern="0" dirty="0">
                <a:solidFill>
                  <a:srgbClr val="000000"/>
                </a:solidFill>
                <a:latin typeface="Arial" panose="020B0604020202020204" pitchFamily="34" charset="0"/>
                <a:cs typeface="Arial" panose="020B0604020202020204" pitchFamily="34" charset="0"/>
              </a:rPr>
              <a:t>  	      </a:t>
            </a:r>
            <a:r>
              <a:rPr lang="en-US" sz="1400" b="1" kern="0" dirty="0">
                <a:solidFill>
                  <a:srgbClr val="FF0000"/>
                </a:solidFill>
                <a:latin typeface="Arial" panose="020B0604020202020204" pitchFamily="34" charset="0"/>
                <a:cs typeface="Arial" panose="020B0604020202020204" pitchFamily="34" charset="0"/>
              </a:rPr>
              <a:t>CHOOSE</a:t>
            </a:r>
            <a:r>
              <a:rPr lang="en-US" sz="1400" b="1" kern="0" dirty="0">
                <a:solidFill>
                  <a:srgbClr val="000000"/>
                </a:solidFill>
                <a:latin typeface="Arial" panose="020B0604020202020204" pitchFamily="34" charset="0"/>
                <a:cs typeface="Arial" panose="020B0604020202020204" pitchFamily="34" charset="0"/>
              </a:rPr>
              <a:t> (</a:t>
            </a:r>
            <a:r>
              <a:rPr lang="en-US" sz="1400" b="1" kern="0" dirty="0" err="1">
                <a:solidFill>
                  <a:srgbClr val="000000"/>
                </a:solidFill>
                <a:latin typeface="Arial" panose="020B0604020202020204" pitchFamily="34" charset="0"/>
                <a:cs typeface="Arial" panose="020B0604020202020204" pitchFamily="34" charset="0"/>
              </a:rPr>
              <a:t>ProductCategoryID</a:t>
            </a:r>
            <a:r>
              <a:rPr lang="en-US" sz="1400" b="1" kern="0" dirty="0">
                <a:solidFill>
                  <a:srgbClr val="000000"/>
                </a:solidFill>
                <a:latin typeface="Arial" panose="020B0604020202020204" pitchFamily="34" charset="0"/>
                <a:cs typeface="Arial" panose="020B0604020202020204" pitchFamily="34" charset="0"/>
              </a:rPr>
              <a:t>, '</a:t>
            </a:r>
            <a:r>
              <a:rPr lang="en-US" sz="1400" b="1" kern="0" dirty="0" err="1">
                <a:solidFill>
                  <a:srgbClr val="000000"/>
                </a:solidFill>
                <a:latin typeface="Arial" panose="020B0604020202020204" pitchFamily="34" charset="0"/>
                <a:cs typeface="Arial" panose="020B0604020202020204" pitchFamily="34" charset="0"/>
              </a:rPr>
              <a:t>Bikes','Components','Clothing','Accessories</a:t>
            </a:r>
            <a:r>
              <a:rPr lang="en-US" sz="1400" b="1" kern="0" dirty="0">
                <a:solidFill>
                  <a:srgbClr val="000000"/>
                </a:solidFill>
                <a:latin typeface="Arial" panose="020B0604020202020204" pitchFamily="34" charset="0"/>
                <a:cs typeface="Arial" panose="020B0604020202020204" pitchFamily="34" charset="0"/>
              </a:rPr>
              <a:t>') AS Category</a:t>
            </a:r>
          </a:p>
          <a:p>
            <a:pPr defTabSz="342900" fontAlgn="base">
              <a:lnSpc>
                <a:spcPct val="90000"/>
              </a:lnSpc>
              <a:spcBef>
                <a:spcPct val="0"/>
              </a:spcBef>
              <a:spcAft>
                <a:spcPct val="0"/>
              </a:spcAft>
              <a:tabLst>
                <a:tab pos="342900" algn="l"/>
              </a:tabLst>
            </a:pPr>
            <a:r>
              <a:rPr lang="en-US" sz="1400" b="1" kern="0" dirty="0">
                <a:solidFill>
                  <a:srgbClr val="000000"/>
                </a:solidFill>
                <a:latin typeface="Arial" panose="020B0604020202020204" pitchFamily="34" charset="0"/>
                <a:cs typeface="Arial" panose="020B0604020202020204" pitchFamily="34" charset="0"/>
              </a:rPr>
              <a:t>FROM </a:t>
            </a:r>
            <a:r>
              <a:rPr lang="en-US" sz="1400" b="1" kern="0" dirty="0" err="1">
                <a:solidFill>
                  <a:srgbClr val="000000"/>
                </a:solidFill>
                <a:latin typeface="Arial" panose="020B0604020202020204" pitchFamily="34" charset="0"/>
                <a:cs typeface="Arial" panose="020B0604020202020204" pitchFamily="34" charset="0"/>
              </a:rPr>
              <a:t>Sales.Product</a:t>
            </a:r>
            <a:r>
              <a:rPr lang="en-US" sz="1400" b="1" kern="0" dirty="0">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7326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animBg="1"/>
      <p:bldP spid="6" grpId="0" animBg="1"/>
      <p:bldP spid="7"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53329"/>
          </a:xfrm>
        </p:spPr>
        <p:txBody>
          <a:bodyPr>
            <a:noAutofit/>
          </a:bodyPr>
          <a:lstStyle/>
          <a:p>
            <a:r>
              <a:rPr lang="en-US" sz="3600" b="1" dirty="0">
                <a:solidFill>
                  <a:schemeClr val="bg1">
                    <a:lumMod val="50000"/>
                  </a:schemeClr>
                </a:solidFill>
                <a:latin typeface="Arial" panose="020B0604020202020204" pitchFamily="34" charset="0"/>
                <a:cs typeface="Arial" panose="020B0604020202020204" pitchFamily="34" charset="0"/>
              </a:rPr>
              <a:t>Writing logical tests with functions </a:t>
            </a:r>
          </a:p>
        </p:txBody>
      </p:sp>
      <p:sp>
        <p:nvSpPr>
          <p:cNvPr id="3" name="Content Placeholder 2"/>
          <p:cNvSpPr>
            <a:spLocks noGrp="1"/>
          </p:cNvSpPr>
          <p:nvPr>
            <p:ph idx="1"/>
          </p:nvPr>
        </p:nvSpPr>
        <p:spPr>
          <a:xfrm>
            <a:off x="827582" y="1454901"/>
            <a:ext cx="7429983" cy="1326027"/>
          </a:xfrm>
        </p:spPr>
        <p:txBody>
          <a:bodyPr>
            <a:normAutofit/>
          </a:bodyPr>
          <a:lstStyle/>
          <a:p>
            <a:pPr marL="0" indent="0">
              <a:buNone/>
            </a:pPr>
            <a:r>
              <a:rPr lang="en-US" sz="1800" b="1" dirty="0">
                <a:solidFill>
                  <a:schemeClr val="bg1">
                    <a:lumMod val="50000"/>
                  </a:schemeClr>
                </a:solidFill>
                <a:latin typeface="Arial" panose="020B0604020202020204" pitchFamily="34" charset="0"/>
                <a:cs typeface="Arial" panose="020B0604020202020204" pitchFamily="34" charset="0"/>
              </a:rPr>
              <a:t>ISNUMERIC tests whether an input expression is a valid numeric data type</a:t>
            </a:r>
          </a:p>
          <a:p>
            <a:pPr marL="457200" lvl="1" indent="0">
              <a:buNone/>
            </a:pPr>
            <a:r>
              <a:rPr lang="en-US" sz="1800" b="1" dirty="0">
                <a:solidFill>
                  <a:schemeClr val="bg1">
                    <a:lumMod val="50000"/>
                  </a:schemeClr>
                </a:solidFill>
                <a:latin typeface="Arial" panose="020B0604020202020204" pitchFamily="34" charset="0"/>
                <a:cs typeface="Arial" panose="020B0604020202020204" pitchFamily="34" charset="0"/>
              </a:rPr>
              <a:t>Returns a 1 when the input evaluates to any valid numeric type, including FLOAT and MONEY, otherwise returns 0</a:t>
            </a:r>
          </a:p>
          <a:p>
            <a:pPr marL="0" indent="0">
              <a:buNone/>
            </a:pPr>
            <a:endParaRPr lang="en-US" sz="1800" b="1" dirty="0">
              <a:solidFill>
                <a:schemeClr val="bg1">
                  <a:lumMod val="50000"/>
                </a:schemeClr>
              </a:solidFill>
              <a:latin typeface="Arial" panose="020B0604020202020204" pitchFamily="34" charset="0"/>
              <a:cs typeface="Arial" panose="020B0604020202020204" pitchFamily="34" charset="0"/>
            </a:endParaRPr>
          </a:p>
        </p:txBody>
      </p:sp>
      <p:sp>
        <p:nvSpPr>
          <p:cNvPr id="4" name="AutoShape 3"/>
          <p:cNvSpPr>
            <a:spLocks noChangeArrowheads="1"/>
          </p:cNvSpPr>
          <p:nvPr/>
        </p:nvSpPr>
        <p:spPr bwMode="auto">
          <a:xfrm>
            <a:off x="827583" y="3011115"/>
            <a:ext cx="7488833" cy="297305"/>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400" b="1" dirty="0">
                <a:solidFill>
                  <a:srgbClr val="0000CC"/>
                </a:solidFill>
                <a:latin typeface="Arial" panose="020B0604020202020204" pitchFamily="34" charset="0"/>
                <a:cs typeface="Arial" panose="020B0604020202020204" pitchFamily="34" charset="0"/>
              </a:rPr>
              <a:t>SELECT</a:t>
            </a:r>
            <a:r>
              <a:rPr lang="en-US" sz="1400" b="1" dirty="0">
                <a:solidFill>
                  <a:srgbClr val="FF33CC"/>
                </a:solidFill>
                <a:latin typeface="Arial" panose="020B0604020202020204" pitchFamily="34" charset="0"/>
                <a:cs typeface="Arial" panose="020B0604020202020204" pitchFamily="34" charset="0"/>
              </a:rPr>
              <a:t> ISNUMERIC</a:t>
            </a:r>
            <a:r>
              <a:rPr lang="en-US" sz="1400" b="1" dirty="0">
                <a:latin typeface="Arial" panose="020B0604020202020204" pitchFamily="34" charset="0"/>
                <a:cs typeface="Arial" panose="020B0604020202020204" pitchFamily="34" charset="0"/>
              </a:rPr>
              <a:t>(</a:t>
            </a:r>
            <a:r>
              <a:rPr lang="en-US" sz="1400" b="1" dirty="0">
                <a:solidFill>
                  <a:srgbClr val="FF0000"/>
                </a:solidFill>
                <a:latin typeface="Arial" panose="020B0604020202020204" pitchFamily="34" charset="0"/>
                <a:cs typeface="Arial" panose="020B0604020202020204" pitchFamily="34" charset="0"/>
              </a:rPr>
              <a:t>'SQL'</a:t>
            </a:r>
            <a:r>
              <a:rPr lang="en-US" sz="1400" b="1" dirty="0">
                <a:latin typeface="Arial" panose="020B0604020202020204" pitchFamily="34" charset="0"/>
                <a:cs typeface="Arial" panose="020B0604020202020204" pitchFamily="34" charset="0"/>
              </a:rPr>
              <a:t>) </a:t>
            </a:r>
            <a:r>
              <a:rPr lang="en-US" sz="1400" b="1" dirty="0">
                <a:solidFill>
                  <a:srgbClr val="0000CC"/>
                </a:solidFill>
                <a:latin typeface="Arial" panose="020B0604020202020204" pitchFamily="34" charset="0"/>
                <a:cs typeface="Arial" panose="020B0604020202020204" pitchFamily="34" charset="0"/>
              </a:rPr>
              <a:t>AS</a:t>
            </a:r>
            <a:r>
              <a:rPr lang="en-US" sz="1400" b="1" dirty="0">
                <a:latin typeface="Arial" panose="020B0604020202020204" pitchFamily="34" charset="0"/>
                <a:cs typeface="Arial" panose="020B0604020202020204" pitchFamily="34" charset="0"/>
              </a:rPr>
              <a:t> </a:t>
            </a:r>
            <a:r>
              <a:rPr lang="en-US" sz="1400" b="1" dirty="0">
                <a:latin typeface="Arial" panose="020B0604020202020204" pitchFamily="34" charset="0"/>
                <a:ea typeface="Verdana" panose="020B0604030504040204" pitchFamily="34" charset="0"/>
                <a:cs typeface="Arial" panose="020B0604020202020204" pitchFamily="34" charset="0"/>
              </a:rPr>
              <a:t>isnmumeric_result</a:t>
            </a:r>
            <a:r>
              <a:rPr lang="en-US" sz="1400" b="1" dirty="0">
                <a:latin typeface="Arial" panose="020B0604020202020204" pitchFamily="34" charset="0"/>
                <a:cs typeface="Arial" panose="020B0604020202020204" pitchFamily="34" charset="0"/>
              </a:rPr>
              <a:t>;</a:t>
            </a:r>
          </a:p>
        </p:txBody>
      </p:sp>
      <p:sp>
        <p:nvSpPr>
          <p:cNvPr id="8" name="AutoShape 3"/>
          <p:cNvSpPr>
            <a:spLocks noChangeArrowheads="1"/>
          </p:cNvSpPr>
          <p:nvPr/>
        </p:nvSpPr>
        <p:spPr bwMode="auto">
          <a:xfrm>
            <a:off x="827584" y="3376967"/>
            <a:ext cx="7488833" cy="700105"/>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400" b="1" dirty="0">
                <a:latin typeface="Arial" panose="020B0604020202020204" pitchFamily="34" charset="0"/>
                <a:ea typeface="Verdana" panose="020B0604030504040204" pitchFamily="34" charset="0"/>
                <a:cs typeface="Arial" panose="020B0604020202020204" pitchFamily="34" charset="0"/>
              </a:rPr>
              <a:t>isnmumeric_result</a:t>
            </a:r>
          </a:p>
          <a:p>
            <a:pPr defTabSz="457200">
              <a:lnSpc>
                <a:spcPct val="90000"/>
              </a:lnSpc>
              <a:tabLst>
                <a:tab pos="457200" algn="l"/>
              </a:tabLst>
              <a:defRPr/>
            </a:pPr>
            <a:r>
              <a:rPr lang="en-US" sz="1400" b="1" dirty="0">
                <a:latin typeface="Arial" panose="020B0604020202020204" pitchFamily="34" charset="0"/>
                <a:ea typeface="Verdana" panose="020B0604030504040204" pitchFamily="34" charset="0"/>
                <a:cs typeface="Arial" panose="020B0604020202020204" pitchFamily="34" charset="0"/>
              </a:rPr>
              <a:t>-----------------</a:t>
            </a:r>
          </a:p>
          <a:p>
            <a:pPr defTabSz="457200">
              <a:lnSpc>
                <a:spcPct val="90000"/>
              </a:lnSpc>
              <a:tabLst>
                <a:tab pos="457200" algn="l"/>
              </a:tabLst>
              <a:defRPr/>
            </a:pPr>
            <a:r>
              <a:rPr lang="en-US" sz="1400" b="1" dirty="0">
                <a:latin typeface="Arial" panose="020B0604020202020204" pitchFamily="34" charset="0"/>
                <a:ea typeface="Verdana" panose="020B0604030504040204" pitchFamily="34" charset="0"/>
                <a:cs typeface="Arial" panose="020B0604020202020204" pitchFamily="34" charset="0"/>
              </a:rPr>
              <a:t>0</a:t>
            </a:r>
          </a:p>
        </p:txBody>
      </p:sp>
      <p:sp>
        <p:nvSpPr>
          <p:cNvPr id="9" name="AutoShape 3"/>
          <p:cNvSpPr>
            <a:spLocks noChangeArrowheads="1"/>
          </p:cNvSpPr>
          <p:nvPr/>
        </p:nvSpPr>
        <p:spPr bwMode="auto">
          <a:xfrm>
            <a:off x="827583" y="4501172"/>
            <a:ext cx="7488833" cy="297305"/>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400" b="1" dirty="0">
                <a:solidFill>
                  <a:srgbClr val="0000CC"/>
                </a:solidFill>
                <a:latin typeface="Arial" panose="020B0604020202020204" pitchFamily="34" charset="0"/>
                <a:ea typeface="Verdana" panose="020B0604030504040204" pitchFamily="34" charset="0"/>
                <a:cs typeface="Arial" panose="020B0604020202020204" pitchFamily="34" charset="0"/>
              </a:rPr>
              <a:t>SELECT </a:t>
            </a:r>
            <a:r>
              <a:rPr lang="en-US" sz="1400" b="1" dirty="0">
                <a:solidFill>
                  <a:srgbClr val="FF33CC"/>
                </a:solidFill>
                <a:latin typeface="Arial" panose="020B0604020202020204" pitchFamily="34" charset="0"/>
                <a:ea typeface="Verdana" panose="020B0604030504040204" pitchFamily="34" charset="0"/>
                <a:cs typeface="Arial" panose="020B0604020202020204" pitchFamily="34" charset="0"/>
              </a:rPr>
              <a:t>ISNUMERIC</a:t>
            </a:r>
            <a:r>
              <a:rPr lang="en-US" sz="1400" b="1" dirty="0">
                <a:latin typeface="Arial" panose="020B0604020202020204" pitchFamily="34" charset="0"/>
                <a:ea typeface="Verdana" panose="020B0604030504040204" pitchFamily="34" charset="0"/>
                <a:cs typeface="Arial" panose="020B0604020202020204" pitchFamily="34" charset="0"/>
              </a:rPr>
              <a:t>(‘</a:t>
            </a:r>
            <a:r>
              <a:rPr lang="en-US" sz="1400" b="1" dirty="0">
                <a:solidFill>
                  <a:srgbClr val="FF0000"/>
                </a:solidFill>
                <a:latin typeface="Arial" panose="020B0604020202020204" pitchFamily="34" charset="0"/>
                <a:ea typeface="Verdana" panose="020B0604030504040204" pitchFamily="34" charset="0"/>
                <a:cs typeface="Arial" panose="020B0604020202020204" pitchFamily="34" charset="0"/>
              </a:rPr>
              <a:t>101.99</a:t>
            </a:r>
            <a:r>
              <a:rPr lang="en-US" sz="1400" b="1" dirty="0">
                <a:latin typeface="Arial" panose="020B0604020202020204" pitchFamily="34" charset="0"/>
                <a:ea typeface="Verdana" panose="020B0604030504040204" pitchFamily="34" charset="0"/>
                <a:cs typeface="Arial" panose="020B0604020202020204" pitchFamily="34" charset="0"/>
              </a:rPr>
              <a:t>')</a:t>
            </a:r>
            <a:r>
              <a:rPr lang="en-US" sz="1400" b="1" dirty="0">
                <a:solidFill>
                  <a:srgbClr val="0000CC"/>
                </a:solidFill>
                <a:latin typeface="Arial" panose="020B0604020202020204" pitchFamily="34" charset="0"/>
                <a:ea typeface="Verdana" panose="020B0604030504040204" pitchFamily="34" charset="0"/>
                <a:cs typeface="Arial" panose="020B0604020202020204" pitchFamily="34" charset="0"/>
              </a:rPr>
              <a:t> AS </a:t>
            </a:r>
            <a:r>
              <a:rPr lang="en-US" sz="1400" b="1" dirty="0">
                <a:latin typeface="Arial" panose="020B0604020202020204" pitchFamily="34" charset="0"/>
                <a:ea typeface="Verdana" panose="020B0604030504040204" pitchFamily="34" charset="0"/>
                <a:cs typeface="Arial" panose="020B0604020202020204" pitchFamily="34" charset="0"/>
              </a:rPr>
              <a:t>isnmumeric_result;</a:t>
            </a:r>
          </a:p>
        </p:txBody>
      </p:sp>
      <p:sp>
        <p:nvSpPr>
          <p:cNvPr id="10" name="AutoShape 3"/>
          <p:cNvSpPr>
            <a:spLocks noChangeArrowheads="1"/>
          </p:cNvSpPr>
          <p:nvPr/>
        </p:nvSpPr>
        <p:spPr bwMode="auto">
          <a:xfrm>
            <a:off x="827584" y="4889135"/>
            <a:ext cx="7488832" cy="700105"/>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400" b="1" dirty="0">
                <a:latin typeface="Arial" panose="020B0604020202020204" pitchFamily="34" charset="0"/>
                <a:ea typeface="Verdana" panose="020B0604030504040204" pitchFamily="34" charset="0"/>
                <a:cs typeface="Arial" panose="020B0604020202020204" pitchFamily="34" charset="0"/>
              </a:rPr>
              <a:t>isnmumeric_result</a:t>
            </a:r>
          </a:p>
          <a:p>
            <a:pPr defTabSz="457200">
              <a:lnSpc>
                <a:spcPct val="90000"/>
              </a:lnSpc>
              <a:tabLst>
                <a:tab pos="457200" algn="l"/>
              </a:tabLst>
              <a:defRPr/>
            </a:pPr>
            <a:r>
              <a:rPr lang="en-US" sz="1400" b="1" dirty="0">
                <a:latin typeface="Arial" panose="020B0604020202020204" pitchFamily="34" charset="0"/>
                <a:ea typeface="Verdana" panose="020B0604030504040204" pitchFamily="34" charset="0"/>
                <a:cs typeface="Arial" panose="020B0604020202020204" pitchFamily="34" charset="0"/>
              </a:rPr>
              <a:t>-----------------</a:t>
            </a:r>
          </a:p>
          <a:p>
            <a:pPr defTabSz="457200">
              <a:lnSpc>
                <a:spcPct val="90000"/>
              </a:lnSpc>
              <a:tabLst>
                <a:tab pos="457200" algn="l"/>
              </a:tabLst>
              <a:defRPr/>
            </a:pPr>
            <a:r>
              <a:rPr lang="en-US" sz="1400" b="1" dirty="0">
                <a:latin typeface="Arial" panose="020B0604020202020204" pitchFamily="34" charset="0"/>
                <a:ea typeface="Verdana" panose="020B0604030504040204" pitchFamily="34" charset="0"/>
                <a:cs typeface="Arial" panose="020B0604020202020204" pitchFamily="34" charset="0"/>
              </a:rPr>
              <a:t>1</a:t>
            </a:r>
          </a:p>
        </p:txBody>
      </p:sp>
    </p:spTree>
    <p:extLst>
      <p:ext uri="{BB962C8B-B14F-4D97-AF65-F5344CB8AC3E}">
        <p14:creationId xmlns:p14="http://schemas.microsoft.com/office/powerpoint/2010/main" val="2215016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6547" t="36419" r="4774" b="52957"/>
          <a:stretch/>
        </p:blipFill>
        <p:spPr bwMode="auto">
          <a:xfrm>
            <a:off x="-7590" y="6040198"/>
            <a:ext cx="9151590" cy="817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Date Placeholder 8"/>
          <p:cNvSpPr>
            <a:spLocks noGrp="1"/>
          </p:cNvSpPr>
          <p:nvPr>
            <p:ph type="dt" sz="half" idx="10"/>
          </p:nvPr>
        </p:nvSpPr>
        <p:spPr>
          <a:xfrm>
            <a:off x="710208" y="6040198"/>
            <a:ext cx="2133600" cy="817802"/>
          </a:xfrm>
        </p:spPr>
        <p:txBody>
          <a:bodyPr/>
          <a:lstStyle/>
          <a:p>
            <a:fld id="{F8CEAB0B-EF5F-47CE-B945-B520406DFE86}" type="datetime1">
              <a:rPr lang="tr-TR" sz="1000" smtClean="0">
                <a:solidFill>
                  <a:schemeClr val="bg1"/>
                </a:solidFill>
                <a:latin typeface="Arial" panose="020B0604020202020204" pitchFamily="34" charset="0"/>
                <a:cs typeface="Arial" panose="020B0604020202020204" pitchFamily="34" charset="0"/>
              </a:rPr>
              <a:t>13.11.2018</a:t>
            </a:fld>
            <a:r>
              <a:rPr lang="tr-TR" sz="1000" dirty="0">
                <a:solidFill>
                  <a:schemeClr val="bg1"/>
                </a:solidFill>
                <a:latin typeface="Arial" panose="020B0604020202020204" pitchFamily="34" charset="0"/>
                <a:cs typeface="Arial" panose="020B0604020202020204" pitchFamily="34" charset="0"/>
              </a:rPr>
              <a:t> /</a:t>
            </a:r>
            <a:endParaRPr lang="tr-TR" sz="1000" b="1" dirty="0">
              <a:solidFill>
                <a:schemeClr val="bg1"/>
              </a:solidFill>
              <a:latin typeface="Arial" panose="020B0604020202020204" pitchFamily="34" charset="0"/>
              <a:cs typeface="Arial" panose="020B0604020202020204" pitchFamily="34" charset="0"/>
            </a:endParaRPr>
          </a:p>
        </p:txBody>
      </p:sp>
      <p:sp>
        <p:nvSpPr>
          <p:cNvPr id="11" name="Slide Number Placeholder 10"/>
          <p:cNvSpPr>
            <a:spLocks noGrp="1"/>
          </p:cNvSpPr>
          <p:nvPr>
            <p:ph type="sldNum" sz="quarter" idx="12"/>
          </p:nvPr>
        </p:nvSpPr>
        <p:spPr>
          <a:xfrm>
            <a:off x="323528" y="6040198"/>
            <a:ext cx="504056" cy="817802"/>
          </a:xfrm>
        </p:spPr>
        <p:txBody>
          <a:bodyPr/>
          <a:lstStyle/>
          <a:p>
            <a:pPr algn="l"/>
            <a:r>
              <a:rPr lang="tr-TR" sz="1000" dirty="0">
                <a:solidFill>
                  <a:schemeClr val="bg1"/>
                </a:solidFill>
                <a:latin typeface="Arial" panose="020B0604020202020204" pitchFamily="34" charset="0"/>
                <a:cs typeface="Arial" panose="020B0604020202020204" pitchFamily="34" charset="0"/>
              </a:rPr>
              <a:t>/ </a:t>
            </a:r>
            <a:fld id="{F3333AC9-9173-4153-B08D-660CAB894A39}" type="slidenum">
              <a:rPr lang="tr-TR" sz="1000" smtClean="0">
                <a:solidFill>
                  <a:schemeClr val="bg1"/>
                </a:solidFill>
                <a:latin typeface="Arial" panose="020B0604020202020204" pitchFamily="34" charset="0"/>
                <a:cs typeface="Arial" panose="020B0604020202020204" pitchFamily="34" charset="0"/>
              </a:rPr>
              <a:pPr algn="l"/>
              <a:t>9</a:t>
            </a:fld>
            <a:r>
              <a:rPr lang="tr-TR" sz="1000" dirty="0">
                <a:solidFill>
                  <a:schemeClr val="bg1"/>
                </a:solidFill>
                <a:latin typeface="Arial" panose="020B0604020202020204" pitchFamily="34" charset="0"/>
                <a:cs typeface="Arial" panose="020B0604020202020204" pitchFamily="34" charset="0"/>
              </a:rPr>
              <a:t> /</a:t>
            </a:r>
          </a:p>
        </p:txBody>
      </p:sp>
      <p:sp>
        <p:nvSpPr>
          <p:cNvPr id="18" name="Subtitle 2"/>
          <p:cNvSpPr txBox="1">
            <a:spLocks/>
          </p:cNvSpPr>
          <p:nvPr/>
        </p:nvSpPr>
        <p:spPr>
          <a:xfrm>
            <a:off x="251520" y="1700808"/>
            <a:ext cx="8640960" cy="403244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800" b="1" dirty="0">
                <a:solidFill>
                  <a:schemeClr val="bg1">
                    <a:lumMod val="65000"/>
                  </a:schemeClr>
                </a:solidFill>
                <a:latin typeface="Arial" panose="020B0604020202020204" pitchFamily="34" charset="0"/>
                <a:cs typeface="Arial" panose="020B0604020202020204" pitchFamily="34" charset="0"/>
              </a:rPr>
              <a:t>Demo</a:t>
            </a:r>
          </a:p>
          <a:p>
            <a:pPr marL="0" indent="0">
              <a:buNone/>
            </a:pPr>
            <a:r>
              <a:rPr lang="en-US" dirty="0">
                <a:solidFill>
                  <a:schemeClr val="bg1">
                    <a:lumMod val="65000"/>
                  </a:schemeClr>
                </a:solidFill>
                <a:latin typeface="Arial" panose="020B0604020202020204" pitchFamily="34" charset="0"/>
                <a:cs typeface="Arial" panose="020B0604020202020204" pitchFamily="34" charset="0"/>
              </a:rPr>
              <a:t>What is SQL Server?</a:t>
            </a:r>
          </a:p>
          <a:p>
            <a:pPr marL="0" indent="0">
              <a:buNone/>
            </a:pPr>
            <a:r>
              <a:rPr lang="en-US" dirty="0">
                <a:solidFill>
                  <a:schemeClr val="bg1">
                    <a:lumMod val="65000"/>
                  </a:schemeClr>
                </a:solidFill>
                <a:latin typeface="Arial" panose="020B0604020202020204" pitchFamily="34" charset="0"/>
                <a:cs typeface="Arial" panose="020B0604020202020204" pitchFamily="34" charset="0"/>
              </a:rPr>
              <a:t>Usage of SQL Server</a:t>
            </a:r>
          </a:p>
          <a:p>
            <a:pPr marL="0" indent="0">
              <a:buNone/>
            </a:pPr>
            <a:endParaRPr lang="en-US" dirty="0"/>
          </a:p>
          <a:p>
            <a:pPr marL="0" indent="0">
              <a:buNone/>
            </a:pPr>
            <a:r>
              <a:rPr lang="tr-TR" sz="1800" dirty="0">
                <a:solidFill>
                  <a:schemeClr val="bg1">
                    <a:lumMod val="65000"/>
                  </a:schemeClr>
                </a:solidFill>
                <a:latin typeface="Arial" panose="020B0604020202020204" pitchFamily="34" charset="0"/>
                <a:cs typeface="Arial" panose="020B0604020202020204" pitchFamily="34" charset="0"/>
                <a:hlinkClick r:id="rId4"/>
              </a:rPr>
              <a:t>https://www.microsoft.com/en-us/sql-server/</a:t>
            </a:r>
            <a:endParaRPr lang="en-US" sz="1800" dirty="0">
              <a:solidFill>
                <a:schemeClr val="bg1">
                  <a:lumMod val="65000"/>
                </a:schemeClr>
              </a:solidFill>
              <a:latin typeface="Arial" panose="020B0604020202020204" pitchFamily="34" charset="0"/>
              <a:cs typeface="Arial" panose="020B0604020202020204" pitchFamily="34" charset="0"/>
            </a:endParaRPr>
          </a:p>
          <a:p>
            <a:pPr marL="0" indent="0">
              <a:buNone/>
            </a:pPr>
            <a:endParaRPr lang="en-US" sz="1800" dirty="0">
              <a:solidFill>
                <a:schemeClr val="bg1">
                  <a:lumMod val="65000"/>
                </a:schemeClr>
              </a:solidFill>
              <a:latin typeface="Arial" panose="020B0604020202020204" pitchFamily="34" charset="0"/>
              <a:cs typeface="Arial" panose="020B0604020202020204" pitchFamily="34" charset="0"/>
            </a:endParaRPr>
          </a:p>
          <a:p>
            <a:pPr marL="0" indent="0">
              <a:buNone/>
            </a:pPr>
            <a:r>
              <a:rPr lang="en-US" sz="1800" dirty="0">
                <a:solidFill>
                  <a:schemeClr val="bg1">
                    <a:lumMod val="50000"/>
                  </a:schemeClr>
                </a:solidFill>
                <a:latin typeface="Arial" panose="020B0604020202020204" pitchFamily="34" charset="0"/>
                <a:cs typeface="Arial" panose="020B0604020202020204" pitchFamily="34" charset="0"/>
              </a:rPr>
              <a:t>Demo DB  </a:t>
            </a:r>
          </a:p>
          <a:p>
            <a:pPr marL="0" indent="0">
              <a:buNone/>
            </a:pPr>
            <a:r>
              <a:rPr lang="en-US" sz="1800" dirty="0" err="1">
                <a:solidFill>
                  <a:schemeClr val="bg1">
                    <a:lumMod val="50000"/>
                  </a:schemeClr>
                </a:solidFill>
                <a:latin typeface="Arial" panose="020B0604020202020204" pitchFamily="34" charset="0"/>
                <a:cs typeface="Arial" panose="020B0604020202020204" pitchFamily="34" charset="0"/>
              </a:rPr>
              <a:t>AdventureWorks</a:t>
            </a:r>
            <a:endParaRPr lang="en-US" sz="1800" dirty="0">
              <a:solidFill>
                <a:schemeClr val="bg1">
                  <a:lumMod val="50000"/>
                </a:schemeClr>
              </a:solidFill>
              <a:latin typeface="Arial" panose="020B0604020202020204" pitchFamily="34" charset="0"/>
              <a:cs typeface="Arial" panose="020B0604020202020204" pitchFamily="34" charset="0"/>
            </a:endParaRPr>
          </a:p>
          <a:p>
            <a:pPr marL="0" indent="0">
              <a:buNone/>
            </a:pPr>
            <a:r>
              <a:rPr lang="tr-TR" sz="1600" dirty="0">
                <a:solidFill>
                  <a:schemeClr val="bg1">
                    <a:lumMod val="65000"/>
                  </a:schemeClr>
                </a:solidFill>
                <a:latin typeface="Arial" panose="020B0604020202020204" pitchFamily="34" charset="0"/>
                <a:cs typeface="Arial" panose="020B0604020202020204" pitchFamily="34" charset="0"/>
                <a:hlinkClick r:id="rId5"/>
              </a:rPr>
              <a:t>https://github.com/kisstanbul/MSSQLSamples/blob/master/AdventureWorks.part1.rar</a:t>
            </a:r>
            <a:endParaRPr lang="en-US" sz="1600" dirty="0">
              <a:solidFill>
                <a:schemeClr val="bg1">
                  <a:lumMod val="65000"/>
                </a:schemeClr>
              </a:solidFill>
              <a:latin typeface="Arial" panose="020B0604020202020204" pitchFamily="34" charset="0"/>
              <a:cs typeface="Arial" panose="020B0604020202020204" pitchFamily="34" charset="0"/>
            </a:endParaRPr>
          </a:p>
          <a:p>
            <a:pPr marL="0" indent="0">
              <a:buNone/>
            </a:pPr>
            <a:r>
              <a:rPr lang="tr-TR" sz="1600" dirty="0">
                <a:solidFill>
                  <a:schemeClr val="bg1">
                    <a:lumMod val="65000"/>
                  </a:schemeClr>
                </a:solidFill>
                <a:latin typeface="Arial" panose="020B0604020202020204" pitchFamily="34" charset="0"/>
                <a:cs typeface="Arial" panose="020B0604020202020204" pitchFamily="34" charset="0"/>
                <a:hlinkClick r:id="rId6"/>
              </a:rPr>
              <a:t>https://github.com/kisstanbul/MSSQLSamples/blob/master/AdventureWorks.part</a:t>
            </a:r>
            <a:r>
              <a:rPr lang="en-US" sz="1600" dirty="0">
                <a:solidFill>
                  <a:schemeClr val="bg1">
                    <a:lumMod val="65000"/>
                  </a:schemeClr>
                </a:solidFill>
                <a:latin typeface="Arial" panose="020B0604020202020204" pitchFamily="34" charset="0"/>
                <a:cs typeface="Arial" panose="020B0604020202020204" pitchFamily="34" charset="0"/>
                <a:hlinkClick r:id="rId6"/>
              </a:rPr>
              <a:t>2</a:t>
            </a:r>
            <a:r>
              <a:rPr lang="tr-TR" sz="1600" dirty="0">
                <a:solidFill>
                  <a:schemeClr val="bg1">
                    <a:lumMod val="65000"/>
                  </a:schemeClr>
                </a:solidFill>
                <a:latin typeface="Arial" panose="020B0604020202020204" pitchFamily="34" charset="0"/>
                <a:cs typeface="Arial" panose="020B0604020202020204" pitchFamily="34" charset="0"/>
                <a:hlinkClick r:id="rId6"/>
              </a:rPr>
              <a:t>.</a:t>
            </a:r>
            <a:r>
              <a:rPr lang="tr-TR" sz="1600" dirty="0" err="1">
                <a:solidFill>
                  <a:schemeClr val="bg1">
                    <a:lumMod val="65000"/>
                  </a:schemeClr>
                </a:solidFill>
                <a:latin typeface="Arial" panose="020B0604020202020204" pitchFamily="34" charset="0"/>
                <a:cs typeface="Arial" panose="020B0604020202020204" pitchFamily="34" charset="0"/>
                <a:hlinkClick r:id="rId6"/>
              </a:rPr>
              <a:t>rar</a:t>
            </a:r>
            <a:endParaRPr lang="en-US" sz="1600" dirty="0">
              <a:solidFill>
                <a:schemeClr val="bg1">
                  <a:lumMod val="65000"/>
                </a:schemeClr>
              </a:solidFill>
              <a:latin typeface="Arial" panose="020B0604020202020204" pitchFamily="34" charset="0"/>
              <a:cs typeface="Arial" panose="020B0604020202020204" pitchFamily="34" charset="0"/>
            </a:endParaRPr>
          </a:p>
          <a:p>
            <a:pPr marL="0" indent="0">
              <a:buNone/>
            </a:pPr>
            <a:endParaRPr lang="tr-TR" sz="1600" dirty="0">
              <a:solidFill>
                <a:schemeClr val="bg1">
                  <a:lumMod val="65000"/>
                </a:schemeClr>
              </a:solidFill>
              <a:latin typeface="Arial" panose="020B0604020202020204" pitchFamily="34" charset="0"/>
              <a:cs typeface="Arial" panose="020B0604020202020204" pitchFamily="34" charset="0"/>
            </a:endParaRPr>
          </a:p>
          <a:p>
            <a:pPr marL="0" indent="0">
              <a:buNone/>
            </a:pPr>
            <a:endParaRPr lang="tr-TR" sz="1600" dirty="0">
              <a:solidFill>
                <a:schemeClr val="bg1">
                  <a:lumMod val="65000"/>
                </a:schemeClr>
              </a:solidFill>
              <a:latin typeface="Arial" panose="020B0604020202020204" pitchFamily="34" charset="0"/>
              <a:cs typeface="Arial" panose="020B0604020202020204" pitchFamily="34" charset="0"/>
            </a:endParaRPr>
          </a:p>
        </p:txBody>
      </p:sp>
      <p:pic>
        <p:nvPicPr>
          <p:cNvPr id="19"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7545" y="260649"/>
            <a:ext cx="720080"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Straight Connector 19"/>
          <p:cNvCxnSpPr/>
          <p:nvPr/>
        </p:nvCxnSpPr>
        <p:spPr>
          <a:xfrm>
            <a:off x="1691680" y="0"/>
            <a:ext cx="0" cy="980729"/>
          </a:xfrm>
          <a:prstGeom prst="line">
            <a:avLst/>
          </a:prstGeom>
          <a:ln w="28575">
            <a:solidFill>
              <a:srgbClr val="FF5200"/>
            </a:solidFill>
          </a:ln>
        </p:spPr>
        <p:style>
          <a:lnRef idx="1">
            <a:schemeClr val="accent1"/>
          </a:lnRef>
          <a:fillRef idx="0">
            <a:schemeClr val="accent1"/>
          </a:fillRef>
          <a:effectRef idx="0">
            <a:schemeClr val="accent1"/>
          </a:effectRef>
          <a:fontRef idx="minor">
            <a:schemeClr val="tx1"/>
          </a:fontRef>
        </p:style>
      </p:cxnSp>
      <p:sp>
        <p:nvSpPr>
          <p:cNvPr id="21" name="Title 1"/>
          <p:cNvSpPr txBox="1">
            <a:spLocks/>
          </p:cNvSpPr>
          <p:nvPr/>
        </p:nvSpPr>
        <p:spPr>
          <a:xfrm>
            <a:off x="1907704" y="260648"/>
            <a:ext cx="6768743" cy="72008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5200"/>
                </a:solidFill>
                <a:latin typeface="Arial" panose="020B0604020202020204" pitchFamily="34" charset="0"/>
                <a:cs typeface="Arial" panose="020B0604020202020204" pitchFamily="34" charset="0"/>
              </a:rPr>
              <a:t>Introduction to Databases</a:t>
            </a:r>
            <a:endParaRPr lang="tr-TR" sz="2800" b="1" dirty="0">
              <a:solidFill>
                <a:srgbClr val="FF5200"/>
              </a:solidFill>
              <a:latin typeface="Arial" panose="020B0604020202020204" pitchFamily="34" charset="0"/>
              <a:cs typeface="Arial" panose="020B0604020202020204" pitchFamily="34" charset="0"/>
            </a:endParaRPr>
          </a:p>
        </p:txBody>
      </p:sp>
      <p:sp>
        <p:nvSpPr>
          <p:cNvPr id="2" name="Footer Placeholder 1">
            <a:extLst>
              <a:ext uri="{FF2B5EF4-FFF2-40B4-BE49-F238E27FC236}">
                <a16:creationId xmlns:a16="http://schemas.microsoft.com/office/drawing/2014/main" id="{9841CF9E-6D3B-49D1-B2FD-1361862BBA90}"/>
              </a:ext>
            </a:extLst>
          </p:cNvPr>
          <p:cNvSpPr>
            <a:spLocks noGrp="1"/>
          </p:cNvSpPr>
          <p:nvPr>
            <p:ph type="ftr" sz="quarter" idx="11"/>
          </p:nvPr>
        </p:nvSpPr>
        <p:spPr>
          <a:xfrm>
            <a:off x="1475656" y="6040198"/>
            <a:ext cx="2391544" cy="817802"/>
          </a:xfrm>
        </p:spPr>
        <p:txBody>
          <a:bodyPr/>
          <a:lstStyle/>
          <a:p>
            <a:pPr algn="l"/>
            <a:r>
              <a:rPr lang="tr-TR" dirty="0">
                <a:solidFill>
                  <a:schemeClr val="bg1"/>
                </a:solidFill>
              </a:rPr>
              <a:t>MS SQL </a:t>
            </a:r>
            <a:r>
              <a:rPr lang="tr-TR" dirty="0" err="1">
                <a:solidFill>
                  <a:schemeClr val="bg1"/>
                </a:solidFill>
              </a:rPr>
              <a:t>SQL</a:t>
            </a:r>
            <a:r>
              <a:rPr lang="tr-TR" dirty="0">
                <a:solidFill>
                  <a:schemeClr val="bg1"/>
                </a:solidFill>
              </a:rPr>
              <a:t> Fundamentals</a:t>
            </a:r>
          </a:p>
        </p:txBody>
      </p:sp>
    </p:spTree>
    <p:extLst>
      <p:ext uri="{BB962C8B-B14F-4D97-AF65-F5344CB8AC3E}">
        <p14:creationId xmlns:p14="http://schemas.microsoft.com/office/powerpoint/2010/main" val="74324042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456" y="151004"/>
            <a:ext cx="8534016" cy="901732"/>
          </a:xfrm>
        </p:spPr>
        <p:txBody>
          <a:bodyPr>
            <a:noAutofit/>
          </a:bodyPr>
          <a:lstStyle/>
          <a:p>
            <a:r>
              <a:rPr lang="en-US" sz="3600" b="1" dirty="0">
                <a:solidFill>
                  <a:schemeClr val="bg1">
                    <a:lumMod val="50000"/>
                  </a:schemeClr>
                </a:solidFill>
                <a:latin typeface="Arial" panose="020B0604020202020204" pitchFamily="34" charset="0"/>
                <a:cs typeface="Arial" panose="020B0604020202020204" pitchFamily="34" charset="0"/>
              </a:rPr>
              <a:t>Performing conditional tests with IIF</a:t>
            </a:r>
          </a:p>
        </p:txBody>
      </p:sp>
      <p:sp>
        <p:nvSpPr>
          <p:cNvPr id="3" name="Content Placeholder 2"/>
          <p:cNvSpPr>
            <a:spLocks noGrp="1"/>
          </p:cNvSpPr>
          <p:nvPr>
            <p:ph idx="1"/>
          </p:nvPr>
        </p:nvSpPr>
        <p:spPr>
          <a:xfrm>
            <a:off x="827584" y="1196753"/>
            <a:ext cx="7488832" cy="720080"/>
          </a:xfrm>
        </p:spPr>
        <p:txBody>
          <a:bodyPr>
            <a:normAutofit lnSpcReduction="10000"/>
          </a:bodyPr>
          <a:lstStyle/>
          <a:p>
            <a:pPr marL="0" indent="0">
              <a:buNone/>
            </a:pPr>
            <a:r>
              <a:rPr lang="en-US" sz="2000" b="1" dirty="0">
                <a:solidFill>
                  <a:schemeClr val="bg1">
                    <a:lumMod val="50000"/>
                  </a:schemeClr>
                </a:solidFill>
                <a:latin typeface="Arial" panose="020B0604020202020204" pitchFamily="34" charset="0"/>
                <a:cs typeface="Arial" panose="020B0604020202020204" pitchFamily="34" charset="0"/>
              </a:rPr>
              <a:t>IIF returns one of two values, depending on a logical test</a:t>
            </a:r>
          </a:p>
          <a:p>
            <a:pPr marL="0" indent="0">
              <a:buNone/>
            </a:pPr>
            <a:r>
              <a:rPr lang="en-US" sz="2000" b="1" dirty="0">
                <a:solidFill>
                  <a:schemeClr val="bg1">
                    <a:lumMod val="50000"/>
                  </a:schemeClr>
                </a:solidFill>
                <a:latin typeface="Arial" panose="020B0604020202020204" pitchFamily="34" charset="0"/>
                <a:cs typeface="Arial" panose="020B0604020202020204" pitchFamily="34" charset="0"/>
              </a:rPr>
              <a:t>Shorthand for a two-outcome CASE expression</a:t>
            </a:r>
          </a:p>
        </p:txBody>
      </p:sp>
      <p:graphicFrame>
        <p:nvGraphicFramePr>
          <p:cNvPr id="5" name="Table 4"/>
          <p:cNvGraphicFramePr>
            <a:graphicFrameLocks noGrp="1"/>
          </p:cNvGraphicFramePr>
          <p:nvPr>
            <p:extLst>
              <p:ext uri="{D42A27DB-BD31-4B8C-83A1-F6EECF244321}">
                <p14:modId xmlns:p14="http://schemas.microsoft.com/office/powerpoint/2010/main" val="916870580"/>
              </p:ext>
            </p:extLst>
          </p:nvPr>
        </p:nvGraphicFramePr>
        <p:xfrm>
          <a:off x="827584" y="2086352"/>
          <a:ext cx="7488832" cy="1630680"/>
        </p:xfrm>
        <a:graphic>
          <a:graphicData uri="http://schemas.openxmlformats.org/drawingml/2006/table">
            <a:tbl>
              <a:tblPr firstRow="1" bandRow="1">
                <a:tableStyleId>{2A488322-F2BA-4B5B-9748-0D474271808F}</a:tableStyleId>
              </a:tblPr>
              <a:tblGrid>
                <a:gridCol w="2666964">
                  <a:extLst>
                    <a:ext uri="{9D8B030D-6E8A-4147-A177-3AD203B41FA5}">
                      <a16:colId xmlns:a16="http://schemas.microsoft.com/office/drawing/2014/main" val="20000"/>
                    </a:ext>
                  </a:extLst>
                </a:gridCol>
                <a:gridCol w="4821868">
                  <a:extLst>
                    <a:ext uri="{9D8B030D-6E8A-4147-A177-3AD203B41FA5}">
                      <a16:colId xmlns:a16="http://schemas.microsoft.com/office/drawing/2014/main" val="20001"/>
                    </a:ext>
                  </a:extLst>
                </a:gridCol>
              </a:tblGrid>
              <a:tr h="370840">
                <a:tc>
                  <a:txBody>
                    <a:bodyPr/>
                    <a:lstStyle/>
                    <a:p>
                      <a:r>
                        <a:rPr lang="en-US" sz="1400" dirty="0">
                          <a:latin typeface="Arial" panose="020B0604020202020204" pitchFamily="34" charset="0"/>
                          <a:cs typeface="Arial" panose="020B0604020202020204" pitchFamily="34" charset="0"/>
                        </a:rPr>
                        <a:t>IIF</a:t>
                      </a:r>
                      <a:r>
                        <a:rPr lang="en-US" sz="1400" baseline="0" dirty="0">
                          <a:latin typeface="Arial" panose="020B0604020202020204" pitchFamily="34" charset="0"/>
                          <a:cs typeface="Arial" panose="020B0604020202020204" pitchFamily="34" charset="0"/>
                        </a:rPr>
                        <a:t> Element</a:t>
                      </a:r>
                      <a:endParaRPr lang="en-US" sz="140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r>
                        <a:rPr lang="en-US" sz="1400" dirty="0">
                          <a:latin typeface="Arial" panose="020B0604020202020204" pitchFamily="34" charset="0"/>
                          <a:cs typeface="Arial" panose="020B0604020202020204" pitchFamily="34" charset="0"/>
                        </a:rPr>
                        <a:t>Comments</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10000"/>
                  </a:ext>
                </a:extLst>
              </a:tr>
              <a:tr h="370840">
                <a:tc>
                  <a:txBody>
                    <a:bodyPr/>
                    <a:lstStyle/>
                    <a:p>
                      <a:r>
                        <a:rPr lang="en-US" sz="1400" dirty="0">
                          <a:latin typeface="Arial" panose="020B0604020202020204" pitchFamily="34" charset="0"/>
                          <a:cs typeface="Arial" panose="020B0604020202020204" pitchFamily="34" charset="0"/>
                        </a:rPr>
                        <a:t>Boolean_expression</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latin typeface="Arial" panose="020B0604020202020204" pitchFamily="34" charset="0"/>
                          <a:cs typeface="Arial" panose="020B0604020202020204" pitchFamily="34" charset="0"/>
                        </a:rPr>
                        <a:t>Logical test evaluating</a:t>
                      </a:r>
                      <a:r>
                        <a:rPr lang="en-US" sz="1400" baseline="0" dirty="0">
                          <a:latin typeface="Arial" panose="020B0604020202020204" pitchFamily="34" charset="0"/>
                          <a:cs typeface="Arial" panose="020B0604020202020204" pitchFamily="34" charset="0"/>
                        </a:rPr>
                        <a:t> to TRUE, FALSE, or UNKNOWN</a:t>
                      </a:r>
                      <a:endParaRPr lang="en-US" sz="140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US" sz="1400" dirty="0">
                          <a:latin typeface="Arial" panose="020B0604020202020204" pitchFamily="34" charset="0"/>
                          <a:cs typeface="Arial" panose="020B0604020202020204" pitchFamily="34" charset="0"/>
                        </a:rPr>
                        <a:t>True_value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latin typeface="Arial" panose="020B0604020202020204" pitchFamily="34" charset="0"/>
                          <a:cs typeface="Arial" panose="020B0604020202020204" pitchFamily="34" charset="0"/>
                        </a:rPr>
                        <a:t>Value returned if expression</a:t>
                      </a:r>
                      <a:r>
                        <a:rPr lang="en-US" sz="1400" baseline="0" dirty="0">
                          <a:latin typeface="Arial" panose="020B0604020202020204" pitchFamily="34" charset="0"/>
                          <a:cs typeface="Arial" panose="020B0604020202020204" pitchFamily="34" charset="0"/>
                        </a:rPr>
                        <a:t> evaluates to TRUE</a:t>
                      </a:r>
                      <a:endParaRPr lang="en-US" sz="140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n-US" sz="1400" dirty="0">
                          <a:latin typeface="Arial" panose="020B0604020202020204" pitchFamily="34" charset="0"/>
                          <a:cs typeface="Arial" panose="020B0604020202020204" pitchFamily="34" charset="0"/>
                        </a:rPr>
                        <a:t>False_value</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latin typeface="Arial" panose="020B0604020202020204" pitchFamily="34" charset="0"/>
                          <a:cs typeface="Arial" panose="020B0604020202020204" pitchFamily="34" charset="0"/>
                        </a:rPr>
                        <a:t>Value returned if expression</a:t>
                      </a:r>
                      <a:r>
                        <a:rPr lang="en-US" sz="1400" baseline="0" dirty="0">
                          <a:latin typeface="Arial" panose="020B0604020202020204" pitchFamily="34" charset="0"/>
                          <a:cs typeface="Arial" panose="020B0604020202020204" pitchFamily="34" charset="0"/>
                        </a:rPr>
                        <a:t> evaluates to FALSE or UNKNOWN</a:t>
                      </a:r>
                      <a:endParaRPr lang="en-US" sz="1400"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6" name="AutoShape 3"/>
          <p:cNvSpPr>
            <a:spLocks noChangeArrowheads="1"/>
          </p:cNvSpPr>
          <p:nvPr/>
        </p:nvSpPr>
        <p:spPr bwMode="auto">
          <a:xfrm>
            <a:off x="827584" y="4029913"/>
            <a:ext cx="7488832" cy="767239"/>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1400" b="1" dirty="0">
                <a:solidFill>
                  <a:srgbClr val="0000CC"/>
                </a:solidFill>
                <a:latin typeface="Arial" panose="020B0604020202020204" pitchFamily="34" charset="0"/>
                <a:cs typeface="Arial" panose="020B0604020202020204" pitchFamily="34" charset="0"/>
              </a:rPr>
              <a:t>SELECT</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ProductID</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ListPrice</a:t>
            </a:r>
            <a:r>
              <a:rPr lang="en-US" sz="1400" b="1" dirty="0">
                <a:latin typeface="Arial" panose="020B0604020202020204" pitchFamily="34" charset="0"/>
                <a:cs typeface="Arial" panose="020B0604020202020204" pitchFamily="34" charset="0"/>
              </a:rPr>
              <a:t>, </a:t>
            </a:r>
          </a:p>
          <a:p>
            <a:r>
              <a:rPr lang="en-US" sz="1400" b="1" dirty="0">
                <a:solidFill>
                  <a:srgbClr val="FF33CC"/>
                </a:solidFill>
                <a:latin typeface="Arial" panose="020B0604020202020204" pitchFamily="34" charset="0"/>
                <a:cs typeface="Arial" panose="020B0604020202020204" pitchFamily="34" charset="0"/>
              </a:rPr>
              <a:t>IIF</a:t>
            </a:r>
            <a:r>
              <a:rPr lang="en-US" sz="1400" b="1" dirty="0">
                <a:latin typeface="Arial" panose="020B0604020202020204" pitchFamily="34" charset="0"/>
                <a:cs typeface="Arial" panose="020B0604020202020204" pitchFamily="34" charset="0"/>
              </a:rPr>
              <a:t>(</a:t>
            </a:r>
            <a:r>
              <a:rPr lang="en-US" sz="1400" b="1" dirty="0" err="1">
                <a:latin typeface="Arial" panose="020B0604020202020204" pitchFamily="34" charset="0"/>
                <a:cs typeface="Arial" panose="020B0604020202020204" pitchFamily="34" charset="0"/>
              </a:rPr>
              <a:t>ListPrice</a:t>
            </a:r>
            <a:r>
              <a:rPr lang="en-US" sz="1400" b="1" dirty="0">
                <a:latin typeface="Arial" panose="020B0604020202020204" pitchFamily="34" charset="0"/>
                <a:cs typeface="Arial" panose="020B0604020202020204" pitchFamily="34" charset="0"/>
              </a:rPr>
              <a:t> &gt; 50, </a:t>
            </a:r>
            <a:r>
              <a:rPr lang="en-US" sz="1400" b="1" dirty="0">
                <a:solidFill>
                  <a:srgbClr val="FF0000"/>
                </a:solidFill>
                <a:latin typeface="Arial" panose="020B0604020202020204" pitchFamily="34" charset="0"/>
                <a:cs typeface="Arial" panose="020B0604020202020204" pitchFamily="34" charset="0"/>
              </a:rPr>
              <a:t>'high', 'low'</a:t>
            </a:r>
            <a:r>
              <a:rPr lang="en-US" sz="1400" b="1" dirty="0">
                <a:latin typeface="Arial" panose="020B0604020202020204" pitchFamily="34" charset="0"/>
                <a:cs typeface="Arial" panose="020B0604020202020204" pitchFamily="34" charset="0"/>
              </a:rPr>
              <a:t>) </a:t>
            </a:r>
            <a:r>
              <a:rPr lang="en-US" sz="1400" b="1" dirty="0">
                <a:solidFill>
                  <a:srgbClr val="0000CC"/>
                </a:solidFill>
                <a:latin typeface="Arial" panose="020B0604020202020204" pitchFamily="34" charset="0"/>
                <a:cs typeface="Arial" panose="020B0604020202020204" pitchFamily="34" charset="0"/>
              </a:rPr>
              <a:t>AS</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PricePoint</a:t>
            </a:r>
            <a:endParaRPr lang="en-US" sz="1400" b="1" dirty="0">
              <a:latin typeface="Arial" panose="020B0604020202020204" pitchFamily="34" charset="0"/>
              <a:cs typeface="Arial" panose="020B0604020202020204" pitchFamily="34" charset="0"/>
            </a:endParaRPr>
          </a:p>
          <a:p>
            <a:r>
              <a:rPr lang="en-US" sz="1400" b="1" dirty="0">
                <a:solidFill>
                  <a:srgbClr val="0000CC"/>
                </a:solidFill>
                <a:latin typeface="Arial" panose="020B0604020202020204" pitchFamily="34" charset="0"/>
                <a:cs typeface="Arial" panose="020B0604020202020204" pitchFamily="34" charset="0"/>
              </a:rPr>
              <a:t>FROM </a:t>
            </a:r>
            <a:r>
              <a:rPr lang="en-US" sz="1400" b="1" dirty="0" err="1">
                <a:latin typeface="Arial" panose="020B0604020202020204" pitchFamily="34" charset="0"/>
                <a:cs typeface="Arial" panose="020B0604020202020204" pitchFamily="34" charset="0"/>
              </a:rPr>
              <a:t>Sales.Product</a:t>
            </a:r>
            <a:r>
              <a:rPr lang="en-US" sz="14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7696761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275"/>
            <a:ext cx="8229600" cy="1050757"/>
          </a:xfrm>
        </p:spPr>
        <p:txBody>
          <a:bodyPr>
            <a:noAutofit/>
          </a:bodyPr>
          <a:lstStyle/>
          <a:p>
            <a:r>
              <a:rPr lang="en-US" sz="3600" b="1" dirty="0">
                <a:solidFill>
                  <a:schemeClr val="bg1">
                    <a:lumMod val="50000"/>
                  </a:schemeClr>
                </a:solidFill>
                <a:latin typeface="Arial" panose="020B0604020202020204" pitchFamily="34" charset="0"/>
                <a:cs typeface="Arial" panose="020B0604020202020204" pitchFamily="34" charset="0"/>
              </a:rPr>
              <a:t>Selecting items from a list with CHOOSE</a:t>
            </a:r>
          </a:p>
        </p:txBody>
      </p:sp>
      <p:sp>
        <p:nvSpPr>
          <p:cNvPr id="3" name="Content Placeholder 2"/>
          <p:cNvSpPr>
            <a:spLocks noGrp="1"/>
          </p:cNvSpPr>
          <p:nvPr>
            <p:ph idx="1"/>
          </p:nvPr>
        </p:nvSpPr>
        <p:spPr>
          <a:xfrm>
            <a:off x="518864" y="1556792"/>
            <a:ext cx="8038114" cy="388640"/>
          </a:xfrm>
        </p:spPr>
        <p:txBody>
          <a:bodyPr>
            <a:normAutofit/>
          </a:bodyPr>
          <a:lstStyle/>
          <a:p>
            <a:pPr marL="0" indent="0">
              <a:buNone/>
            </a:pPr>
            <a:r>
              <a:rPr lang="en-US" sz="1800" b="1" dirty="0">
                <a:solidFill>
                  <a:schemeClr val="bg1">
                    <a:lumMod val="50000"/>
                  </a:schemeClr>
                </a:solidFill>
                <a:latin typeface="Arial" panose="020B0604020202020204" pitchFamily="34" charset="0"/>
                <a:cs typeface="Arial" panose="020B0604020202020204" pitchFamily="34" charset="0"/>
              </a:rPr>
              <a:t>CHOOSE returns an item from a list as specified by an index value</a:t>
            </a:r>
          </a:p>
        </p:txBody>
      </p:sp>
      <p:graphicFrame>
        <p:nvGraphicFramePr>
          <p:cNvPr id="4" name="Table 3"/>
          <p:cNvGraphicFramePr>
            <a:graphicFrameLocks noGrp="1"/>
          </p:cNvGraphicFramePr>
          <p:nvPr>
            <p:extLst>
              <p:ext uri="{D42A27DB-BD31-4B8C-83A1-F6EECF244321}">
                <p14:modId xmlns:p14="http://schemas.microsoft.com/office/powerpoint/2010/main" val="3474975213"/>
              </p:ext>
            </p:extLst>
          </p:nvPr>
        </p:nvGraphicFramePr>
        <p:xfrm>
          <a:off x="643467" y="1978676"/>
          <a:ext cx="7924800" cy="1112520"/>
        </p:xfrm>
        <a:graphic>
          <a:graphicData uri="http://schemas.openxmlformats.org/drawingml/2006/table">
            <a:tbl>
              <a:tblPr firstRow="1" bandRow="1">
                <a:tableStyleId>{2A488322-F2BA-4B5B-9748-0D474271808F}</a:tableStyleId>
              </a:tblPr>
              <a:tblGrid>
                <a:gridCol w="2472267">
                  <a:extLst>
                    <a:ext uri="{9D8B030D-6E8A-4147-A177-3AD203B41FA5}">
                      <a16:colId xmlns:a16="http://schemas.microsoft.com/office/drawing/2014/main" val="20000"/>
                    </a:ext>
                  </a:extLst>
                </a:gridCol>
                <a:gridCol w="5452533">
                  <a:extLst>
                    <a:ext uri="{9D8B030D-6E8A-4147-A177-3AD203B41FA5}">
                      <a16:colId xmlns:a16="http://schemas.microsoft.com/office/drawing/2014/main" val="20001"/>
                    </a:ext>
                  </a:extLst>
                </a:gridCol>
              </a:tblGrid>
              <a:tr h="370840">
                <a:tc>
                  <a:txBody>
                    <a:bodyPr/>
                    <a:lstStyle/>
                    <a:p>
                      <a:r>
                        <a:rPr lang="en-US" sz="1400" b="1" dirty="0">
                          <a:latin typeface="Arial" panose="020B0604020202020204" pitchFamily="34" charset="0"/>
                          <a:cs typeface="Arial" panose="020B0604020202020204" pitchFamily="34" charset="0"/>
                        </a:rPr>
                        <a:t>CHOOSE</a:t>
                      </a:r>
                      <a:r>
                        <a:rPr lang="en-US" sz="1400" b="1" baseline="0" dirty="0">
                          <a:latin typeface="Arial" panose="020B0604020202020204" pitchFamily="34" charset="0"/>
                          <a:cs typeface="Arial" panose="020B0604020202020204" pitchFamily="34" charset="0"/>
                        </a:rPr>
                        <a:t> Element</a:t>
                      </a:r>
                      <a:endParaRPr lang="en-US" sz="1400" b="1"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75000"/>
                      </a:schemeClr>
                    </a:solidFill>
                  </a:tcPr>
                </a:tc>
                <a:tc>
                  <a:txBody>
                    <a:bodyPr/>
                    <a:lstStyle/>
                    <a:p>
                      <a:r>
                        <a:rPr lang="en-US" sz="1400" b="1" dirty="0">
                          <a:latin typeface="Arial" panose="020B0604020202020204" pitchFamily="34" charset="0"/>
                          <a:cs typeface="Arial" panose="020B0604020202020204" pitchFamily="34" charset="0"/>
                        </a:rPr>
                        <a:t>Comments</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370840">
                <a:tc>
                  <a:txBody>
                    <a:bodyPr/>
                    <a:lstStyle/>
                    <a:p>
                      <a:r>
                        <a:rPr lang="en-US" sz="1400" b="1" dirty="0">
                          <a:latin typeface="Arial" panose="020B0604020202020204" pitchFamily="34" charset="0"/>
                          <a:cs typeface="Arial" panose="020B0604020202020204" pitchFamily="34" charset="0"/>
                        </a:rPr>
                        <a:t>Index</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US" sz="1400" b="1" dirty="0">
                          <a:latin typeface="Arial" panose="020B0604020202020204" pitchFamily="34" charset="0"/>
                          <a:cs typeface="Arial" panose="020B0604020202020204" pitchFamily="34" charset="0"/>
                        </a:rPr>
                        <a:t>Integer that represents</a:t>
                      </a:r>
                      <a:r>
                        <a:rPr lang="en-US" sz="1400" b="1" baseline="0" dirty="0">
                          <a:latin typeface="Arial" panose="020B0604020202020204" pitchFamily="34" charset="0"/>
                          <a:cs typeface="Arial" panose="020B0604020202020204" pitchFamily="34" charset="0"/>
                        </a:rPr>
                        <a:t> position in list</a:t>
                      </a:r>
                      <a:endParaRPr lang="en-US" sz="1400" b="1" dirty="0">
                        <a:latin typeface="Arial" panose="020B0604020202020204" pitchFamily="34" charset="0"/>
                        <a:cs typeface="Arial" panose="020B0604020202020204" pitchFamily="34" charset="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1400" b="1" dirty="0">
                          <a:latin typeface="Arial" panose="020B0604020202020204" pitchFamily="34" charset="0"/>
                          <a:cs typeface="Arial" panose="020B0604020202020204" pitchFamily="34" charset="0"/>
                        </a:rPr>
                        <a:t>Value_list</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US" sz="1400" b="1" dirty="0">
                          <a:latin typeface="Arial" panose="020B0604020202020204" pitchFamily="34" charset="0"/>
                          <a:cs typeface="Arial" panose="020B0604020202020204" pitchFamily="34" charset="0"/>
                        </a:rPr>
                        <a:t>List</a:t>
                      </a:r>
                      <a:r>
                        <a:rPr lang="en-US" sz="1400" b="1" baseline="0" dirty="0">
                          <a:latin typeface="Arial" panose="020B0604020202020204" pitchFamily="34" charset="0"/>
                          <a:cs typeface="Arial" panose="020B0604020202020204" pitchFamily="34" charset="0"/>
                        </a:rPr>
                        <a:t> of v</a:t>
                      </a:r>
                      <a:r>
                        <a:rPr lang="en-US" sz="1400" b="1" dirty="0">
                          <a:latin typeface="Arial" panose="020B0604020202020204" pitchFamily="34" charset="0"/>
                          <a:cs typeface="Arial" panose="020B0604020202020204" pitchFamily="34" charset="0"/>
                        </a:rPr>
                        <a:t>alues of any data type to be returned</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AutoShape 3"/>
          <p:cNvSpPr>
            <a:spLocks noChangeArrowheads="1"/>
          </p:cNvSpPr>
          <p:nvPr/>
        </p:nvSpPr>
        <p:spPr bwMode="auto">
          <a:xfrm>
            <a:off x="654756" y="3356992"/>
            <a:ext cx="7902222" cy="297305"/>
          </a:xfrm>
          <a:prstGeom prst="roundRect">
            <a:avLst>
              <a:gd name="adj" fmla="val 7093"/>
            </a:avLst>
          </a:prstGeom>
          <a:solidFill>
            <a:schemeClr val="bg1">
              <a:lumMod val="85000"/>
            </a:schemeClr>
          </a:solidFill>
          <a:ln w="9525" algn="ctr">
            <a:solidFill>
              <a:schemeClr val="bg1">
                <a:lumMod val="75000"/>
              </a:schemeClr>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400" b="1" dirty="0">
                <a:solidFill>
                  <a:srgbClr val="0000CC"/>
                </a:solidFill>
                <a:latin typeface="Arial" panose="020B0604020202020204" pitchFamily="34" charset="0"/>
                <a:cs typeface="Arial" panose="020B0604020202020204" pitchFamily="34" charset="0"/>
              </a:rPr>
              <a:t>SELECT </a:t>
            </a:r>
            <a:r>
              <a:rPr lang="en-US" sz="1400" b="1" dirty="0">
                <a:solidFill>
                  <a:srgbClr val="FF33CC"/>
                </a:solidFill>
                <a:latin typeface="Arial" panose="020B0604020202020204" pitchFamily="34" charset="0"/>
                <a:cs typeface="Arial" panose="020B0604020202020204" pitchFamily="34" charset="0"/>
              </a:rPr>
              <a:t>CHOOSE</a:t>
            </a:r>
            <a:r>
              <a:rPr lang="en-US" sz="1400" b="1" dirty="0">
                <a:latin typeface="Arial" panose="020B0604020202020204" pitchFamily="34" charset="0"/>
                <a:cs typeface="Arial" panose="020B0604020202020204" pitchFamily="34" charset="0"/>
              </a:rPr>
              <a:t> (3, </a:t>
            </a:r>
            <a:r>
              <a:rPr lang="en-US" sz="1400" b="1" dirty="0">
                <a:solidFill>
                  <a:srgbClr val="FF0000"/>
                </a:solidFill>
                <a:latin typeface="Arial" panose="020B0604020202020204" pitchFamily="34" charset="0"/>
                <a:cs typeface="Arial" panose="020B0604020202020204" pitchFamily="34" charset="0"/>
              </a:rPr>
              <a:t>'Beverages', 'Condiments', 'Confections'</a:t>
            </a:r>
            <a:r>
              <a:rPr lang="en-US" sz="1400" b="1" dirty="0">
                <a:latin typeface="Arial" panose="020B0604020202020204" pitchFamily="34" charset="0"/>
                <a:cs typeface="Arial" panose="020B0604020202020204" pitchFamily="34" charset="0"/>
              </a:rPr>
              <a:t>) </a:t>
            </a:r>
            <a:r>
              <a:rPr lang="en-US" sz="1400" b="1" dirty="0">
                <a:solidFill>
                  <a:srgbClr val="0000CC"/>
                </a:solidFill>
                <a:latin typeface="Arial" panose="020B0604020202020204" pitchFamily="34" charset="0"/>
                <a:cs typeface="Arial" panose="020B0604020202020204" pitchFamily="34" charset="0"/>
              </a:rPr>
              <a:t>AS </a:t>
            </a:r>
            <a:r>
              <a:rPr lang="en-US" sz="1400" b="1" dirty="0">
                <a:latin typeface="Arial" panose="020B0604020202020204" pitchFamily="34" charset="0"/>
                <a:cs typeface="Arial" panose="020B0604020202020204" pitchFamily="34" charset="0"/>
              </a:rPr>
              <a:t>choose_result;</a:t>
            </a:r>
          </a:p>
        </p:txBody>
      </p:sp>
      <p:sp>
        <p:nvSpPr>
          <p:cNvPr id="6" name="AutoShape 3"/>
          <p:cNvSpPr>
            <a:spLocks noChangeArrowheads="1"/>
          </p:cNvSpPr>
          <p:nvPr/>
        </p:nvSpPr>
        <p:spPr bwMode="auto">
          <a:xfrm>
            <a:off x="654756" y="3717032"/>
            <a:ext cx="7902222" cy="700105"/>
          </a:xfrm>
          <a:prstGeom prst="roundRect">
            <a:avLst>
              <a:gd name="adj" fmla="val 7093"/>
            </a:avLst>
          </a:prstGeom>
          <a:solidFill>
            <a:schemeClr val="bg1">
              <a:lumMod val="85000"/>
            </a:schemeClr>
          </a:solidFill>
          <a:ln w="9525" algn="ctr">
            <a:solidFill>
              <a:schemeClr val="bg1">
                <a:lumMod val="75000"/>
              </a:schemeClr>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400" b="1" dirty="0">
                <a:latin typeface="Arial" panose="020B0604020202020204" pitchFamily="34" charset="0"/>
                <a:cs typeface="Arial" panose="020B0604020202020204" pitchFamily="34" charset="0"/>
              </a:rPr>
              <a:t>choose_result</a:t>
            </a:r>
          </a:p>
          <a:p>
            <a:pPr defTabSz="457200">
              <a:lnSpc>
                <a:spcPct val="90000"/>
              </a:lnSpc>
              <a:tabLst>
                <a:tab pos="457200" algn="l"/>
              </a:tabLst>
              <a:defRPr/>
            </a:pPr>
            <a:r>
              <a:rPr lang="en-US" sz="1400" b="1" dirty="0">
                <a:latin typeface="Arial" panose="020B0604020202020204" pitchFamily="34" charset="0"/>
                <a:cs typeface="Arial" panose="020B0604020202020204" pitchFamily="34" charset="0"/>
              </a:rPr>
              <a:t>-------------</a:t>
            </a:r>
          </a:p>
          <a:p>
            <a:pPr defTabSz="457200">
              <a:lnSpc>
                <a:spcPct val="90000"/>
              </a:lnSpc>
              <a:tabLst>
                <a:tab pos="457200" algn="l"/>
              </a:tabLst>
              <a:defRPr/>
            </a:pPr>
            <a:r>
              <a:rPr lang="en-US" sz="1400" b="1" dirty="0">
                <a:latin typeface="Arial" panose="020B0604020202020204" pitchFamily="34" charset="0"/>
                <a:cs typeface="Arial" panose="020B0604020202020204" pitchFamily="34" charset="0"/>
              </a:rPr>
              <a:t>Confections</a:t>
            </a:r>
          </a:p>
        </p:txBody>
      </p:sp>
    </p:spTree>
    <p:extLst>
      <p:ext uri="{BB962C8B-B14F-4D97-AF65-F5344CB8AC3E}">
        <p14:creationId xmlns:p14="http://schemas.microsoft.com/office/powerpoint/2010/main" val="421761960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6547" t="36419" r="4774" b="52957"/>
          <a:stretch/>
        </p:blipFill>
        <p:spPr bwMode="auto">
          <a:xfrm>
            <a:off x="-7590" y="6040198"/>
            <a:ext cx="9151590" cy="817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Date Placeholder 8"/>
          <p:cNvSpPr>
            <a:spLocks noGrp="1"/>
          </p:cNvSpPr>
          <p:nvPr>
            <p:ph type="dt" sz="half" idx="10"/>
          </p:nvPr>
        </p:nvSpPr>
        <p:spPr>
          <a:xfrm>
            <a:off x="710208" y="6040198"/>
            <a:ext cx="2133600" cy="817802"/>
          </a:xfrm>
        </p:spPr>
        <p:txBody>
          <a:bodyPr/>
          <a:lstStyle/>
          <a:p>
            <a:fld id="{F8CEAB0B-EF5F-47CE-B945-B520406DFE86}" type="datetime1">
              <a:rPr lang="tr-TR" sz="1000" smtClean="0">
                <a:solidFill>
                  <a:schemeClr val="bg1"/>
                </a:solidFill>
                <a:latin typeface="Arial" panose="020B0604020202020204" pitchFamily="34" charset="0"/>
                <a:cs typeface="Arial" panose="020B0604020202020204" pitchFamily="34" charset="0"/>
              </a:rPr>
              <a:t>13.11.2018</a:t>
            </a:fld>
            <a:r>
              <a:rPr lang="tr-TR" sz="1000" dirty="0">
                <a:solidFill>
                  <a:schemeClr val="bg1"/>
                </a:solidFill>
                <a:latin typeface="Arial" panose="020B0604020202020204" pitchFamily="34" charset="0"/>
                <a:cs typeface="Arial" panose="020B0604020202020204" pitchFamily="34" charset="0"/>
              </a:rPr>
              <a:t> /</a:t>
            </a:r>
            <a:endParaRPr lang="tr-TR" sz="1000" b="1" dirty="0">
              <a:solidFill>
                <a:schemeClr val="bg1"/>
              </a:solidFill>
              <a:latin typeface="Arial" panose="020B0604020202020204" pitchFamily="34" charset="0"/>
              <a:cs typeface="Arial" panose="020B0604020202020204" pitchFamily="34" charset="0"/>
            </a:endParaRPr>
          </a:p>
        </p:txBody>
      </p:sp>
      <p:sp>
        <p:nvSpPr>
          <p:cNvPr id="11" name="Slide Number Placeholder 10"/>
          <p:cNvSpPr>
            <a:spLocks noGrp="1"/>
          </p:cNvSpPr>
          <p:nvPr>
            <p:ph type="sldNum" sz="quarter" idx="12"/>
          </p:nvPr>
        </p:nvSpPr>
        <p:spPr>
          <a:xfrm>
            <a:off x="323528" y="6040198"/>
            <a:ext cx="504056" cy="817802"/>
          </a:xfrm>
        </p:spPr>
        <p:txBody>
          <a:bodyPr/>
          <a:lstStyle/>
          <a:p>
            <a:pPr algn="l"/>
            <a:r>
              <a:rPr lang="tr-TR" sz="1000" dirty="0">
                <a:solidFill>
                  <a:schemeClr val="bg1"/>
                </a:solidFill>
                <a:latin typeface="Arial" panose="020B0604020202020204" pitchFamily="34" charset="0"/>
                <a:cs typeface="Arial" panose="020B0604020202020204" pitchFamily="34" charset="0"/>
              </a:rPr>
              <a:t>/ </a:t>
            </a:r>
            <a:fld id="{F3333AC9-9173-4153-B08D-660CAB894A39}" type="slidenum">
              <a:rPr lang="tr-TR" sz="1000" smtClean="0">
                <a:solidFill>
                  <a:schemeClr val="bg1"/>
                </a:solidFill>
                <a:latin typeface="Arial" panose="020B0604020202020204" pitchFamily="34" charset="0"/>
                <a:cs typeface="Arial" panose="020B0604020202020204" pitchFamily="34" charset="0"/>
              </a:rPr>
              <a:pPr algn="l"/>
              <a:t>92</a:t>
            </a:fld>
            <a:r>
              <a:rPr lang="tr-TR" sz="1000" dirty="0">
                <a:solidFill>
                  <a:schemeClr val="bg1"/>
                </a:solidFill>
                <a:latin typeface="Arial" panose="020B0604020202020204" pitchFamily="34" charset="0"/>
                <a:cs typeface="Arial" panose="020B0604020202020204" pitchFamily="34" charset="0"/>
              </a:rPr>
              <a:t> /</a:t>
            </a:r>
          </a:p>
        </p:txBody>
      </p:sp>
      <p:sp>
        <p:nvSpPr>
          <p:cNvPr id="18" name="Subtitle 2"/>
          <p:cNvSpPr txBox="1">
            <a:spLocks/>
          </p:cNvSpPr>
          <p:nvPr/>
        </p:nvSpPr>
        <p:spPr>
          <a:xfrm>
            <a:off x="251520" y="1700808"/>
            <a:ext cx="8640960" cy="40324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800" b="1" dirty="0">
                <a:solidFill>
                  <a:schemeClr val="bg1">
                    <a:lumMod val="65000"/>
                  </a:schemeClr>
                </a:solidFill>
                <a:latin typeface="Arial" panose="020B0604020202020204" pitchFamily="34" charset="0"/>
                <a:cs typeface="Arial" panose="020B0604020202020204" pitchFamily="34" charset="0"/>
              </a:rPr>
              <a:t>CASE</a:t>
            </a:r>
          </a:p>
        </p:txBody>
      </p:sp>
      <p:pic>
        <p:nvPicPr>
          <p:cNvPr id="1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545" y="260649"/>
            <a:ext cx="720080"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Straight Connector 19"/>
          <p:cNvCxnSpPr/>
          <p:nvPr/>
        </p:nvCxnSpPr>
        <p:spPr>
          <a:xfrm>
            <a:off x="1691680" y="0"/>
            <a:ext cx="0" cy="980729"/>
          </a:xfrm>
          <a:prstGeom prst="line">
            <a:avLst/>
          </a:prstGeom>
          <a:ln w="28575">
            <a:solidFill>
              <a:srgbClr val="FF5200"/>
            </a:solidFill>
          </a:ln>
        </p:spPr>
        <p:style>
          <a:lnRef idx="1">
            <a:schemeClr val="accent1"/>
          </a:lnRef>
          <a:fillRef idx="0">
            <a:schemeClr val="accent1"/>
          </a:fillRef>
          <a:effectRef idx="0">
            <a:schemeClr val="accent1"/>
          </a:effectRef>
          <a:fontRef idx="minor">
            <a:schemeClr val="tx1"/>
          </a:fontRef>
        </p:style>
      </p:cxnSp>
      <p:sp>
        <p:nvSpPr>
          <p:cNvPr id="21" name="Title 1"/>
          <p:cNvSpPr txBox="1">
            <a:spLocks/>
          </p:cNvSpPr>
          <p:nvPr/>
        </p:nvSpPr>
        <p:spPr>
          <a:xfrm>
            <a:off x="1907704" y="260648"/>
            <a:ext cx="6768743" cy="72008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5200"/>
                </a:solidFill>
                <a:latin typeface="Arial" panose="020B0604020202020204" pitchFamily="34" charset="0"/>
                <a:cs typeface="Arial" panose="020B0604020202020204" pitchFamily="34" charset="0"/>
              </a:rPr>
              <a:t>Functions</a:t>
            </a:r>
            <a:endParaRPr lang="tr-TR" sz="2800" b="1" dirty="0">
              <a:solidFill>
                <a:srgbClr val="FF5200"/>
              </a:solidFill>
              <a:latin typeface="Arial" panose="020B0604020202020204" pitchFamily="34" charset="0"/>
              <a:cs typeface="Arial" panose="020B0604020202020204" pitchFamily="34" charset="0"/>
            </a:endParaRPr>
          </a:p>
        </p:txBody>
      </p:sp>
      <p:sp>
        <p:nvSpPr>
          <p:cNvPr id="2" name="Footer Placeholder 1">
            <a:extLst>
              <a:ext uri="{FF2B5EF4-FFF2-40B4-BE49-F238E27FC236}">
                <a16:creationId xmlns:a16="http://schemas.microsoft.com/office/drawing/2014/main" id="{9841CF9E-6D3B-49D1-B2FD-1361862BBA90}"/>
              </a:ext>
            </a:extLst>
          </p:cNvPr>
          <p:cNvSpPr>
            <a:spLocks noGrp="1"/>
          </p:cNvSpPr>
          <p:nvPr>
            <p:ph type="ftr" sz="quarter" idx="11"/>
          </p:nvPr>
        </p:nvSpPr>
        <p:spPr>
          <a:xfrm>
            <a:off x="1475656" y="6040198"/>
            <a:ext cx="2391544" cy="817802"/>
          </a:xfrm>
        </p:spPr>
        <p:txBody>
          <a:bodyPr/>
          <a:lstStyle/>
          <a:p>
            <a:pPr algn="l"/>
            <a:r>
              <a:rPr lang="tr-TR" dirty="0">
                <a:solidFill>
                  <a:schemeClr val="bg1"/>
                </a:solidFill>
              </a:rPr>
              <a:t>MS SQL </a:t>
            </a:r>
            <a:r>
              <a:rPr lang="tr-TR" dirty="0" err="1">
                <a:solidFill>
                  <a:schemeClr val="bg1"/>
                </a:solidFill>
              </a:rPr>
              <a:t>SQL</a:t>
            </a:r>
            <a:r>
              <a:rPr lang="tr-TR" dirty="0">
                <a:solidFill>
                  <a:schemeClr val="bg1"/>
                </a:solidFill>
              </a:rPr>
              <a:t> Fundamentals</a:t>
            </a:r>
          </a:p>
        </p:txBody>
      </p:sp>
    </p:spTree>
    <p:extLst>
      <p:ext uri="{BB962C8B-B14F-4D97-AF65-F5344CB8AC3E}">
        <p14:creationId xmlns:p14="http://schemas.microsoft.com/office/powerpoint/2010/main" val="77458918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53329"/>
          </a:xfrm>
        </p:spPr>
        <p:txBody>
          <a:bodyPr>
            <a:noAutofit/>
          </a:bodyPr>
          <a:lstStyle/>
          <a:p>
            <a:r>
              <a:rPr lang="en-US" sz="3600" b="1" dirty="0">
                <a:solidFill>
                  <a:schemeClr val="bg1">
                    <a:lumMod val="50000"/>
                  </a:schemeClr>
                </a:solidFill>
                <a:latin typeface="Arial" panose="020B0604020202020204" pitchFamily="34" charset="0"/>
                <a:cs typeface="Arial" panose="020B0604020202020204" pitchFamily="34" charset="0"/>
              </a:rPr>
              <a:t>CASE</a:t>
            </a:r>
          </a:p>
        </p:txBody>
      </p:sp>
      <p:sp>
        <p:nvSpPr>
          <p:cNvPr id="3" name="Content Placeholder 2"/>
          <p:cNvSpPr>
            <a:spLocks noGrp="1"/>
          </p:cNvSpPr>
          <p:nvPr>
            <p:ph idx="1"/>
          </p:nvPr>
        </p:nvSpPr>
        <p:spPr>
          <a:xfrm>
            <a:off x="683568" y="918624"/>
            <a:ext cx="7920880" cy="3374471"/>
          </a:xfrm>
        </p:spPr>
        <p:txBody>
          <a:bodyPr>
            <a:normAutofit lnSpcReduction="10000"/>
          </a:bodyPr>
          <a:lstStyle/>
          <a:p>
            <a:pPr marL="0" indent="0">
              <a:buNone/>
            </a:pPr>
            <a:r>
              <a:rPr lang="en-US" sz="1600" b="1" dirty="0">
                <a:solidFill>
                  <a:schemeClr val="bg1">
                    <a:lumMod val="50000"/>
                  </a:schemeClr>
                </a:solidFill>
                <a:latin typeface="Arial" panose="020B0604020202020204" pitchFamily="34" charset="0"/>
                <a:cs typeface="Arial" panose="020B0604020202020204" pitchFamily="34" charset="0"/>
              </a:rPr>
              <a:t>Evaluates a list of conditions and returns one of multiple possible result expressions.</a:t>
            </a:r>
          </a:p>
          <a:p>
            <a:pPr marL="0" indent="0">
              <a:buNone/>
            </a:pPr>
            <a:endParaRPr lang="en-US" sz="1600" b="1" dirty="0">
              <a:solidFill>
                <a:schemeClr val="bg1">
                  <a:lumMod val="50000"/>
                </a:schemeClr>
              </a:solidFill>
              <a:latin typeface="Arial" panose="020B0604020202020204" pitchFamily="34" charset="0"/>
              <a:cs typeface="Arial" panose="020B0604020202020204" pitchFamily="34" charset="0"/>
            </a:endParaRPr>
          </a:p>
          <a:p>
            <a:pPr marL="0" indent="0">
              <a:buNone/>
            </a:pPr>
            <a:r>
              <a:rPr lang="en-US" sz="1600" b="1" dirty="0">
                <a:solidFill>
                  <a:schemeClr val="bg1">
                    <a:lumMod val="50000"/>
                  </a:schemeClr>
                </a:solidFill>
                <a:latin typeface="Arial" panose="020B0604020202020204" pitchFamily="34" charset="0"/>
                <a:cs typeface="Arial" panose="020B0604020202020204" pitchFamily="34" charset="0"/>
              </a:rPr>
              <a:t>The </a:t>
            </a:r>
            <a:r>
              <a:rPr lang="en-US" sz="1600" b="1" dirty="0">
                <a:solidFill>
                  <a:schemeClr val="tx2">
                    <a:lumMod val="75000"/>
                  </a:schemeClr>
                </a:solidFill>
                <a:latin typeface="Arial" panose="020B0604020202020204" pitchFamily="34" charset="0"/>
                <a:cs typeface="Arial" panose="020B0604020202020204" pitchFamily="34" charset="0"/>
              </a:rPr>
              <a:t>CASE expression </a:t>
            </a:r>
            <a:r>
              <a:rPr lang="en-US" sz="1600" b="1" dirty="0">
                <a:solidFill>
                  <a:schemeClr val="bg1">
                    <a:lumMod val="50000"/>
                  </a:schemeClr>
                </a:solidFill>
                <a:latin typeface="Arial" panose="020B0604020202020204" pitchFamily="34" charset="0"/>
                <a:cs typeface="Arial" panose="020B0604020202020204" pitchFamily="34" charset="0"/>
              </a:rPr>
              <a:t>has two formats:</a:t>
            </a:r>
          </a:p>
          <a:p>
            <a:pPr marL="0" indent="0">
              <a:buNone/>
            </a:pPr>
            <a:endParaRPr lang="en-US" sz="1600" b="1" dirty="0">
              <a:solidFill>
                <a:schemeClr val="bg1">
                  <a:lumMod val="50000"/>
                </a:schemeClr>
              </a:solidFill>
              <a:latin typeface="Arial" panose="020B0604020202020204" pitchFamily="34" charset="0"/>
              <a:cs typeface="Arial" panose="020B0604020202020204" pitchFamily="34" charset="0"/>
            </a:endParaRPr>
          </a:p>
          <a:p>
            <a:pPr marL="0" indent="0">
              <a:buNone/>
            </a:pPr>
            <a:r>
              <a:rPr lang="en-US" sz="1600" b="1" dirty="0">
                <a:solidFill>
                  <a:schemeClr val="bg1">
                    <a:lumMod val="50000"/>
                  </a:schemeClr>
                </a:solidFill>
                <a:latin typeface="Arial" panose="020B0604020202020204" pitchFamily="34" charset="0"/>
                <a:cs typeface="Arial" panose="020B0604020202020204" pitchFamily="34" charset="0"/>
              </a:rPr>
              <a:t>Simple :</a:t>
            </a:r>
          </a:p>
          <a:p>
            <a:pPr marL="0" indent="0">
              <a:buNone/>
            </a:pPr>
            <a:r>
              <a:rPr lang="en-US" sz="1600" b="1" dirty="0">
                <a:solidFill>
                  <a:schemeClr val="bg1">
                    <a:lumMod val="50000"/>
                  </a:schemeClr>
                </a:solidFill>
                <a:latin typeface="Arial" panose="020B0604020202020204" pitchFamily="34" charset="0"/>
                <a:cs typeface="Arial" panose="020B0604020202020204" pitchFamily="34" charset="0"/>
              </a:rPr>
              <a:t>Compares an expression to a set of simple expressions to determine the result.</a:t>
            </a:r>
          </a:p>
          <a:p>
            <a:pPr marL="0" indent="0">
              <a:buNone/>
            </a:pPr>
            <a:endParaRPr lang="en-US" sz="1600" b="1" dirty="0">
              <a:solidFill>
                <a:schemeClr val="bg1">
                  <a:lumMod val="50000"/>
                </a:schemeClr>
              </a:solidFill>
              <a:latin typeface="Arial" panose="020B0604020202020204" pitchFamily="34" charset="0"/>
              <a:cs typeface="Arial" panose="020B0604020202020204" pitchFamily="34" charset="0"/>
            </a:endParaRPr>
          </a:p>
          <a:p>
            <a:pPr marL="0" indent="0">
              <a:buNone/>
            </a:pPr>
            <a:r>
              <a:rPr lang="en-US" sz="1600" b="1" dirty="0">
                <a:solidFill>
                  <a:schemeClr val="bg1">
                    <a:lumMod val="50000"/>
                  </a:schemeClr>
                </a:solidFill>
                <a:latin typeface="Arial" panose="020B0604020202020204" pitchFamily="34" charset="0"/>
                <a:cs typeface="Arial" panose="020B0604020202020204" pitchFamily="34" charset="0"/>
              </a:rPr>
              <a:t>Searched:</a:t>
            </a:r>
          </a:p>
          <a:p>
            <a:pPr marL="0" indent="0">
              <a:buNone/>
            </a:pPr>
            <a:r>
              <a:rPr lang="en-US" sz="1600" b="1" dirty="0">
                <a:solidFill>
                  <a:schemeClr val="bg1">
                    <a:lumMod val="50000"/>
                  </a:schemeClr>
                </a:solidFill>
                <a:latin typeface="Arial" panose="020B0604020202020204" pitchFamily="34" charset="0"/>
                <a:cs typeface="Arial" panose="020B0604020202020204" pitchFamily="34" charset="0"/>
              </a:rPr>
              <a:t>Evaluates a set of Boolean expressions to determine the result.</a:t>
            </a:r>
          </a:p>
          <a:p>
            <a:pPr marL="0" indent="0">
              <a:buNone/>
            </a:pPr>
            <a:endParaRPr lang="en-US" sz="1600" b="1" dirty="0">
              <a:solidFill>
                <a:schemeClr val="bg1">
                  <a:lumMod val="50000"/>
                </a:schemeClr>
              </a:solidFill>
              <a:latin typeface="Arial" panose="020B0604020202020204" pitchFamily="34" charset="0"/>
              <a:cs typeface="Arial" panose="020B0604020202020204" pitchFamily="34" charset="0"/>
            </a:endParaRPr>
          </a:p>
          <a:p>
            <a:pPr marL="0" indent="0">
              <a:buNone/>
            </a:pPr>
            <a:r>
              <a:rPr lang="en-US" sz="1600" b="1" dirty="0">
                <a:solidFill>
                  <a:schemeClr val="bg1">
                    <a:lumMod val="50000"/>
                  </a:schemeClr>
                </a:solidFill>
                <a:latin typeface="Arial" panose="020B0604020202020204" pitchFamily="34" charset="0"/>
                <a:cs typeface="Arial" panose="020B0604020202020204" pitchFamily="34" charset="0"/>
              </a:rPr>
              <a:t>Both formats support an optional </a:t>
            </a:r>
            <a:r>
              <a:rPr lang="en-US" sz="1600" b="1" dirty="0">
                <a:solidFill>
                  <a:schemeClr val="tx2">
                    <a:lumMod val="75000"/>
                  </a:schemeClr>
                </a:solidFill>
                <a:latin typeface="Arial" panose="020B0604020202020204" pitchFamily="34" charset="0"/>
                <a:cs typeface="Arial" panose="020B0604020202020204" pitchFamily="34" charset="0"/>
              </a:rPr>
              <a:t>ELSE</a:t>
            </a:r>
            <a:r>
              <a:rPr lang="en-US" sz="1600" b="1" dirty="0">
                <a:solidFill>
                  <a:schemeClr val="bg1">
                    <a:lumMod val="50000"/>
                  </a:schemeClr>
                </a:solidFill>
                <a:latin typeface="Arial" panose="020B0604020202020204" pitchFamily="34" charset="0"/>
                <a:cs typeface="Arial" panose="020B0604020202020204" pitchFamily="34" charset="0"/>
              </a:rPr>
              <a:t> argument.</a:t>
            </a:r>
          </a:p>
        </p:txBody>
      </p:sp>
      <p:sp>
        <p:nvSpPr>
          <p:cNvPr id="9" name="AutoShape 3"/>
          <p:cNvSpPr>
            <a:spLocks noChangeArrowheads="1"/>
          </p:cNvSpPr>
          <p:nvPr/>
        </p:nvSpPr>
        <p:spPr bwMode="auto">
          <a:xfrm>
            <a:off x="827583" y="4501172"/>
            <a:ext cx="7488833" cy="297305"/>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400" b="1" dirty="0">
                <a:solidFill>
                  <a:srgbClr val="0000CC"/>
                </a:solidFill>
                <a:latin typeface="Arial" panose="020B0604020202020204" pitchFamily="34" charset="0"/>
                <a:ea typeface="Verdana" panose="020B0604030504040204" pitchFamily="34" charset="0"/>
                <a:cs typeface="Arial" panose="020B0604020202020204" pitchFamily="34" charset="0"/>
              </a:rPr>
              <a:t>SELECT </a:t>
            </a:r>
            <a:r>
              <a:rPr lang="en-US" sz="1400" b="1" dirty="0">
                <a:solidFill>
                  <a:srgbClr val="FF33CC"/>
                </a:solidFill>
                <a:latin typeface="Arial" panose="020B0604020202020204" pitchFamily="34" charset="0"/>
                <a:ea typeface="Verdana" panose="020B0604030504040204" pitchFamily="34" charset="0"/>
                <a:cs typeface="Arial" panose="020B0604020202020204" pitchFamily="34" charset="0"/>
              </a:rPr>
              <a:t>ISNUMERIC</a:t>
            </a:r>
            <a:r>
              <a:rPr lang="en-US" sz="1400" b="1" dirty="0">
                <a:latin typeface="Arial" panose="020B0604020202020204" pitchFamily="34" charset="0"/>
                <a:ea typeface="Verdana" panose="020B0604030504040204" pitchFamily="34" charset="0"/>
                <a:cs typeface="Arial" panose="020B0604020202020204" pitchFamily="34" charset="0"/>
              </a:rPr>
              <a:t>(‘</a:t>
            </a:r>
            <a:r>
              <a:rPr lang="en-US" sz="1400" b="1" dirty="0">
                <a:solidFill>
                  <a:srgbClr val="FF0000"/>
                </a:solidFill>
                <a:latin typeface="Arial" panose="020B0604020202020204" pitchFamily="34" charset="0"/>
                <a:ea typeface="Verdana" panose="020B0604030504040204" pitchFamily="34" charset="0"/>
                <a:cs typeface="Arial" panose="020B0604020202020204" pitchFamily="34" charset="0"/>
              </a:rPr>
              <a:t>101.99</a:t>
            </a:r>
            <a:r>
              <a:rPr lang="en-US" sz="1400" b="1" dirty="0">
                <a:latin typeface="Arial" panose="020B0604020202020204" pitchFamily="34" charset="0"/>
                <a:ea typeface="Verdana" panose="020B0604030504040204" pitchFamily="34" charset="0"/>
                <a:cs typeface="Arial" panose="020B0604020202020204" pitchFamily="34" charset="0"/>
              </a:rPr>
              <a:t>')</a:t>
            </a:r>
            <a:r>
              <a:rPr lang="en-US" sz="1400" b="1" dirty="0">
                <a:solidFill>
                  <a:srgbClr val="0000CC"/>
                </a:solidFill>
                <a:latin typeface="Arial" panose="020B0604020202020204" pitchFamily="34" charset="0"/>
                <a:ea typeface="Verdana" panose="020B0604030504040204" pitchFamily="34" charset="0"/>
                <a:cs typeface="Arial" panose="020B0604020202020204" pitchFamily="34" charset="0"/>
              </a:rPr>
              <a:t> AS </a:t>
            </a:r>
            <a:r>
              <a:rPr lang="en-US" sz="1400" b="1" dirty="0">
                <a:latin typeface="Arial" panose="020B0604020202020204" pitchFamily="34" charset="0"/>
                <a:ea typeface="Verdana" panose="020B0604030504040204" pitchFamily="34" charset="0"/>
                <a:cs typeface="Arial" panose="020B0604020202020204" pitchFamily="34" charset="0"/>
              </a:rPr>
              <a:t>isnmumeric_result;</a:t>
            </a:r>
          </a:p>
        </p:txBody>
      </p:sp>
      <p:sp>
        <p:nvSpPr>
          <p:cNvPr id="10" name="AutoShape 3"/>
          <p:cNvSpPr>
            <a:spLocks noChangeArrowheads="1"/>
          </p:cNvSpPr>
          <p:nvPr/>
        </p:nvSpPr>
        <p:spPr bwMode="auto">
          <a:xfrm>
            <a:off x="827584" y="4889135"/>
            <a:ext cx="7488832" cy="700105"/>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400" b="1" dirty="0">
                <a:latin typeface="Arial" panose="020B0604020202020204" pitchFamily="34" charset="0"/>
                <a:ea typeface="Verdana" panose="020B0604030504040204" pitchFamily="34" charset="0"/>
                <a:cs typeface="Arial" panose="020B0604020202020204" pitchFamily="34" charset="0"/>
              </a:rPr>
              <a:t>isnmumeric_result</a:t>
            </a:r>
          </a:p>
          <a:p>
            <a:pPr defTabSz="457200">
              <a:lnSpc>
                <a:spcPct val="90000"/>
              </a:lnSpc>
              <a:tabLst>
                <a:tab pos="457200" algn="l"/>
              </a:tabLst>
              <a:defRPr/>
            </a:pPr>
            <a:r>
              <a:rPr lang="en-US" sz="1400" b="1" dirty="0">
                <a:latin typeface="Arial" panose="020B0604020202020204" pitchFamily="34" charset="0"/>
                <a:ea typeface="Verdana" panose="020B0604030504040204" pitchFamily="34" charset="0"/>
                <a:cs typeface="Arial" panose="020B0604020202020204" pitchFamily="34" charset="0"/>
              </a:rPr>
              <a:t>-----------------</a:t>
            </a:r>
          </a:p>
          <a:p>
            <a:pPr defTabSz="457200">
              <a:lnSpc>
                <a:spcPct val="90000"/>
              </a:lnSpc>
              <a:tabLst>
                <a:tab pos="457200" algn="l"/>
              </a:tabLst>
              <a:defRPr/>
            </a:pPr>
            <a:r>
              <a:rPr lang="en-US" sz="1400" b="1" dirty="0">
                <a:latin typeface="Arial" panose="020B0604020202020204" pitchFamily="34" charset="0"/>
                <a:ea typeface="Verdana" panose="020B0604030504040204" pitchFamily="34" charset="0"/>
                <a:cs typeface="Arial" panose="020B0604020202020204" pitchFamily="34" charset="0"/>
              </a:rPr>
              <a:t>1</a:t>
            </a:r>
          </a:p>
        </p:txBody>
      </p:sp>
    </p:spTree>
    <p:extLst>
      <p:ext uri="{BB962C8B-B14F-4D97-AF65-F5344CB8AC3E}">
        <p14:creationId xmlns:p14="http://schemas.microsoft.com/office/powerpoint/2010/main" val="81445885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lstStyle/>
          <a:p>
            <a:r>
              <a:rPr lang="en-US" sz="3200" b="1" dirty="0">
                <a:solidFill>
                  <a:schemeClr val="bg1">
                    <a:lumMod val="50000"/>
                  </a:schemeClr>
                </a:solidFill>
                <a:latin typeface="Arial" panose="020B0604020202020204" pitchFamily="34" charset="0"/>
                <a:cs typeface="Arial" panose="020B0604020202020204" pitchFamily="34" charset="0"/>
              </a:rPr>
              <a:t>Window Functions</a:t>
            </a:r>
          </a:p>
        </p:txBody>
      </p:sp>
      <p:sp>
        <p:nvSpPr>
          <p:cNvPr id="3" name="Content Placeholder 2"/>
          <p:cNvSpPr>
            <a:spLocks noGrp="1"/>
          </p:cNvSpPr>
          <p:nvPr>
            <p:ph sz="quarter" idx="10"/>
          </p:nvPr>
        </p:nvSpPr>
        <p:spPr>
          <a:xfrm>
            <a:off x="284560" y="1268761"/>
            <a:ext cx="8643938" cy="1224135"/>
          </a:xfrm>
        </p:spPr>
        <p:txBody>
          <a:bodyPr/>
          <a:lstStyle/>
          <a:p>
            <a:pPr marL="0" lvl="0" indent="0">
              <a:buNone/>
            </a:pPr>
            <a:r>
              <a:rPr lang="en-US" sz="2000" b="1" dirty="0">
                <a:solidFill>
                  <a:schemeClr val="bg1">
                    <a:lumMod val="50000"/>
                  </a:schemeClr>
                </a:solidFill>
                <a:latin typeface="Arial" panose="020B0604020202020204" pitchFamily="34" charset="0"/>
                <a:cs typeface="Arial" panose="020B0604020202020204" pitchFamily="34" charset="0"/>
              </a:rPr>
              <a:t>Functions applied to a window, or set of rows</a:t>
            </a:r>
          </a:p>
          <a:p>
            <a:pPr marL="0" lvl="0" indent="0">
              <a:buNone/>
            </a:pPr>
            <a:r>
              <a:rPr lang="en-US" sz="2000" b="1" dirty="0">
                <a:solidFill>
                  <a:schemeClr val="bg1">
                    <a:lumMod val="50000"/>
                  </a:schemeClr>
                </a:solidFill>
                <a:latin typeface="Arial" panose="020B0604020202020204" pitchFamily="34" charset="0"/>
                <a:cs typeface="Arial" panose="020B0604020202020204" pitchFamily="34" charset="0"/>
              </a:rPr>
              <a:t>Include ranking, offset, aggregate and distribution functions</a:t>
            </a:r>
          </a:p>
          <a:p>
            <a:pPr marL="0" indent="0">
              <a:buNone/>
            </a:pPr>
            <a:endParaRPr lang="en-US" sz="2000" b="1" dirty="0">
              <a:solidFill>
                <a:schemeClr val="bg1">
                  <a:lumMod val="50000"/>
                </a:schemeClr>
              </a:solidFill>
              <a:latin typeface="Arial" panose="020B0604020202020204" pitchFamily="34" charset="0"/>
              <a:cs typeface="Arial" panose="020B0604020202020204" pitchFamily="34" charset="0"/>
            </a:endParaRPr>
          </a:p>
        </p:txBody>
      </p:sp>
      <p:sp>
        <p:nvSpPr>
          <p:cNvPr id="5" name="AutoShape 3"/>
          <p:cNvSpPr>
            <a:spLocks noChangeArrowheads="1"/>
          </p:cNvSpPr>
          <p:nvPr/>
        </p:nvSpPr>
        <p:spPr bwMode="auto">
          <a:xfrm>
            <a:off x="457200" y="2535966"/>
            <a:ext cx="8229600" cy="965042"/>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342900" fontAlgn="base">
              <a:lnSpc>
                <a:spcPct val="90000"/>
              </a:lnSpc>
              <a:spcBef>
                <a:spcPct val="0"/>
              </a:spcBef>
              <a:spcAft>
                <a:spcPct val="0"/>
              </a:spcAft>
              <a:tabLst>
                <a:tab pos="342900" algn="l"/>
              </a:tabLst>
            </a:pPr>
            <a:r>
              <a:rPr lang="en-US" sz="1500" b="1" kern="0" dirty="0">
                <a:solidFill>
                  <a:srgbClr val="000000"/>
                </a:solidFill>
                <a:latin typeface="Arial" panose="020B0604020202020204" pitchFamily="34" charset="0"/>
                <a:cs typeface="Arial" panose="020B0604020202020204" pitchFamily="34" charset="0"/>
              </a:rPr>
              <a:t>SELECT TOP(3) </a:t>
            </a:r>
            <a:r>
              <a:rPr lang="en-US" sz="1500" b="1" kern="0" dirty="0" err="1">
                <a:solidFill>
                  <a:srgbClr val="000000"/>
                </a:solidFill>
                <a:latin typeface="Arial" panose="020B0604020202020204" pitchFamily="34" charset="0"/>
                <a:cs typeface="Arial" panose="020B0604020202020204" pitchFamily="34" charset="0"/>
              </a:rPr>
              <a:t>ProductID</a:t>
            </a:r>
            <a:r>
              <a:rPr lang="en-US" sz="1500" b="1" kern="0" dirty="0">
                <a:solidFill>
                  <a:srgbClr val="000000"/>
                </a:solidFill>
                <a:latin typeface="Arial" panose="020B0604020202020204" pitchFamily="34" charset="0"/>
                <a:cs typeface="Arial" panose="020B0604020202020204" pitchFamily="34" charset="0"/>
              </a:rPr>
              <a:t>, Name, </a:t>
            </a:r>
            <a:r>
              <a:rPr lang="en-US" sz="1500" b="1" kern="0" dirty="0" err="1">
                <a:solidFill>
                  <a:srgbClr val="000000"/>
                </a:solidFill>
                <a:latin typeface="Arial" panose="020B0604020202020204" pitchFamily="34" charset="0"/>
                <a:cs typeface="Arial" panose="020B0604020202020204" pitchFamily="34" charset="0"/>
              </a:rPr>
              <a:t>ListPrice</a:t>
            </a:r>
            <a:r>
              <a:rPr lang="en-US" sz="1500" b="1" kern="0" dirty="0">
                <a:solidFill>
                  <a:srgbClr val="000000"/>
                </a:solidFill>
                <a:latin typeface="Arial" panose="020B0604020202020204" pitchFamily="34" charset="0"/>
                <a:cs typeface="Arial" panose="020B0604020202020204" pitchFamily="34" charset="0"/>
              </a:rPr>
              <a:t>,</a:t>
            </a:r>
          </a:p>
          <a:p>
            <a:pPr defTabSz="342900" fontAlgn="base">
              <a:lnSpc>
                <a:spcPct val="90000"/>
              </a:lnSpc>
              <a:spcBef>
                <a:spcPct val="0"/>
              </a:spcBef>
              <a:spcAft>
                <a:spcPct val="0"/>
              </a:spcAft>
              <a:tabLst>
                <a:tab pos="342900" algn="l"/>
              </a:tabLst>
            </a:pPr>
            <a:r>
              <a:rPr lang="en-US" sz="1500" b="1" kern="0" dirty="0">
                <a:solidFill>
                  <a:srgbClr val="000000"/>
                </a:solidFill>
                <a:latin typeface="Arial" panose="020B0604020202020204" pitchFamily="34" charset="0"/>
                <a:cs typeface="Arial" panose="020B0604020202020204" pitchFamily="34" charset="0"/>
              </a:rPr>
              <a:t>	</a:t>
            </a:r>
            <a:r>
              <a:rPr lang="en-US" sz="1500" b="1" kern="0" dirty="0">
                <a:solidFill>
                  <a:srgbClr val="FF0000"/>
                </a:solidFill>
                <a:latin typeface="Arial" panose="020B0604020202020204" pitchFamily="34" charset="0"/>
                <a:cs typeface="Arial" panose="020B0604020202020204" pitchFamily="34" charset="0"/>
              </a:rPr>
              <a:t>RANK() OVER(ORDER BY </a:t>
            </a:r>
            <a:r>
              <a:rPr lang="en-US" sz="1500" b="1" kern="0" dirty="0" err="1">
                <a:solidFill>
                  <a:srgbClr val="FF0000"/>
                </a:solidFill>
                <a:latin typeface="Arial" panose="020B0604020202020204" pitchFamily="34" charset="0"/>
                <a:cs typeface="Arial" panose="020B0604020202020204" pitchFamily="34" charset="0"/>
              </a:rPr>
              <a:t>ListPrice</a:t>
            </a:r>
            <a:r>
              <a:rPr lang="en-US" sz="1500" b="1" kern="0" dirty="0">
                <a:solidFill>
                  <a:srgbClr val="FF0000"/>
                </a:solidFill>
                <a:latin typeface="Arial" panose="020B0604020202020204" pitchFamily="34" charset="0"/>
                <a:cs typeface="Arial" panose="020B0604020202020204" pitchFamily="34" charset="0"/>
              </a:rPr>
              <a:t> DESC) </a:t>
            </a:r>
            <a:r>
              <a:rPr lang="en-US" sz="1500" b="1" kern="0" dirty="0">
                <a:solidFill>
                  <a:srgbClr val="000000"/>
                </a:solidFill>
                <a:latin typeface="Arial" panose="020B0604020202020204" pitchFamily="34" charset="0"/>
                <a:cs typeface="Arial" panose="020B0604020202020204" pitchFamily="34" charset="0"/>
              </a:rPr>
              <a:t>AS </a:t>
            </a:r>
            <a:r>
              <a:rPr lang="en-US" sz="1500" b="1" kern="0" dirty="0" err="1">
                <a:solidFill>
                  <a:srgbClr val="000000"/>
                </a:solidFill>
                <a:latin typeface="Arial" panose="020B0604020202020204" pitchFamily="34" charset="0"/>
                <a:cs typeface="Arial" panose="020B0604020202020204" pitchFamily="34" charset="0"/>
              </a:rPr>
              <a:t>RankByPrice</a:t>
            </a:r>
            <a:endParaRPr lang="en-US" sz="1500" b="1" kern="0" dirty="0">
              <a:solidFill>
                <a:srgbClr val="000000"/>
              </a:solidFill>
              <a:latin typeface="Arial" panose="020B0604020202020204" pitchFamily="34" charset="0"/>
              <a:cs typeface="Arial" panose="020B0604020202020204" pitchFamily="34" charset="0"/>
            </a:endParaRPr>
          </a:p>
          <a:p>
            <a:pPr defTabSz="342900" fontAlgn="base">
              <a:lnSpc>
                <a:spcPct val="90000"/>
              </a:lnSpc>
              <a:spcBef>
                <a:spcPct val="0"/>
              </a:spcBef>
              <a:spcAft>
                <a:spcPct val="0"/>
              </a:spcAft>
              <a:tabLst>
                <a:tab pos="342900" algn="l"/>
              </a:tabLst>
            </a:pPr>
            <a:r>
              <a:rPr lang="en-US" sz="1500" b="1" kern="0" dirty="0">
                <a:solidFill>
                  <a:srgbClr val="000000"/>
                </a:solidFill>
                <a:latin typeface="Arial" panose="020B0604020202020204" pitchFamily="34" charset="0"/>
                <a:cs typeface="Arial" panose="020B0604020202020204" pitchFamily="34" charset="0"/>
              </a:rPr>
              <a:t>FROM </a:t>
            </a:r>
            <a:r>
              <a:rPr lang="en-US" sz="1500" b="1" kern="0" dirty="0" err="1">
                <a:solidFill>
                  <a:srgbClr val="000000"/>
                </a:solidFill>
                <a:latin typeface="Arial" panose="020B0604020202020204" pitchFamily="34" charset="0"/>
                <a:cs typeface="Arial" panose="020B0604020202020204" pitchFamily="34" charset="0"/>
              </a:rPr>
              <a:t>Production.Product</a:t>
            </a:r>
            <a:endParaRPr lang="en-US" sz="1500" b="1" kern="0" dirty="0">
              <a:solidFill>
                <a:srgbClr val="000000"/>
              </a:solidFill>
              <a:latin typeface="Arial" panose="020B0604020202020204" pitchFamily="34" charset="0"/>
              <a:cs typeface="Arial" panose="020B0604020202020204" pitchFamily="34" charset="0"/>
            </a:endParaRPr>
          </a:p>
          <a:p>
            <a:pPr defTabSz="342900" fontAlgn="base">
              <a:lnSpc>
                <a:spcPct val="90000"/>
              </a:lnSpc>
              <a:spcBef>
                <a:spcPct val="0"/>
              </a:spcBef>
              <a:spcAft>
                <a:spcPct val="0"/>
              </a:spcAft>
              <a:tabLst>
                <a:tab pos="342900" algn="l"/>
              </a:tabLst>
            </a:pPr>
            <a:r>
              <a:rPr lang="en-US" sz="1500" b="1" kern="0" dirty="0">
                <a:solidFill>
                  <a:srgbClr val="000000"/>
                </a:solidFill>
                <a:latin typeface="Arial" panose="020B0604020202020204" pitchFamily="34" charset="0"/>
                <a:cs typeface="Arial" panose="020B0604020202020204" pitchFamily="34" charset="0"/>
              </a:rPr>
              <a:t>ORDER BY </a:t>
            </a:r>
            <a:r>
              <a:rPr lang="en-US" sz="1500" b="1" kern="0" dirty="0" err="1">
                <a:solidFill>
                  <a:srgbClr val="000000"/>
                </a:solidFill>
                <a:latin typeface="Arial" panose="020B0604020202020204" pitchFamily="34" charset="0"/>
                <a:cs typeface="Arial" panose="020B0604020202020204" pitchFamily="34" charset="0"/>
              </a:rPr>
              <a:t>RankByPrice</a:t>
            </a:r>
            <a:r>
              <a:rPr lang="en-US" sz="1500" b="1" kern="0" dirty="0">
                <a:solidFill>
                  <a:srgbClr val="000000"/>
                </a:solidFill>
                <a:latin typeface="Arial" panose="020B0604020202020204" pitchFamily="34" charset="0"/>
                <a:cs typeface="Arial" panose="020B0604020202020204" pitchFamily="34" charset="0"/>
              </a:rPr>
              <a:t>;</a:t>
            </a:r>
          </a:p>
        </p:txBody>
      </p:sp>
      <p:graphicFrame>
        <p:nvGraphicFramePr>
          <p:cNvPr id="4" name="Table 3"/>
          <p:cNvGraphicFramePr>
            <a:graphicFrameLocks noGrp="1"/>
          </p:cNvGraphicFramePr>
          <p:nvPr>
            <p:extLst>
              <p:ext uri="{D42A27DB-BD31-4B8C-83A1-F6EECF244321}">
                <p14:modId xmlns:p14="http://schemas.microsoft.com/office/powerpoint/2010/main" val="1347228427"/>
              </p:ext>
            </p:extLst>
          </p:nvPr>
        </p:nvGraphicFramePr>
        <p:xfrm>
          <a:off x="1338449" y="4465497"/>
          <a:ext cx="6096000" cy="1127760"/>
        </p:xfrm>
        <a:graphic>
          <a:graphicData uri="http://schemas.openxmlformats.org/drawingml/2006/table">
            <a:tbl>
              <a:tblPr firstRow="1" bandRow="1">
                <a:tableStyleId>{2A488322-F2BA-4B5B-9748-0D474271808F}</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278130">
                <a:tc>
                  <a:txBody>
                    <a:bodyPr/>
                    <a:lstStyle/>
                    <a:p>
                      <a:r>
                        <a:rPr lang="en-GB" sz="1400" dirty="0" err="1"/>
                        <a:t>ProductID</a:t>
                      </a:r>
                      <a:endParaRPr lang="en-GB" sz="1400" dirty="0"/>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75000"/>
                      </a:schemeClr>
                    </a:solidFill>
                  </a:tcPr>
                </a:tc>
                <a:tc>
                  <a:txBody>
                    <a:bodyPr/>
                    <a:lstStyle/>
                    <a:p>
                      <a:r>
                        <a:rPr lang="en-GB" sz="1400" dirty="0"/>
                        <a:t>Name</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75000"/>
                      </a:schemeClr>
                    </a:solidFill>
                  </a:tcPr>
                </a:tc>
                <a:tc>
                  <a:txBody>
                    <a:bodyPr/>
                    <a:lstStyle/>
                    <a:p>
                      <a:r>
                        <a:rPr lang="en-GB" sz="1400" dirty="0" err="1"/>
                        <a:t>ListPrice</a:t>
                      </a:r>
                      <a:endParaRPr lang="en-GB" sz="1400" dirty="0"/>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75000"/>
                      </a:schemeClr>
                    </a:solidFill>
                  </a:tcPr>
                </a:tc>
                <a:tc>
                  <a:txBody>
                    <a:bodyPr/>
                    <a:lstStyle/>
                    <a:p>
                      <a:r>
                        <a:rPr lang="en-GB" sz="1400" dirty="0" err="1"/>
                        <a:t>RankByPrice</a:t>
                      </a:r>
                      <a:endParaRPr lang="en-GB" sz="1400" dirty="0"/>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278130">
                <a:tc>
                  <a:txBody>
                    <a:bodyPr/>
                    <a:lstStyle/>
                    <a:p>
                      <a:r>
                        <a:rPr lang="en-GB" sz="1400" dirty="0"/>
                        <a:t>8</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Gizmo</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263.50</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1</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278130">
                <a:tc>
                  <a:txBody>
                    <a:bodyPr/>
                    <a:lstStyle/>
                    <a:p>
                      <a:r>
                        <a:rPr lang="en-GB" sz="1400" dirty="0"/>
                        <a:t>29</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Widget</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123.79</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2</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278130">
                <a:tc>
                  <a:txBody>
                    <a:bodyPr/>
                    <a:lstStyle/>
                    <a:p>
                      <a:r>
                        <a:rPr lang="en-GB" sz="1400" dirty="0"/>
                        <a:t>9</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err="1"/>
                        <a:t>Thingybob</a:t>
                      </a:r>
                      <a:endParaRPr lang="en-GB" sz="1400" dirty="0"/>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97.00</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GB" sz="1400" dirty="0"/>
                        <a:t>3</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7" name="Down Arrow 6"/>
          <p:cNvSpPr/>
          <p:nvPr/>
        </p:nvSpPr>
        <p:spPr>
          <a:xfrm>
            <a:off x="3992671" y="3645024"/>
            <a:ext cx="534696" cy="791538"/>
          </a:xfrm>
          <a:prstGeom prst="downArrow">
            <a:avLst/>
          </a:prstGeom>
          <a:solidFill>
            <a:schemeClr val="accent6">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sz="1050" b="1">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768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0"/>
                            </p:stCondLst>
                            <p:childTnLst>
                              <p:par>
                                <p:cTn id="14" presetID="22" presetClass="entr" presetSubtype="1"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7"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lstStyle/>
          <a:p>
            <a:pPr fontAlgn="ctr"/>
            <a:r>
              <a:rPr lang="en-GB" sz="4000" b="1" dirty="0">
                <a:solidFill>
                  <a:schemeClr val="bg1">
                    <a:lumMod val="50000"/>
                  </a:schemeClr>
                </a:solidFill>
                <a:latin typeface="Arial" panose="020B0604020202020204" pitchFamily="34" charset="0"/>
                <a:cs typeface="Arial" panose="020B0604020202020204" pitchFamily="34" charset="0"/>
              </a:rPr>
              <a:t>Aggregate Functions</a:t>
            </a:r>
          </a:p>
        </p:txBody>
      </p:sp>
      <p:sp>
        <p:nvSpPr>
          <p:cNvPr id="3" name="Content Placeholder 2"/>
          <p:cNvSpPr>
            <a:spLocks noGrp="1"/>
          </p:cNvSpPr>
          <p:nvPr>
            <p:ph sz="quarter" idx="10"/>
          </p:nvPr>
        </p:nvSpPr>
        <p:spPr>
          <a:xfrm>
            <a:off x="284560" y="1244210"/>
            <a:ext cx="8643938" cy="2112782"/>
          </a:xfrm>
        </p:spPr>
        <p:txBody>
          <a:bodyPr>
            <a:normAutofit/>
          </a:bodyPr>
          <a:lstStyle/>
          <a:p>
            <a:pPr marL="0" lvl="0" indent="0">
              <a:buNone/>
            </a:pPr>
            <a:r>
              <a:rPr lang="en-US" sz="2000" b="1" dirty="0">
                <a:solidFill>
                  <a:schemeClr val="bg1">
                    <a:lumMod val="50000"/>
                  </a:schemeClr>
                </a:solidFill>
                <a:latin typeface="Arial" panose="020B0604020202020204" pitchFamily="34" charset="0"/>
                <a:cs typeface="Arial" panose="020B0604020202020204" pitchFamily="34" charset="0"/>
              </a:rPr>
              <a:t>Functions that operate on sets, or rows of data</a:t>
            </a:r>
          </a:p>
          <a:p>
            <a:pPr marL="0" lvl="0" indent="0">
              <a:buNone/>
            </a:pPr>
            <a:r>
              <a:rPr lang="en-US" sz="2000" b="1" dirty="0">
                <a:solidFill>
                  <a:schemeClr val="bg1">
                    <a:lumMod val="50000"/>
                  </a:schemeClr>
                </a:solidFill>
                <a:latin typeface="Arial" panose="020B0604020202020204" pitchFamily="34" charset="0"/>
                <a:cs typeface="Arial" panose="020B0604020202020204" pitchFamily="34" charset="0"/>
              </a:rPr>
              <a:t>Summarize input rows</a:t>
            </a:r>
          </a:p>
          <a:p>
            <a:pPr marL="0" lvl="0" indent="0">
              <a:buNone/>
            </a:pPr>
            <a:r>
              <a:rPr lang="en-US" sz="2000" b="1" dirty="0">
                <a:solidFill>
                  <a:schemeClr val="bg1">
                    <a:lumMod val="50000"/>
                  </a:schemeClr>
                </a:solidFill>
                <a:latin typeface="Arial" panose="020B0604020202020204" pitchFamily="34" charset="0"/>
                <a:cs typeface="Arial" panose="020B0604020202020204" pitchFamily="34" charset="0"/>
              </a:rPr>
              <a:t>Without GROUP BY clause, all rows are arranged as one group</a:t>
            </a:r>
          </a:p>
        </p:txBody>
      </p:sp>
      <p:sp>
        <p:nvSpPr>
          <p:cNvPr id="5" name="AutoShape 3"/>
          <p:cNvSpPr>
            <a:spLocks noChangeArrowheads="1"/>
          </p:cNvSpPr>
          <p:nvPr/>
        </p:nvSpPr>
        <p:spPr bwMode="auto">
          <a:xfrm>
            <a:off x="457200" y="3715610"/>
            <a:ext cx="8229600" cy="700105"/>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342900" fontAlgn="base">
              <a:lnSpc>
                <a:spcPct val="90000"/>
              </a:lnSpc>
              <a:spcBef>
                <a:spcPct val="0"/>
              </a:spcBef>
              <a:spcAft>
                <a:spcPct val="0"/>
              </a:spcAft>
              <a:tabLst>
                <a:tab pos="342900" algn="l"/>
              </a:tabLst>
            </a:pPr>
            <a:r>
              <a:rPr lang="en-US" sz="1400" b="1" kern="0" dirty="0">
                <a:solidFill>
                  <a:srgbClr val="000000"/>
                </a:solidFill>
                <a:latin typeface="Arial" panose="020B0604020202020204" pitchFamily="34" charset="0"/>
                <a:cs typeface="Arial" panose="020B0604020202020204" pitchFamily="34" charset="0"/>
              </a:rPr>
              <a:t>SELECT </a:t>
            </a:r>
            <a:r>
              <a:rPr lang="en-US" sz="1400" b="1" kern="0" dirty="0">
                <a:solidFill>
                  <a:srgbClr val="FF0000"/>
                </a:solidFill>
                <a:latin typeface="Arial" panose="020B0604020202020204" pitchFamily="34" charset="0"/>
                <a:cs typeface="Arial" panose="020B0604020202020204" pitchFamily="34" charset="0"/>
              </a:rPr>
              <a:t>COUNT(*) </a:t>
            </a:r>
            <a:r>
              <a:rPr lang="en-US" sz="1400" b="1" kern="0" dirty="0">
                <a:solidFill>
                  <a:srgbClr val="000000"/>
                </a:solidFill>
                <a:latin typeface="Arial" panose="020B0604020202020204" pitchFamily="34" charset="0"/>
                <a:cs typeface="Arial" panose="020B0604020202020204" pitchFamily="34" charset="0"/>
              </a:rPr>
              <a:t>AS </a:t>
            </a:r>
            <a:r>
              <a:rPr lang="en-US" sz="1400" b="1" kern="0" dirty="0" err="1">
                <a:solidFill>
                  <a:srgbClr val="000000"/>
                </a:solidFill>
                <a:latin typeface="Arial" panose="020B0604020202020204" pitchFamily="34" charset="0"/>
                <a:cs typeface="Arial" panose="020B0604020202020204" pitchFamily="34" charset="0"/>
              </a:rPr>
              <a:t>OrderLines</a:t>
            </a:r>
            <a:r>
              <a:rPr lang="en-US" sz="1400" b="1" kern="0" dirty="0">
                <a:solidFill>
                  <a:srgbClr val="000000"/>
                </a:solidFill>
                <a:latin typeface="Arial" panose="020B0604020202020204" pitchFamily="34" charset="0"/>
                <a:cs typeface="Arial" panose="020B0604020202020204" pitchFamily="34" charset="0"/>
              </a:rPr>
              <a:t>, 							     		 </a:t>
            </a:r>
            <a:r>
              <a:rPr lang="en-US" sz="1400" b="1" kern="0" dirty="0">
                <a:solidFill>
                  <a:srgbClr val="FF0000"/>
                </a:solidFill>
                <a:latin typeface="Arial" panose="020B0604020202020204" pitchFamily="34" charset="0"/>
                <a:cs typeface="Arial" panose="020B0604020202020204" pitchFamily="34" charset="0"/>
              </a:rPr>
              <a:t>SUM</a:t>
            </a:r>
            <a:r>
              <a:rPr lang="en-US" sz="1400" b="1" kern="0" dirty="0">
                <a:solidFill>
                  <a:srgbClr val="000000"/>
                </a:solidFill>
                <a:latin typeface="Arial" panose="020B0604020202020204" pitchFamily="34" charset="0"/>
                <a:cs typeface="Arial" panose="020B0604020202020204" pitchFamily="34" charset="0"/>
              </a:rPr>
              <a:t>(</a:t>
            </a:r>
            <a:r>
              <a:rPr lang="en-US" sz="1400" b="1" kern="0" dirty="0" err="1">
                <a:solidFill>
                  <a:srgbClr val="000000"/>
                </a:solidFill>
                <a:latin typeface="Arial" panose="020B0604020202020204" pitchFamily="34" charset="0"/>
                <a:cs typeface="Arial" panose="020B0604020202020204" pitchFamily="34" charset="0"/>
              </a:rPr>
              <a:t>OrderQty</a:t>
            </a:r>
            <a:r>
              <a:rPr lang="en-US" sz="1400" b="1" kern="0" dirty="0">
                <a:solidFill>
                  <a:srgbClr val="000000"/>
                </a:solidFill>
                <a:latin typeface="Arial" panose="020B0604020202020204" pitchFamily="34" charset="0"/>
                <a:cs typeface="Arial" panose="020B0604020202020204" pitchFamily="34" charset="0"/>
              </a:rPr>
              <a:t>*</a:t>
            </a:r>
            <a:r>
              <a:rPr lang="en-US" sz="1400" b="1" kern="0" dirty="0" err="1">
                <a:solidFill>
                  <a:srgbClr val="000000"/>
                </a:solidFill>
                <a:latin typeface="Arial" panose="020B0604020202020204" pitchFamily="34" charset="0"/>
                <a:cs typeface="Arial" panose="020B0604020202020204" pitchFamily="34" charset="0"/>
              </a:rPr>
              <a:t>UnitPrice</a:t>
            </a:r>
            <a:r>
              <a:rPr lang="en-US" sz="1400" b="1" kern="0" dirty="0">
                <a:solidFill>
                  <a:srgbClr val="000000"/>
                </a:solidFill>
                <a:latin typeface="Arial" panose="020B0604020202020204" pitchFamily="34" charset="0"/>
                <a:cs typeface="Arial" panose="020B0604020202020204" pitchFamily="34" charset="0"/>
              </a:rPr>
              <a:t>) AS </a:t>
            </a:r>
            <a:r>
              <a:rPr lang="en-US" sz="1400" b="1" kern="0" dirty="0" err="1">
                <a:solidFill>
                  <a:srgbClr val="000000"/>
                </a:solidFill>
                <a:latin typeface="Arial" panose="020B0604020202020204" pitchFamily="34" charset="0"/>
                <a:cs typeface="Arial" panose="020B0604020202020204" pitchFamily="34" charset="0"/>
              </a:rPr>
              <a:t>TotalSales</a:t>
            </a:r>
            <a:endParaRPr lang="en-US" sz="1400" b="1" kern="0" dirty="0">
              <a:solidFill>
                <a:srgbClr val="000000"/>
              </a:solidFill>
              <a:latin typeface="Arial" panose="020B0604020202020204" pitchFamily="34" charset="0"/>
              <a:cs typeface="Arial" panose="020B0604020202020204" pitchFamily="34" charset="0"/>
            </a:endParaRPr>
          </a:p>
          <a:p>
            <a:pPr defTabSz="342900" fontAlgn="base">
              <a:lnSpc>
                <a:spcPct val="90000"/>
              </a:lnSpc>
              <a:spcBef>
                <a:spcPct val="0"/>
              </a:spcBef>
              <a:spcAft>
                <a:spcPct val="0"/>
              </a:spcAft>
              <a:tabLst>
                <a:tab pos="342900" algn="l"/>
              </a:tabLst>
            </a:pPr>
            <a:r>
              <a:rPr lang="en-US" sz="1400" b="1" kern="0" dirty="0">
                <a:solidFill>
                  <a:srgbClr val="000000"/>
                </a:solidFill>
                <a:latin typeface="Arial" panose="020B0604020202020204" pitchFamily="34" charset="0"/>
                <a:cs typeface="Arial" panose="020B0604020202020204" pitchFamily="34" charset="0"/>
              </a:rPr>
              <a:t>FROM	</a:t>
            </a:r>
            <a:r>
              <a:rPr lang="en-US" sz="1400" b="1" kern="0" dirty="0" err="1">
                <a:solidFill>
                  <a:srgbClr val="000000"/>
                </a:solidFill>
                <a:latin typeface="Arial" panose="020B0604020202020204" pitchFamily="34" charset="0"/>
                <a:cs typeface="Arial" panose="020B0604020202020204" pitchFamily="34" charset="0"/>
              </a:rPr>
              <a:t>Sales.OrderDetail</a:t>
            </a:r>
            <a:r>
              <a:rPr lang="en-US" sz="1400" b="1" kern="0" dirty="0">
                <a:solidFill>
                  <a:srgbClr val="000000"/>
                </a:solidFill>
                <a:latin typeface="Arial" panose="020B0604020202020204" pitchFamily="34" charset="0"/>
                <a:cs typeface="Arial" panose="020B0604020202020204" pitchFamily="34" charset="0"/>
              </a:rPr>
              <a:t>;</a:t>
            </a:r>
          </a:p>
        </p:txBody>
      </p:sp>
      <p:graphicFrame>
        <p:nvGraphicFramePr>
          <p:cNvPr id="4" name="Table 3"/>
          <p:cNvGraphicFramePr>
            <a:graphicFrameLocks noGrp="1"/>
          </p:cNvGraphicFramePr>
          <p:nvPr>
            <p:extLst>
              <p:ext uri="{D42A27DB-BD31-4B8C-83A1-F6EECF244321}">
                <p14:modId xmlns:p14="http://schemas.microsoft.com/office/powerpoint/2010/main" val="4199992335"/>
              </p:ext>
            </p:extLst>
          </p:nvPr>
        </p:nvGraphicFramePr>
        <p:xfrm>
          <a:off x="3036518" y="4948128"/>
          <a:ext cx="2835058" cy="563880"/>
        </p:xfrm>
        <a:graphic>
          <a:graphicData uri="http://schemas.openxmlformats.org/drawingml/2006/table">
            <a:tbl>
              <a:tblPr firstRow="1" bandRow="1">
                <a:tableStyleId>{2A488322-F2BA-4B5B-9748-0D474271808F}</a:tableStyleId>
              </a:tblPr>
              <a:tblGrid>
                <a:gridCol w="1468584">
                  <a:extLst>
                    <a:ext uri="{9D8B030D-6E8A-4147-A177-3AD203B41FA5}">
                      <a16:colId xmlns:a16="http://schemas.microsoft.com/office/drawing/2014/main" val="20000"/>
                    </a:ext>
                  </a:extLst>
                </a:gridCol>
                <a:gridCol w="1366474">
                  <a:extLst>
                    <a:ext uri="{9D8B030D-6E8A-4147-A177-3AD203B41FA5}">
                      <a16:colId xmlns:a16="http://schemas.microsoft.com/office/drawing/2014/main" val="20001"/>
                    </a:ext>
                  </a:extLst>
                </a:gridCol>
              </a:tblGrid>
              <a:tr h="278130">
                <a:tc>
                  <a:txBody>
                    <a:bodyPr/>
                    <a:lstStyle/>
                    <a:p>
                      <a:r>
                        <a:rPr lang="en-GB" sz="1400" dirty="0" err="1"/>
                        <a:t>OrderLines</a:t>
                      </a:r>
                      <a:endParaRPr lang="en-GB" sz="1400" dirty="0"/>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75000"/>
                      </a:schemeClr>
                    </a:solidFill>
                  </a:tcPr>
                </a:tc>
                <a:tc>
                  <a:txBody>
                    <a:bodyPr/>
                    <a:lstStyle/>
                    <a:p>
                      <a:r>
                        <a:rPr lang="en-GB" sz="1400" dirty="0" err="1"/>
                        <a:t>TotalSales</a:t>
                      </a:r>
                      <a:endParaRPr lang="en-GB" sz="1400" dirty="0"/>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0"/>
                  </a:ext>
                </a:extLst>
              </a:tr>
              <a:tr h="278130">
                <a:tc>
                  <a:txBody>
                    <a:bodyPr/>
                    <a:lstStyle/>
                    <a:p>
                      <a:r>
                        <a:rPr lang="en-GB" sz="1400" dirty="0"/>
                        <a:t>542</a:t>
                      </a:r>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US" sz="1400" kern="0" dirty="0"/>
                        <a:t>714002.9136</a:t>
                      </a:r>
                      <a:endParaRPr lang="en-GB" sz="1400" dirty="0"/>
                    </a:p>
                  </a:txBody>
                  <a:tcPr marL="68580" marR="68580" marT="34290" marB="3429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7" name="Down Arrow 6"/>
          <p:cNvSpPr/>
          <p:nvPr/>
        </p:nvSpPr>
        <p:spPr>
          <a:xfrm>
            <a:off x="4236929" y="4428302"/>
            <a:ext cx="534696" cy="468108"/>
          </a:xfrm>
          <a:prstGeom prst="downArrow">
            <a:avLst/>
          </a:prstGeom>
          <a:solidFill>
            <a:schemeClr val="accent6">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sz="12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8233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par>
                          <p:cTn id="18" fill="hold">
                            <p:stCondLst>
                              <p:cond delay="0"/>
                            </p:stCondLst>
                            <p:childTnLst>
                              <p:par>
                                <p:cTn id="19" presetID="22" presetClass="entr" presetSubtype="1"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childTnLst>
                          </p:cTn>
                        </p:par>
                        <p:par>
                          <p:cTn id="22" fill="hold">
                            <p:stCondLst>
                              <p:cond delay="500"/>
                            </p:stCondLst>
                            <p:childTnLst>
                              <p:par>
                                <p:cTn id="23" presetID="1"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7"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lstStyle/>
          <a:p>
            <a:pPr fontAlgn="ctr"/>
            <a:r>
              <a:rPr lang="en-GB" sz="3600" b="1" dirty="0">
                <a:solidFill>
                  <a:schemeClr val="bg1">
                    <a:lumMod val="50000"/>
                  </a:schemeClr>
                </a:solidFill>
                <a:latin typeface="Arial" panose="020B0604020202020204" pitchFamily="34" charset="0"/>
                <a:cs typeface="Arial" panose="020B0604020202020204" pitchFamily="34" charset="0"/>
              </a:rPr>
              <a:t>Grouping with GROUP BY</a:t>
            </a:r>
          </a:p>
        </p:txBody>
      </p:sp>
      <p:sp>
        <p:nvSpPr>
          <p:cNvPr id="3" name="Content Placeholder 2"/>
          <p:cNvSpPr>
            <a:spLocks noGrp="1"/>
          </p:cNvSpPr>
          <p:nvPr>
            <p:ph sz="quarter" idx="10"/>
          </p:nvPr>
        </p:nvSpPr>
        <p:spPr/>
        <p:txBody>
          <a:bodyPr/>
          <a:lstStyle/>
          <a:p>
            <a:pPr lvl="0"/>
            <a:r>
              <a:rPr lang="en-US" sz="2400" b="1" dirty="0">
                <a:solidFill>
                  <a:schemeClr val="bg1">
                    <a:lumMod val="50000"/>
                  </a:schemeClr>
                </a:solidFill>
                <a:latin typeface="Arial" panose="020B0604020202020204" pitchFamily="34" charset="0"/>
                <a:cs typeface="Arial" panose="020B0604020202020204" pitchFamily="34" charset="0"/>
              </a:rPr>
              <a:t>GROUP BY creates groups for output rows, according</a:t>
            </a:r>
            <a:br>
              <a:rPr lang="en-US" sz="2400" b="1" dirty="0">
                <a:solidFill>
                  <a:schemeClr val="bg1">
                    <a:lumMod val="50000"/>
                  </a:schemeClr>
                </a:solidFill>
                <a:latin typeface="Arial" panose="020B0604020202020204" pitchFamily="34" charset="0"/>
                <a:cs typeface="Arial" panose="020B0604020202020204" pitchFamily="34" charset="0"/>
              </a:rPr>
            </a:br>
            <a:r>
              <a:rPr lang="en-US" sz="2400" b="1" dirty="0">
                <a:solidFill>
                  <a:schemeClr val="bg1">
                    <a:lumMod val="50000"/>
                  </a:schemeClr>
                </a:solidFill>
                <a:latin typeface="Arial" panose="020B0604020202020204" pitchFamily="34" charset="0"/>
                <a:cs typeface="Arial" panose="020B0604020202020204" pitchFamily="34" charset="0"/>
              </a:rPr>
              <a:t>to a unique combination of values specified in the GROUP BY clause</a:t>
            </a:r>
          </a:p>
          <a:p>
            <a:pPr lvl="0"/>
            <a:r>
              <a:rPr lang="en-US" sz="2400" b="1" dirty="0">
                <a:solidFill>
                  <a:schemeClr val="bg1">
                    <a:lumMod val="50000"/>
                  </a:schemeClr>
                </a:solidFill>
                <a:latin typeface="Arial" panose="020B0604020202020204" pitchFamily="34" charset="0"/>
                <a:cs typeface="Arial" panose="020B0604020202020204" pitchFamily="34" charset="0"/>
              </a:rPr>
              <a:t>GROUP BY calculates a summary value for aggregate functions in subsequent phases</a:t>
            </a:r>
          </a:p>
          <a:p>
            <a:pPr lvl="0"/>
            <a:r>
              <a:rPr lang="en-US" sz="2400" b="1" dirty="0">
                <a:solidFill>
                  <a:schemeClr val="bg1">
                    <a:lumMod val="50000"/>
                  </a:schemeClr>
                </a:solidFill>
                <a:latin typeface="Arial" panose="020B0604020202020204" pitchFamily="34" charset="0"/>
                <a:cs typeface="Arial" panose="020B0604020202020204" pitchFamily="34" charset="0"/>
              </a:rPr>
              <a:t>Detail rows are “lost” after GROUP BY clause is processed</a:t>
            </a:r>
          </a:p>
          <a:p>
            <a:endParaRPr lang="en-US" sz="2400" b="1" dirty="0">
              <a:solidFill>
                <a:schemeClr val="bg1">
                  <a:lumMod val="50000"/>
                </a:schemeClr>
              </a:solidFill>
              <a:latin typeface="Arial" panose="020B0604020202020204" pitchFamily="34" charset="0"/>
              <a:cs typeface="Arial" panose="020B0604020202020204" pitchFamily="34" charset="0"/>
            </a:endParaRPr>
          </a:p>
        </p:txBody>
      </p:sp>
      <p:sp>
        <p:nvSpPr>
          <p:cNvPr id="5" name="AutoShape 3"/>
          <p:cNvSpPr>
            <a:spLocks noChangeArrowheads="1"/>
          </p:cNvSpPr>
          <p:nvPr/>
        </p:nvSpPr>
        <p:spPr bwMode="auto">
          <a:xfrm>
            <a:off x="827584" y="4840291"/>
            <a:ext cx="7488831" cy="786420"/>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342900" fontAlgn="base">
              <a:lnSpc>
                <a:spcPct val="90000"/>
              </a:lnSpc>
              <a:spcBef>
                <a:spcPct val="0"/>
              </a:spcBef>
              <a:spcAft>
                <a:spcPct val="0"/>
              </a:spcAft>
              <a:tabLst>
                <a:tab pos="342900" algn="l"/>
              </a:tabLst>
            </a:pPr>
            <a:r>
              <a:rPr lang="en-US" sz="1600" b="1" kern="0" dirty="0">
                <a:solidFill>
                  <a:srgbClr val="000000"/>
                </a:solidFill>
                <a:latin typeface="Arial" panose="020B0604020202020204" pitchFamily="34" charset="0"/>
                <a:cs typeface="Arial" panose="020B0604020202020204" pitchFamily="34" charset="0"/>
              </a:rPr>
              <a:t>SELECT </a:t>
            </a:r>
            <a:r>
              <a:rPr lang="en-US" sz="1600" b="1" kern="0" dirty="0" err="1">
                <a:solidFill>
                  <a:srgbClr val="000000"/>
                </a:solidFill>
                <a:latin typeface="Arial" panose="020B0604020202020204" pitchFamily="34" charset="0"/>
                <a:cs typeface="Arial" panose="020B0604020202020204" pitchFamily="34" charset="0"/>
              </a:rPr>
              <a:t>CustomerID</a:t>
            </a:r>
            <a:r>
              <a:rPr lang="en-US" sz="1600" b="1" kern="0" dirty="0">
                <a:solidFill>
                  <a:srgbClr val="000000"/>
                </a:solidFill>
                <a:latin typeface="Arial" panose="020B0604020202020204" pitchFamily="34" charset="0"/>
                <a:cs typeface="Arial" panose="020B0604020202020204" pitchFamily="34" charset="0"/>
              </a:rPr>
              <a:t>, COUNT(*) AS Orders</a:t>
            </a:r>
          </a:p>
          <a:p>
            <a:pPr defTabSz="342900" fontAlgn="base">
              <a:lnSpc>
                <a:spcPct val="90000"/>
              </a:lnSpc>
              <a:spcBef>
                <a:spcPct val="0"/>
              </a:spcBef>
              <a:spcAft>
                <a:spcPct val="0"/>
              </a:spcAft>
              <a:tabLst>
                <a:tab pos="342900" algn="l"/>
              </a:tabLst>
            </a:pPr>
            <a:r>
              <a:rPr lang="en-US" sz="1600" b="1" kern="0" dirty="0">
                <a:solidFill>
                  <a:srgbClr val="000000"/>
                </a:solidFill>
                <a:latin typeface="Arial" panose="020B0604020202020204" pitchFamily="34" charset="0"/>
                <a:cs typeface="Arial" panose="020B0604020202020204" pitchFamily="34" charset="0"/>
              </a:rPr>
              <a:t>FROM </a:t>
            </a:r>
            <a:r>
              <a:rPr lang="en-US" sz="1600" b="1" kern="0" dirty="0" err="1">
                <a:solidFill>
                  <a:srgbClr val="000000"/>
                </a:solidFill>
                <a:latin typeface="Arial" panose="020B0604020202020204" pitchFamily="34" charset="0"/>
                <a:cs typeface="Arial" panose="020B0604020202020204" pitchFamily="34" charset="0"/>
              </a:rPr>
              <a:t>Sales.SalesOrderHeader</a:t>
            </a:r>
            <a:endParaRPr lang="en-US" sz="1600" b="1" kern="0" dirty="0">
              <a:solidFill>
                <a:srgbClr val="000000"/>
              </a:solidFill>
              <a:latin typeface="Arial" panose="020B0604020202020204" pitchFamily="34" charset="0"/>
              <a:cs typeface="Arial" panose="020B0604020202020204" pitchFamily="34" charset="0"/>
            </a:endParaRPr>
          </a:p>
          <a:p>
            <a:pPr defTabSz="342900" fontAlgn="base">
              <a:lnSpc>
                <a:spcPct val="90000"/>
              </a:lnSpc>
              <a:spcBef>
                <a:spcPct val="0"/>
              </a:spcBef>
              <a:spcAft>
                <a:spcPct val="0"/>
              </a:spcAft>
              <a:tabLst>
                <a:tab pos="342900" algn="l"/>
              </a:tabLst>
            </a:pPr>
            <a:r>
              <a:rPr lang="en-US" sz="1600" b="1" kern="0" dirty="0">
                <a:solidFill>
                  <a:srgbClr val="FF0000"/>
                </a:solidFill>
                <a:latin typeface="Arial" panose="020B0604020202020204" pitchFamily="34" charset="0"/>
                <a:cs typeface="Arial" panose="020B0604020202020204" pitchFamily="34" charset="0"/>
              </a:rPr>
              <a:t>GROUP BY </a:t>
            </a:r>
            <a:r>
              <a:rPr lang="en-US" sz="1600" b="1" kern="0" dirty="0" err="1">
                <a:solidFill>
                  <a:srgbClr val="000000"/>
                </a:solidFill>
                <a:latin typeface="Arial" panose="020B0604020202020204" pitchFamily="34" charset="0"/>
                <a:cs typeface="Arial" panose="020B0604020202020204" pitchFamily="34" charset="0"/>
              </a:rPr>
              <a:t>CustomerID</a:t>
            </a:r>
            <a:r>
              <a:rPr lang="en-US" sz="1600" b="1" kern="0" dirty="0">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59497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7151"/>
          </a:xfrm>
        </p:spPr>
        <p:txBody>
          <a:bodyPr>
            <a:normAutofit fontScale="90000"/>
          </a:bodyPr>
          <a:lstStyle/>
          <a:p>
            <a:pPr fontAlgn="ctr"/>
            <a:r>
              <a:rPr lang="en-GB" b="1" dirty="0">
                <a:solidFill>
                  <a:schemeClr val="bg1">
                    <a:lumMod val="50000"/>
                  </a:schemeClr>
                </a:solidFill>
                <a:latin typeface="Arial" panose="020B0604020202020204" pitchFamily="34" charset="0"/>
                <a:cs typeface="Arial" panose="020B0604020202020204" pitchFamily="34" charset="0"/>
              </a:rPr>
              <a:t>Filtering with HAVING</a:t>
            </a:r>
          </a:p>
        </p:txBody>
      </p:sp>
      <p:sp>
        <p:nvSpPr>
          <p:cNvPr id="3" name="Content Placeholder 2"/>
          <p:cNvSpPr>
            <a:spLocks noGrp="1"/>
          </p:cNvSpPr>
          <p:nvPr>
            <p:ph sz="quarter" idx="10"/>
          </p:nvPr>
        </p:nvSpPr>
        <p:spPr>
          <a:xfrm>
            <a:off x="284560" y="1268761"/>
            <a:ext cx="8643938" cy="2799646"/>
          </a:xfrm>
        </p:spPr>
        <p:txBody>
          <a:bodyPr>
            <a:normAutofit/>
          </a:bodyPr>
          <a:lstStyle/>
          <a:p>
            <a:pPr marL="0" lvl="0" indent="0">
              <a:buNone/>
            </a:pPr>
            <a:r>
              <a:rPr lang="en-US" sz="2000" b="1" dirty="0">
                <a:solidFill>
                  <a:schemeClr val="bg1">
                    <a:lumMod val="50000"/>
                  </a:schemeClr>
                </a:solidFill>
                <a:latin typeface="Arial" panose="020B0604020202020204" pitchFamily="34" charset="0"/>
                <a:cs typeface="Arial" panose="020B0604020202020204" pitchFamily="34" charset="0"/>
              </a:rPr>
              <a:t>HAVING clause provides a search condition that each</a:t>
            </a:r>
            <a:br>
              <a:rPr lang="en-US" sz="2000" b="1" dirty="0">
                <a:solidFill>
                  <a:schemeClr val="bg1">
                    <a:lumMod val="50000"/>
                  </a:schemeClr>
                </a:solidFill>
                <a:latin typeface="Arial" panose="020B0604020202020204" pitchFamily="34" charset="0"/>
                <a:cs typeface="Arial" panose="020B0604020202020204" pitchFamily="34" charset="0"/>
              </a:rPr>
            </a:br>
            <a:r>
              <a:rPr lang="en-US" sz="2000" b="1" dirty="0">
                <a:solidFill>
                  <a:schemeClr val="bg1">
                    <a:lumMod val="50000"/>
                  </a:schemeClr>
                </a:solidFill>
                <a:latin typeface="Arial" panose="020B0604020202020204" pitchFamily="34" charset="0"/>
                <a:cs typeface="Arial" panose="020B0604020202020204" pitchFamily="34" charset="0"/>
              </a:rPr>
              <a:t>group must satisfy</a:t>
            </a:r>
          </a:p>
          <a:p>
            <a:pPr marL="0" lvl="0" indent="0">
              <a:buNone/>
            </a:pPr>
            <a:r>
              <a:rPr lang="en-US" sz="2000" b="1" dirty="0">
                <a:solidFill>
                  <a:schemeClr val="bg1">
                    <a:lumMod val="50000"/>
                  </a:schemeClr>
                </a:solidFill>
                <a:latin typeface="Arial" panose="020B0604020202020204" pitchFamily="34" charset="0"/>
                <a:cs typeface="Arial" panose="020B0604020202020204" pitchFamily="34" charset="0"/>
              </a:rPr>
              <a:t>WHERE clause is processed before GROUP BY, HAVING clause is processed after GROUP BY</a:t>
            </a:r>
          </a:p>
          <a:p>
            <a:pPr marL="0" indent="0">
              <a:buNone/>
            </a:pPr>
            <a:endParaRPr lang="en-US" sz="2000" b="1" dirty="0">
              <a:solidFill>
                <a:schemeClr val="bg1">
                  <a:lumMod val="50000"/>
                </a:schemeClr>
              </a:solidFill>
              <a:latin typeface="Arial" panose="020B0604020202020204" pitchFamily="34" charset="0"/>
              <a:cs typeface="Arial" panose="020B0604020202020204" pitchFamily="34" charset="0"/>
            </a:endParaRPr>
          </a:p>
        </p:txBody>
      </p:sp>
      <p:sp>
        <p:nvSpPr>
          <p:cNvPr id="5" name="AutoShape 3"/>
          <p:cNvSpPr>
            <a:spLocks noChangeArrowheads="1"/>
          </p:cNvSpPr>
          <p:nvPr/>
        </p:nvSpPr>
        <p:spPr bwMode="auto">
          <a:xfrm>
            <a:off x="827584" y="4068406"/>
            <a:ext cx="7488832" cy="965042"/>
          </a:xfrm>
          <a:prstGeom prst="roundRect">
            <a:avLst>
              <a:gd name="adj" fmla="val 7093"/>
            </a:avLst>
          </a:prstGeom>
          <a:solidFill>
            <a:schemeClr val="bg1">
              <a:lumMod val="8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342900" fontAlgn="base">
              <a:lnSpc>
                <a:spcPct val="90000"/>
              </a:lnSpc>
              <a:spcBef>
                <a:spcPct val="0"/>
              </a:spcBef>
              <a:spcAft>
                <a:spcPct val="0"/>
              </a:spcAft>
              <a:tabLst>
                <a:tab pos="342900" algn="l"/>
              </a:tabLst>
            </a:pPr>
            <a:r>
              <a:rPr lang="en-US" sz="1500" b="1" kern="0" dirty="0">
                <a:solidFill>
                  <a:srgbClr val="000000"/>
                </a:solidFill>
                <a:latin typeface="Arial" panose="020B0604020202020204" pitchFamily="34" charset="0"/>
                <a:cs typeface="Arial" panose="020B0604020202020204" pitchFamily="34" charset="0"/>
              </a:rPr>
              <a:t>SELECT </a:t>
            </a:r>
            <a:r>
              <a:rPr lang="en-US" sz="1500" b="1" kern="0" dirty="0" err="1">
                <a:solidFill>
                  <a:srgbClr val="000000"/>
                </a:solidFill>
                <a:latin typeface="Arial" panose="020B0604020202020204" pitchFamily="34" charset="0"/>
                <a:cs typeface="Arial" panose="020B0604020202020204" pitchFamily="34" charset="0"/>
              </a:rPr>
              <a:t>CustomerID</a:t>
            </a:r>
            <a:r>
              <a:rPr lang="en-US" sz="1500" b="1" kern="0" dirty="0">
                <a:solidFill>
                  <a:srgbClr val="000000"/>
                </a:solidFill>
                <a:latin typeface="Arial" panose="020B0604020202020204" pitchFamily="34" charset="0"/>
                <a:cs typeface="Arial" panose="020B0604020202020204" pitchFamily="34" charset="0"/>
              </a:rPr>
              <a:t>, COUNT(*) AS Orders</a:t>
            </a:r>
          </a:p>
          <a:p>
            <a:pPr defTabSz="342900" fontAlgn="base">
              <a:lnSpc>
                <a:spcPct val="90000"/>
              </a:lnSpc>
              <a:spcBef>
                <a:spcPct val="0"/>
              </a:spcBef>
              <a:spcAft>
                <a:spcPct val="0"/>
              </a:spcAft>
              <a:tabLst>
                <a:tab pos="342900" algn="l"/>
              </a:tabLst>
            </a:pPr>
            <a:r>
              <a:rPr lang="en-US" sz="1500" b="1" kern="0" dirty="0">
                <a:solidFill>
                  <a:srgbClr val="000000"/>
                </a:solidFill>
                <a:latin typeface="Arial" panose="020B0604020202020204" pitchFamily="34" charset="0"/>
                <a:cs typeface="Arial" panose="020B0604020202020204" pitchFamily="34" charset="0"/>
              </a:rPr>
              <a:t>FROM </a:t>
            </a:r>
            <a:r>
              <a:rPr lang="en-US" sz="1500" b="1" kern="0" dirty="0" err="1">
                <a:solidFill>
                  <a:srgbClr val="000000"/>
                </a:solidFill>
                <a:latin typeface="Arial" panose="020B0604020202020204" pitchFamily="34" charset="0"/>
                <a:cs typeface="Arial" panose="020B0604020202020204" pitchFamily="34" charset="0"/>
              </a:rPr>
              <a:t>Sales.SalesOrderHeader</a:t>
            </a:r>
            <a:endParaRPr lang="en-US" sz="1500" b="1" kern="0" dirty="0">
              <a:solidFill>
                <a:srgbClr val="000000"/>
              </a:solidFill>
              <a:latin typeface="Arial" panose="020B0604020202020204" pitchFamily="34" charset="0"/>
              <a:cs typeface="Arial" panose="020B0604020202020204" pitchFamily="34" charset="0"/>
            </a:endParaRPr>
          </a:p>
          <a:p>
            <a:pPr defTabSz="342900" fontAlgn="base">
              <a:lnSpc>
                <a:spcPct val="90000"/>
              </a:lnSpc>
              <a:spcBef>
                <a:spcPct val="0"/>
              </a:spcBef>
              <a:spcAft>
                <a:spcPct val="0"/>
              </a:spcAft>
              <a:tabLst>
                <a:tab pos="342900" algn="l"/>
              </a:tabLst>
            </a:pPr>
            <a:r>
              <a:rPr lang="en-US" sz="1500" b="1" kern="0" dirty="0">
                <a:solidFill>
                  <a:srgbClr val="000000"/>
                </a:solidFill>
                <a:latin typeface="Arial" panose="020B0604020202020204" pitchFamily="34" charset="0"/>
                <a:cs typeface="Arial" panose="020B0604020202020204" pitchFamily="34" charset="0"/>
              </a:rPr>
              <a:t>GROUP BY </a:t>
            </a:r>
            <a:r>
              <a:rPr lang="en-US" sz="1500" b="1" kern="0" dirty="0" err="1">
                <a:solidFill>
                  <a:srgbClr val="000000"/>
                </a:solidFill>
                <a:latin typeface="Arial" panose="020B0604020202020204" pitchFamily="34" charset="0"/>
                <a:cs typeface="Arial" panose="020B0604020202020204" pitchFamily="34" charset="0"/>
              </a:rPr>
              <a:t>CustomerID</a:t>
            </a:r>
            <a:endParaRPr lang="en-US" sz="1500" b="1" kern="0" dirty="0">
              <a:solidFill>
                <a:srgbClr val="000000"/>
              </a:solidFill>
              <a:latin typeface="Arial" panose="020B0604020202020204" pitchFamily="34" charset="0"/>
              <a:cs typeface="Arial" panose="020B0604020202020204" pitchFamily="34" charset="0"/>
            </a:endParaRPr>
          </a:p>
          <a:p>
            <a:pPr defTabSz="342900" fontAlgn="base">
              <a:lnSpc>
                <a:spcPct val="90000"/>
              </a:lnSpc>
              <a:spcBef>
                <a:spcPct val="0"/>
              </a:spcBef>
              <a:spcAft>
                <a:spcPct val="0"/>
              </a:spcAft>
              <a:tabLst>
                <a:tab pos="342900" algn="l"/>
              </a:tabLst>
            </a:pPr>
            <a:r>
              <a:rPr lang="en-US" sz="1500" b="1" kern="0" dirty="0">
                <a:solidFill>
                  <a:srgbClr val="FF0000"/>
                </a:solidFill>
                <a:latin typeface="Arial" panose="020B0604020202020204" pitchFamily="34" charset="0"/>
                <a:cs typeface="Arial" panose="020B0604020202020204" pitchFamily="34" charset="0"/>
              </a:rPr>
              <a:t>HAVING</a:t>
            </a:r>
            <a:r>
              <a:rPr lang="en-US" sz="1500" b="1" kern="0" dirty="0">
                <a:solidFill>
                  <a:srgbClr val="000000"/>
                </a:solidFill>
                <a:latin typeface="Arial" panose="020B0604020202020204" pitchFamily="34" charset="0"/>
                <a:cs typeface="Arial" panose="020B0604020202020204" pitchFamily="34" charset="0"/>
              </a:rPr>
              <a:t> COUNT(*) &gt; 10;</a:t>
            </a:r>
          </a:p>
        </p:txBody>
      </p:sp>
    </p:spTree>
    <p:extLst>
      <p:ext uri="{BB962C8B-B14F-4D97-AF65-F5344CB8AC3E}">
        <p14:creationId xmlns:p14="http://schemas.microsoft.com/office/powerpoint/2010/main" val="1375870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6547" t="36419" r="4774" b="52957"/>
          <a:stretch/>
        </p:blipFill>
        <p:spPr bwMode="auto">
          <a:xfrm>
            <a:off x="-7590" y="6040198"/>
            <a:ext cx="9151590" cy="817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Date Placeholder 8"/>
          <p:cNvSpPr>
            <a:spLocks noGrp="1"/>
          </p:cNvSpPr>
          <p:nvPr>
            <p:ph type="dt" sz="half" idx="10"/>
          </p:nvPr>
        </p:nvSpPr>
        <p:spPr>
          <a:xfrm>
            <a:off x="710208" y="6040198"/>
            <a:ext cx="2133600" cy="817802"/>
          </a:xfrm>
        </p:spPr>
        <p:txBody>
          <a:bodyPr/>
          <a:lstStyle/>
          <a:p>
            <a:fld id="{F8CEAB0B-EF5F-47CE-B945-B520406DFE86}" type="datetime1">
              <a:rPr lang="tr-TR" sz="1000" smtClean="0">
                <a:solidFill>
                  <a:schemeClr val="bg1"/>
                </a:solidFill>
                <a:latin typeface="Arial" panose="020B0604020202020204" pitchFamily="34" charset="0"/>
                <a:cs typeface="Arial" panose="020B0604020202020204" pitchFamily="34" charset="0"/>
              </a:rPr>
              <a:t>13.11.2018</a:t>
            </a:fld>
            <a:r>
              <a:rPr lang="tr-TR" sz="1000" dirty="0">
                <a:solidFill>
                  <a:schemeClr val="bg1"/>
                </a:solidFill>
                <a:latin typeface="Arial" panose="020B0604020202020204" pitchFamily="34" charset="0"/>
                <a:cs typeface="Arial" panose="020B0604020202020204" pitchFamily="34" charset="0"/>
              </a:rPr>
              <a:t> /</a:t>
            </a:r>
            <a:endParaRPr lang="tr-TR" sz="1000" b="1" dirty="0">
              <a:solidFill>
                <a:schemeClr val="bg1"/>
              </a:solidFill>
              <a:latin typeface="Arial" panose="020B0604020202020204" pitchFamily="34" charset="0"/>
              <a:cs typeface="Arial" panose="020B0604020202020204" pitchFamily="34" charset="0"/>
            </a:endParaRPr>
          </a:p>
        </p:txBody>
      </p:sp>
      <p:sp>
        <p:nvSpPr>
          <p:cNvPr id="11" name="Slide Number Placeholder 10"/>
          <p:cNvSpPr>
            <a:spLocks noGrp="1"/>
          </p:cNvSpPr>
          <p:nvPr>
            <p:ph type="sldNum" sz="quarter" idx="12"/>
          </p:nvPr>
        </p:nvSpPr>
        <p:spPr>
          <a:xfrm>
            <a:off x="323528" y="6040198"/>
            <a:ext cx="504056" cy="817802"/>
          </a:xfrm>
        </p:spPr>
        <p:txBody>
          <a:bodyPr/>
          <a:lstStyle/>
          <a:p>
            <a:pPr algn="l"/>
            <a:r>
              <a:rPr lang="tr-TR" sz="1000" dirty="0">
                <a:solidFill>
                  <a:schemeClr val="bg1"/>
                </a:solidFill>
                <a:latin typeface="Arial" panose="020B0604020202020204" pitchFamily="34" charset="0"/>
                <a:cs typeface="Arial" panose="020B0604020202020204" pitchFamily="34" charset="0"/>
              </a:rPr>
              <a:t>/ </a:t>
            </a:r>
            <a:fld id="{F3333AC9-9173-4153-B08D-660CAB894A39}" type="slidenum">
              <a:rPr lang="tr-TR" sz="1000" smtClean="0">
                <a:solidFill>
                  <a:schemeClr val="bg1"/>
                </a:solidFill>
                <a:latin typeface="Arial" panose="020B0604020202020204" pitchFamily="34" charset="0"/>
                <a:cs typeface="Arial" panose="020B0604020202020204" pitchFamily="34" charset="0"/>
              </a:rPr>
              <a:pPr algn="l"/>
              <a:t>98</a:t>
            </a:fld>
            <a:r>
              <a:rPr lang="tr-TR" sz="1000" dirty="0">
                <a:solidFill>
                  <a:schemeClr val="bg1"/>
                </a:solidFill>
                <a:latin typeface="Arial" panose="020B0604020202020204" pitchFamily="34" charset="0"/>
                <a:cs typeface="Arial" panose="020B0604020202020204" pitchFamily="34" charset="0"/>
              </a:rPr>
              <a:t> /</a:t>
            </a:r>
          </a:p>
        </p:txBody>
      </p:sp>
      <p:sp>
        <p:nvSpPr>
          <p:cNvPr id="18" name="Subtitle 2"/>
          <p:cNvSpPr txBox="1">
            <a:spLocks/>
          </p:cNvSpPr>
          <p:nvPr/>
        </p:nvSpPr>
        <p:spPr>
          <a:xfrm>
            <a:off x="251520" y="1700808"/>
            <a:ext cx="8640960" cy="40324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800" b="1" dirty="0">
                <a:solidFill>
                  <a:schemeClr val="bg1">
                    <a:lumMod val="65000"/>
                  </a:schemeClr>
                </a:solidFill>
                <a:latin typeface="Arial" panose="020B0604020202020204" pitchFamily="34" charset="0"/>
                <a:cs typeface="Arial" panose="020B0604020202020204" pitchFamily="34" charset="0"/>
              </a:rPr>
              <a:t>Demo</a:t>
            </a:r>
          </a:p>
        </p:txBody>
      </p:sp>
      <p:pic>
        <p:nvPicPr>
          <p:cNvPr id="1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545" y="260649"/>
            <a:ext cx="720080"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0" name="Straight Connector 19"/>
          <p:cNvCxnSpPr/>
          <p:nvPr/>
        </p:nvCxnSpPr>
        <p:spPr>
          <a:xfrm>
            <a:off x="1691680" y="0"/>
            <a:ext cx="0" cy="980729"/>
          </a:xfrm>
          <a:prstGeom prst="line">
            <a:avLst/>
          </a:prstGeom>
          <a:ln w="28575">
            <a:solidFill>
              <a:srgbClr val="FF5200"/>
            </a:solidFill>
          </a:ln>
        </p:spPr>
        <p:style>
          <a:lnRef idx="1">
            <a:schemeClr val="accent1"/>
          </a:lnRef>
          <a:fillRef idx="0">
            <a:schemeClr val="accent1"/>
          </a:fillRef>
          <a:effectRef idx="0">
            <a:schemeClr val="accent1"/>
          </a:effectRef>
          <a:fontRef idx="minor">
            <a:schemeClr val="tx1"/>
          </a:fontRef>
        </p:style>
      </p:cxnSp>
      <p:sp>
        <p:nvSpPr>
          <p:cNvPr id="21" name="Title 1"/>
          <p:cNvSpPr txBox="1">
            <a:spLocks/>
          </p:cNvSpPr>
          <p:nvPr/>
        </p:nvSpPr>
        <p:spPr>
          <a:xfrm>
            <a:off x="1907704" y="260648"/>
            <a:ext cx="6768743" cy="72008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5200"/>
                </a:solidFill>
                <a:latin typeface="Arial" panose="020B0604020202020204" pitchFamily="34" charset="0"/>
                <a:cs typeface="Arial" panose="020B0604020202020204" pitchFamily="34" charset="0"/>
              </a:rPr>
              <a:t>Getting Started with Tables</a:t>
            </a:r>
            <a:endParaRPr lang="tr-TR" sz="2800" b="1" dirty="0">
              <a:solidFill>
                <a:srgbClr val="FF5200"/>
              </a:solidFill>
              <a:latin typeface="Arial" panose="020B0604020202020204" pitchFamily="34" charset="0"/>
              <a:cs typeface="Arial" panose="020B0604020202020204" pitchFamily="34" charset="0"/>
            </a:endParaRPr>
          </a:p>
        </p:txBody>
      </p:sp>
      <p:sp>
        <p:nvSpPr>
          <p:cNvPr id="2" name="Footer Placeholder 1">
            <a:extLst>
              <a:ext uri="{FF2B5EF4-FFF2-40B4-BE49-F238E27FC236}">
                <a16:creationId xmlns:a16="http://schemas.microsoft.com/office/drawing/2014/main" id="{9841CF9E-6D3B-49D1-B2FD-1361862BBA90}"/>
              </a:ext>
            </a:extLst>
          </p:cNvPr>
          <p:cNvSpPr>
            <a:spLocks noGrp="1"/>
          </p:cNvSpPr>
          <p:nvPr>
            <p:ph type="ftr" sz="quarter" idx="11"/>
          </p:nvPr>
        </p:nvSpPr>
        <p:spPr>
          <a:xfrm>
            <a:off x="1475656" y="6040198"/>
            <a:ext cx="2391544" cy="817802"/>
          </a:xfrm>
        </p:spPr>
        <p:txBody>
          <a:bodyPr/>
          <a:lstStyle/>
          <a:p>
            <a:pPr algn="l"/>
            <a:r>
              <a:rPr lang="tr-TR" dirty="0">
                <a:solidFill>
                  <a:schemeClr val="bg1"/>
                </a:solidFill>
              </a:rPr>
              <a:t>MS SQL </a:t>
            </a:r>
            <a:r>
              <a:rPr lang="tr-TR" dirty="0" err="1">
                <a:solidFill>
                  <a:schemeClr val="bg1"/>
                </a:solidFill>
              </a:rPr>
              <a:t>SQL</a:t>
            </a:r>
            <a:r>
              <a:rPr lang="tr-TR" dirty="0">
                <a:solidFill>
                  <a:schemeClr val="bg1"/>
                </a:solidFill>
              </a:rPr>
              <a:t> Fundamentals</a:t>
            </a:r>
          </a:p>
        </p:txBody>
      </p:sp>
    </p:spTree>
    <p:extLst>
      <p:ext uri="{BB962C8B-B14F-4D97-AF65-F5344CB8AC3E}">
        <p14:creationId xmlns:p14="http://schemas.microsoft.com/office/powerpoint/2010/main" val="23438266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98898" y="1618206"/>
            <a:ext cx="7833542" cy="4043041"/>
          </a:xfrm>
        </p:spPr>
        <p:txBody>
          <a:bodyPr>
            <a:normAutofit/>
          </a:bodyPr>
          <a:lstStyle/>
          <a:p>
            <a:pPr marL="0" indent="0">
              <a:buNone/>
            </a:pPr>
            <a:r>
              <a:rPr lang="en-GB" sz="2800" b="1" dirty="0">
                <a:solidFill>
                  <a:schemeClr val="bg1">
                    <a:lumMod val="50000"/>
                  </a:schemeClr>
                </a:solidFill>
                <a:latin typeface="Arial" panose="020B0604020202020204" pitchFamily="34" charset="0"/>
                <a:cs typeface="Arial" panose="020B0604020202020204" pitchFamily="34" charset="0"/>
              </a:rPr>
              <a:t>Introduction to Built-In Functions</a:t>
            </a:r>
          </a:p>
          <a:p>
            <a:pPr marL="0" indent="0">
              <a:buNone/>
            </a:pPr>
            <a:r>
              <a:rPr lang="en-GB" sz="2800" b="1" dirty="0">
                <a:solidFill>
                  <a:schemeClr val="bg1">
                    <a:lumMod val="50000"/>
                  </a:schemeClr>
                </a:solidFill>
                <a:latin typeface="Arial" panose="020B0604020202020204" pitchFamily="34" charset="0"/>
                <a:cs typeface="Arial" panose="020B0604020202020204" pitchFamily="34" charset="0"/>
              </a:rPr>
              <a:t>Scalar Functions</a:t>
            </a:r>
          </a:p>
          <a:p>
            <a:pPr marL="0" indent="0" fontAlgn="ctr">
              <a:buNone/>
            </a:pPr>
            <a:r>
              <a:rPr lang="en-GB" sz="2800" b="1" dirty="0">
                <a:solidFill>
                  <a:schemeClr val="bg1">
                    <a:lumMod val="50000"/>
                  </a:schemeClr>
                </a:solidFill>
                <a:latin typeface="Arial" panose="020B0604020202020204" pitchFamily="34" charset="0"/>
                <a:cs typeface="Arial" panose="020B0604020202020204" pitchFamily="34" charset="0"/>
              </a:rPr>
              <a:t>Aggregate Functions</a:t>
            </a:r>
          </a:p>
          <a:p>
            <a:pPr marL="0" indent="0" fontAlgn="ctr">
              <a:buNone/>
            </a:pPr>
            <a:r>
              <a:rPr lang="en-GB" sz="2800" b="1" dirty="0">
                <a:solidFill>
                  <a:schemeClr val="bg1">
                    <a:lumMod val="50000"/>
                  </a:schemeClr>
                </a:solidFill>
                <a:latin typeface="Arial" panose="020B0604020202020204" pitchFamily="34" charset="0"/>
                <a:cs typeface="Arial" panose="020B0604020202020204" pitchFamily="34" charset="0"/>
              </a:rPr>
              <a:t>Logical Functions</a:t>
            </a:r>
          </a:p>
          <a:p>
            <a:pPr marL="0" lvl="1" indent="0">
              <a:spcBef>
                <a:spcPts val="1050"/>
              </a:spcBef>
              <a:buNone/>
            </a:pPr>
            <a:r>
              <a:rPr lang="en-GB" b="1" dirty="0">
                <a:solidFill>
                  <a:schemeClr val="bg1">
                    <a:lumMod val="50000"/>
                  </a:schemeClr>
                </a:solidFill>
                <a:latin typeface="Arial" panose="020B0604020202020204" pitchFamily="34" charset="0"/>
                <a:cs typeface="Arial" panose="020B0604020202020204" pitchFamily="34" charset="0"/>
              </a:rPr>
              <a:t>Window Functions</a:t>
            </a:r>
          </a:p>
          <a:p>
            <a:pPr marL="0" indent="0" fontAlgn="ctr">
              <a:buNone/>
            </a:pPr>
            <a:r>
              <a:rPr lang="en-GB" sz="2800" b="1" dirty="0">
                <a:solidFill>
                  <a:schemeClr val="bg1">
                    <a:lumMod val="50000"/>
                  </a:schemeClr>
                </a:solidFill>
                <a:latin typeface="Arial" panose="020B0604020202020204" pitchFamily="34" charset="0"/>
                <a:cs typeface="Arial" panose="020B0604020202020204" pitchFamily="34" charset="0"/>
              </a:rPr>
              <a:t>Grouping with GROUP BY</a:t>
            </a:r>
          </a:p>
          <a:p>
            <a:pPr marL="0" indent="0" fontAlgn="ctr">
              <a:buNone/>
            </a:pPr>
            <a:r>
              <a:rPr lang="en-GB" sz="2800" b="1" dirty="0">
                <a:solidFill>
                  <a:schemeClr val="bg1">
                    <a:lumMod val="50000"/>
                  </a:schemeClr>
                </a:solidFill>
                <a:latin typeface="Arial" panose="020B0604020202020204" pitchFamily="34" charset="0"/>
                <a:cs typeface="Arial" panose="020B0604020202020204" pitchFamily="34" charset="0"/>
              </a:rPr>
              <a:t>Filtering with HAVING</a:t>
            </a:r>
          </a:p>
        </p:txBody>
      </p:sp>
      <p:sp>
        <p:nvSpPr>
          <p:cNvPr id="2" name="Title 1"/>
          <p:cNvSpPr>
            <a:spLocks noGrp="1"/>
          </p:cNvSpPr>
          <p:nvPr>
            <p:ph type="title"/>
          </p:nvPr>
        </p:nvSpPr>
        <p:spPr>
          <a:xfrm>
            <a:off x="457200" y="274638"/>
            <a:ext cx="8229600" cy="562074"/>
          </a:xfrm>
        </p:spPr>
        <p:txBody>
          <a:bodyPr>
            <a:normAutofit fontScale="90000"/>
          </a:bodyPr>
          <a:lstStyle/>
          <a:p>
            <a:r>
              <a:rPr lang="en-GB" b="1" dirty="0">
                <a:solidFill>
                  <a:schemeClr val="bg1">
                    <a:lumMod val="50000"/>
                  </a:schemeClr>
                </a:solidFill>
                <a:latin typeface="Arial" panose="020B0604020202020204" pitchFamily="34" charset="0"/>
                <a:cs typeface="Arial" panose="020B0604020202020204" pitchFamily="34" charset="0"/>
              </a:rPr>
              <a:t>Functions</a:t>
            </a:r>
            <a:endParaRPr lang="en-US"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271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_dlc_DocId xmlns="401c1bf7-e41f-49d5-9f3d-68734c86b142">XN5MCPQ43X7X-543-221</_dlc_DocId>
    <_dlc_DocIdUrl xmlns="401c1bf7-e41f-49d5-9f3d-68734c86b142">
      <Url>http://p-portal/Departmanlar/satis-ve-pazarlama/Pazarlama/_layouts/DocIdRedir.aspx?ID=XN5MCPQ43X7X-543-221</Url>
      <Description>XN5MCPQ43X7X-543-221</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FEDD5647A4ABE4388FB9E23A069C939" ma:contentTypeVersion="1" ma:contentTypeDescription="Create a new document." ma:contentTypeScope="" ma:versionID="b7124c08453ffe72561963cd539ea294">
  <xsd:schema xmlns:xsd="http://www.w3.org/2001/XMLSchema" xmlns:xs="http://www.w3.org/2001/XMLSchema" xmlns:p="http://schemas.microsoft.com/office/2006/metadata/properties" xmlns:ns2="401c1bf7-e41f-49d5-9f3d-68734c86b142" targetNamespace="http://schemas.microsoft.com/office/2006/metadata/properties" ma:root="true" ma:fieldsID="e15ba74336d9897fc86971152878abcb" ns2:_="">
    <xsd:import namespace="401c1bf7-e41f-49d5-9f3d-68734c86b142"/>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1c1bf7-e41f-49d5-9f3d-68734c86b142"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669B89B-03CE-4750-8C2F-EB3778D283C7}">
  <ds:schemaRefs>
    <ds:schemaRef ds:uri="http://schemas.microsoft.com/sharepoint/events"/>
  </ds:schemaRefs>
</ds:datastoreItem>
</file>

<file path=customXml/itemProps2.xml><?xml version="1.0" encoding="utf-8"?>
<ds:datastoreItem xmlns:ds="http://schemas.openxmlformats.org/officeDocument/2006/customXml" ds:itemID="{8E8AD6F0-86FD-441D-B7C9-664680A91FC2}">
  <ds:schemaRefs>
    <ds:schemaRef ds:uri="http://purl.org/dc/dcmitype/"/>
    <ds:schemaRef ds:uri="http://www.w3.org/XML/1998/namespace"/>
    <ds:schemaRef ds:uri="401c1bf7-e41f-49d5-9f3d-68734c86b142"/>
    <ds:schemaRef ds:uri="http://purl.org/dc/terms/"/>
    <ds:schemaRef ds:uri="http://purl.org/dc/elements/1.1/"/>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9900F8B4-CADB-4AD4-BD51-F3F5B3E650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1c1bf7-e41f-49d5-9f3d-68734c86b1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FCA7E58A-AEAE-4B62-9160-2F686F2A680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5080</TotalTime>
  <Words>7869</Words>
  <Application>Microsoft Office PowerPoint</Application>
  <PresentationFormat>On-screen Show (4:3)</PresentationFormat>
  <Paragraphs>2117</Paragraphs>
  <Slides>101</Slides>
  <Notes>79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101</vt:i4>
      </vt:variant>
    </vt:vector>
  </HeadingPairs>
  <TitlesOfParts>
    <vt:vector size="111" baseType="lpstr">
      <vt:lpstr>Arial</vt:lpstr>
      <vt:lpstr>Calibri</vt:lpstr>
      <vt:lpstr>Courier New</vt:lpstr>
      <vt:lpstr>Segoe</vt:lpstr>
      <vt:lpstr>Segoe UI</vt:lpstr>
      <vt:lpstr>Segoe UI Light</vt:lpstr>
      <vt:lpstr>Times New Roman</vt:lpstr>
      <vt:lpstr>Verdana</vt:lpstr>
      <vt:lpstr>Wingdings</vt:lpstr>
      <vt:lpstr>Office Theme</vt:lpstr>
      <vt:lpstr>MS SQL  SQL Database Fundamentals</vt:lpstr>
      <vt:lpstr>PowerPoint Presentation</vt:lpstr>
      <vt:lpstr>Introduction to Database</vt:lpstr>
      <vt:lpstr>PowerPoint Presentation</vt:lpstr>
      <vt:lpstr>PowerPoint Presentation</vt:lpstr>
      <vt:lpstr>PowerPoint Presentation</vt:lpstr>
      <vt:lpstr>PowerPoint Presentation</vt:lpstr>
      <vt:lpstr>PowerPoint Presentation</vt:lpstr>
      <vt:lpstr>PowerPoint Presentation</vt:lpstr>
      <vt:lpstr>Getting Started with Tables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Commands, Operators and Statement Elements</vt:lpstr>
      <vt:lpstr>SQL Statement Types</vt:lpstr>
      <vt:lpstr>PowerPoint Presentation</vt:lpstr>
      <vt:lpstr>Predicates and Operators</vt:lpstr>
      <vt:lpstr>Functions</vt:lpstr>
      <vt:lpstr>Variables</vt:lpstr>
      <vt:lpstr>Expressions</vt:lpstr>
      <vt:lpstr>Batch Separators</vt:lpstr>
      <vt:lpstr>Control of Flow, Errors and Transactions</vt:lpstr>
      <vt:lpstr>Comments</vt:lpstr>
      <vt:lpstr>PowerPoint Presentation</vt:lpstr>
      <vt:lpstr>The Select Statement</vt:lpstr>
      <vt:lpstr>The SELECT Statement</vt:lpstr>
      <vt:lpstr>Basic SELECT Query Examples</vt:lpstr>
      <vt:lpstr>PowerPoint Presentation</vt:lpstr>
      <vt:lpstr>Data Type Conversion</vt:lpstr>
      <vt:lpstr>Data Types</vt:lpstr>
      <vt:lpstr>Data Type Conversion</vt:lpstr>
      <vt:lpstr>PowerPoint Presentation</vt:lpstr>
      <vt:lpstr>PowerPoint Presentation</vt:lpstr>
      <vt:lpstr>NULL</vt:lpstr>
      <vt:lpstr>NULL Values</vt:lpstr>
      <vt:lpstr>NULL Functions</vt:lpstr>
      <vt:lpstr>PowerPoint Presentation</vt:lpstr>
      <vt:lpstr>Summary</vt:lpstr>
      <vt:lpstr>PowerPoint Presentation</vt:lpstr>
      <vt:lpstr>Querying Tables with SELECT</vt:lpstr>
      <vt:lpstr>Overview</vt:lpstr>
      <vt:lpstr>Removing Duplicates</vt:lpstr>
      <vt:lpstr>Sorting Results</vt:lpstr>
      <vt:lpstr>Limiting Sorted Results</vt:lpstr>
      <vt:lpstr>Filtering using TOP</vt:lpstr>
      <vt:lpstr>Paging Through Results</vt:lpstr>
      <vt:lpstr>PowerPoint Presentation</vt:lpstr>
      <vt:lpstr>Filtering and Using Predicates</vt:lpstr>
      <vt:lpstr>PowerPoint Presentation</vt:lpstr>
      <vt:lpstr>Querying Tables with SELECT</vt:lpstr>
      <vt:lpstr>PowerPoint Presentation</vt:lpstr>
      <vt:lpstr>Functions</vt:lpstr>
      <vt:lpstr>PowerPoint Presentation</vt:lpstr>
      <vt:lpstr>Introduction to Built-In Functions</vt:lpstr>
      <vt:lpstr>Scalar Functions</vt:lpstr>
      <vt:lpstr>PowerPoint Presentation</vt:lpstr>
      <vt:lpstr>Character Data Types</vt:lpstr>
      <vt:lpstr>String Functions</vt:lpstr>
      <vt:lpstr>String Concatenation</vt:lpstr>
      <vt:lpstr>The LIKE Predicate</vt:lpstr>
      <vt:lpstr>PowerPoint Presentation</vt:lpstr>
      <vt:lpstr>Date and Time Data Types</vt:lpstr>
      <vt:lpstr>Date and Time Data Types: Literals</vt:lpstr>
      <vt:lpstr>Querying Date and Time Values</vt:lpstr>
      <vt:lpstr>Date and Time Functions</vt:lpstr>
      <vt:lpstr>Date and Time Functions</vt:lpstr>
      <vt:lpstr>PowerPoint Presentation</vt:lpstr>
      <vt:lpstr>Converting with CAST</vt:lpstr>
      <vt:lpstr>Converting with CONVERT</vt:lpstr>
      <vt:lpstr>PowerPoint Presentation</vt:lpstr>
      <vt:lpstr>Math Functions</vt:lpstr>
      <vt:lpstr>PowerPoint Presentation</vt:lpstr>
      <vt:lpstr>Logical Functions</vt:lpstr>
      <vt:lpstr>Writing logical tests with functions </vt:lpstr>
      <vt:lpstr>Performing conditional tests with IIF</vt:lpstr>
      <vt:lpstr>Selecting items from a list with CHOOSE</vt:lpstr>
      <vt:lpstr>PowerPoint Presentation</vt:lpstr>
      <vt:lpstr>CASE</vt:lpstr>
      <vt:lpstr>Window Functions</vt:lpstr>
      <vt:lpstr>Aggregate Functions</vt:lpstr>
      <vt:lpstr>Grouping with GROUP BY</vt:lpstr>
      <vt:lpstr>Filtering with HAVING</vt:lpstr>
      <vt:lpstr>PowerPoint Presentation</vt:lpstr>
      <vt:lpstr>Functions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Ozan Ozcan</dc:creator>
  <cp:lastModifiedBy>Kaan Çelik</cp:lastModifiedBy>
  <cp:revision>138</cp:revision>
  <dcterms:created xsi:type="dcterms:W3CDTF">2014-07-09T07:36:18Z</dcterms:created>
  <dcterms:modified xsi:type="dcterms:W3CDTF">2018-11-13T14:07:44Z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0x0101005FEDD5647A4ABE4388FB9E23A069C939</vt:lpwstr>
  </property>
  <property fmtid="{D5CDD505-2E9C-101B-9397-08002B2CF9AE}" pid="3" name="_dlc_DocIdItemGuid">
    <vt:lpwstr>15da5a87-2569-45ee-9705-f37b00f92739</vt:lpwstr>
  </property>
</Properties>
</file>