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4"/>
  </p:notesMasterIdLst>
  <p:sldIdLst>
    <p:sldId id="497" r:id="rId6"/>
    <p:sldId id="256" r:id="rId7"/>
    <p:sldId id="466" r:id="rId8"/>
    <p:sldId id="467" r:id="rId9"/>
    <p:sldId id="279" r:id="rId10"/>
    <p:sldId id="289" r:id="rId11"/>
    <p:sldId id="280" r:id="rId12"/>
    <p:sldId id="468" r:id="rId13"/>
    <p:sldId id="281" r:id="rId14"/>
    <p:sldId id="469" r:id="rId15"/>
    <p:sldId id="282" r:id="rId16"/>
    <p:sldId id="470" r:id="rId17"/>
    <p:sldId id="283" r:id="rId18"/>
    <p:sldId id="471" r:id="rId19"/>
    <p:sldId id="480" r:id="rId20"/>
    <p:sldId id="473" r:id="rId21"/>
    <p:sldId id="472" r:id="rId22"/>
    <p:sldId id="475" r:id="rId23"/>
    <p:sldId id="476" r:id="rId24"/>
    <p:sldId id="478" r:id="rId25"/>
    <p:sldId id="284" r:id="rId26"/>
    <p:sldId id="286" r:id="rId27"/>
    <p:sldId id="479" r:id="rId28"/>
    <p:sldId id="430" r:id="rId29"/>
    <p:sldId id="419" r:id="rId30"/>
    <p:sldId id="431" r:id="rId31"/>
    <p:sldId id="287" r:id="rId32"/>
    <p:sldId id="288" r:id="rId33"/>
    <p:sldId id="428" r:id="rId34"/>
    <p:sldId id="495" r:id="rId35"/>
    <p:sldId id="496" r:id="rId36"/>
    <p:sldId id="417" r:id="rId37"/>
    <p:sldId id="494" r:id="rId38"/>
    <p:sldId id="474" r:id="rId39"/>
    <p:sldId id="300" r:id="rId40"/>
    <p:sldId id="486" r:id="rId41"/>
    <p:sldId id="488" r:id="rId42"/>
    <p:sldId id="285" r:id="rId43"/>
    <p:sldId id="489" r:id="rId44"/>
    <p:sldId id="490" r:id="rId45"/>
    <p:sldId id="492" r:id="rId46"/>
    <p:sldId id="493" r:id="rId47"/>
    <p:sldId id="487" r:id="rId48"/>
    <p:sldId id="443" r:id="rId49"/>
    <p:sldId id="438" r:id="rId50"/>
    <p:sldId id="439" r:id="rId51"/>
    <p:sldId id="440" r:id="rId52"/>
    <p:sldId id="441" r:id="rId53"/>
    <p:sldId id="442" r:id="rId54"/>
    <p:sldId id="333" r:id="rId55"/>
    <p:sldId id="335" r:id="rId56"/>
    <p:sldId id="449" r:id="rId57"/>
    <p:sldId id="450" r:id="rId58"/>
    <p:sldId id="451" r:id="rId59"/>
    <p:sldId id="455" r:id="rId60"/>
    <p:sldId id="456" r:id="rId61"/>
    <p:sldId id="457" r:id="rId62"/>
    <p:sldId id="453" r:id="rId63"/>
    <p:sldId id="454" r:id="rId64"/>
    <p:sldId id="429" r:id="rId65"/>
    <p:sldId id="458" r:id="rId66"/>
    <p:sldId id="459" r:id="rId67"/>
    <p:sldId id="460" r:id="rId68"/>
    <p:sldId id="461" r:id="rId69"/>
    <p:sldId id="462" r:id="rId70"/>
    <p:sldId id="463" r:id="rId71"/>
    <p:sldId id="483" r:id="rId72"/>
    <p:sldId id="263" r:id="rId7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A63"/>
    <a:srgbClr val="FF5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98" autoAdjust="0"/>
    <p:restoredTop sz="77894" autoAdjust="0"/>
  </p:normalViewPr>
  <p:slideViewPr>
    <p:cSldViewPr>
      <p:cViewPr varScale="1">
        <p:scale>
          <a:sx n="89" d="100"/>
          <a:sy n="89" d="100"/>
        </p:scale>
        <p:origin x="176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 d="1"/>
        <a:sy n="1" d="1"/>
      </p:scale>
      <p:origin x="0" y="0"/>
    </p:cViewPr>
  </p:notesTextViewPr>
  <p:sorterViewPr>
    <p:cViewPr>
      <p:scale>
        <a:sx n="100" d="100"/>
        <a:sy n="100" d="100"/>
      </p:scale>
      <p:origin x="0" y="-256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_rels/viewProps.xml.rels><?xml version="1.0" encoding="UTF-8" standalone="yes"?>
<Relationships xmlns="http://schemas.openxmlformats.org/package/2006/relationships"><Relationship Id="rId8" Type="http://schemas.openxmlformats.org/officeDocument/2006/relationships/slide" Target="slides/slide49.xml"/><Relationship Id="rId13" Type="http://schemas.openxmlformats.org/officeDocument/2006/relationships/slide" Target="slides/slide56.xml"/><Relationship Id="rId3" Type="http://schemas.openxmlformats.org/officeDocument/2006/relationships/slide" Target="slides/slide32.xml"/><Relationship Id="rId7" Type="http://schemas.openxmlformats.org/officeDocument/2006/relationships/slide" Target="slides/slide48.xml"/><Relationship Id="rId12" Type="http://schemas.openxmlformats.org/officeDocument/2006/relationships/slide" Target="slides/slide55.xml"/><Relationship Id="rId2" Type="http://schemas.openxmlformats.org/officeDocument/2006/relationships/slide" Target="slides/slide26.xml"/><Relationship Id="rId16" Type="http://schemas.openxmlformats.org/officeDocument/2006/relationships/slide" Target="slides/slide59.xml"/><Relationship Id="rId1" Type="http://schemas.openxmlformats.org/officeDocument/2006/relationships/slide" Target="slides/slide25.xml"/><Relationship Id="rId6" Type="http://schemas.openxmlformats.org/officeDocument/2006/relationships/slide" Target="slides/slide47.xml"/><Relationship Id="rId11" Type="http://schemas.openxmlformats.org/officeDocument/2006/relationships/slide" Target="slides/slide54.xml"/><Relationship Id="rId5" Type="http://schemas.openxmlformats.org/officeDocument/2006/relationships/slide" Target="slides/slide46.xml"/><Relationship Id="rId15" Type="http://schemas.openxmlformats.org/officeDocument/2006/relationships/slide" Target="slides/slide58.xml"/><Relationship Id="rId10" Type="http://schemas.openxmlformats.org/officeDocument/2006/relationships/slide" Target="slides/slide53.xml"/><Relationship Id="rId4" Type="http://schemas.openxmlformats.org/officeDocument/2006/relationships/slide" Target="slides/slide45.xml"/><Relationship Id="rId9" Type="http://schemas.openxmlformats.org/officeDocument/2006/relationships/slide" Target="slides/slide52.xml"/><Relationship Id="rId14"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837AB-A950-4363-814E-0D65AB9DEEE7}" type="datetimeFigureOut">
              <a:rPr lang="tr-TR" smtClean="0"/>
              <a:t>13.11.2018</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83189-1A49-45B5-A340-0554345796FB}" type="slidenum">
              <a:rPr lang="tr-TR" smtClean="0"/>
              <a:t>‹#›</a:t>
            </a:fld>
            <a:endParaRPr lang="tr-TR"/>
          </a:p>
        </p:txBody>
      </p:sp>
    </p:spTree>
    <p:extLst>
      <p:ext uri="{BB962C8B-B14F-4D97-AF65-F5344CB8AC3E}">
        <p14:creationId xmlns:p14="http://schemas.microsoft.com/office/powerpoint/2010/main" val="170311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1</a:t>
            </a:fld>
            <a:endParaRPr lang="tr-TR"/>
          </a:p>
        </p:txBody>
      </p:sp>
    </p:spTree>
    <p:extLst>
      <p:ext uri="{BB962C8B-B14F-4D97-AF65-F5344CB8AC3E}">
        <p14:creationId xmlns:p14="http://schemas.microsoft.com/office/powerpoint/2010/main" val="1350458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4925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20</a:t>
            </a:fld>
            <a:endParaRPr lang="tr-TR"/>
          </a:p>
        </p:txBody>
      </p:sp>
    </p:spTree>
    <p:extLst>
      <p:ext uri="{BB962C8B-B14F-4D97-AF65-F5344CB8AC3E}">
        <p14:creationId xmlns:p14="http://schemas.microsoft.com/office/powerpoint/2010/main" val="342776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23</a:t>
            </a:fld>
            <a:endParaRPr lang="tr-TR"/>
          </a:p>
        </p:txBody>
      </p:sp>
    </p:spTree>
    <p:extLst>
      <p:ext uri="{BB962C8B-B14F-4D97-AF65-F5344CB8AC3E}">
        <p14:creationId xmlns:p14="http://schemas.microsoft.com/office/powerpoint/2010/main" val="2763526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sz="100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pPr>
              <a:defRPr/>
            </a:pPr>
            <a:r>
              <a:rPr lang="en-US" dirty="0"/>
              <a:t>Module 11: Using Table Expressions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1929771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0154"/>
            <a:ext cx="6286500" cy="691795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11: Using Table Expressions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3092841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3477" y="829469"/>
            <a:ext cx="6286500" cy="8232775"/>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595398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33</a:t>
            </a:fld>
            <a:endParaRPr lang="tr-TR"/>
          </a:p>
        </p:txBody>
      </p:sp>
    </p:spTree>
    <p:extLst>
      <p:ext uri="{BB962C8B-B14F-4D97-AF65-F5344CB8AC3E}">
        <p14:creationId xmlns:p14="http://schemas.microsoft.com/office/powerpoint/2010/main" val="1007169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02984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36</a:t>
            </a:fld>
            <a:endParaRPr lang="tr-TR"/>
          </a:p>
        </p:txBody>
      </p:sp>
    </p:spTree>
    <p:extLst>
      <p:ext uri="{BB962C8B-B14F-4D97-AF65-F5344CB8AC3E}">
        <p14:creationId xmlns:p14="http://schemas.microsoft.com/office/powerpoint/2010/main" val="3172215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43</a:t>
            </a:fld>
            <a:endParaRPr lang="tr-TR"/>
          </a:p>
        </p:txBody>
      </p:sp>
    </p:spTree>
    <p:extLst>
      <p:ext uri="{BB962C8B-B14F-4D97-AF65-F5344CB8AC3E}">
        <p14:creationId xmlns:p14="http://schemas.microsoft.com/office/powerpoint/2010/main" val="40763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2</a:t>
            </a:fld>
            <a:endParaRPr lang="tr-TR"/>
          </a:p>
        </p:txBody>
      </p:sp>
    </p:spTree>
    <p:extLst>
      <p:ext uri="{BB962C8B-B14F-4D97-AF65-F5344CB8AC3E}">
        <p14:creationId xmlns:p14="http://schemas.microsoft.com/office/powerpoint/2010/main" val="375036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13: Using Window Ranking, Offset and Aggregate Functions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45</a:t>
            </a:fld>
            <a:endParaRPr lang="en-US" dirty="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a:p>
        </p:txBody>
      </p:sp>
    </p:spTree>
    <p:extLst>
      <p:ext uri="{BB962C8B-B14F-4D97-AF65-F5344CB8AC3E}">
        <p14:creationId xmlns:p14="http://schemas.microsoft.com/office/powerpoint/2010/main" val="859485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13: Using Window Ranking, Offset and Aggregate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46</a:t>
            </a:fld>
            <a:endParaRPr lang="en-US" dirty="0"/>
          </a:p>
        </p:txBody>
      </p:sp>
    </p:spTree>
    <p:extLst>
      <p:ext uri="{BB962C8B-B14F-4D97-AF65-F5344CB8AC3E}">
        <p14:creationId xmlns:p14="http://schemas.microsoft.com/office/powerpoint/2010/main" val="4051442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13: Using Window Ranking, Offset and Aggregate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47</a:t>
            </a:fld>
            <a:endParaRPr lang="en-US" dirty="0"/>
          </a:p>
        </p:txBody>
      </p:sp>
    </p:spTree>
    <p:extLst>
      <p:ext uri="{BB962C8B-B14F-4D97-AF65-F5344CB8AC3E}">
        <p14:creationId xmlns:p14="http://schemas.microsoft.com/office/powerpoint/2010/main" val="24256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981200"/>
            <a:ext cx="6286500" cy="70469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13: Using Window Ranking, Offset and Aggregate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48</a:t>
            </a:fld>
            <a:endParaRPr lang="en-US" dirty="0"/>
          </a:p>
        </p:txBody>
      </p:sp>
    </p:spTree>
    <p:extLst>
      <p:ext uri="{BB962C8B-B14F-4D97-AF65-F5344CB8AC3E}">
        <p14:creationId xmlns:p14="http://schemas.microsoft.com/office/powerpoint/2010/main" val="2387016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00943"/>
            <a:ext cx="6286500" cy="6927170"/>
          </a:xfrm>
        </p:spPr>
        <p:txBody>
          <a:bodyPr/>
          <a:lstStyle/>
          <a:p>
            <a:endParaRPr lang="en-US" baseline="0" dirty="0"/>
          </a:p>
          <a:p>
            <a:endParaRPr lang="en-US" dirty="0"/>
          </a:p>
        </p:txBody>
      </p:sp>
      <p:sp>
        <p:nvSpPr>
          <p:cNvPr id="4" name="Header Placeholder 3"/>
          <p:cNvSpPr>
            <a:spLocks noGrp="1"/>
          </p:cNvSpPr>
          <p:nvPr>
            <p:ph type="hdr" sz="quarter" idx="10"/>
          </p:nvPr>
        </p:nvSpPr>
        <p:spPr/>
        <p:txBody>
          <a:bodyPr/>
          <a:lstStyle/>
          <a:p>
            <a:pPr>
              <a:defRPr/>
            </a:pPr>
            <a:r>
              <a:rPr lang="en-US" dirty="0"/>
              <a:t>Module 13: Using Window Ranking, Offset and Aggregate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49</a:t>
            </a:fld>
            <a:endParaRPr lang="en-US" dirty="0"/>
          </a:p>
        </p:txBody>
      </p:sp>
    </p:spTree>
    <p:extLst>
      <p:ext uri="{BB962C8B-B14F-4D97-AF65-F5344CB8AC3E}">
        <p14:creationId xmlns:p14="http://schemas.microsoft.com/office/powerpoint/2010/main" val="781140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66729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51</a:t>
            </a:fld>
            <a:endParaRPr lang="tr-TR"/>
          </a:p>
        </p:txBody>
      </p:sp>
    </p:spTree>
    <p:extLst>
      <p:ext uri="{BB962C8B-B14F-4D97-AF65-F5344CB8AC3E}">
        <p14:creationId xmlns:p14="http://schemas.microsoft.com/office/powerpoint/2010/main" val="661832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52</a:t>
            </a:fld>
            <a:endParaRPr lang="en-US" dirty="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Appendix A: Using DML to </a:t>
            </a:r>
            <a:br>
              <a:rPr lang="en-US" dirty="0"/>
            </a:br>
            <a:r>
              <a:rPr lang="en-US" dirty="0"/>
              <a:t>Modify Data</a:t>
            </a:r>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10774A</a:t>
            </a:r>
          </a:p>
        </p:txBody>
      </p:sp>
    </p:spTree>
    <p:extLst>
      <p:ext uri="{BB962C8B-B14F-4D97-AF65-F5344CB8AC3E}">
        <p14:creationId xmlns:p14="http://schemas.microsoft.com/office/powerpoint/2010/main" val="2255506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sz="1000" kern="1200" baseline="0" dirty="0">
              <a:solidFill>
                <a:schemeClr val="tx1"/>
              </a:solidFill>
              <a:latin typeface="Arial" charset="0"/>
              <a:ea typeface="+mn-ea"/>
              <a:cs typeface="+mn-cs"/>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53</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Appendix A: Using DML to </a:t>
            </a:r>
            <a:br>
              <a:rPr lang="en-US" dirty="0"/>
            </a:br>
            <a:r>
              <a:rPr lang="en-US" dirty="0"/>
              <a:t>Modify Data</a:t>
            </a:r>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10774A</a:t>
            </a:r>
          </a:p>
        </p:txBody>
      </p:sp>
    </p:spTree>
    <p:extLst>
      <p:ext uri="{BB962C8B-B14F-4D97-AF65-F5344CB8AC3E}">
        <p14:creationId xmlns:p14="http://schemas.microsoft.com/office/powerpoint/2010/main" val="2528905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3938"/>
            <a:ext cx="6286500" cy="6824175"/>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54</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Appendix A: Using DML to </a:t>
            </a:r>
            <a:br>
              <a:rPr lang="en-US" dirty="0"/>
            </a:br>
            <a:r>
              <a:rPr lang="en-US" dirty="0"/>
              <a:t>Modify Data</a:t>
            </a:r>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10774A</a:t>
            </a:r>
          </a:p>
        </p:txBody>
      </p:sp>
    </p:spTree>
    <p:extLst>
      <p:ext uri="{BB962C8B-B14F-4D97-AF65-F5344CB8AC3E}">
        <p14:creationId xmlns:p14="http://schemas.microsoft.com/office/powerpoint/2010/main" val="4251465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4</a:t>
            </a:fld>
            <a:endParaRPr lang="tr-TR"/>
          </a:p>
        </p:txBody>
      </p:sp>
    </p:spTree>
    <p:extLst>
      <p:ext uri="{BB962C8B-B14F-4D97-AF65-F5344CB8AC3E}">
        <p14:creationId xmlns:p14="http://schemas.microsoft.com/office/powerpoint/2010/main" val="1052130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55</a:t>
            </a:fld>
            <a:endParaRPr lang="en-US" dirty="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endParaRPr lang="en-US" dirty="0"/>
          </a:p>
          <a:p>
            <a:pPr eaLnBrk="1" hangingPunct="1"/>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Appendix A: Using DML to </a:t>
            </a:r>
            <a:br>
              <a:rPr lang="en-US" dirty="0"/>
            </a:br>
            <a:r>
              <a:rPr lang="en-US" dirty="0"/>
              <a:t>Modify Data</a:t>
            </a:r>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10774A</a:t>
            </a:r>
          </a:p>
        </p:txBody>
      </p:sp>
    </p:spTree>
    <p:extLst>
      <p:ext uri="{BB962C8B-B14F-4D97-AF65-F5344CB8AC3E}">
        <p14:creationId xmlns:p14="http://schemas.microsoft.com/office/powerpoint/2010/main" val="1465569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2215"/>
            <a:ext cx="6286500" cy="6835898"/>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56</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Appendix A: Using DML to </a:t>
            </a:r>
            <a:br>
              <a:rPr lang="en-US" dirty="0"/>
            </a:br>
            <a:r>
              <a:rPr lang="en-US" dirty="0"/>
              <a:t>Modify Data</a:t>
            </a:r>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10774A</a:t>
            </a:r>
          </a:p>
        </p:txBody>
      </p:sp>
    </p:spTree>
    <p:extLst>
      <p:ext uri="{BB962C8B-B14F-4D97-AF65-F5344CB8AC3E}">
        <p14:creationId xmlns:p14="http://schemas.microsoft.com/office/powerpoint/2010/main" val="3138051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57</a:t>
            </a:fld>
            <a:endParaRPr lang="en-US" dirty="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Appendix A: Using DML to </a:t>
            </a:r>
            <a:br>
              <a:rPr lang="en-US" dirty="0"/>
            </a:br>
            <a:r>
              <a:rPr lang="en-US" dirty="0"/>
              <a:t>Modify Data</a:t>
            </a:r>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10774A</a:t>
            </a:r>
          </a:p>
        </p:txBody>
      </p:sp>
    </p:spTree>
    <p:extLst>
      <p:ext uri="{BB962C8B-B14F-4D97-AF65-F5344CB8AC3E}">
        <p14:creationId xmlns:p14="http://schemas.microsoft.com/office/powerpoint/2010/main" val="1678933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45323"/>
            <a:ext cx="6286500" cy="6882790"/>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58</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Appendix A: Using DML to </a:t>
            </a:r>
            <a:br>
              <a:rPr lang="en-US" dirty="0"/>
            </a:br>
            <a:r>
              <a:rPr lang="en-US" dirty="0"/>
              <a:t>Modify Data</a:t>
            </a:r>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10774A</a:t>
            </a:r>
          </a:p>
        </p:txBody>
      </p:sp>
    </p:spTree>
    <p:extLst>
      <p:ext uri="{BB962C8B-B14F-4D97-AF65-F5344CB8AC3E}">
        <p14:creationId xmlns:p14="http://schemas.microsoft.com/office/powerpoint/2010/main" val="4123982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Appendix A: Using DML to </a:t>
            </a:r>
            <a:br>
              <a:rPr lang="en-US" dirty="0"/>
            </a:br>
            <a:r>
              <a:rPr lang="en-US" dirty="0"/>
              <a:t>Modify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59</a:t>
            </a:fld>
            <a:endParaRPr lang="en-US" dirty="0"/>
          </a:p>
        </p:txBody>
      </p:sp>
    </p:spTree>
    <p:extLst>
      <p:ext uri="{BB962C8B-B14F-4D97-AF65-F5344CB8AC3E}">
        <p14:creationId xmlns:p14="http://schemas.microsoft.com/office/powerpoint/2010/main" val="1512938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61</a:t>
            </a:fld>
            <a:endParaRPr lang="en-US" dirty="0"/>
          </a:p>
        </p:txBody>
      </p:sp>
    </p:spTree>
    <p:extLst>
      <p:ext uri="{BB962C8B-B14F-4D97-AF65-F5344CB8AC3E}">
        <p14:creationId xmlns:p14="http://schemas.microsoft.com/office/powerpoint/2010/main" val="585674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62</a:t>
            </a:fld>
            <a:endParaRPr lang="en-US" dirty="0"/>
          </a:p>
        </p:txBody>
      </p:sp>
    </p:spTree>
    <p:extLst>
      <p:ext uri="{BB962C8B-B14F-4D97-AF65-F5344CB8AC3E}">
        <p14:creationId xmlns:p14="http://schemas.microsoft.com/office/powerpoint/2010/main" val="4118289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63</a:t>
            </a:fld>
            <a:endParaRPr lang="en-US" dirty="0"/>
          </a:p>
        </p:txBody>
      </p:sp>
    </p:spTree>
    <p:extLst>
      <p:ext uri="{BB962C8B-B14F-4D97-AF65-F5344CB8AC3E}">
        <p14:creationId xmlns:p14="http://schemas.microsoft.com/office/powerpoint/2010/main" val="2175674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64</a:t>
            </a:fld>
            <a:endParaRPr lang="en-US" dirty="0"/>
          </a:p>
        </p:txBody>
      </p:sp>
    </p:spTree>
    <p:extLst>
      <p:ext uri="{BB962C8B-B14F-4D97-AF65-F5344CB8AC3E}">
        <p14:creationId xmlns:p14="http://schemas.microsoft.com/office/powerpoint/2010/main" val="1646643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65</a:t>
            </a:fld>
            <a:endParaRPr lang="en-US" dirty="0"/>
          </a:p>
        </p:txBody>
      </p:sp>
    </p:spTree>
    <p:extLst>
      <p:ext uri="{BB962C8B-B14F-4D97-AF65-F5344CB8AC3E}">
        <p14:creationId xmlns:p14="http://schemas.microsoft.com/office/powerpoint/2010/main" val="246392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8</a:t>
            </a:fld>
            <a:endParaRPr lang="tr-TR"/>
          </a:p>
        </p:txBody>
      </p:sp>
    </p:spTree>
    <p:extLst>
      <p:ext uri="{BB962C8B-B14F-4D97-AF65-F5344CB8AC3E}">
        <p14:creationId xmlns:p14="http://schemas.microsoft.com/office/powerpoint/2010/main" val="80658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66</a:t>
            </a:fld>
            <a:endParaRPr lang="en-US" dirty="0"/>
          </a:p>
        </p:txBody>
      </p:sp>
    </p:spTree>
    <p:extLst>
      <p:ext uri="{BB962C8B-B14F-4D97-AF65-F5344CB8AC3E}">
        <p14:creationId xmlns:p14="http://schemas.microsoft.com/office/powerpoint/2010/main" val="719177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8338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9</a:t>
            </a:fld>
            <a:endParaRPr lang="tr-TR"/>
          </a:p>
        </p:txBody>
      </p:sp>
    </p:spTree>
    <p:extLst>
      <p:ext uri="{BB962C8B-B14F-4D97-AF65-F5344CB8AC3E}">
        <p14:creationId xmlns:p14="http://schemas.microsoft.com/office/powerpoint/2010/main" val="318782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10</a:t>
            </a:fld>
            <a:endParaRPr lang="tr-TR"/>
          </a:p>
        </p:txBody>
      </p:sp>
    </p:spTree>
    <p:extLst>
      <p:ext uri="{BB962C8B-B14F-4D97-AF65-F5344CB8AC3E}">
        <p14:creationId xmlns:p14="http://schemas.microsoft.com/office/powerpoint/2010/main" val="283649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12</a:t>
            </a:fld>
            <a:endParaRPr lang="tr-TR"/>
          </a:p>
        </p:txBody>
      </p:sp>
    </p:spTree>
    <p:extLst>
      <p:ext uri="{BB962C8B-B14F-4D97-AF65-F5344CB8AC3E}">
        <p14:creationId xmlns:p14="http://schemas.microsoft.com/office/powerpoint/2010/main" val="129904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14</a:t>
            </a:fld>
            <a:endParaRPr lang="tr-TR"/>
          </a:p>
        </p:txBody>
      </p:sp>
    </p:spTree>
    <p:extLst>
      <p:ext uri="{BB962C8B-B14F-4D97-AF65-F5344CB8AC3E}">
        <p14:creationId xmlns:p14="http://schemas.microsoft.com/office/powerpoint/2010/main" val="370187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15</a:t>
            </a:fld>
            <a:endParaRPr lang="tr-TR"/>
          </a:p>
        </p:txBody>
      </p:sp>
    </p:spTree>
    <p:extLst>
      <p:ext uri="{BB962C8B-B14F-4D97-AF65-F5344CB8AC3E}">
        <p14:creationId xmlns:p14="http://schemas.microsoft.com/office/powerpoint/2010/main" val="303966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37676F5F-87E3-4F47-A950-B3394325E319}"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238503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6DB74D86-E6FA-4DE3-9F48-500DE2885DC1}"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275638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EC2EFCF4-E360-4922-90D2-B71C9B10BA3D}"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44013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716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770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2050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7602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4674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157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474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08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02F2C2BA-8149-4A80-9494-8F9B5CE0A166}"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1953759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2620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1309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6048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9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6532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92605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13739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8304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3352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225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014A1-E570-4A26-AF22-E53D54F6D205}"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2267952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308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5C3943DA-2FC6-425E-969F-6BE07CDFE46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1"/>
            <a:ext cx="4038600" cy="44399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4399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lvl1pPr>
              <a:defRPr sz="1200">
                <a:solidFill>
                  <a:schemeClr val="bg1"/>
                </a:solidFill>
                <a:latin typeface="+mj-lt"/>
              </a:defRPr>
            </a:lvl1pPr>
          </a:lstStyle>
          <a:p>
            <a:fld id="{171D9F00-7D19-4C1D-A78C-D07156C953A9}" type="datetime1">
              <a:rPr lang="tr-TR" smtClean="0"/>
              <a:pPr/>
              <a:t>13.11.2018</a:t>
            </a:fld>
            <a:endParaRPr lang="tr-TR" dirty="0"/>
          </a:p>
        </p:txBody>
      </p:sp>
      <p:sp>
        <p:nvSpPr>
          <p:cNvPr id="6" name="Footer Placeholder 5"/>
          <p:cNvSpPr>
            <a:spLocks noGrp="1"/>
          </p:cNvSpPr>
          <p:nvPr>
            <p:ph type="ftr" sz="quarter" idx="11"/>
          </p:nvPr>
        </p:nvSpPr>
        <p:spPr>
          <a:xfrm>
            <a:off x="2590800" y="6356350"/>
            <a:ext cx="3962400" cy="365125"/>
          </a:xfrm>
        </p:spPr>
        <p:txBody>
          <a:bodyPr/>
          <a:lstStyle>
            <a:lvl1pPr>
              <a:defRPr sz="1200">
                <a:solidFill>
                  <a:schemeClr val="bg1"/>
                </a:solidFill>
                <a:latin typeface="+mj-lt"/>
              </a:defRPr>
            </a:lvl1pPr>
          </a:lstStyle>
          <a:p>
            <a:r>
              <a:rPr lang="tr-TR"/>
              <a:t>MS SQL SQL Fundamentals</a:t>
            </a:r>
          </a:p>
        </p:txBody>
      </p:sp>
      <p:sp>
        <p:nvSpPr>
          <p:cNvPr id="7" name="Slide Number Placeholder 6"/>
          <p:cNvSpPr>
            <a:spLocks noGrp="1"/>
          </p:cNvSpPr>
          <p:nvPr>
            <p:ph type="sldNum" sz="quarter" idx="12"/>
          </p:nvPr>
        </p:nvSpPr>
        <p:spPr/>
        <p:txBody>
          <a:bodyPr/>
          <a:lstStyle>
            <a:lvl1pPr>
              <a:defRPr sz="1200">
                <a:solidFill>
                  <a:schemeClr val="bg1"/>
                </a:solidFill>
                <a:latin typeface="+mj-lt"/>
              </a:defRPr>
            </a:lvl1pPr>
          </a:lstStyle>
          <a:p>
            <a:fld id="{F3333AC9-9173-4153-B08D-660CAB894A39}" type="slidenum">
              <a:rPr lang="tr-TR" smtClean="0"/>
              <a:pPr/>
              <a:t>‹#›</a:t>
            </a:fld>
            <a:endParaRPr lang="tr-TR" dirty="0"/>
          </a:p>
        </p:txBody>
      </p:sp>
    </p:spTree>
    <p:extLst>
      <p:ext uri="{BB962C8B-B14F-4D97-AF65-F5344CB8AC3E}">
        <p14:creationId xmlns:p14="http://schemas.microsoft.com/office/powerpoint/2010/main" val="427356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5EA1DE7A-8E1E-4785-8B26-392749AE686B}" type="datetime1">
              <a:rPr lang="tr-TR" smtClean="0"/>
              <a:t>13.11.2018</a:t>
            </a:fld>
            <a:endParaRPr lang="tr-TR"/>
          </a:p>
        </p:txBody>
      </p:sp>
      <p:sp>
        <p:nvSpPr>
          <p:cNvPr id="8" name="Footer Placeholder 7"/>
          <p:cNvSpPr>
            <a:spLocks noGrp="1"/>
          </p:cNvSpPr>
          <p:nvPr>
            <p:ph type="ftr" sz="quarter" idx="11"/>
          </p:nvPr>
        </p:nvSpPr>
        <p:spPr/>
        <p:txBody>
          <a:bodyPr/>
          <a:lstStyle/>
          <a:p>
            <a:r>
              <a:rPr lang="tr-TR"/>
              <a:t>MS SQL SQL Fundamentals</a:t>
            </a:r>
          </a:p>
        </p:txBody>
      </p:sp>
      <p:sp>
        <p:nvSpPr>
          <p:cNvPr id="9" name="Slide Number Placeholder 8"/>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205668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DEB46215-8FE5-4FA6-9A48-DB5221F9F5ED}" type="datetime1">
              <a:rPr lang="tr-TR" smtClean="0"/>
              <a:t>13.11.2018</a:t>
            </a:fld>
            <a:endParaRPr lang="tr-TR"/>
          </a:p>
        </p:txBody>
      </p:sp>
      <p:sp>
        <p:nvSpPr>
          <p:cNvPr id="4" name="Footer Placeholder 3"/>
          <p:cNvSpPr>
            <a:spLocks noGrp="1"/>
          </p:cNvSpPr>
          <p:nvPr>
            <p:ph type="ftr" sz="quarter" idx="11"/>
          </p:nvPr>
        </p:nvSpPr>
        <p:spPr/>
        <p:txBody>
          <a:bodyPr/>
          <a:lstStyle/>
          <a:p>
            <a:r>
              <a:rPr lang="tr-TR"/>
              <a:t>MS SQL SQL Fundamentals</a:t>
            </a:r>
          </a:p>
        </p:txBody>
      </p:sp>
      <p:sp>
        <p:nvSpPr>
          <p:cNvPr id="5" name="Slide Number Placeholder 4"/>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307334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74274-B6E8-4BE6-8197-A40D031981C9}" type="datetime1">
              <a:rPr lang="tr-TR" smtClean="0"/>
              <a:t>13.11.2018</a:t>
            </a:fld>
            <a:endParaRPr lang="tr-TR"/>
          </a:p>
        </p:txBody>
      </p:sp>
      <p:sp>
        <p:nvSpPr>
          <p:cNvPr id="3" name="Footer Placeholder 2"/>
          <p:cNvSpPr>
            <a:spLocks noGrp="1"/>
          </p:cNvSpPr>
          <p:nvPr>
            <p:ph type="ftr" sz="quarter" idx="11"/>
          </p:nvPr>
        </p:nvSpPr>
        <p:spPr/>
        <p:txBody>
          <a:bodyPr/>
          <a:lstStyle/>
          <a:p>
            <a:r>
              <a:rPr lang="tr-TR"/>
              <a:t>MS SQL SQL Fundamentals</a:t>
            </a:r>
          </a:p>
        </p:txBody>
      </p:sp>
      <p:sp>
        <p:nvSpPr>
          <p:cNvPr id="4" name="Slide Number Placeholder 3"/>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77583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90846-73EA-4AAE-BC72-D53436577F2A}" type="datetime1">
              <a:rPr lang="tr-TR" smtClean="0"/>
              <a:t>13.11.2018</a:t>
            </a:fld>
            <a:endParaRPr lang="tr-TR"/>
          </a:p>
        </p:txBody>
      </p:sp>
      <p:sp>
        <p:nvSpPr>
          <p:cNvPr id="6" name="Footer Placeholder 5"/>
          <p:cNvSpPr>
            <a:spLocks noGrp="1"/>
          </p:cNvSpPr>
          <p:nvPr>
            <p:ph type="ftr" sz="quarter" idx="11"/>
          </p:nvPr>
        </p:nvSpPr>
        <p:spPr/>
        <p:txBody>
          <a:bodyPr/>
          <a:lstStyle/>
          <a:p>
            <a:r>
              <a:rPr lang="tr-TR"/>
              <a:t>MS SQL SQL Fundamentals</a:t>
            </a:r>
          </a:p>
        </p:txBody>
      </p:sp>
      <p:sp>
        <p:nvSpPr>
          <p:cNvPr id="7" name="Slide Number Placeholder 6"/>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155684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80790-8E4B-4FEC-86E3-6CD4172F6D16}" type="datetime1">
              <a:rPr lang="tr-TR" smtClean="0"/>
              <a:t>13.11.2018</a:t>
            </a:fld>
            <a:endParaRPr lang="tr-TR"/>
          </a:p>
        </p:txBody>
      </p:sp>
      <p:sp>
        <p:nvSpPr>
          <p:cNvPr id="6" name="Footer Placeholder 5"/>
          <p:cNvSpPr>
            <a:spLocks noGrp="1"/>
          </p:cNvSpPr>
          <p:nvPr>
            <p:ph type="ftr" sz="quarter" idx="11"/>
          </p:nvPr>
        </p:nvSpPr>
        <p:spPr/>
        <p:txBody>
          <a:bodyPr/>
          <a:lstStyle/>
          <a:p>
            <a:r>
              <a:rPr lang="tr-TR"/>
              <a:t>MS SQL SQL Fundamentals</a:t>
            </a:r>
          </a:p>
        </p:txBody>
      </p:sp>
      <p:sp>
        <p:nvSpPr>
          <p:cNvPr id="7" name="Slide Number Placeholder 6"/>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6872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7A700-A538-493B-B1ED-30C70D22691E}" type="datetime1">
              <a:rPr lang="tr-TR" smtClean="0"/>
              <a:t>13.11.2018</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MS SQL SQL Fundamentals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3AC9-9173-4153-B08D-660CAB894A39}" type="slidenum">
              <a:rPr lang="tr-TR" smtClean="0"/>
              <a:t>‹#›</a:t>
            </a:fld>
            <a:endParaRPr lang="tr-TR"/>
          </a:p>
        </p:txBody>
      </p:sp>
    </p:spTree>
    <p:extLst>
      <p:ext uri="{BB962C8B-B14F-4D97-AF65-F5344CB8AC3E}">
        <p14:creationId xmlns:p14="http://schemas.microsoft.com/office/powerpoint/2010/main" val="353470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5" r:id="rId13"/>
    <p:sldLayoutId id="2147483666" r:id="rId14"/>
    <p:sldLayoutId id="2147483667" r:id="rId15"/>
    <p:sldLayoutId id="2147483669" r:id="rId16"/>
    <p:sldLayoutId id="2147483670" r:id="rId17"/>
    <p:sldLayoutId id="2147483671" r:id="rId18"/>
    <p:sldLayoutId id="2147483672" r:id="rId19"/>
    <p:sldLayoutId id="2147483673"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4" r:id="rId29"/>
    <p:sldLayoutId id="2147483685" r:id="rId30"/>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635895" y="2060862"/>
            <a:ext cx="4680519" cy="2520266"/>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MS SQL </a:t>
            </a:r>
            <a:br>
              <a:rPr lang="en-US" sz="4000" b="1" dirty="0">
                <a:solidFill>
                  <a:schemeClr val="bg1">
                    <a:lumMod val="65000"/>
                  </a:schemeClr>
                </a:solidFill>
                <a:latin typeface="Arial" panose="020B0604020202020204" pitchFamily="34" charset="0"/>
                <a:cs typeface="Arial" panose="020B0604020202020204" pitchFamily="34" charset="0"/>
              </a:rPr>
            </a:br>
            <a:r>
              <a:rPr lang="tr-TR" sz="4000" b="1" dirty="0">
                <a:solidFill>
                  <a:schemeClr val="bg1">
                    <a:lumMod val="65000"/>
                  </a:schemeClr>
                </a:solidFill>
                <a:latin typeface="Arial" panose="020B0604020202020204" pitchFamily="34" charset="0"/>
                <a:cs typeface="Arial" panose="020B0604020202020204" pitchFamily="34" charset="0"/>
              </a:rPr>
              <a:t>SQL Database Fundamentals</a:t>
            </a:r>
          </a:p>
        </p:txBody>
      </p:sp>
      <p:sp>
        <p:nvSpPr>
          <p:cNvPr id="6" name="Title 1"/>
          <p:cNvSpPr txBox="1">
            <a:spLocks/>
          </p:cNvSpPr>
          <p:nvPr/>
        </p:nvSpPr>
        <p:spPr>
          <a:xfrm>
            <a:off x="179512" y="5847407"/>
            <a:ext cx="5328592" cy="89396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a:solidFill>
                  <a:schemeClr val="bg1">
                    <a:lumMod val="65000"/>
                  </a:schemeClr>
                </a:solidFill>
                <a:latin typeface="Arial" panose="020B0604020202020204" pitchFamily="34" charset="0"/>
                <a:cs typeface="Arial" panose="020B0604020202020204" pitchFamily="34" charset="0"/>
              </a:rPr>
              <a:t>Kaan ÇELİK</a:t>
            </a:r>
            <a:endParaRPr lang="tr-TR" sz="1600" b="1" dirty="0">
              <a:solidFill>
                <a:schemeClr val="bg1">
                  <a:lumMod val="65000"/>
                </a:schemeClr>
              </a:solidFill>
              <a:latin typeface="Arial" panose="020B0604020202020204" pitchFamily="34" charset="0"/>
              <a:cs typeface="Arial" panose="020B0604020202020204" pitchFamily="34" charset="0"/>
            </a:endParaRPr>
          </a:p>
          <a:p>
            <a:pPr algn="l"/>
            <a:r>
              <a:rPr lang="en-US" sz="1600" b="1" dirty="0">
                <a:solidFill>
                  <a:schemeClr val="bg1">
                    <a:lumMod val="65000"/>
                  </a:schemeClr>
                </a:solidFill>
                <a:latin typeface="Arial" panose="020B0604020202020204" pitchFamily="34" charset="0"/>
                <a:cs typeface="Arial" panose="020B0604020202020204" pitchFamily="34" charset="0"/>
              </a:rPr>
              <a:t>​Database And Report Development Supervisor</a:t>
            </a:r>
          </a:p>
          <a:p>
            <a:pPr algn="l"/>
            <a:r>
              <a:rPr lang="en-US" sz="1600" b="1" dirty="0">
                <a:solidFill>
                  <a:schemeClr val="bg1">
                    <a:lumMod val="65000"/>
                  </a:schemeClr>
                </a:solidFill>
                <a:latin typeface="Arial" panose="020B0604020202020204" pitchFamily="34" charset="0"/>
                <a:cs typeface="Arial" panose="020B0604020202020204" pitchFamily="34" charset="0"/>
              </a:rPr>
              <a:t>kcelik@protel.com.tr</a:t>
            </a:r>
            <a:endParaRPr lang="tr-TR" sz="1600" b="1" dirty="0">
              <a:solidFill>
                <a:schemeClr val="bg1">
                  <a:lumMod val="65000"/>
                </a:schemeClr>
              </a:solidFill>
              <a:latin typeface="Arial" panose="020B0604020202020204" pitchFamily="34" charset="0"/>
              <a:cs typeface="Arial" panose="020B0604020202020204" pitchFamily="34" charset="0"/>
            </a:endParaRPr>
          </a:p>
        </p:txBody>
      </p:sp>
      <p:cxnSp>
        <p:nvCxnSpPr>
          <p:cNvPr id="3" name="Straight Connector 2"/>
          <p:cNvCxnSpPr>
            <a:cxnSpLocks/>
          </p:cNvCxnSpPr>
          <p:nvPr/>
        </p:nvCxnSpPr>
        <p:spPr>
          <a:xfrm>
            <a:off x="179512" y="5805264"/>
            <a:ext cx="518457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E347F4-7D41-4C65-830C-1EF4E1D3A911}"/>
              </a:ext>
            </a:extLst>
          </p:cNvPr>
          <p:cNvSpPr txBox="1"/>
          <p:nvPr/>
        </p:nvSpPr>
        <p:spPr>
          <a:xfrm>
            <a:off x="7740352" y="6217389"/>
            <a:ext cx="1224136" cy="523220"/>
          </a:xfrm>
          <a:prstGeom prst="rect">
            <a:avLst/>
          </a:prstGeom>
          <a:noFill/>
        </p:spPr>
        <p:txBody>
          <a:bodyPr wrap="square" rtlCol="0">
            <a:spAutoFit/>
          </a:bodyPr>
          <a:lstStyle/>
          <a:p>
            <a:r>
              <a:rPr lang="en-US" sz="2400" b="1" dirty="0">
                <a:solidFill>
                  <a:schemeClr val="bg1">
                    <a:lumMod val="65000"/>
                  </a:schemeClr>
                </a:solidFill>
                <a:latin typeface="Arial" panose="020B0604020202020204" pitchFamily="34" charset="0"/>
                <a:ea typeface="+mj-ea"/>
                <a:cs typeface="Arial" panose="020B0604020202020204" pitchFamily="34" charset="0"/>
              </a:rPr>
              <a:t>Day</a:t>
            </a:r>
            <a:r>
              <a:rPr lang="en-US" sz="2800" b="1" dirty="0">
                <a:solidFill>
                  <a:schemeClr val="bg1">
                    <a:lumMod val="65000"/>
                  </a:schemeClr>
                </a:solidFill>
                <a:latin typeface="Arial" panose="020B0604020202020204" pitchFamily="34" charset="0"/>
                <a:cs typeface="Arial" panose="020B0604020202020204" pitchFamily="34" charset="0"/>
              </a:rPr>
              <a:t> 2</a:t>
            </a:r>
          </a:p>
        </p:txBody>
      </p:sp>
    </p:spTree>
    <p:extLst>
      <p:ext uri="{BB962C8B-B14F-4D97-AF65-F5344CB8AC3E}">
        <p14:creationId xmlns:p14="http://schemas.microsoft.com/office/powerpoint/2010/main" val="226171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10</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Querying Multiple Tables with Joins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1584176"/>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b="1" dirty="0">
                <a:solidFill>
                  <a:schemeClr val="bg1">
                    <a:lumMod val="50000"/>
                  </a:schemeClr>
                </a:solidFill>
                <a:latin typeface="Arial" panose="020B0604020202020204" pitchFamily="34" charset="0"/>
                <a:cs typeface="Arial" panose="020B0604020202020204" pitchFamily="34" charset="0"/>
              </a:rPr>
              <a:t>Demo</a:t>
            </a:r>
          </a:p>
          <a:p>
            <a:endParaRPr lang="en-GB" sz="4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14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solidFill>
                  <a:schemeClr val="bg1">
                    <a:lumMod val="50000"/>
                  </a:schemeClr>
                </a:solidFill>
                <a:latin typeface="Arial" panose="020B0604020202020204" pitchFamily="34" charset="0"/>
                <a:cs typeface="Arial" panose="020B0604020202020204" pitchFamily="34" charset="0"/>
              </a:rPr>
              <a:t>Cross Joins</a:t>
            </a:r>
          </a:p>
        </p:txBody>
      </p:sp>
      <p:sp>
        <p:nvSpPr>
          <p:cNvPr id="3" name="Content Placeholder 2"/>
          <p:cNvSpPr>
            <a:spLocks noGrp="1"/>
          </p:cNvSpPr>
          <p:nvPr>
            <p:ph sz="quarter" idx="10"/>
          </p:nvPr>
        </p:nvSpPr>
        <p:spPr>
          <a:xfrm>
            <a:off x="120787" y="1543050"/>
            <a:ext cx="5457736" cy="4312925"/>
          </a:xfrm>
        </p:spPr>
        <p:txBody>
          <a:bodyPr>
            <a:normAutofit/>
          </a:bodyPr>
          <a:lstStyle/>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Combine each row from first table with each row from second table</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All possible combinations output</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Logical foundation for inner and outer joins</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Inner join starts with Cartesian product, adds filter</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Outer join takes Cartesian output, filtered, adds back non-matching rows (with NULL placeholders)</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Due to Cartesian product output, not typically a desired form of join</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Some useful exceptions: </a:t>
            </a:r>
          </a:p>
          <a:p>
            <a:pPr marL="914400" lvl="2" indent="0">
              <a:buNone/>
            </a:pPr>
            <a:r>
              <a:rPr lang="en-US" sz="1600" b="1" dirty="0">
                <a:solidFill>
                  <a:schemeClr val="bg1">
                    <a:lumMod val="50000"/>
                  </a:schemeClr>
                </a:solidFill>
                <a:latin typeface="Arial" panose="020B0604020202020204" pitchFamily="34" charset="0"/>
                <a:cs typeface="Arial" panose="020B0604020202020204" pitchFamily="34" charset="0"/>
              </a:rPr>
              <a:t>Table of numbers, generating data for testing</a:t>
            </a:r>
          </a:p>
          <a:p>
            <a:endParaRPr lang="en-GB" sz="16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92020226"/>
              </p:ext>
            </p:extLst>
          </p:nvPr>
        </p:nvGraphicFramePr>
        <p:xfrm>
          <a:off x="5660409" y="1708276"/>
          <a:ext cx="1668439" cy="1005840"/>
        </p:xfrm>
        <a:graphic>
          <a:graphicData uri="http://schemas.openxmlformats.org/drawingml/2006/table">
            <a:tbl>
              <a:tblPr firstRow="1" bandRow="1">
                <a:tableStyleId>{2A488322-F2BA-4B5B-9748-0D474271808F}</a:tableStyleId>
              </a:tblPr>
              <a:tblGrid>
                <a:gridCol w="880407">
                  <a:extLst>
                    <a:ext uri="{9D8B030D-6E8A-4147-A177-3AD203B41FA5}">
                      <a16:colId xmlns:a16="http://schemas.microsoft.com/office/drawing/2014/main" val="20000"/>
                    </a:ext>
                  </a:extLst>
                </a:gridCol>
                <a:gridCol w="788032">
                  <a:extLst>
                    <a:ext uri="{9D8B030D-6E8A-4147-A177-3AD203B41FA5}">
                      <a16:colId xmlns:a16="http://schemas.microsoft.com/office/drawing/2014/main" val="20001"/>
                    </a:ext>
                  </a:extLst>
                </a:gridCol>
              </a:tblGrid>
              <a:tr h="251460">
                <a:tc gridSpan="2">
                  <a:txBody>
                    <a:bodyPr/>
                    <a:lstStyle/>
                    <a:p>
                      <a:pPr algn="ctr"/>
                      <a:r>
                        <a:rPr lang="en-GB" sz="1200" dirty="0"/>
                        <a:t>Employee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hMerge="1">
                  <a:txBody>
                    <a:bodyPr/>
                    <a:lstStyle/>
                    <a:p>
                      <a:endParaRPr lang="en-GB" sz="1400" dirty="0"/>
                    </a:p>
                  </a:txBody>
                  <a:tcPr/>
                </a:tc>
                <a:extLst>
                  <a:ext uri="{0D108BD9-81ED-4DB2-BD59-A6C34878D82A}">
                    <a16:rowId xmlns:a16="http://schemas.microsoft.com/office/drawing/2014/main" val="10000"/>
                  </a:ext>
                </a:extLst>
              </a:tr>
              <a:tr h="251460">
                <a:tc>
                  <a:txBody>
                    <a:bodyPr/>
                    <a:lstStyle/>
                    <a:p>
                      <a:r>
                        <a:rPr lang="en-GB" sz="1200" dirty="0" err="1"/>
                        <a:t>EmployeeID</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err="1"/>
                        <a:t>FirstName</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n-GB" sz="12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Dan</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51460">
                <a:tc>
                  <a:txBody>
                    <a:bodyPr/>
                    <a:lstStyle/>
                    <a:p>
                      <a:r>
                        <a:rPr lang="en-GB" sz="1200" dirty="0"/>
                        <a:t>2</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Aisha</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17288438"/>
              </p:ext>
            </p:extLst>
          </p:nvPr>
        </p:nvGraphicFramePr>
        <p:xfrm>
          <a:off x="7523675" y="1708276"/>
          <a:ext cx="1554338" cy="1005840"/>
        </p:xfrm>
        <a:graphic>
          <a:graphicData uri="http://schemas.openxmlformats.org/drawingml/2006/table">
            <a:tbl>
              <a:tblPr firstRow="1" bandRow="1">
                <a:tableStyleId>{2A488322-F2BA-4B5B-9748-0D474271808F}</a:tableStyleId>
              </a:tblPr>
              <a:tblGrid>
                <a:gridCol w="820198">
                  <a:extLst>
                    <a:ext uri="{9D8B030D-6E8A-4147-A177-3AD203B41FA5}">
                      <a16:colId xmlns:a16="http://schemas.microsoft.com/office/drawing/2014/main" val="20000"/>
                    </a:ext>
                  </a:extLst>
                </a:gridCol>
                <a:gridCol w="734140">
                  <a:extLst>
                    <a:ext uri="{9D8B030D-6E8A-4147-A177-3AD203B41FA5}">
                      <a16:colId xmlns:a16="http://schemas.microsoft.com/office/drawing/2014/main" val="20001"/>
                    </a:ext>
                  </a:extLst>
                </a:gridCol>
              </a:tblGrid>
              <a:tr h="251460">
                <a:tc gridSpan="2">
                  <a:txBody>
                    <a:bodyPr/>
                    <a:lstStyle/>
                    <a:p>
                      <a:pPr algn="ctr"/>
                      <a:r>
                        <a:rPr lang="en-GB" sz="1200" dirty="0"/>
                        <a:t>Product</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a:txBody>
                    <a:bodyPr/>
                    <a:lstStyle/>
                    <a:p>
                      <a:endParaRPr lang="en-GB" sz="1400" dirty="0"/>
                    </a:p>
                  </a:txBody>
                  <a:tcPr/>
                </a:tc>
                <a:extLst>
                  <a:ext uri="{0D108BD9-81ED-4DB2-BD59-A6C34878D82A}">
                    <a16:rowId xmlns:a16="http://schemas.microsoft.com/office/drawing/2014/main" val="10000"/>
                  </a:ext>
                </a:extLst>
              </a:tr>
              <a:tr h="251460">
                <a:tc>
                  <a:txBody>
                    <a:bodyPr/>
                    <a:lstStyle/>
                    <a:p>
                      <a:r>
                        <a:rPr lang="en-GB" sz="1200" dirty="0" err="1"/>
                        <a:t>ProductID</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t>Name</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1460">
                <a:tc>
                  <a:txBody>
                    <a:bodyPr/>
                    <a:lstStyle/>
                    <a:p>
                      <a:r>
                        <a:rPr lang="en-GB" sz="12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t>Widget</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1460">
                <a:tc>
                  <a:txBody>
                    <a:bodyPr/>
                    <a:lstStyle/>
                    <a:p>
                      <a:r>
                        <a:rPr lang="en-GB" sz="1200" dirty="0"/>
                        <a:t>2</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t>Gizmo</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64487827"/>
              </p:ext>
            </p:extLst>
          </p:nvPr>
        </p:nvGraphicFramePr>
        <p:xfrm>
          <a:off x="6439296" y="4023764"/>
          <a:ext cx="1810776" cy="1508760"/>
        </p:xfrm>
        <a:graphic>
          <a:graphicData uri="http://schemas.openxmlformats.org/drawingml/2006/table">
            <a:tbl>
              <a:tblPr firstRow="1" bandRow="1">
                <a:tableStyleId>{2A488322-F2BA-4B5B-9748-0D474271808F}</a:tableStyleId>
              </a:tblPr>
              <a:tblGrid>
                <a:gridCol w="917018">
                  <a:extLst>
                    <a:ext uri="{9D8B030D-6E8A-4147-A177-3AD203B41FA5}">
                      <a16:colId xmlns:a16="http://schemas.microsoft.com/office/drawing/2014/main" val="20001"/>
                    </a:ext>
                  </a:extLst>
                </a:gridCol>
                <a:gridCol w="893758">
                  <a:extLst>
                    <a:ext uri="{9D8B030D-6E8A-4147-A177-3AD203B41FA5}">
                      <a16:colId xmlns:a16="http://schemas.microsoft.com/office/drawing/2014/main" val="20002"/>
                    </a:ext>
                  </a:extLst>
                </a:gridCol>
              </a:tblGrid>
              <a:tr h="251460">
                <a:tc gridSpan="2">
                  <a:txBody>
                    <a:bodyPr/>
                    <a:lstStyle/>
                    <a:p>
                      <a:pPr algn="ctr"/>
                      <a:r>
                        <a:rPr lang="en-GB" sz="1200" dirty="0"/>
                        <a:t>Result</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hMerge="1">
                  <a:txBody>
                    <a:bodyPr/>
                    <a:lstStyle/>
                    <a:p>
                      <a:endParaRPr lang="en-GB" sz="1400" dirty="0"/>
                    </a:p>
                  </a:txBody>
                  <a:tcPr/>
                </a:tc>
                <a:extLst>
                  <a:ext uri="{0D108BD9-81ED-4DB2-BD59-A6C34878D82A}">
                    <a16:rowId xmlns:a16="http://schemas.microsoft.com/office/drawing/2014/main" val="10000"/>
                  </a:ext>
                </a:extLst>
              </a:tr>
              <a:tr h="251460">
                <a:tc>
                  <a:txBody>
                    <a:bodyPr/>
                    <a:lstStyle/>
                    <a:p>
                      <a:r>
                        <a:rPr lang="en-GB" sz="1200" dirty="0" err="1"/>
                        <a:t>FirstName</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Name</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n-GB" sz="1200" dirty="0"/>
                        <a:t>Dan</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Widget</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51460">
                <a:tc>
                  <a:txBody>
                    <a:bodyPr/>
                    <a:lstStyle/>
                    <a:p>
                      <a:r>
                        <a:rPr lang="en-GB" sz="1200" dirty="0"/>
                        <a:t>Dan</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Gizmo</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51460">
                <a:tc>
                  <a:txBody>
                    <a:bodyPr/>
                    <a:lstStyle/>
                    <a:p>
                      <a:r>
                        <a:rPr lang="en-GB" sz="1200" dirty="0"/>
                        <a:t>Aisha</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Widget</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51460">
                <a:tc>
                  <a:txBody>
                    <a:bodyPr/>
                    <a:lstStyle/>
                    <a:p>
                      <a:r>
                        <a:rPr lang="en-GB" sz="1200" dirty="0"/>
                        <a:t>Aisha</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Gizmo</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 name="AutoShape 3"/>
          <p:cNvSpPr>
            <a:spLocks noChangeArrowheads="1"/>
          </p:cNvSpPr>
          <p:nvPr/>
        </p:nvSpPr>
        <p:spPr bwMode="auto">
          <a:xfrm>
            <a:off x="5652492" y="3039796"/>
            <a:ext cx="3396854" cy="690086"/>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1200" b="1" dirty="0">
                <a:latin typeface="Arial" panose="020B0604020202020204" pitchFamily="34" charset="0"/>
                <a:cs typeface="Arial" panose="020B0604020202020204" pitchFamily="34" charset="0"/>
              </a:rPr>
              <a:t>SELECT </a:t>
            </a:r>
            <a:r>
              <a:rPr lang="en-GB" sz="1200" b="1" dirty="0" err="1">
                <a:latin typeface="Arial" panose="020B0604020202020204" pitchFamily="34" charset="0"/>
                <a:cs typeface="Arial" panose="020B0604020202020204" pitchFamily="34" charset="0"/>
              </a:rPr>
              <a:t>emp.FirstName</a:t>
            </a:r>
            <a:r>
              <a:rPr lang="en-GB" sz="1200" b="1" dirty="0">
                <a:latin typeface="Arial" panose="020B0604020202020204" pitchFamily="34" charset="0"/>
                <a:cs typeface="Arial" panose="020B0604020202020204" pitchFamily="34" charset="0"/>
              </a:rPr>
              <a:t>, </a:t>
            </a:r>
            <a:r>
              <a:rPr lang="en-GB" sz="1200" b="1" dirty="0" err="1">
                <a:latin typeface="Arial" panose="020B0604020202020204" pitchFamily="34" charset="0"/>
                <a:cs typeface="Arial" panose="020B0604020202020204" pitchFamily="34" charset="0"/>
              </a:rPr>
              <a:t>prd.Name</a:t>
            </a:r>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FROM </a:t>
            </a:r>
            <a:r>
              <a:rPr lang="en-GB" sz="1200" b="1" dirty="0" err="1">
                <a:latin typeface="Arial" panose="020B0604020202020204" pitchFamily="34" charset="0"/>
                <a:cs typeface="Arial" panose="020B0604020202020204" pitchFamily="34" charset="0"/>
              </a:rPr>
              <a:t>HR.Employee</a:t>
            </a:r>
            <a:r>
              <a:rPr lang="en-GB" sz="1200" b="1" dirty="0">
                <a:latin typeface="Arial" panose="020B0604020202020204" pitchFamily="34" charset="0"/>
                <a:cs typeface="Arial" panose="020B0604020202020204" pitchFamily="34" charset="0"/>
              </a:rPr>
              <a:t> AS </a:t>
            </a:r>
            <a:r>
              <a:rPr lang="en-GB" sz="1200" b="1" dirty="0" err="1">
                <a:latin typeface="Arial" panose="020B0604020202020204" pitchFamily="34" charset="0"/>
                <a:cs typeface="Arial" panose="020B0604020202020204" pitchFamily="34" charset="0"/>
              </a:rPr>
              <a:t>emp</a:t>
            </a:r>
            <a:endParaRPr lang="en-GB" sz="1200" b="1" dirty="0">
              <a:latin typeface="Arial" panose="020B0604020202020204" pitchFamily="34" charset="0"/>
              <a:cs typeface="Arial" panose="020B0604020202020204" pitchFamily="34" charset="0"/>
            </a:endParaRPr>
          </a:p>
          <a:p>
            <a:r>
              <a:rPr lang="en-GB" sz="1200" b="1" dirty="0">
                <a:solidFill>
                  <a:srgbClr val="C00000"/>
                </a:solidFill>
                <a:latin typeface="Arial" panose="020B0604020202020204" pitchFamily="34" charset="0"/>
                <a:cs typeface="Arial" panose="020B0604020202020204" pitchFamily="34" charset="0"/>
              </a:rPr>
              <a:t>CROSS</a:t>
            </a:r>
            <a:r>
              <a:rPr lang="en-GB" sz="1200" b="1" dirty="0">
                <a:latin typeface="Arial" panose="020B0604020202020204" pitchFamily="34" charset="0"/>
                <a:cs typeface="Arial" panose="020B0604020202020204" pitchFamily="34" charset="0"/>
              </a:rPr>
              <a:t> JOIN </a:t>
            </a:r>
            <a:r>
              <a:rPr lang="en-GB" sz="1200" b="1" dirty="0" err="1">
                <a:latin typeface="Arial" panose="020B0604020202020204" pitchFamily="34" charset="0"/>
                <a:cs typeface="Arial" panose="020B0604020202020204" pitchFamily="34" charset="0"/>
              </a:rPr>
              <a:t>Production.Product</a:t>
            </a:r>
            <a:r>
              <a:rPr lang="en-GB" sz="1200" b="1" dirty="0">
                <a:latin typeface="Arial" panose="020B0604020202020204" pitchFamily="34" charset="0"/>
                <a:cs typeface="Arial" panose="020B0604020202020204" pitchFamily="34" charset="0"/>
              </a:rPr>
              <a:t> AS </a:t>
            </a:r>
            <a:r>
              <a:rPr lang="en-GB" sz="1200" b="1" dirty="0" err="1">
                <a:latin typeface="Arial" panose="020B0604020202020204" pitchFamily="34" charset="0"/>
                <a:cs typeface="Arial" panose="020B0604020202020204" pitchFamily="34" charset="0"/>
              </a:rPr>
              <a:t>prd</a:t>
            </a:r>
            <a:r>
              <a:rPr lang="en-GB" sz="12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64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12</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Querying Multiple Tables with Joins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1584176"/>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b="1" dirty="0">
                <a:solidFill>
                  <a:schemeClr val="bg1">
                    <a:lumMod val="50000"/>
                  </a:schemeClr>
                </a:solidFill>
                <a:latin typeface="Arial" panose="020B0604020202020204" pitchFamily="34" charset="0"/>
                <a:cs typeface="Arial" panose="020B0604020202020204" pitchFamily="34" charset="0"/>
              </a:rPr>
              <a:t>Demo</a:t>
            </a:r>
          </a:p>
          <a:p>
            <a:endParaRPr lang="en-GB" sz="4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5052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lstStyle/>
          <a:p>
            <a:r>
              <a:rPr lang="en-GB" sz="3600" b="1" dirty="0">
                <a:solidFill>
                  <a:schemeClr val="bg1">
                    <a:lumMod val="50000"/>
                  </a:schemeClr>
                </a:solidFill>
                <a:latin typeface="Arial" panose="020B0604020202020204" pitchFamily="34" charset="0"/>
                <a:cs typeface="Arial" panose="020B0604020202020204" pitchFamily="34" charset="0"/>
              </a:rPr>
              <a:t>Self Joins</a:t>
            </a:r>
          </a:p>
        </p:txBody>
      </p:sp>
      <p:sp>
        <p:nvSpPr>
          <p:cNvPr id="3" name="Content Placeholder 2"/>
          <p:cNvSpPr>
            <a:spLocks noGrp="1"/>
          </p:cNvSpPr>
          <p:nvPr>
            <p:ph sz="quarter" idx="10"/>
          </p:nvPr>
        </p:nvSpPr>
        <p:spPr>
          <a:xfrm>
            <a:off x="538315" y="1268760"/>
            <a:ext cx="4819498" cy="4597451"/>
          </a:xfrm>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Compare rows in same table to each other</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Create two instances of same table in FROM clause</a:t>
            </a:r>
          </a:p>
          <a:p>
            <a:pPr marL="457200" lvl="1" indent="0">
              <a:buNone/>
            </a:pPr>
            <a:r>
              <a:rPr lang="en-US" sz="1800" b="1" dirty="0">
                <a:solidFill>
                  <a:schemeClr val="bg1">
                    <a:lumMod val="50000"/>
                  </a:schemeClr>
                </a:solidFill>
                <a:latin typeface="Arial" panose="020B0604020202020204" pitchFamily="34" charset="0"/>
                <a:cs typeface="Arial" panose="020B0604020202020204" pitchFamily="34" charset="0"/>
              </a:rPr>
              <a:t>At least one alias required</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Example: Return all employees and </a:t>
            </a:r>
            <a:br>
              <a:rPr lang="en-US" sz="2000" b="1" dirty="0">
                <a:solidFill>
                  <a:schemeClr val="bg1">
                    <a:lumMod val="50000"/>
                  </a:schemeClr>
                </a:solidFill>
                <a:latin typeface="Arial" panose="020B0604020202020204" pitchFamily="34" charset="0"/>
                <a:cs typeface="Arial" panose="020B0604020202020204" pitchFamily="34" charset="0"/>
              </a:rPr>
            </a:br>
            <a:r>
              <a:rPr lang="en-US" sz="2000" b="1" dirty="0">
                <a:solidFill>
                  <a:schemeClr val="bg1">
                    <a:lumMod val="50000"/>
                  </a:schemeClr>
                </a:solidFill>
                <a:latin typeface="Arial" panose="020B0604020202020204" pitchFamily="34" charset="0"/>
                <a:cs typeface="Arial" panose="020B0604020202020204" pitchFamily="34" charset="0"/>
              </a:rPr>
              <a:t>the name of the employee’s manager</a:t>
            </a:r>
          </a:p>
          <a:p>
            <a:pPr marL="0" indent="0">
              <a:buNone/>
            </a:pPr>
            <a:endParaRPr lang="en-GB" sz="2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09515427"/>
              </p:ext>
            </p:extLst>
          </p:nvPr>
        </p:nvGraphicFramePr>
        <p:xfrm>
          <a:off x="5936227" y="1144040"/>
          <a:ext cx="2669458" cy="1508760"/>
        </p:xfrm>
        <a:graphic>
          <a:graphicData uri="http://schemas.openxmlformats.org/drawingml/2006/table">
            <a:tbl>
              <a:tblPr firstRow="1" bandRow="1">
                <a:tableStyleId>{2A488322-F2BA-4B5B-9748-0D474271808F}</a:tableStyleId>
              </a:tblPr>
              <a:tblGrid>
                <a:gridCol w="956742">
                  <a:extLst>
                    <a:ext uri="{9D8B030D-6E8A-4147-A177-3AD203B41FA5}">
                      <a16:colId xmlns:a16="http://schemas.microsoft.com/office/drawing/2014/main" val="20000"/>
                    </a:ext>
                  </a:extLst>
                </a:gridCol>
                <a:gridCol w="856358">
                  <a:extLst>
                    <a:ext uri="{9D8B030D-6E8A-4147-A177-3AD203B41FA5}">
                      <a16:colId xmlns:a16="http://schemas.microsoft.com/office/drawing/2014/main" val="20001"/>
                    </a:ext>
                  </a:extLst>
                </a:gridCol>
                <a:gridCol w="856358">
                  <a:extLst>
                    <a:ext uri="{9D8B030D-6E8A-4147-A177-3AD203B41FA5}">
                      <a16:colId xmlns:a16="http://schemas.microsoft.com/office/drawing/2014/main" val="20002"/>
                    </a:ext>
                  </a:extLst>
                </a:gridCol>
              </a:tblGrid>
              <a:tr h="251460">
                <a:tc gridSpan="3">
                  <a:txBody>
                    <a:bodyPr/>
                    <a:lstStyle/>
                    <a:p>
                      <a:pPr algn="ctr"/>
                      <a:r>
                        <a:rPr lang="en-GB" sz="1200" dirty="0"/>
                        <a:t>Employee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hMerge="1">
                  <a:txBody>
                    <a:bodyPr/>
                    <a:lstStyle/>
                    <a:p>
                      <a:endParaRPr lang="en-GB" sz="1400" dirty="0"/>
                    </a:p>
                  </a:txBody>
                  <a:tcPr/>
                </a:tc>
                <a:tc hMerge="1">
                  <a:txBody>
                    <a:bodyPr/>
                    <a:lstStyle/>
                    <a:p>
                      <a:pPr algn="ctr"/>
                      <a:endParaRPr lang="en-GB" sz="1600" dirty="0"/>
                    </a:p>
                  </a:txBody>
                  <a:tcPr/>
                </a:tc>
                <a:extLst>
                  <a:ext uri="{0D108BD9-81ED-4DB2-BD59-A6C34878D82A}">
                    <a16:rowId xmlns:a16="http://schemas.microsoft.com/office/drawing/2014/main" val="10000"/>
                  </a:ext>
                </a:extLst>
              </a:tr>
              <a:tr h="251460">
                <a:tc>
                  <a:txBody>
                    <a:bodyPr/>
                    <a:lstStyle/>
                    <a:p>
                      <a:r>
                        <a:rPr lang="en-GB" sz="1200" dirty="0" err="1"/>
                        <a:t>EmployeeID</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err="1"/>
                        <a:t>FirstName</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err="1"/>
                        <a:t>ManagerID</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n-GB" sz="12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Dan</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NULL</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51460">
                <a:tc>
                  <a:txBody>
                    <a:bodyPr/>
                    <a:lstStyle/>
                    <a:p>
                      <a:r>
                        <a:rPr lang="en-GB" sz="1200" dirty="0"/>
                        <a:t>2</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Aisha</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51460">
                <a:tc>
                  <a:txBody>
                    <a:bodyPr/>
                    <a:lstStyle/>
                    <a:p>
                      <a:r>
                        <a:rPr lang="en-GB" sz="1200" dirty="0"/>
                        <a:t>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Rosie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51460">
                <a:tc>
                  <a:txBody>
                    <a:bodyPr/>
                    <a:lstStyle/>
                    <a:p>
                      <a:r>
                        <a:rPr lang="en-GB" sz="1200" dirty="0"/>
                        <a:t>4</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Naomi</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71168669"/>
              </p:ext>
            </p:extLst>
          </p:nvPr>
        </p:nvGraphicFramePr>
        <p:xfrm>
          <a:off x="5965722" y="4357451"/>
          <a:ext cx="2654710" cy="1508760"/>
        </p:xfrm>
        <a:graphic>
          <a:graphicData uri="http://schemas.openxmlformats.org/drawingml/2006/table">
            <a:tbl>
              <a:tblPr firstRow="1" bandRow="1">
                <a:tableStyleId>{2A488322-F2BA-4B5B-9748-0D474271808F}</a:tableStyleId>
              </a:tblPr>
              <a:tblGrid>
                <a:gridCol w="1344406">
                  <a:extLst>
                    <a:ext uri="{9D8B030D-6E8A-4147-A177-3AD203B41FA5}">
                      <a16:colId xmlns:a16="http://schemas.microsoft.com/office/drawing/2014/main" val="20001"/>
                    </a:ext>
                  </a:extLst>
                </a:gridCol>
                <a:gridCol w="1310304">
                  <a:extLst>
                    <a:ext uri="{9D8B030D-6E8A-4147-A177-3AD203B41FA5}">
                      <a16:colId xmlns:a16="http://schemas.microsoft.com/office/drawing/2014/main" val="20002"/>
                    </a:ext>
                  </a:extLst>
                </a:gridCol>
              </a:tblGrid>
              <a:tr h="251460">
                <a:tc gridSpan="2">
                  <a:txBody>
                    <a:bodyPr/>
                    <a:lstStyle/>
                    <a:p>
                      <a:pPr algn="ctr"/>
                      <a:r>
                        <a:rPr lang="en-GB" sz="1200" dirty="0"/>
                        <a:t>Result</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hMerge="1">
                  <a:txBody>
                    <a:bodyPr/>
                    <a:lstStyle/>
                    <a:p>
                      <a:endParaRPr lang="en-GB" sz="1400" dirty="0"/>
                    </a:p>
                  </a:txBody>
                  <a:tcPr/>
                </a:tc>
                <a:extLst>
                  <a:ext uri="{0D108BD9-81ED-4DB2-BD59-A6C34878D82A}">
                    <a16:rowId xmlns:a16="http://schemas.microsoft.com/office/drawing/2014/main" val="10000"/>
                  </a:ext>
                </a:extLst>
              </a:tr>
              <a:tr h="251460">
                <a:tc>
                  <a:txBody>
                    <a:bodyPr/>
                    <a:lstStyle/>
                    <a:p>
                      <a:r>
                        <a:rPr lang="en-GB" sz="1200" dirty="0"/>
                        <a:t>Employee</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Manager</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n-GB" sz="1200" dirty="0"/>
                        <a:t>Dan</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NULL</a:t>
                      </a:r>
                      <a:endParaRPr lang="en-GB" sz="1200" i="1" dirty="0">
                        <a:solidFill>
                          <a:schemeClr val="bg1">
                            <a:lumMod val="50000"/>
                          </a:schemeClr>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51460">
                <a:tc>
                  <a:txBody>
                    <a:bodyPr/>
                    <a:lstStyle/>
                    <a:p>
                      <a:r>
                        <a:rPr lang="en-GB" sz="1200" dirty="0"/>
                        <a:t>Aisha</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Dan</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51460">
                <a:tc>
                  <a:txBody>
                    <a:bodyPr/>
                    <a:lstStyle/>
                    <a:p>
                      <a:r>
                        <a:rPr lang="en-GB" sz="1200" dirty="0"/>
                        <a:t>Rosie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Dan</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51460">
                <a:tc>
                  <a:txBody>
                    <a:bodyPr/>
                    <a:lstStyle/>
                    <a:p>
                      <a:r>
                        <a:rPr lang="en-GB" sz="1200" dirty="0"/>
                        <a:t>Naomi</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Rosie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AutoShape 3"/>
          <p:cNvSpPr>
            <a:spLocks noChangeArrowheads="1"/>
          </p:cNvSpPr>
          <p:nvPr/>
        </p:nvSpPr>
        <p:spPr bwMode="auto">
          <a:xfrm>
            <a:off x="5652120" y="2944425"/>
            <a:ext cx="3168352" cy="1084421"/>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1200" b="1" dirty="0">
                <a:latin typeface="Arial" panose="020B0604020202020204" pitchFamily="34" charset="0"/>
                <a:cs typeface="Arial" panose="020B0604020202020204" pitchFamily="34" charset="0"/>
              </a:rPr>
              <a:t>SELECT </a:t>
            </a:r>
            <a:r>
              <a:rPr lang="en-GB" sz="1200" b="1" dirty="0" err="1">
                <a:latin typeface="Arial" panose="020B0604020202020204" pitchFamily="34" charset="0"/>
                <a:cs typeface="Arial" panose="020B0604020202020204" pitchFamily="34" charset="0"/>
              </a:rPr>
              <a:t>emp.FirstName</a:t>
            </a:r>
            <a:r>
              <a:rPr lang="en-GB" sz="1200" b="1" dirty="0">
                <a:latin typeface="Arial" panose="020B0604020202020204" pitchFamily="34" charset="0"/>
                <a:cs typeface="Arial" panose="020B0604020202020204" pitchFamily="34" charset="0"/>
              </a:rPr>
              <a:t> AS Employee, </a:t>
            </a:r>
          </a:p>
          <a:p>
            <a:r>
              <a:rPr lang="en-GB" sz="1200" b="1" dirty="0">
                <a:latin typeface="Arial" panose="020B0604020202020204" pitchFamily="34" charset="0"/>
                <a:cs typeface="Arial" panose="020B0604020202020204" pitchFamily="34" charset="0"/>
              </a:rPr>
              <a:t>              </a:t>
            </a:r>
            <a:r>
              <a:rPr lang="en-GB" sz="1200" b="1" dirty="0" err="1">
                <a:latin typeface="Arial" panose="020B0604020202020204" pitchFamily="34" charset="0"/>
                <a:cs typeface="Arial" panose="020B0604020202020204" pitchFamily="34" charset="0"/>
              </a:rPr>
              <a:t>man.FirstName</a:t>
            </a:r>
            <a:r>
              <a:rPr lang="en-GB" sz="1200" b="1" dirty="0">
                <a:latin typeface="Arial" panose="020B0604020202020204" pitchFamily="34" charset="0"/>
                <a:cs typeface="Arial" panose="020B0604020202020204" pitchFamily="34" charset="0"/>
              </a:rPr>
              <a:t> AS Manager</a:t>
            </a:r>
          </a:p>
          <a:p>
            <a:r>
              <a:rPr lang="en-GB" sz="1200" b="1" dirty="0">
                <a:latin typeface="Arial" panose="020B0604020202020204" pitchFamily="34" charset="0"/>
                <a:cs typeface="Arial" panose="020B0604020202020204" pitchFamily="34" charset="0"/>
              </a:rPr>
              <a:t>FROM </a:t>
            </a:r>
            <a:r>
              <a:rPr lang="en-GB" sz="1200" b="1" dirty="0" err="1">
                <a:solidFill>
                  <a:srgbClr val="FF0000"/>
                </a:solidFill>
                <a:latin typeface="Arial" panose="020B0604020202020204" pitchFamily="34" charset="0"/>
                <a:cs typeface="Arial" panose="020B0604020202020204" pitchFamily="34" charset="0"/>
              </a:rPr>
              <a:t>HR.Employee</a:t>
            </a:r>
            <a:r>
              <a:rPr lang="en-GB" sz="1200" b="1" dirty="0">
                <a:solidFill>
                  <a:srgbClr val="FF0000"/>
                </a:solidFill>
                <a:latin typeface="Arial" panose="020B0604020202020204" pitchFamily="34" charset="0"/>
                <a:cs typeface="Arial" panose="020B0604020202020204" pitchFamily="34" charset="0"/>
              </a:rPr>
              <a:t> </a:t>
            </a:r>
            <a:r>
              <a:rPr lang="en-GB" sz="1200" b="1" dirty="0">
                <a:latin typeface="Arial" panose="020B0604020202020204" pitchFamily="34" charset="0"/>
                <a:cs typeface="Arial" panose="020B0604020202020204" pitchFamily="34" charset="0"/>
              </a:rPr>
              <a:t>AS </a:t>
            </a:r>
            <a:r>
              <a:rPr lang="en-GB" sz="1200" b="1" dirty="0" err="1">
                <a:latin typeface="Arial" panose="020B0604020202020204" pitchFamily="34" charset="0"/>
                <a:cs typeface="Arial" panose="020B0604020202020204" pitchFamily="34" charset="0"/>
              </a:rPr>
              <a:t>emp</a:t>
            </a:r>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LEFT JOIN </a:t>
            </a:r>
            <a:r>
              <a:rPr lang="en-GB" sz="1200" b="1" dirty="0" err="1">
                <a:solidFill>
                  <a:srgbClr val="FF0000"/>
                </a:solidFill>
                <a:latin typeface="Arial" panose="020B0604020202020204" pitchFamily="34" charset="0"/>
                <a:cs typeface="Arial" panose="020B0604020202020204" pitchFamily="34" charset="0"/>
              </a:rPr>
              <a:t>HR.Employee</a:t>
            </a:r>
            <a:r>
              <a:rPr lang="en-GB" sz="1200" b="1" dirty="0">
                <a:latin typeface="Arial" panose="020B0604020202020204" pitchFamily="34" charset="0"/>
                <a:cs typeface="Arial" panose="020B0604020202020204" pitchFamily="34" charset="0"/>
              </a:rPr>
              <a:t> AS man</a:t>
            </a:r>
          </a:p>
          <a:p>
            <a:r>
              <a:rPr lang="en-GB" sz="1200" b="1" dirty="0">
                <a:latin typeface="Arial" panose="020B0604020202020204" pitchFamily="34" charset="0"/>
                <a:cs typeface="Arial" panose="020B0604020202020204" pitchFamily="34" charset="0"/>
              </a:rPr>
              <a:t>ON </a:t>
            </a:r>
            <a:r>
              <a:rPr lang="en-GB" sz="1200" b="1" dirty="0" err="1">
                <a:latin typeface="Arial" panose="020B0604020202020204" pitchFamily="34" charset="0"/>
                <a:cs typeface="Arial" panose="020B0604020202020204" pitchFamily="34" charset="0"/>
              </a:rPr>
              <a:t>emp.ManagerID</a:t>
            </a:r>
            <a:r>
              <a:rPr lang="en-GB" sz="1200" b="1" dirty="0">
                <a:latin typeface="Arial" panose="020B0604020202020204" pitchFamily="34" charset="0"/>
                <a:cs typeface="Arial" panose="020B0604020202020204" pitchFamily="34" charset="0"/>
              </a:rPr>
              <a:t> = </a:t>
            </a:r>
            <a:r>
              <a:rPr lang="en-GB" sz="1200" b="1" dirty="0" err="1">
                <a:latin typeface="Arial" panose="020B0604020202020204" pitchFamily="34" charset="0"/>
                <a:cs typeface="Arial" panose="020B0604020202020204" pitchFamily="34" charset="0"/>
              </a:rPr>
              <a:t>man.EmployeeID</a:t>
            </a:r>
            <a:r>
              <a:rPr lang="en-GB" sz="12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759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14</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Querying Multiple Tables with Joins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1584176"/>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4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0" name="Content Placeholder 5">
            <a:extLst>
              <a:ext uri="{FF2B5EF4-FFF2-40B4-BE49-F238E27FC236}">
                <a16:creationId xmlns:a16="http://schemas.microsoft.com/office/drawing/2014/main" id="{C2B1E045-B0A4-4997-90AD-ED2CA08A69B7}"/>
              </a:ext>
            </a:extLst>
          </p:cNvPr>
          <p:cNvGraphicFramePr>
            <a:graphicFrameLocks/>
          </p:cNvGraphicFramePr>
          <p:nvPr>
            <p:extLst>
              <p:ext uri="{D42A27DB-BD31-4B8C-83A1-F6EECF244321}">
                <p14:modId xmlns:p14="http://schemas.microsoft.com/office/powerpoint/2010/main" val="2482396577"/>
              </p:ext>
            </p:extLst>
          </p:nvPr>
        </p:nvGraphicFramePr>
        <p:xfrm>
          <a:off x="611560" y="1597392"/>
          <a:ext cx="7992888" cy="2839720"/>
        </p:xfrm>
        <a:graphic>
          <a:graphicData uri="http://schemas.openxmlformats.org/drawingml/2006/table">
            <a:tbl>
              <a:tblPr firstRow="1" bandRow="1">
                <a:tableStyleId>{2A488322-F2BA-4B5B-9748-0D474271808F}</a:tableStyleId>
              </a:tblPr>
              <a:tblGrid>
                <a:gridCol w="2228059">
                  <a:extLst>
                    <a:ext uri="{9D8B030D-6E8A-4147-A177-3AD203B41FA5}">
                      <a16:colId xmlns:a16="http://schemas.microsoft.com/office/drawing/2014/main" val="20000"/>
                    </a:ext>
                  </a:extLst>
                </a:gridCol>
                <a:gridCol w="5764829">
                  <a:extLst>
                    <a:ext uri="{9D8B030D-6E8A-4147-A177-3AD203B41FA5}">
                      <a16:colId xmlns:a16="http://schemas.microsoft.com/office/drawing/2014/main" val="20001"/>
                    </a:ext>
                  </a:extLst>
                </a:gridCol>
              </a:tblGrid>
              <a:tr h="370840">
                <a:tc>
                  <a:txBody>
                    <a:bodyPr/>
                    <a:lstStyle/>
                    <a:p>
                      <a:r>
                        <a:rPr lang="en-US" b="1" dirty="0">
                          <a:latin typeface="Arial" panose="020B0604020202020204" pitchFamily="34" charset="0"/>
                          <a:cs typeface="Arial" panose="020B0604020202020204" pitchFamily="34" charset="0"/>
                        </a:rPr>
                        <a:t>Join Type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US" b="1" dirty="0">
                          <a:latin typeface="Arial" panose="020B0604020202020204" pitchFamily="34" charset="0"/>
                          <a:cs typeface="Arial" panose="020B0604020202020204" pitchFamily="34" charset="0"/>
                        </a:rPr>
                        <a:t>Description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b="1" dirty="0">
                          <a:latin typeface="Arial" panose="020B0604020202020204" pitchFamily="34" charset="0"/>
                          <a:cs typeface="Arial" panose="020B0604020202020204" pitchFamily="34" charset="0"/>
                        </a:rPr>
                        <a:t>Cross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Combines all rows in both tables (creates Cartesian product).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b="1" dirty="0">
                          <a:latin typeface="Arial" panose="020B0604020202020204" pitchFamily="34" charset="0"/>
                          <a:cs typeface="Arial" panose="020B0604020202020204" pitchFamily="34" charset="0"/>
                        </a:rPr>
                        <a:t>Inner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b="1" dirty="0">
                          <a:latin typeface="Arial" panose="020B0604020202020204" pitchFamily="34" charset="0"/>
                          <a:cs typeface="Arial" panose="020B0604020202020204" pitchFamily="34" charset="0"/>
                        </a:rPr>
                        <a:t>Starts with Cartesian</a:t>
                      </a:r>
                      <a:r>
                        <a:rPr lang="en-US" b="1" baseline="0" dirty="0">
                          <a:latin typeface="Arial" panose="020B0604020202020204" pitchFamily="34" charset="0"/>
                          <a:cs typeface="Arial" panose="020B0604020202020204" pitchFamily="34" charset="0"/>
                        </a:rPr>
                        <a:t> product; applies filter to match rows between tables based on predicate.</a:t>
                      </a:r>
                      <a:endParaRPr lang="en-US" b="1"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b="1" dirty="0">
                          <a:latin typeface="Arial" panose="020B0604020202020204" pitchFamily="34" charset="0"/>
                          <a:cs typeface="Arial" panose="020B0604020202020204" pitchFamily="34" charset="0"/>
                        </a:rPr>
                        <a:t>Outer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b="1" dirty="0">
                          <a:latin typeface="Arial" panose="020B0604020202020204" pitchFamily="34" charset="0"/>
                          <a:cs typeface="Arial" panose="020B0604020202020204" pitchFamily="34" charset="0"/>
                        </a:rPr>
                        <a:t>Starts with Cartesian</a:t>
                      </a:r>
                      <a:r>
                        <a:rPr lang="en-US" b="1" baseline="0" dirty="0">
                          <a:latin typeface="Arial" panose="020B0604020202020204" pitchFamily="34" charset="0"/>
                          <a:cs typeface="Arial" panose="020B0604020202020204" pitchFamily="34" charset="0"/>
                        </a:rPr>
                        <a:t> product; all rows from designated table preserved, matching rows from other table retrieved. Additional NULLs inserted as placeholders.</a:t>
                      </a:r>
                      <a:endParaRPr lang="en-US" b="1"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57426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15</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Querying Multiple Tables with Joins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1584176"/>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b="1" dirty="0">
                <a:solidFill>
                  <a:schemeClr val="bg1">
                    <a:lumMod val="50000"/>
                  </a:schemeClr>
                </a:solidFill>
                <a:latin typeface="Arial" panose="020B0604020202020204" pitchFamily="34" charset="0"/>
                <a:cs typeface="Arial" panose="020B0604020202020204" pitchFamily="34" charset="0"/>
              </a:rPr>
              <a:t>Demo</a:t>
            </a:r>
          </a:p>
          <a:p>
            <a:endParaRPr lang="en-GB" sz="4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773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2D0AE-AB91-4B2C-9432-9B438646F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245345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Set Operators</a:t>
            </a:r>
            <a:br>
              <a:rPr lang="en-US" sz="4000" b="1" dirty="0">
                <a:solidFill>
                  <a:schemeClr val="bg1">
                    <a:lumMod val="65000"/>
                  </a:schemeClr>
                </a:solidFill>
                <a:latin typeface="Arial" panose="020B0604020202020204" pitchFamily="34" charset="0"/>
                <a:cs typeface="Arial" panose="020B0604020202020204" pitchFamily="34" charset="0"/>
              </a:rPr>
            </a:br>
            <a:r>
              <a:rPr lang="en-US" sz="4000" b="1" dirty="0">
                <a:solidFill>
                  <a:schemeClr val="bg1">
                    <a:lumMod val="65000"/>
                  </a:schemeClr>
                </a:solidFill>
                <a:latin typeface="Arial" panose="020B0604020202020204" pitchFamily="34" charset="0"/>
                <a:cs typeface="Arial" panose="020B0604020202020204" pitchFamily="34" charset="0"/>
              </a:rPr>
              <a:t>Union, </a:t>
            </a:r>
            <a:br>
              <a:rPr lang="en-US" sz="4000" b="1" dirty="0">
                <a:solidFill>
                  <a:schemeClr val="bg1">
                    <a:lumMod val="65000"/>
                  </a:schemeClr>
                </a:solidFill>
                <a:latin typeface="Arial" panose="020B0604020202020204" pitchFamily="34" charset="0"/>
                <a:cs typeface="Arial" panose="020B0604020202020204" pitchFamily="34" charset="0"/>
              </a:rPr>
            </a:br>
            <a:r>
              <a:rPr lang="en-US" sz="4000" b="1" dirty="0" err="1">
                <a:solidFill>
                  <a:schemeClr val="bg1">
                    <a:lumMod val="65000"/>
                  </a:schemeClr>
                </a:solidFill>
                <a:latin typeface="Arial" panose="020B0604020202020204" pitchFamily="34" charset="0"/>
                <a:cs typeface="Arial" panose="020B0604020202020204" pitchFamily="34" charset="0"/>
              </a:rPr>
              <a:t>Inersect</a:t>
            </a:r>
            <a:r>
              <a:rPr lang="en-US" sz="4000" b="1" dirty="0">
                <a:solidFill>
                  <a:schemeClr val="bg1">
                    <a:lumMod val="65000"/>
                  </a:schemeClr>
                </a:solidFill>
                <a:latin typeface="Arial" panose="020B0604020202020204" pitchFamily="34" charset="0"/>
                <a:cs typeface="Arial" panose="020B0604020202020204" pitchFamily="34" charset="0"/>
              </a:rPr>
              <a:t>, Except</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17</a:t>
            </a:fld>
            <a:endParaRPr lang="tr-TR"/>
          </a:p>
        </p:txBody>
      </p:sp>
    </p:spTree>
    <p:extLst>
      <p:ext uri="{BB962C8B-B14F-4D97-AF65-F5344CB8AC3E}">
        <p14:creationId xmlns:p14="http://schemas.microsoft.com/office/powerpoint/2010/main" val="120935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pPr fontAlgn="ctr"/>
            <a:r>
              <a:rPr lang="en-GB" sz="3600" b="1" dirty="0">
                <a:solidFill>
                  <a:schemeClr val="bg1">
                    <a:lumMod val="50000"/>
                  </a:schemeClr>
                </a:solidFill>
                <a:latin typeface="Arial" panose="020B0604020202020204" pitchFamily="34" charset="0"/>
                <a:cs typeface="Arial" panose="020B0604020202020204" pitchFamily="34" charset="0"/>
              </a:rPr>
              <a:t>What are UNION Queries?</a:t>
            </a:r>
          </a:p>
        </p:txBody>
      </p:sp>
      <p:sp>
        <p:nvSpPr>
          <p:cNvPr id="3" name="Content Placeholder 2"/>
          <p:cNvSpPr>
            <a:spLocks noGrp="1"/>
          </p:cNvSpPr>
          <p:nvPr>
            <p:ph sz="quarter" idx="10"/>
          </p:nvPr>
        </p:nvSpPr>
        <p:spPr>
          <a:xfrm>
            <a:off x="284560" y="1388226"/>
            <a:ext cx="8643938" cy="2472822"/>
          </a:xfrm>
        </p:spPr>
        <p:txBody>
          <a:bodyPr/>
          <a:lstStyle/>
          <a:p>
            <a:pPr marL="0" indent="0">
              <a:buNone/>
            </a:pPr>
            <a:r>
              <a:rPr lang="en-US" sz="2400" b="1" dirty="0">
                <a:latin typeface="Arial" panose="020B0604020202020204" pitchFamily="34" charset="0"/>
                <a:cs typeface="Arial" panose="020B0604020202020204" pitchFamily="34" charset="0"/>
              </a:rPr>
              <a:t>UNION</a:t>
            </a:r>
            <a:r>
              <a:rPr lang="en-US" sz="2400" b="1" dirty="0">
                <a:solidFill>
                  <a:schemeClr val="bg1">
                    <a:lumMod val="50000"/>
                  </a:schemeClr>
                </a:solidFill>
                <a:latin typeface="Arial" panose="020B0604020202020204" pitchFamily="34" charset="0"/>
                <a:cs typeface="Arial" panose="020B0604020202020204" pitchFamily="34" charset="0"/>
              </a:rPr>
              <a:t> returns a result set of distinct rows combined from all statements</a:t>
            </a:r>
          </a:p>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UNION </a:t>
            </a:r>
            <a:r>
              <a:rPr lang="en-US" sz="2400" b="1" dirty="0">
                <a:solidFill>
                  <a:srgbClr val="C00000"/>
                </a:solidFill>
                <a:latin typeface="Arial" panose="020B0604020202020204" pitchFamily="34" charset="0"/>
                <a:cs typeface="Arial" panose="020B0604020202020204" pitchFamily="34" charset="0"/>
              </a:rPr>
              <a:t>removes duplicates</a:t>
            </a:r>
            <a:r>
              <a:rPr lang="en-US" sz="2400" b="1" dirty="0">
                <a:solidFill>
                  <a:schemeClr val="bg1">
                    <a:lumMod val="50000"/>
                  </a:schemeClr>
                </a:solidFill>
                <a:latin typeface="Arial" panose="020B0604020202020204" pitchFamily="34" charset="0"/>
                <a:cs typeface="Arial" panose="020B0604020202020204" pitchFamily="34" charset="0"/>
              </a:rPr>
              <a:t> during query processing (affects performance)</a:t>
            </a:r>
          </a:p>
          <a:p>
            <a:pPr marL="0" indent="0">
              <a:buNone/>
            </a:pPr>
            <a:r>
              <a:rPr lang="en-US" sz="2400" b="1" dirty="0">
                <a:latin typeface="Arial" panose="020B0604020202020204" pitchFamily="34" charset="0"/>
                <a:cs typeface="Arial" panose="020B0604020202020204" pitchFamily="34" charset="0"/>
              </a:rPr>
              <a:t>UNION ALL </a:t>
            </a:r>
            <a:r>
              <a:rPr lang="en-US" sz="2400" b="1" dirty="0">
                <a:solidFill>
                  <a:srgbClr val="C00000"/>
                </a:solidFill>
                <a:latin typeface="Arial" panose="020B0604020202020204" pitchFamily="34" charset="0"/>
                <a:cs typeface="Arial" panose="020B0604020202020204" pitchFamily="34" charset="0"/>
              </a:rPr>
              <a:t>retains duplicates </a:t>
            </a:r>
            <a:r>
              <a:rPr lang="en-US" sz="2400" b="1" dirty="0">
                <a:solidFill>
                  <a:schemeClr val="bg1">
                    <a:lumMod val="50000"/>
                  </a:schemeClr>
                </a:solidFill>
                <a:latin typeface="Arial" panose="020B0604020202020204" pitchFamily="34" charset="0"/>
                <a:cs typeface="Arial" panose="020B0604020202020204" pitchFamily="34" charset="0"/>
              </a:rPr>
              <a:t>during query processing </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827584" y="4400823"/>
            <a:ext cx="5760640" cy="978729"/>
          </a:xfrm>
          <a:prstGeom prst="roundRect">
            <a:avLst>
              <a:gd name="adj" fmla="val 0"/>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600" b="1" kern="0" dirty="0">
                <a:solidFill>
                  <a:srgbClr val="000000"/>
                </a:solidFill>
                <a:latin typeface="Arial" panose="020B0604020202020204" pitchFamily="34" charset="0"/>
                <a:cs typeface="Arial" panose="020B0604020202020204" pitchFamily="34" charset="0"/>
              </a:rPr>
              <a:t>-- Only distinct rows from both queries are returned</a:t>
            </a:r>
          </a:p>
          <a:p>
            <a:pPr defTabSz="342900" fontAlgn="base">
              <a:lnSpc>
                <a:spcPct val="90000"/>
              </a:lnSpc>
              <a:spcBef>
                <a:spcPct val="0"/>
              </a:spcBef>
              <a:spcAft>
                <a:spcPct val="0"/>
              </a:spcAft>
              <a:tabLst>
                <a:tab pos="342900" algn="l"/>
              </a:tabLst>
            </a:pPr>
            <a:r>
              <a:rPr lang="en-US" sz="1600" b="1" kern="0" dirty="0">
                <a:solidFill>
                  <a:srgbClr val="000000"/>
                </a:solidFill>
                <a:latin typeface="Arial" panose="020B0604020202020204" pitchFamily="34" charset="0"/>
                <a:cs typeface="Arial" panose="020B0604020202020204" pitchFamily="34" charset="0"/>
              </a:rPr>
              <a:t>SELECT </a:t>
            </a:r>
            <a:r>
              <a:rPr lang="en-US" sz="1600" b="1" kern="0" dirty="0" err="1">
                <a:solidFill>
                  <a:srgbClr val="000000"/>
                </a:solidFill>
                <a:latin typeface="Arial" panose="020B0604020202020204" pitchFamily="34" charset="0"/>
                <a:cs typeface="Arial" panose="020B0604020202020204" pitchFamily="34" charset="0"/>
              </a:rPr>
              <a:t>countryregion</a:t>
            </a:r>
            <a:r>
              <a:rPr lang="en-US" sz="1600" b="1" kern="0" dirty="0">
                <a:solidFill>
                  <a:srgbClr val="000000"/>
                </a:solidFill>
                <a:latin typeface="Arial" panose="020B0604020202020204" pitchFamily="34" charset="0"/>
                <a:cs typeface="Arial" panose="020B0604020202020204" pitchFamily="34" charset="0"/>
              </a:rPr>
              <a:t>, city FROM HR.Employees</a:t>
            </a:r>
          </a:p>
          <a:p>
            <a:pPr defTabSz="342900" fontAlgn="base">
              <a:lnSpc>
                <a:spcPct val="90000"/>
              </a:lnSpc>
              <a:spcBef>
                <a:spcPct val="0"/>
              </a:spcBef>
              <a:spcAft>
                <a:spcPct val="0"/>
              </a:spcAft>
              <a:tabLst>
                <a:tab pos="342900" algn="l"/>
              </a:tabLst>
            </a:pPr>
            <a:r>
              <a:rPr lang="en-US" sz="1600" b="1" kern="0" dirty="0">
                <a:solidFill>
                  <a:srgbClr val="FF0000"/>
                </a:solidFill>
                <a:latin typeface="Arial" panose="020B0604020202020204" pitchFamily="34" charset="0"/>
                <a:cs typeface="Arial" panose="020B0604020202020204" pitchFamily="34" charset="0"/>
              </a:rPr>
              <a:t>UNION</a:t>
            </a:r>
          </a:p>
          <a:p>
            <a:pPr defTabSz="342900" fontAlgn="base">
              <a:lnSpc>
                <a:spcPct val="90000"/>
              </a:lnSpc>
              <a:spcBef>
                <a:spcPct val="0"/>
              </a:spcBef>
              <a:spcAft>
                <a:spcPct val="0"/>
              </a:spcAft>
              <a:tabLst>
                <a:tab pos="342900" algn="l"/>
              </a:tabLst>
            </a:pPr>
            <a:r>
              <a:rPr lang="en-US" sz="1600" b="1" kern="0" dirty="0">
                <a:solidFill>
                  <a:srgbClr val="000000"/>
                </a:solidFill>
                <a:latin typeface="Arial" panose="020B0604020202020204" pitchFamily="34" charset="0"/>
                <a:cs typeface="Arial" panose="020B0604020202020204" pitchFamily="34" charset="0"/>
              </a:rPr>
              <a:t>SELECT </a:t>
            </a:r>
            <a:r>
              <a:rPr lang="en-US" sz="1600" b="1" kern="0" dirty="0" err="1">
                <a:solidFill>
                  <a:srgbClr val="000000"/>
                </a:solidFill>
                <a:latin typeface="Arial" panose="020B0604020202020204" pitchFamily="34" charset="0"/>
                <a:cs typeface="Arial" panose="020B0604020202020204" pitchFamily="34" charset="0"/>
              </a:rPr>
              <a:t>countryregion</a:t>
            </a:r>
            <a:r>
              <a:rPr lang="en-US" sz="1600" b="1" kern="0" dirty="0">
                <a:solidFill>
                  <a:srgbClr val="000000"/>
                </a:solidFill>
                <a:latin typeface="Arial" panose="020B0604020202020204" pitchFamily="34" charset="0"/>
                <a:cs typeface="Arial" panose="020B0604020202020204" pitchFamily="34" charset="0"/>
              </a:rPr>
              <a:t>, city FROM Sales.Customers;</a:t>
            </a:r>
          </a:p>
        </p:txBody>
      </p:sp>
      <p:sp>
        <p:nvSpPr>
          <p:cNvPr id="6" name="Oval 5"/>
          <p:cNvSpPr/>
          <p:nvPr/>
        </p:nvSpPr>
        <p:spPr>
          <a:xfrm>
            <a:off x="7455716" y="4248500"/>
            <a:ext cx="729842" cy="729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50000"/>
                </a:schemeClr>
              </a:solidFill>
              <a:latin typeface="Arial" panose="020B0604020202020204" pitchFamily="34" charset="0"/>
              <a:cs typeface="Arial" panose="020B0604020202020204" pitchFamily="34" charset="0"/>
            </a:endParaRPr>
          </a:p>
        </p:txBody>
      </p:sp>
      <p:sp>
        <p:nvSpPr>
          <p:cNvPr id="7" name="Oval 6"/>
          <p:cNvSpPr/>
          <p:nvPr/>
        </p:nvSpPr>
        <p:spPr>
          <a:xfrm>
            <a:off x="7455716" y="4978342"/>
            <a:ext cx="729842" cy="729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sz="4000" b="1" dirty="0">
                <a:solidFill>
                  <a:schemeClr val="bg1">
                    <a:lumMod val="50000"/>
                  </a:schemeClr>
                </a:solidFill>
                <a:latin typeface="Arial" panose="020B0604020202020204" pitchFamily="34" charset="0"/>
                <a:cs typeface="Arial" panose="020B0604020202020204" pitchFamily="34" charset="0"/>
              </a:rPr>
              <a:t>UNION Guidelines</a:t>
            </a:r>
          </a:p>
        </p:txBody>
      </p:sp>
      <p:sp>
        <p:nvSpPr>
          <p:cNvPr id="3" name="Content Placeholder 2"/>
          <p:cNvSpPr>
            <a:spLocks noGrp="1"/>
          </p:cNvSpPr>
          <p:nvPr>
            <p:ph sz="quarter" idx="10"/>
          </p:nvPr>
        </p:nvSpPr>
        <p:spPr>
          <a:xfrm>
            <a:off x="284560" y="1388226"/>
            <a:ext cx="8643938" cy="3768966"/>
          </a:xfrm>
        </p:spPr>
        <p:txBody>
          <a:bodyPr>
            <a:normAutofit/>
          </a:bodyPr>
          <a:lstStyle/>
          <a:p>
            <a:pPr marL="0" indent="0">
              <a:buNone/>
            </a:pPr>
            <a:r>
              <a:rPr lang="en-GB" sz="2800" b="1" dirty="0">
                <a:solidFill>
                  <a:schemeClr val="bg1">
                    <a:lumMod val="50000"/>
                  </a:schemeClr>
                </a:solidFill>
                <a:latin typeface="Arial" panose="020B0604020202020204" pitchFamily="34" charset="0"/>
                <a:cs typeface="Arial" panose="020B0604020202020204" pitchFamily="34" charset="0"/>
              </a:rPr>
              <a:t>Column aliases</a:t>
            </a:r>
          </a:p>
          <a:p>
            <a:pPr marL="457200" lvl="1" indent="0">
              <a:buNone/>
            </a:pPr>
            <a:r>
              <a:rPr lang="en-GB" sz="2400" b="1" dirty="0">
                <a:solidFill>
                  <a:schemeClr val="bg1">
                    <a:lumMod val="50000"/>
                  </a:schemeClr>
                </a:solidFill>
                <a:latin typeface="Arial" panose="020B0604020202020204" pitchFamily="34" charset="0"/>
                <a:cs typeface="Arial" panose="020B0604020202020204" pitchFamily="34" charset="0"/>
              </a:rPr>
              <a:t>Must be expressed in </a:t>
            </a:r>
            <a:r>
              <a:rPr lang="en-GB" sz="2400" b="1" dirty="0">
                <a:solidFill>
                  <a:srgbClr val="C00000"/>
                </a:solidFill>
                <a:latin typeface="Arial" panose="020B0604020202020204" pitchFamily="34" charset="0"/>
                <a:cs typeface="Arial" panose="020B0604020202020204" pitchFamily="34" charset="0"/>
              </a:rPr>
              <a:t>first</a:t>
            </a:r>
            <a:r>
              <a:rPr lang="en-GB" sz="2400" b="1" dirty="0">
                <a:solidFill>
                  <a:schemeClr val="bg1">
                    <a:lumMod val="50000"/>
                  </a:schemeClr>
                </a:solidFill>
                <a:latin typeface="Arial" panose="020B0604020202020204" pitchFamily="34" charset="0"/>
                <a:cs typeface="Arial" panose="020B0604020202020204" pitchFamily="34" charset="0"/>
              </a:rPr>
              <a:t> query</a:t>
            </a:r>
          </a:p>
          <a:p>
            <a:pPr marL="0" indent="0">
              <a:buNone/>
            </a:pPr>
            <a:r>
              <a:rPr lang="en-GB" sz="2800" b="1" dirty="0">
                <a:solidFill>
                  <a:schemeClr val="bg1">
                    <a:lumMod val="50000"/>
                  </a:schemeClr>
                </a:solidFill>
                <a:latin typeface="Arial" panose="020B0604020202020204" pitchFamily="34" charset="0"/>
                <a:cs typeface="Arial" panose="020B0604020202020204" pitchFamily="34" charset="0"/>
              </a:rPr>
              <a:t>Number of columns</a:t>
            </a:r>
          </a:p>
          <a:p>
            <a:pPr marL="457200" lvl="1" indent="0">
              <a:buNone/>
            </a:pPr>
            <a:r>
              <a:rPr lang="en-GB" sz="2400" b="1" dirty="0">
                <a:solidFill>
                  <a:srgbClr val="C00000"/>
                </a:solidFill>
                <a:latin typeface="Arial" panose="020B0604020202020204" pitchFamily="34" charset="0"/>
                <a:cs typeface="Arial" panose="020B0604020202020204" pitchFamily="34" charset="0"/>
              </a:rPr>
              <a:t>Must be the same</a:t>
            </a:r>
          </a:p>
          <a:p>
            <a:pPr marL="0" indent="0">
              <a:buNone/>
            </a:pPr>
            <a:r>
              <a:rPr lang="en-GB" sz="2800" b="1" dirty="0">
                <a:solidFill>
                  <a:schemeClr val="bg1">
                    <a:lumMod val="50000"/>
                  </a:schemeClr>
                </a:solidFill>
                <a:latin typeface="Arial" panose="020B0604020202020204" pitchFamily="34" charset="0"/>
                <a:cs typeface="Arial" panose="020B0604020202020204" pitchFamily="34" charset="0"/>
              </a:rPr>
              <a:t>Data types</a:t>
            </a:r>
          </a:p>
          <a:p>
            <a:pPr marL="457200" lvl="1" indent="0">
              <a:buNone/>
            </a:pPr>
            <a:r>
              <a:rPr lang="en-GB" sz="2400" b="1" dirty="0">
                <a:solidFill>
                  <a:schemeClr val="bg1">
                    <a:lumMod val="50000"/>
                  </a:schemeClr>
                </a:solidFill>
                <a:latin typeface="Arial" panose="020B0604020202020204" pitchFamily="34" charset="0"/>
                <a:cs typeface="Arial" panose="020B0604020202020204" pitchFamily="34" charset="0"/>
              </a:rPr>
              <a:t>Must be </a:t>
            </a:r>
            <a:r>
              <a:rPr lang="en-GB" sz="2400" b="1" dirty="0">
                <a:solidFill>
                  <a:srgbClr val="C00000"/>
                </a:solidFill>
                <a:latin typeface="Arial" panose="020B0604020202020204" pitchFamily="34" charset="0"/>
                <a:cs typeface="Arial" panose="020B0604020202020204" pitchFamily="34" charset="0"/>
              </a:rPr>
              <a:t>compatible</a:t>
            </a:r>
            <a:r>
              <a:rPr lang="en-GB" sz="2400" b="1" dirty="0">
                <a:solidFill>
                  <a:schemeClr val="bg1">
                    <a:lumMod val="50000"/>
                  </a:schemeClr>
                </a:solidFill>
                <a:latin typeface="Arial" panose="020B0604020202020204" pitchFamily="34" charset="0"/>
                <a:cs typeface="Arial" panose="020B0604020202020204" pitchFamily="34" charset="0"/>
              </a:rPr>
              <a:t> for implicit conversion (or converted explicitly)</a:t>
            </a:r>
          </a:p>
        </p:txBody>
      </p:sp>
    </p:spTree>
    <p:extLst>
      <p:ext uri="{BB962C8B-B14F-4D97-AF65-F5344CB8AC3E}">
        <p14:creationId xmlns:p14="http://schemas.microsoft.com/office/powerpoint/2010/main" val="26735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412776"/>
            <a:ext cx="8136904" cy="4226024"/>
          </a:xfrm>
        </p:spPr>
        <p:txBody>
          <a:bodyPr/>
          <a:lstStyle/>
          <a:p>
            <a:pPr algn="l"/>
            <a:r>
              <a:rPr lang="tr-TR" sz="2600" dirty="0">
                <a:latin typeface="Arial" panose="020B0604020202020204" pitchFamily="34" charset="0"/>
                <a:cs typeface="Arial" panose="020B0604020202020204" pitchFamily="34" charset="0"/>
              </a:rPr>
              <a:t>	</a:t>
            </a:r>
            <a:endParaRPr lang="tr-TR" dirty="0">
              <a:latin typeface="Arial" panose="020B0604020202020204" pitchFamily="34" charset="0"/>
              <a:cs typeface="Arial" panose="020B0604020202020204" pitchFamily="34" charset="0"/>
            </a:endParaRPr>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683568" y="6040197"/>
            <a:ext cx="3884637" cy="817802"/>
          </a:xfrm>
        </p:spPr>
        <p:txBody>
          <a:bodyPr/>
          <a:lstStyle/>
          <a:p>
            <a:fld id="{067947EA-BA4E-4BB2-915C-4B012694A71B}" type="datetime1">
              <a:rPr lang="tr-TR" sz="1000" b="1" smtClean="0">
                <a:solidFill>
                  <a:schemeClr val="bg1"/>
                </a:solidFill>
                <a:latin typeface="Arial" panose="020B0604020202020204" pitchFamily="34" charset="0"/>
                <a:cs typeface="Arial" panose="020B0604020202020204" pitchFamily="34" charset="0"/>
              </a:rPr>
              <a:t>13.11.2018</a:t>
            </a:fld>
            <a:r>
              <a:rPr lang="tr-TR" sz="1000" b="1">
                <a:solidFill>
                  <a:schemeClr val="bg1"/>
                </a:solidFill>
                <a:latin typeface="Arial" panose="020B0604020202020204" pitchFamily="34" charset="0"/>
                <a:cs typeface="Arial" panose="020B0604020202020204" pitchFamily="34" charset="0"/>
              </a:rPr>
              <a:t> </a:t>
            </a:r>
            <a:r>
              <a:rPr lang="tr-TR" sz="1000" b="1" dirty="0">
                <a:solidFill>
                  <a:schemeClr val="bg1"/>
                </a:solidFill>
                <a:latin typeface="Arial" panose="020B0604020202020204" pitchFamily="34" charset="0"/>
                <a:cs typeface="Arial" panose="020B0604020202020204" pitchFamily="34" charset="0"/>
              </a:rPr>
              <a:t>/</a:t>
            </a:r>
          </a:p>
        </p:txBody>
      </p:sp>
      <p:sp>
        <p:nvSpPr>
          <p:cNvPr id="11" name="Slide Number Placeholder 10"/>
          <p:cNvSpPr>
            <a:spLocks noGrp="1"/>
          </p:cNvSpPr>
          <p:nvPr>
            <p:ph type="sldNum" sz="quarter" idx="12"/>
          </p:nvPr>
        </p:nvSpPr>
        <p:spPr>
          <a:xfrm>
            <a:off x="336847" y="6040198"/>
            <a:ext cx="598748" cy="817802"/>
          </a:xfrm>
        </p:spPr>
        <p:txBody>
          <a:bodyPr/>
          <a:lstStyle/>
          <a:p>
            <a:pPr algn="l"/>
            <a:r>
              <a:rPr lang="tr-TR" sz="1000" b="1" dirty="0">
                <a:solidFill>
                  <a:schemeClr val="bg1"/>
                </a:solidFill>
                <a:latin typeface="Arial" panose="020B0604020202020204" pitchFamily="34" charset="0"/>
                <a:cs typeface="Arial" panose="020B0604020202020204" pitchFamily="34" charset="0"/>
              </a:rPr>
              <a:t>/ </a:t>
            </a:r>
            <a:fld id="{F3333AC9-9173-4153-B08D-660CAB894A39}" type="slidenum">
              <a:rPr lang="tr-TR" sz="1000" b="1" smtClean="0">
                <a:solidFill>
                  <a:schemeClr val="bg1"/>
                </a:solidFill>
                <a:latin typeface="Arial" panose="020B0604020202020204" pitchFamily="34" charset="0"/>
                <a:cs typeface="Arial" panose="020B0604020202020204" pitchFamily="34" charset="0"/>
              </a:rPr>
              <a:pPr algn="l"/>
              <a:t>2</a:t>
            </a:fld>
            <a:r>
              <a:rPr lang="tr-TR" sz="1000" b="1" dirty="0">
                <a:solidFill>
                  <a:schemeClr val="bg1"/>
                </a:solidFill>
                <a:latin typeface="Arial" panose="020B0604020202020204" pitchFamily="34" charset="0"/>
                <a:cs typeface="Arial" panose="020B0604020202020204" pitchFamily="34" charset="0"/>
              </a:rPr>
              <a:t> /</a:t>
            </a: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1907704" y="260648"/>
            <a:ext cx="7772400"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Agenda</a:t>
            </a:r>
            <a:endParaRPr lang="tr-TR" sz="2800" b="1" dirty="0">
              <a:solidFill>
                <a:srgbClr val="FF52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CAE43DFF-2B78-44F2-9A7D-530D4324CB27}"/>
              </a:ext>
            </a:extLst>
          </p:cNvPr>
          <p:cNvSpPr/>
          <p:nvPr/>
        </p:nvSpPr>
        <p:spPr bwMode="auto">
          <a:xfrm>
            <a:off x="683568" y="228600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FF113863-617F-4DA7-89E4-1B14843C4365}"/>
              </a:ext>
            </a:extLst>
          </p:cNvPr>
          <p:cNvSpPr/>
          <p:nvPr/>
        </p:nvSpPr>
        <p:spPr bwMode="auto">
          <a:xfrm>
            <a:off x="683568" y="306324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2</a:t>
            </a:r>
          </a:p>
        </p:txBody>
      </p:sp>
      <p:sp>
        <p:nvSpPr>
          <p:cNvPr id="28" name="Rectangle 27">
            <a:extLst>
              <a:ext uri="{FF2B5EF4-FFF2-40B4-BE49-F238E27FC236}">
                <a16:creationId xmlns:a16="http://schemas.microsoft.com/office/drawing/2014/main" id="{7157A7F3-D402-4492-874C-C686EDB03F90}"/>
              </a:ext>
            </a:extLst>
          </p:cNvPr>
          <p:cNvSpPr/>
          <p:nvPr/>
        </p:nvSpPr>
        <p:spPr bwMode="auto">
          <a:xfrm>
            <a:off x="683568" y="384048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3</a:t>
            </a:r>
          </a:p>
        </p:txBody>
      </p:sp>
      <p:sp>
        <p:nvSpPr>
          <p:cNvPr id="29" name="Rectangle 28">
            <a:extLst>
              <a:ext uri="{FF2B5EF4-FFF2-40B4-BE49-F238E27FC236}">
                <a16:creationId xmlns:a16="http://schemas.microsoft.com/office/drawing/2014/main" id="{E4C1E177-1028-46EE-9C39-DB7C5396060C}"/>
              </a:ext>
            </a:extLst>
          </p:cNvPr>
          <p:cNvSpPr/>
          <p:nvPr/>
        </p:nvSpPr>
        <p:spPr bwMode="auto">
          <a:xfrm>
            <a:off x="5004048" y="228600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4</a:t>
            </a:r>
          </a:p>
        </p:txBody>
      </p:sp>
      <p:sp>
        <p:nvSpPr>
          <p:cNvPr id="30" name="Rectangle 29">
            <a:extLst>
              <a:ext uri="{FF2B5EF4-FFF2-40B4-BE49-F238E27FC236}">
                <a16:creationId xmlns:a16="http://schemas.microsoft.com/office/drawing/2014/main" id="{712FA9CB-BE56-4E94-9722-637D8B619D32}"/>
              </a:ext>
            </a:extLst>
          </p:cNvPr>
          <p:cNvSpPr/>
          <p:nvPr/>
        </p:nvSpPr>
        <p:spPr bwMode="auto">
          <a:xfrm>
            <a:off x="5004048" y="306324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5</a:t>
            </a:r>
          </a:p>
        </p:txBody>
      </p:sp>
      <p:sp>
        <p:nvSpPr>
          <p:cNvPr id="31" name="Rectangle 30">
            <a:extLst>
              <a:ext uri="{FF2B5EF4-FFF2-40B4-BE49-F238E27FC236}">
                <a16:creationId xmlns:a16="http://schemas.microsoft.com/office/drawing/2014/main" id="{3EEA851C-01A5-403E-AB6A-C811D17C44E3}"/>
              </a:ext>
            </a:extLst>
          </p:cNvPr>
          <p:cNvSpPr/>
          <p:nvPr/>
        </p:nvSpPr>
        <p:spPr bwMode="auto">
          <a:xfrm>
            <a:off x="5004048" y="384048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E09CC0BE-95F1-4247-ABDD-F46C533149DB}"/>
              </a:ext>
            </a:extLst>
          </p:cNvPr>
          <p:cNvSpPr/>
          <p:nvPr/>
        </p:nvSpPr>
        <p:spPr bwMode="auto">
          <a:xfrm>
            <a:off x="1415087" y="2286000"/>
            <a:ext cx="2736305"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cs typeface="Arial" panose="020B0604020202020204" pitchFamily="34" charset="0"/>
              </a:rPr>
              <a:t>Querying Multiple Tables with Joins</a:t>
            </a:r>
          </a:p>
        </p:txBody>
      </p:sp>
      <p:sp>
        <p:nvSpPr>
          <p:cNvPr id="33" name="Rectangle 32">
            <a:extLst>
              <a:ext uri="{FF2B5EF4-FFF2-40B4-BE49-F238E27FC236}">
                <a16:creationId xmlns:a16="http://schemas.microsoft.com/office/drawing/2014/main" id="{B8A3FC03-676D-4D90-8B07-65C13D6397F3}"/>
              </a:ext>
            </a:extLst>
          </p:cNvPr>
          <p:cNvSpPr/>
          <p:nvPr/>
        </p:nvSpPr>
        <p:spPr bwMode="auto">
          <a:xfrm>
            <a:off x="1403647" y="3063240"/>
            <a:ext cx="2736305"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472" fontAlgn="base">
              <a:lnSpc>
                <a:spcPct val="90000"/>
              </a:lnSpc>
              <a:spcBef>
                <a:spcPct val="0"/>
              </a:spcBef>
              <a:spcAft>
                <a:spcPct val="0"/>
              </a:spcAft>
            </a:pPr>
            <a:r>
              <a:rPr lang="en-GB" sz="1600" b="1" dirty="0">
                <a:solidFill>
                  <a:schemeClr val="bg1">
                    <a:lumMod val="50000"/>
                  </a:schemeClr>
                </a:solidFill>
                <a:latin typeface="Arial" panose="020B0604020202020204" pitchFamily="34" charset="0"/>
                <a:cs typeface="Arial" panose="020B0604020202020204" pitchFamily="34" charset="0"/>
              </a:rPr>
              <a:t>Using Set Operators</a:t>
            </a:r>
            <a:endParaRPr lang="en-US" sz="1600" b="1" dirty="0">
              <a:solidFill>
                <a:schemeClr val="bg1">
                  <a:lumMod val="50000"/>
                </a:schemeClr>
              </a:solidFill>
              <a:latin typeface="Arial" panose="020B0604020202020204" pitchFamily="34" charset="0"/>
              <a:cs typeface="Arial" panose="020B0604020202020204" pitchFamily="34" charset="0"/>
            </a:endParaRPr>
          </a:p>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Union, </a:t>
            </a:r>
          </a:p>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Intersect, Except</a:t>
            </a:r>
          </a:p>
        </p:txBody>
      </p:sp>
      <p:sp>
        <p:nvSpPr>
          <p:cNvPr id="34" name="Rectangle 33">
            <a:extLst>
              <a:ext uri="{FF2B5EF4-FFF2-40B4-BE49-F238E27FC236}">
                <a16:creationId xmlns:a16="http://schemas.microsoft.com/office/drawing/2014/main" id="{B71E4C3A-C14F-4414-A604-48DC63465C3F}"/>
              </a:ext>
            </a:extLst>
          </p:cNvPr>
          <p:cNvSpPr/>
          <p:nvPr/>
        </p:nvSpPr>
        <p:spPr bwMode="auto">
          <a:xfrm>
            <a:off x="1415087" y="3840480"/>
            <a:ext cx="2736305"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cs typeface="Arial" panose="020B0604020202020204" pitchFamily="34" charset="0"/>
              </a:rPr>
              <a:t>Views, </a:t>
            </a:r>
          </a:p>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cs typeface="Arial" panose="020B0604020202020204" pitchFamily="34" charset="0"/>
              </a:rPr>
              <a:t>CTE, </a:t>
            </a:r>
          </a:p>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cs typeface="Arial" panose="020B0604020202020204" pitchFamily="34" charset="0"/>
              </a:rPr>
              <a:t>Derived Tables</a:t>
            </a:r>
          </a:p>
        </p:txBody>
      </p:sp>
      <p:sp>
        <p:nvSpPr>
          <p:cNvPr id="35" name="Rectangle 34">
            <a:extLst>
              <a:ext uri="{FF2B5EF4-FFF2-40B4-BE49-F238E27FC236}">
                <a16:creationId xmlns:a16="http://schemas.microsoft.com/office/drawing/2014/main" id="{BCC5F55E-FA50-4C3F-B7FB-A50AD93D70CC}"/>
              </a:ext>
            </a:extLst>
          </p:cNvPr>
          <p:cNvSpPr/>
          <p:nvPr/>
        </p:nvSpPr>
        <p:spPr bwMode="auto">
          <a:xfrm>
            <a:off x="5735568" y="2286000"/>
            <a:ext cx="286888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Grouping</a:t>
            </a:r>
          </a:p>
        </p:txBody>
      </p:sp>
      <p:sp>
        <p:nvSpPr>
          <p:cNvPr id="36" name="Rectangle 35">
            <a:extLst>
              <a:ext uri="{FF2B5EF4-FFF2-40B4-BE49-F238E27FC236}">
                <a16:creationId xmlns:a16="http://schemas.microsoft.com/office/drawing/2014/main" id="{54432EB6-D021-4635-84A4-E23E4FE5BF15}"/>
              </a:ext>
            </a:extLst>
          </p:cNvPr>
          <p:cNvSpPr/>
          <p:nvPr/>
        </p:nvSpPr>
        <p:spPr bwMode="auto">
          <a:xfrm>
            <a:off x="5735568" y="3063240"/>
            <a:ext cx="286888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Insert, Update, Delete, Truncate</a:t>
            </a:r>
          </a:p>
        </p:txBody>
      </p:sp>
      <p:sp>
        <p:nvSpPr>
          <p:cNvPr id="37" name="Rectangle 36">
            <a:extLst>
              <a:ext uri="{FF2B5EF4-FFF2-40B4-BE49-F238E27FC236}">
                <a16:creationId xmlns:a16="http://schemas.microsoft.com/office/drawing/2014/main" id="{F205A103-72F1-4124-A122-B99492436677}"/>
              </a:ext>
            </a:extLst>
          </p:cNvPr>
          <p:cNvSpPr/>
          <p:nvPr/>
        </p:nvSpPr>
        <p:spPr bwMode="auto">
          <a:xfrm>
            <a:off x="5735568" y="3840480"/>
            <a:ext cx="286888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Subquery</a:t>
            </a:r>
          </a:p>
        </p:txBody>
      </p:sp>
      <p:sp>
        <p:nvSpPr>
          <p:cNvPr id="2" name="Footer Placeholder 1">
            <a:extLst>
              <a:ext uri="{FF2B5EF4-FFF2-40B4-BE49-F238E27FC236}">
                <a16:creationId xmlns:a16="http://schemas.microsoft.com/office/drawing/2014/main" id="{DAC08181-D178-4049-BDDD-1B2077BFB67B}"/>
              </a:ext>
            </a:extLst>
          </p:cNvPr>
          <p:cNvSpPr>
            <a:spLocks noGrp="1"/>
          </p:cNvSpPr>
          <p:nvPr>
            <p:ph type="ftr" sz="quarter" idx="11"/>
          </p:nvPr>
        </p:nvSpPr>
        <p:spPr>
          <a:xfrm>
            <a:off x="1475656" y="6266536"/>
            <a:ext cx="3312367" cy="365125"/>
          </a:xfrm>
        </p:spPr>
        <p:txBody>
          <a:bodyPr/>
          <a:lstStyle/>
          <a:p>
            <a:pPr algn="l"/>
            <a:r>
              <a:rPr lang="tr-TR" sz="1100" b="1">
                <a:solidFill>
                  <a:schemeClr val="bg1"/>
                </a:solidFill>
                <a:latin typeface="Arial" panose="020B0604020202020204" pitchFamily="34" charset="0"/>
                <a:cs typeface="Arial" panose="020B0604020202020204" pitchFamily="34" charset="0"/>
              </a:rPr>
              <a:t>MS SQL SQL Fundamentals</a:t>
            </a:r>
            <a:endParaRPr lang="tr-TR"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654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20</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Set Operators </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1584176"/>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b="1" dirty="0">
                <a:solidFill>
                  <a:schemeClr val="bg1">
                    <a:lumMod val="50000"/>
                  </a:schemeClr>
                </a:solidFill>
                <a:latin typeface="Arial" panose="020B0604020202020204" pitchFamily="34" charset="0"/>
                <a:cs typeface="Arial" panose="020B0604020202020204" pitchFamily="34" charset="0"/>
              </a:rPr>
              <a:t>Demo</a:t>
            </a:r>
          </a:p>
          <a:p>
            <a:endParaRPr lang="en-GB" sz="4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192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pPr fontAlgn="ctr"/>
            <a:r>
              <a:rPr lang="en-GB" sz="3200" b="1" dirty="0">
                <a:solidFill>
                  <a:schemeClr val="bg1">
                    <a:lumMod val="50000"/>
                  </a:schemeClr>
                </a:solidFill>
                <a:latin typeface="Arial" panose="020B0604020202020204" pitchFamily="34" charset="0"/>
                <a:cs typeface="Arial" panose="020B0604020202020204" pitchFamily="34" charset="0"/>
              </a:rPr>
              <a:t>What are INTERSECT Queries?</a:t>
            </a:r>
          </a:p>
        </p:txBody>
      </p:sp>
      <p:sp>
        <p:nvSpPr>
          <p:cNvPr id="3" name="Content Placeholder 2"/>
          <p:cNvSpPr>
            <a:spLocks noGrp="1"/>
          </p:cNvSpPr>
          <p:nvPr>
            <p:ph sz="quarter" idx="10"/>
          </p:nvPr>
        </p:nvSpPr>
        <p:spPr>
          <a:xfrm>
            <a:off x="284560" y="1388226"/>
            <a:ext cx="8643938" cy="728877"/>
          </a:xfrm>
        </p:spPr>
        <p:txBody>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INTERSECT returns only distinct rows that appear in both result sets</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1404227" y="4005064"/>
            <a:ext cx="4967973" cy="901506"/>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 Only rows that exist in both queries will be returned</a:t>
            </a:r>
          </a:p>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SELECT </a:t>
            </a:r>
            <a:r>
              <a:rPr lang="en-US" sz="1400" b="1" kern="0" dirty="0" err="1">
                <a:solidFill>
                  <a:srgbClr val="000000"/>
                </a:solidFill>
                <a:latin typeface="Arial" panose="020B0604020202020204" pitchFamily="34" charset="0"/>
                <a:cs typeface="Arial" panose="020B0604020202020204" pitchFamily="34" charset="0"/>
              </a:rPr>
              <a:t>countryregion</a:t>
            </a:r>
            <a:r>
              <a:rPr lang="en-US" sz="1400" b="1" kern="0" dirty="0">
                <a:solidFill>
                  <a:srgbClr val="000000"/>
                </a:solidFill>
                <a:latin typeface="Arial" panose="020B0604020202020204" pitchFamily="34" charset="0"/>
                <a:cs typeface="Arial" panose="020B0604020202020204" pitchFamily="34" charset="0"/>
              </a:rPr>
              <a:t>, city FROM HR.Employees</a:t>
            </a:r>
          </a:p>
          <a:p>
            <a:pPr defTabSz="342900" fontAlgn="base">
              <a:lnSpc>
                <a:spcPct val="90000"/>
              </a:lnSpc>
              <a:spcBef>
                <a:spcPct val="0"/>
              </a:spcBef>
              <a:spcAft>
                <a:spcPct val="0"/>
              </a:spcAft>
              <a:tabLst>
                <a:tab pos="342900" algn="l"/>
              </a:tabLst>
            </a:pPr>
            <a:r>
              <a:rPr lang="en-US" sz="1400" b="1" kern="0" dirty="0">
                <a:solidFill>
                  <a:srgbClr val="C00000"/>
                </a:solidFill>
                <a:latin typeface="Arial" panose="020B0604020202020204" pitchFamily="34" charset="0"/>
                <a:cs typeface="Arial" panose="020B0604020202020204" pitchFamily="34" charset="0"/>
              </a:rPr>
              <a:t>INTERSECT</a:t>
            </a:r>
          </a:p>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SELECT </a:t>
            </a:r>
            <a:r>
              <a:rPr lang="en-US" sz="1400" b="1" kern="0" dirty="0" err="1">
                <a:solidFill>
                  <a:srgbClr val="000000"/>
                </a:solidFill>
                <a:latin typeface="Arial" panose="020B0604020202020204" pitchFamily="34" charset="0"/>
                <a:cs typeface="Arial" panose="020B0604020202020204" pitchFamily="34" charset="0"/>
              </a:rPr>
              <a:t>countryregion</a:t>
            </a:r>
            <a:r>
              <a:rPr lang="en-US" sz="1400" b="1" kern="0" dirty="0">
                <a:solidFill>
                  <a:srgbClr val="000000"/>
                </a:solidFill>
                <a:latin typeface="Arial" panose="020B0604020202020204" pitchFamily="34" charset="0"/>
                <a:cs typeface="Arial" panose="020B0604020202020204" pitchFamily="34" charset="0"/>
              </a:rPr>
              <a:t>, city FROM Sales.Customers;</a:t>
            </a:r>
          </a:p>
        </p:txBody>
      </p:sp>
      <p:sp>
        <p:nvSpPr>
          <p:cNvPr id="6" name="Oval 5"/>
          <p:cNvSpPr/>
          <p:nvPr/>
        </p:nvSpPr>
        <p:spPr>
          <a:xfrm>
            <a:off x="7317296" y="3569230"/>
            <a:ext cx="1220600" cy="1220597"/>
          </a:xfrm>
          <a:prstGeom prst="ellipse">
            <a:avLst/>
          </a:prstGeom>
          <a:solidFill>
            <a:schemeClr val="accent6">
              <a:lumMod val="75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b="1">
              <a:solidFill>
                <a:schemeClr val="bg1">
                  <a:lumMod val="50000"/>
                </a:schemeClr>
              </a:solidFill>
              <a:latin typeface="Arial" panose="020B0604020202020204" pitchFamily="34" charset="0"/>
              <a:cs typeface="Arial" panose="020B0604020202020204" pitchFamily="34" charset="0"/>
            </a:endParaRPr>
          </a:p>
        </p:txBody>
      </p:sp>
      <p:sp>
        <p:nvSpPr>
          <p:cNvPr id="7" name="Oval 6"/>
          <p:cNvSpPr/>
          <p:nvPr/>
        </p:nvSpPr>
        <p:spPr>
          <a:xfrm>
            <a:off x="7317296" y="4299073"/>
            <a:ext cx="1220600" cy="1220597"/>
          </a:xfrm>
          <a:prstGeom prst="ellipse">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b="1">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897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3939"/>
          </a:xfrm>
        </p:spPr>
        <p:txBody>
          <a:bodyPr/>
          <a:lstStyle/>
          <a:p>
            <a:pPr fontAlgn="ctr"/>
            <a:r>
              <a:rPr lang="en-GB" sz="3600" b="1" dirty="0">
                <a:solidFill>
                  <a:schemeClr val="bg1">
                    <a:lumMod val="50000"/>
                  </a:schemeClr>
                </a:solidFill>
                <a:latin typeface="Arial" panose="020B0604020202020204" pitchFamily="34" charset="0"/>
                <a:cs typeface="Arial" panose="020B0604020202020204" pitchFamily="34" charset="0"/>
              </a:rPr>
              <a:t>What are EXCEPT Queries?</a:t>
            </a:r>
          </a:p>
        </p:txBody>
      </p:sp>
      <p:sp>
        <p:nvSpPr>
          <p:cNvPr id="3" name="Content Placeholder 2"/>
          <p:cNvSpPr>
            <a:spLocks noGrp="1"/>
          </p:cNvSpPr>
          <p:nvPr>
            <p:ph sz="quarter" idx="10"/>
          </p:nvPr>
        </p:nvSpPr>
        <p:spPr>
          <a:xfrm>
            <a:off x="284560" y="1898421"/>
            <a:ext cx="5847904" cy="2034636"/>
          </a:xfrm>
        </p:spPr>
        <p:txBody>
          <a:bodyPr/>
          <a:lstStyle/>
          <a:p>
            <a:r>
              <a:rPr lang="en-US" sz="2400" b="1" dirty="0">
                <a:solidFill>
                  <a:schemeClr val="bg1">
                    <a:lumMod val="50000"/>
                  </a:schemeClr>
                </a:solidFill>
                <a:latin typeface="Arial" panose="020B0604020202020204" pitchFamily="34" charset="0"/>
                <a:cs typeface="Arial" panose="020B0604020202020204" pitchFamily="34" charset="0"/>
              </a:rPr>
              <a:t>EXCEPT returns only distinct rows that appear in the first set but not the second</a:t>
            </a:r>
          </a:p>
          <a:p>
            <a:pPr lvl="1"/>
            <a:r>
              <a:rPr lang="en-US" sz="2000" b="1" dirty="0">
                <a:solidFill>
                  <a:schemeClr val="bg1">
                    <a:lumMod val="50000"/>
                  </a:schemeClr>
                </a:solidFill>
                <a:latin typeface="Arial" panose="020B0604020202020204" pitchFamily="34" charset="0"/>
                <a:cs typeface="Arial" panose="020B0604020202020204" pitchFamily="34" charset="0"/>
              </a:rPr>
              <a:t>Order in which sets are specified matters</a:t>
            </a:r>
          </a:p>
          <a:p>
            <a:endParaRPr lang="en-US" sz="2400" b="1" dirty="0">
              <a:solidFill>
                <a:schemeClr val="bg1">
                  <a:lumMod val="50000"/>
                </a:schemeClr>
              </a:solidFill>
              <a:latin typeface="Arial" panose="020B0604020202020204" pitchFamily="34" charset="0"/>
              <a:cs typeface="Arial" panose="020B0604020202020204" pitchFamily="34" charset="0"/>
            </a:endParaRPr>
          </a:p>
        </p:txBody>
      </p:sp>
      <p:sp>
        <p:nvSpPr>
          <p:cNvPr id="9" name="Oval 8"/>
          <p:cNvSpPr/>
          <p:nvPr/>
        </p:nvSpPr>
        <p:spPr>
          <a:xfrm>
            <a:off x="7317296" y="3569230"/>
            <a:ext cx="1220600" cy="1220597"/>
          </a:xfrm>
          <a:prstGeom prst="ellipse">
            <a:avLst/>
          </a:prstGeom>
          <a:solidFill>
            <a:schemeClr val="accent6">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Arial" panose="020B0604020202020204" pitchFamily="34" charset="0"/>
              <a:cs typeface="Arial" panose="020B0604020202020204" pitchFamily="34" charset="0"/>
            </a:endParaRPr>
          </a:p>
        </p:txBody>
      </p:sp>
      <p:sp>
        <p:nvSpPr>
          <p:cNvPr id="10" name="Oval 9"/>
          <p:cNvSpPr/>
          <p:nvPr/>
        </p:nvSpPr>
        <p:spPr>
          <a:xfrm>
            <a:off x="7317296" y="4299073"/>
            <a:ext cx="1220600" cy="1220597"/>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Arial" panose="020B0604020202020204" pitchFamily="34" charset="0"/>
              <a:cs typeface="Arial" panose="020B0604020202020204" pitchFamily="34" charset="0"/>
            </a:endParaRPr>
          </a:p>
        </p:txBody>
      </p:sp>
      <p:sp>
        <p:nvSpPr>
          <p:cNvPr id="11" name="AutoShape 3"/>
          <p:cNvSpPr>
            <a:spLocks noChangeArrowheads="1"/>
          </p:cNvSpPr>
          <p:nvPr/>
        </p:nvSpPr>
        <p:spPr bwMode="auto">
          <a:xfrm>
            <a:off x="373143" y="3933540"/>
            <a:ext cx="5759321" cy="1016591"/>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342900" fontAlgn="base">
              <a:lnSpc>
                <a:spcPct val="90000"/>
              </a:lnSpc>
              <a:spcBef>
                <a:spcPct val="0"/>
              </a:spcBef>
              <a:spcAft>
                <a:spcPct val="0"/>
              </a:spcAft>
              <a:tabLst>
                <a:tab pos="342900" algn="l"/>
              </a:tabLst>
            </a:pPr>
            <a:r>
              <a:rPr lang="en-US" sz="1600" b="1" kern="0" dirty="0">
                <a:solidFill>
                  <a:srgbClr val="000000"/>
                </a:solidFill>
                <a:latin typeface="Arial" panose="020B0604020202020204" pitchFamily="34" charset="0"/>
                <a:cs typeface="Arial" panose="020B0604020202020204" pitchFamily="34" charset="0"/>
              </a:rPr>
              <a:t>-- Only rows from Employees will be returned</a:t>
            </a:r>
          </a:p>
          <a:p>
            <a:pPr defTabSz="342900" fontAlgn="base">
              <a:lnSpc>
                <a:spcPct val="90000"/>
              </a:lnSpc>
              <a:spcBef>
                <a:spcPct val="0"/>
              </a:spcBef>
              <a:spcAft>
                <a:spcPct val="0"/>
              </a:spcAft>
              <a:tabLst>
                <a:tab pos="342900" algn="l"/>
              </a:tabLst>
            </a:pPr>
            <a:r>
              <a:rPr lang="en-US" sz="1600" b="1" kern="0" dirty="0">
                <a:solidFill>
                  <a:srgbClr val="000000"/>
                </a:solidFill>
                <a:latin typeface="Arial" panose="020B0604020202020204" pitchFamily="34" charset="0"/>
                <a:cs typeface="Arial" panose="020B0604020202020204" pitchFamily="34" charset="0"/>
              </a:rPr>
              <a:t>SELECT </a:t>
            </a:r>
            <a:r>
              <a:rPr lang="en-US" sz="1600" b="1" kern="0" dirty="0" err="1">
                <a:solidFill>
                  <a:srgbClr val="000000"/>
                </a:solidFill>
                <a:latin typeface="Arial" panose="020B0604020202020204" pitchFamily="34" charset="0"/>
                <a:cs typeface="Arial" panose="020B0604020202020204" pitchFamily="34" charset="0"/>
              </a:rPr>
              <a:t>countryregion</a:t>
            </a:r>
            <a:r>
              <a:rPr lang="en-US" sz="1600" b="1" kern="0" dirty="0">
                <a:solidFill>
                  <a:srgbClr val="000000"/>
                </a:solidFill>
                <a:latin typeface="Arial" panose="020B0604020202020204" pitchFamily="34" charset="0"/>
                <a:cs typeface="Arial" panose="020B0604020202020204" pitchFamily="34" charset="0"/>
              </a:rPr>
              <a:t>, city FROM HR.Employees</a:t>
            </a:r>
          </a:p>
          <a:p>
            <a:pPr defTabSz="342900" fontAlgn="base">
              <a:lnSpc>
                <a:spcPct val="90000"/>
              </a:lnSpc>
              <a:spcBef>
                <a:spcPct val="0"/>
              </a:spcBef>
              <a:spcAft>
                <a:spcPct val="0"/>
              </a:spcAft>
              <a:tabLst>
                <a:tab pos="342900" algn="l"/>
              </a:tabLst>
            </a:pPr>
            <a:r>
              <a:rPr lang="en-US" sz="1600" b="1" kern="0" dirty="0">
                <a:solidFill>
                  <a:srgbClr val="C00000"/>
                </a:solidFill>
                <a:latin typeface="Arial" panose="020B0604020202020204" pitchFamily="34" charset="0"/>
                <a:cs typeface="Arial" panose="020B0604020202020204" pitchFamily="34" charset="0"/>
              </a:rPr>
              <a:t>EXCEPT</a:t>
            </a:r>
          </a:p>
          <a:p>
            <a:pPr defTabSz="342900" fontAlgn="base">
              <a:lnSpc>
                <a:spcPct val="90000"/>
              </a:lnSpc>
              <a:spcBef>
                <a:spcPct val="0"/>
              </a:spcBef>
              <a:spcAft>
                <a:spcPct val="0"/>
              </a:spcAft>
              <a:tabLst>
                <a:tab pos="342900" algn="l"/>
              </a:tabLst>
            </a:pPr>
            <a:r>
              <a:rPr lang="en-US" sz="1600" b="1" kern="0" dirty="0">
                <a:solidFill>
                  <a:srgbClr val="000000"/>
                </a:solidFill>
                <a:latin typeface="Arial" panose="020B0604020202020204" pitchFamily="34" charset="0"/>
                <a:cs typeface="Arial" panose="020B0604020202020204" pitchFamily="34" charset="0"/>
              </a:rPr>
              <a:t>SELECT </a:t>
            </a:r>
            <a:r>
              <a:rPr lang="en-US" sz="1600" b="1" kern="0" dirty="0" err="1">
                <a:solidFill>
                  <a:srgbClr val="000000"/>
                </a:solidFill>
                <a:latin typeface="Arial" panose="020B0604020202020204" pitchFamily="34" charset="0"/>
                <a:cs typeface="Arial" panose="020B0604020202020204" pitchFamily="34" charset="0"/>
              </a:rPr>
              <a:t>countryregion</a:t>
            </a:r>
            <a:r>
              <a:rPr lang="en-US" sz="1600" b="1" kern="0" dirty="0">
                <a:solidFill>
                  <a:srgbClr val="000000"/>
                </a:solidFill>
                <a:latin typeface="Arial" panose="020B0604020202020204" pitchFamily="34" charset="0"/>
                <a:cs typeface="Arial" panose="020B0604020202020204" pitchFamily="34" charset="0"/>
              </a:rPr>
              <a:t>, city FROM Sales.Customers;</a:t>
            </a:r>
          </a:p>
        </p:txBody>
      </p:sp>
    </p:spTree>
    <p:extLst>
      <p:ext uri="{BB962C8B-B14F-4D97-AF65-F5344CB8AC3E}">
        <p14:creationId xmlns:p14="http://schemas.microsoft.com/office/powerpoint/2010/main" val="144100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23</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Set Operators </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1584176"/>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b="1" dirty="0">
                <a:solidFill>
                  <a:schemeClr val="bg1">
                    <a:lumMod val="50000"/>
                  </a:schemeClr>
                </a:solidFill>
                <a:latin typeface="Arial" panose="020B0604020202020204" pitchFamily="34" charset="0"/>
                <a:cs typeface="Arial" panose="020B0604020202020204" pitchFamily="34" charset="0"/>
              </a:rPr>
              <a:t>Demo</a:t>
            </a:r>
          </a:p>
          <a:p>
            <a:endParaRPr lang="en-GB" sz="4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65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Views,</a:t>
            </a:r>
            <a:br>
              <a:rPr lang="en-US" sz="4000" b="1" dirty="0">
                <a:solidFill>
                  <a:schemeClr val="bg1">
                    <a:lumMod val="65000"/>
                  </a:schemeClr>
                </a:solidFill>
                <a:latin typeface="Arial" panose="020B0604020202020204" pitchFamily="34" charset="0"/>
                <a:cs typeface="Arial" panose="020B0604020202020204" pitchFamily="34" charset="0"/>
              </a:rPr>
            </a:br>
            <a:r>
              <a:rPr lang="en-US" sz="4000" b="1" dirty="0">
                <a:solidFill>
                  <a:schemeClr val="bg1">
                    <a:lumMod val="65000"/>
                  </a:schemeClr>
                </a:solidFill>
                <a:latin typeface="Arial" panose="020B0604020202020204" pitchFamily="34" charset="0"/>
                <a:cs typeface="Arial" panose="020B0604020202020204" pitchFamily="34" charset="0"/>
              </a:rPr>
              <a:t>CTE,</a:t>
            </a:r>
            <a:br>
              <a:rPr lang="en-US" sz="4000" b="1" dirty="0">
                <a:solidFill>
                  <a:schemeClr val="bg1">
                    <a:lumMod val="65000"/>
                  </a:schemeClr>
                </a:solidFill>
                <a:latin typeface="Arial" panose="020B0604020202020204" pitchFamily="34" charset="0"/>
                <a:cs typeface="Arial" panose="020B0604020202020204" pitchFamily="34" charset="0"/>
              </a:rPr>
            </a:br>
            <a:r>
              <a:rPr lang="en-US" sz="4000" b="1" dirty="0">
                <a:solidFill>
                  <a:schemeClr val="bg1">
                    <a:lumMod val="65000"/>
                  </a:schemeClr>
                </a:solidFill>
                <a:latin typeface="Arial" panose="020B0604020202020204" pitchFamily="34" charset="0"/>
                <a:cs typeface="Arial" panose="020B0604020202020204" pitchFamily="34" charset="0"/>
              </a:rPr>
              <a:t>Derived Tables</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24</a:t>
            </a:fld>
            <a:endParaRPr lang="tr-TR"/>
          </a:p>
        </p:txBody>
      </p:sp>
    </p:spTree>
    <p:extLst>
      <p:ext uri="{BB962C8B-B14F-4D97-AF65-F5344CB8AC3E}">
        <p14:creationId xmlns:p14="http://schemas.microsoft.com/office/powerpoint/2010/main" val="776648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1">
                    <a:lumMod val="50000"/>
                  </a:schemeClr>
                </a:solidFill>
                <a:latin typeface="Arial" panose="020B0604020202020204" pitchFamily="34" charset="0"/>
                <a:cs typeface="Arial" panose="020B0604020202020204" pitchFamily="34" charset="0"/>
              </a:rPr>
              <a:t>Creating simple views</a:t>
            </a:r>
          </a:p>
        </p:txBody>
      </p:sp>
      <p:sp>
        <p:nvSpPr>
          <p:cNvPr id="3" name="Content Placeholder 2"/>
          <p:cNvSpPr>
            <a:spLocks noGrp="1"/>
          </p:cNvSpPr>
          <p:nvPr>
            <p:ph idx="1"/>
          </p:nvPr>
        </p:nvSpPr>
        <p:spPr>
          <a:xfrm>
            <a:off x="457200" y="1268760"/>
            <a:ext cx="8229600" cy="2952328"/>
          </a:xfrm>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Views are saved queries created in a database by administrators and developers</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Views are defined with a single SELECT statement</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ORDER BY is not permitted in a view definition without the use of TOP, OFFSET/FETCH, or FOR XML</a:t>
            </a:r>
          </a:p>
          <a:p>
            <a:pPr marL="457200" lvl="1" indent="0">
              <a:buNone/>
            </a:pPr>
            <a:r>
              <a:rPr lang="en-US" sz="2000" b="1" dirty="0">
                <a:solidFill>
                  <a:schemeClr val="bg1">
                    <a:lumMod val="50000"/>
                  </a:schemeClr>
                </a:solidFill>
                <a:latin typeface="Arial" panose="020B0604020202020204" pitchFamily="34" charset="0"/>
                <a:cs typeface="Arial" panose="020B0604020202020204" pitchFamily="34" charset="0"/>
              </a:rPr>
              <a:t>To sort the output, use ORDER BY in the outer query</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View creation supports additional options beyond the scope of this class</a:t>
            </a:r>
          </a:p>
        </p:txBody>
      </p:sp>
      <p:sp>
        <p:nvSpPr>
          <p:cNvPr id="4" name="AutoShape 3"/>
          <p:cNvSpPr>
            <a:spLocks noChangeArrowheads="1"/>
          </p:cNvSpPr>
          <p:nvPr/>
        </p:nvSpPr>
        <p:spPr bwMode="auto">
          <a:xfrm>
            <a:off x="457200" y="4383561"/>
            <a:ext cx="8229600" cy="1438573"/>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b="1" dirty="0">
                <a:solidFill>
                  <a:srgbClr val="0000FF"/>
                </a:solidFill>
                <a:latin typeface="Arial" panose="020B0604020202020204" pitchFamily="34" charset="0"/>
                <a:cs typeface="Arial" panose="020B0604020202020204" pitchFamily="34" charset="0"/>
              </a:rPr>
              <a:t>CREATE</a:t>
            </a:r>
            <a:r>
              <a:rPr lang="en-US" sz="1400" b="1" dirty="0">
                <a:solidFill>
                  <a:prstClr val="black"/>
                </a:solidFill>
                <a:latin typeface="Arial" panose="020B0604020202020204" pitchFamily="34" charset="0"/>
                <a:cs typeface="Arial" panose="020B0604020202020204" pitchFamily="34" charset="0"/>
              </a:rPr>
              <a:t> </a:t>
            </a:r>
            <a:r>
              <a:rPr lang="en-US" sz="1400" b="1" dirty="0">
                <a:solidFill>
                  <a:srgbClr val="0000FF"/>
                </a:solidFill>
                <a:latin typeface="Arial" panose="020B0604020202020204" pitchFamily="34" charset="0"/>
                <a:cs typeface="Arial" panose="020B0604020202020204" pitchFamily="34" charset="0"/>
              </a:rPr>
              <a:t>VIEW</a:t>
            </a:r>
            <a:r>
              <a:rPr lang="en-US" sz="1400" b="1" dirty="0">
                <a:solidFill>
                  <a:prstClr val="black"/>
                </a:solidFill>
                <a:latin typeface="Arial" panose="020B0604020202020204" pitchFamily="34" charset="0"/>
                <a:cs typeface="Arial" panose="020B0604020202020204" pitchFamily="34" charset="0"/>
              </a:rPr>
              <a:t> </a:t>
            </a:r>
            <a:r>
              <a:rPr lang="en-US" sz="1400" b="1" dirty="0" err="1">
                <a:solidFill>
                  <a:prstClr val="black"/>
                </a:solidFill>
                <a:latin typeface="Arial" panose="020B0604020202020204" pitchFamily="34" charset="0"/>
                <a:cs typeface="Arial" panose="020B0604020202020204" pitchFamily="34" charset="0"/>
              </a:rPr>
              <a:t>HumanResources</a:t>
            </a:r>
            <a:r>
              <a:rPr lang="en-US" sz="1400" b="1" dirty="0" err="1">
                <a:solidFill>
                  <a:srgbClr val="808080"/>
                </a:solidFill>
                <a:latin typeface="Arial" panose="020B0604020202020204" pitchFamily="34" charset="0"/>
                <a:cs typeface="Arial" panose="020B0604020202020204" pitchFamily="34" charset="0"/>
              </a:rPr>
              <a:t>.</a:t>
            </a:r>
            <a:r>
              <a:rPr lang="en-US" sz="1400" b="1" dirty="0" err="1">
                <a:solidFill>
                  <a:prstClr val="black"/>
                </a:solidFill>
                <a:latin typeface="Arial" panose="020B0604020202020204" pitchFamily="34" charset="0"/>
                <a:cs typeface="Arial" panose="020B0604020202020204" pitchFamily="34" charset="0"/>
              </a:rPr>
              <a:t>EmployeeList</a:t>
            </a:r>
            <a:endParaRPr lang="en-US" sz="1400" b="1" dirty="0">
              <a:solidFill>
                <a:prstClr val="black"/>
              </a:solidFill>
              <a:latin typeface="Arial" panose="020B0604020202020204" pitchFamily="34" charset="0"/>
              <a:cs typeface="Arial" panose="020B0604020202020204" pitchFamily="34" charset="0"/>
            </a:endParaRPr>
          </a:p>
          <a:p>
            <a:r>
              <a:rPr lang="en-US" sz="1400" b="1" dirty="0">
                <a:solidFill>
                  <a:srgbClr val="0000FF"/>
                </a:solidFill>
                <a:latin typeface="Arial" panose="020B0604020202020204" pitchFamily="34" charset="0"/>
                <a:cs typeface="Arial" panose="020B0604020202020204" pitchFamily="34" charset="0"/>
              </a:rPr>
              <a:t>AS</a:t>
            </a:r>
          </a:p>
          <a:p>
            <a:r>
              <a:rPr lang="en-US" sz="1400" b="1" dirty="0">
                <a:solidFill>
                  <a:srgbClr val="0000FF"/>
                </a:solidFill>
                <a:latin typeface="Arial" panose="020B0604020202020204" pitchFamily="34" charset="0"/>
                <a:cs typeface="Arial" panose="020B0604020202020204" pitchFamily="34" charset="0"/>
              </a:rPr>
              <a:t>SELECT</a:t>
            </a:r>
            <a:r>
              <a:rPr lang="en-US" sz="1400" b="1" dirty="0">
                <a:solidFill>
                  <a:prstClr val="black"/>
                </a:solidFill>
                <a:latin typeface="Arial" panose="020B0604020202020204" pitchFamily="34" charset="0"/>
                <a:cs typeface="Arial" panose="020B0604020202020204" pitchFamily="34" charset="0"/>
              </a:rPr>
              <a:t> </a:t>
            </a:r>
            <a:r>
              <a:rPr lang="en-US" sz="1400" b="1" dirty="0" err="1">
                <a:solidFill>
                  <a:prstClr val="black"/>
                </a:solidFill>
                <a:latin typeface="Arial" panose="020B0604020202020204" pitchFamily="34" charset="0"/>
                <a:cs typeface="Arial" panose="020B0604020202020204" pitchFamily="34" charset="0"/>
              </a:rPr>
              <a:t>BusinessEntityID</a:t>
            </a:r>
            <a:r>
              <a:rPr lang="en-US" sz="1400" b="1" dirty="0">
                <a:solidFill>
                  <a:prstClr val="black"/>
                </a:solidFill>
                <a:latin typeface="Arial" panose="020B0604020202020204" pitchFamily="34" charset="0"/>
                <a:cs typeface="Arial" panose="020B0604020202020204" pitchFamily="34" charset="0"/>
              </a:rPr>
              <a:t>, </a:t>
            </a:r>
            <a:r>
              <a:rPr lang="en-US" sz="1400" b="1" dirty="0" err="1">
                <a:solidFill>
                  <a:prstClr val="black"/>
                </a:solidFill>
                <a:latin typeface="Arial" panose="020B0604020202020204" pitchFamily="34" charset="0"/>
                <a:cs typeface="Arial" panose="020B0604020202020204" pitchFamily="34" charset="0"/>
              </a:rPr>
              <a:t>JobTitle</a:t>
            </a:r>
            <a:r>
              <a:rPr lang="en-US" sz="1400" b="1" dirty="0">
                <a:solidFill>
                  <a:srgbClr val="808080"/>
                </a:solidFill>
                <a:latin typeface="Arial" panose="020B0604020202020204" pitchFamily="34" charset="0"/>
                <a:cs typeface="Arial" panose="020B0604020202020204" pitchFamily="34" charset="0"/>
              </a:rPr>
              <a:t>,</a:t>
            </a:r>
            <a:r>
              <a:rPr lang="en-US" sz="1400" b="1" dirty="0">
                <a:solidFill>
                  <a:prstClr val="black"/>
                </a:solidFill>
                <a:latin typeface="Arial" panose="020B0604020202020204" pitchFamily="34" charset="0"/>
                <a:cs typeface="Arial" panose="020B0604020202020204" pitchFamily="34" charset="0"/>
              </a:rPr>
              <a:t> </a:t>
            </a:r>
            <a:r>
              <a:rPr lang="en-US" sz="1400" b="1" dirty="0" err="1">
                <a:solidFill>
                  <a:prstClr val="black"/>
                </a:solidFill>
                <a:latin typeface="Arial" panose="020B0604020202020204" pitchFamily="34" charset="0"/>
                <a:cs typeface="Arial" panose="020B0604020202020204" pitchFamily="34" charset="0"/>
              </a:rPr>
              <a:t>HireDate</a:t>
            </a:r>
            <a:r>
              <a:rPr lang="en-US" sz="1400" b="1" dirty="0">
                <a:solidFill>
                  <a:srgbClr val="808080"/>
                </a:solidFill>
                <a:latin typeface="Arial" panose="020B0604020202020204" pitchFamily="34" charset="0"/>
                <a:cs typeface="Arial" panose="020B0604020202020204" pitchFamily="34" charset="0"/>
              </a:rPr>
              <a:t>,</a:t>
            </a:r>
            <a:r>
              <a:rPr lang="en-US" sz="1400" b="1" dirty="0">
                <a:solidFill>
                  <a:prstClr val="black"/>
                </a:solidFill>
                <a:latin typeface="Arial" panose="020B0604020202020204" pitchFamily="34" charset="0"/>
                <a:cs typeface="Arial" panose="020B0604020202020204" pitchFamily="34" charset="0"/>
              </a:rPr>
              <a:t> </a:t>
            </a:r>
            <a:r>
              <a:rPr lang="en-US" sz="1400" b="1" dirty="0" err="1">
                <a:solidFill>
                  <a:prstClr val="black"/>
                </a:solidFill>
                <a:latin typeface="Arial" panose="020B0604020202020204" pitchFamily="34" charset="0"/>
                <a:cs typeface="Arial" panose="020B0604020202020204" pitchFamily="34" charset="0"/>
              </a:rPr>
              <a:t>VacationHours</a:t>
            </a:r>
            <a:endParaRPr lang="en-US" sz="1400" b="1" dirty="0">
              <a:solidFill>
                <a:prstClr val="black"/>
              </a:solidFill>
              <a:latin typeface="Arial" panose="020B0604020202020204" pitchFamily="34" charset="0"/>
              <a:cs typeface="Arial" panose="020B0604020202020204" pitchFamily="34" charset="0"/>
            </a:endParaRPr>
          </a:p>
          <a:p>
            <a:r>
              <a:rPr lang="en-US" sz="1400" b="1" dirty="0">
                <a:solidFill>
                  <a:srgbClr val="0000FF"/>
                </a:solidFill>
                <a:latin typeface="Arial" panose="020B0604020202020204" pitchFamily="34" charset="0"/>
                <a:cs typeface="Arial" panose="020B0604020202020204" pitchFamily="34" charset="0"/>
              </a:rPr>
              <a:t>FROM</a:t>
            </a:r>
            <a:r>
              <a:rPr lang="en-US" sz="1400" b="1" dirty="0">
                <a:solidFill>
                  <a:prstClr val="black"/>
                </a:solidFill>
                <a:latin typeface="Arial" panose="020B0604020202020204" pitchFamily="34" charset="0"/>
                <a:cs typeface="Arial" panose="020B0604020202020204" pitchFamily="34" charset="0"/>
              </a:rPr>
              <a:t> </a:t>
            </a:r>
            <a:r>
              <a:rPr lang="en-US" sz="1400" b="1" dirty="0" err="1">
                <a:solidFill>
                  <a:prstClr val="black"/>
                </a:solidFill>
                <a:latin typeface="Arial" panose="020B0604020202020204" pitchFamily="34" charset="0"/>
                <a:cs typeface="Arial" panose="020B0604020202020204" pitchFamily="34" charset="0"/>
              </a:rPr>
              <a:t>HumanResources</a:t>
            </a:r>
            <a:r>
              <a:rPr lang="en-US" sz="1400" b="1" dirty="0" err="1">
                <a:solidFill>
                  <a:srgbClr val="808080"/>
                </a:solidFill>
                <a:latin typeface="Arial" panose="020B0604020202020204" pitchFamily="34" charset="0"/>
                <a:cs typeface="Arial" panose="020B0604020202020204" pitchFamily="34" charset="0"/>
              </a:rPr>
              <a:t>.</a:t>
            </a:r>
            <a:r>
              <a:rPr lang="en-US" sz="1400" b="1" dirty="0" err="1">
                <a:solidFill>
                  <a:prstClr val="black"/>
                </a:solidFill>
                <a:latin typeface="Arial" panose="020B0604020202020204" pitchFamily="34" charset="0"/>
                <a:cs typeface="Arial" panose="020B0604020202020204" pitchFamily="34" charset="0"/>
              </a:rPr>
              <a:t>Employee</a:t>
            </a:r>
            <a:r>
              <a:rPr lang="en-US" sz="1400" b="1" dirty="0">
                <a:solidFill>
                  <a:srgbClr val="808080"/>
                </a:solidFill>
                <a:latin typeface="Arial" panose="020B0604020202020204" pitchFamily="34" charset="0"/>
                <a:cs typeface="Arial" panose="020B0604020202020204" pitchFamily="34" charset="0"/>
              </a:rPr>
              <a:t>;</a:t>
            </a:r>
          </a:p>
          <a:p>
            <a:endParaRPr lang="en-US" sz="1400" b="1" dirty="0">
              <a:solidFill>
                <a:srgbClr val="808080"/>
              </a:solidFill>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 </a:t>
            </a:r>
            <a:r>
              <a:rPr lang="en-US" sz="1400" b="1" dirty="0">
                <a:solidFill>
                  <a:srgbClr val="0000CC"/>
                </a:solidFill>
                <a:latin typeface="Arial" panose="020B0604020202020204" pitchFamily="34" charset="0"/>
                <a:cs typeface="Arial" panose="020B0604020202020204" pitchFamily="34" charset="0"/>
              </a:rPr>
              <a:t>FROM</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HumanResources.EmployeeList</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3740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4000" b="1" baseline="0" dirty="0">
                <a:solidFill>
                  <a:schemeClr val="bg1">
                    <a:lumMod val="50000"/>
                  </a:schemeClr>
                </a:solidFill>
                <a:latin typeface="Arial" panose="020B0604020202020204" pitchFamily="34" charset="0"/>
                <a:cs typeface="Arial" panose="020B0604020202020204" pitchFamily="34" charset="0"/>
              </a:rPr>
              <a:t>Common Table Expressions</a:t>
            </a:r>
            <a:endParaRPr lang="en-US" sz="40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68760"/>
            <a:ext cx="8229600" cy="2160240"/>
          </a:xfrm>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Use WITH clause to create a CTE:</a:t>
            </a:r>
          </a:p>
          <a:p>
            <a:pPr lvl="1"/>
            <a:r>
              <a:rPr lang="en-US" sz="2000" b="1" dirty="0">
                <a:solidFill>
                  <a:schemeClr val="bg1">
                    <a:lumMod val="50000"/>
                  </a:schemeClr>
                </a:solidFill>
                <a:latin typeface="Arial" panose="020B0604020202020204" pitchFamily="34" charset="0"/>
                <a:cs typeface="Arial" panose="020B0604020202020204" pitchFamily="34" charset="0"/>
              </a:rPr>
              <a:t>Define the table expression in WITH clause</a:t>
            </a:r>
          </a:p>
          <a:p>
            <a:pPr lvl="1"/>
            <a:r>
              <a:rPr lang="en-US" sz="2000" b="1" dirty="0">
                <a:solidFill>
                  <a:schemeClr val="bg1">
                    <a:lumMod val="50000"/>
                  </a:schemeClr>
                </a:solidFill>
                <a:latin typeface="Arial" panose="020B0604020202020204" pitchFamily="34" charset="0"/>
                <a:cs typeface="Arial" panose="020B0604020202020204" pitchFamily="34" charset="0"/>
              </a:rPr>
              <a:t>Reference the CTE in the outer query</a:t>
            </a:r>
          </a:p>
          <a:p>
            <a:pPr lvl="1"/>
            <a:r>
              <a:rPr lang="en-US" sz="2000" b="1" dirty="0">
                <a:solidFill>
                  <a:schemeClr val="bg1">
                    <a:lumMod val="50000"/>
                  </a:schemeClr>
                </a:solidFill>
                <a:latin typeface="Arial" panose="020B0604020202020204" pitchFamily="34" charset="0"/>
                <a:cs typeface="Arial" panose="020B0604020202020204" pitchFamily="34" charset="0"/>
              </a:rPr>
              <a:t>Assign column aliases (inline or external)</a:t>
            </a:r>
          </a:p>
          <a:p>
            <a:pPr lvl="1"/>
            <a:r>
              <a:rPr lang="en-US" sz="2000" b="1" dirty="0">
                <a:solidFill>
                  <a:schemeClr val="bg1">
                    <a:lumMod val="50000"/>
                  </a:schemeClr>
                </a:solidFill>
                <a:latin typeface="Arial" panose="020B0604020202020204" pitchFamily="34" charset="0"/>
                <a:cs typeface="Arial" panose="020B0604020202020204" pitchFamily="34" charset="0"/>
              </a:rPr>
              <a:t>Pass arguments if desired</a:t>
            </a:r>
          </a:p>
          <a:p>
            <a:pPr lvl="1"/>
            <a:endParaRPr lang="en-US" sz="20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458788" y="3861048"/>
            <a:ext cx="8228012" cy="1886129"/>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b="1" dirty="0">
                <a:solidFill>
                  <a:srgbClr val="0000CC"/>
                </a:solidFill>
                <a:latin typeface="Arial" panose="020B0604020202020204" pitchFamily="34" charset="0"/>
                <a:cs typeface="Arial" panose="020B0604020202020204" pitchFamily="34" charset="0"/>
              </a:rPr>
              <a:t>WITH</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CTE_year</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p>
          <a:p>
            <a:r>
              <a:rPr lang="en-US" sz="1400" b="1" dirty="0">
                <a:latin typeface="Arial" panose="020B0604020202020204" pitchFamily="34" charset="0"/>
                <a:cs typeface="Arial" panose="020B0604020202020204" pitchFamily="34" charset="0"/>
              </a:rPr>
              <a:t>(</a:t>
            </a:r>
          </a:p>
          <a:p>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a:t>
            </a:r>
            <a:r>
              <a:rPr lang="en-US" sz="1400" b="1" dirty="0">
                <a:solidFill>
                  <a:srgbClr val="FF33CC"/>
                </a:solidFill>
                <a:latin typeface="Arial" panose="020B0604020202020204" pitchFamily="34" charset="0"/>
                <a:cs typeface="Arial" panose="020B0604020202020204" pitchFamily="34" charset="0"/>
              </a:rPr>
              <a:t>YEAR</a:t>
            </a:r>
            <a:r>
              <a:rPr lang="en-US" sz="1400" b="1" dirty="0">
                <a:latin typeface="Arial" panose="020B0604020202020204" pitchFamily="34" charset="0"/>
                <a:cs typeface="Arial" panose="020B0604020202020204" pitchFamily="34" charset="0"/>
              </a:rPr>
              <a:t>(</a:t>
            </a:r>
            <a:r>
              <a:rPr lang="en-US" sz="1400" b="1" dirty="0" err="1">
                <a:latin typeface="Arial" panose="020B0604020202020204" pitchFamily="34" charset="0"/>
                <a:cs typeface="Arial" panose="020B0604020202020204" pitchFamily="34" charset="0"/>
              </a:rPr>
              <a:t>OrderDate</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OrderYear</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customerID</a:t>
            </a:r>
            <a:endParaRPr lang="en-US" sz="1400" b="1" dirty="0">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FROM</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Sales.SalesOrderHeader</a:t>
            </a:r>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a:t>
            </a:r>
          </a:p>
          <a:p>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orderyear</a:t>
            </a:r>
            <a:r>
              <a:rPr lang="en-US" sz="1400" b="1" dirty="0">
                <a:latin typeface="Arial" panose="020B0604020202020204" pitchFamily="34" charset="0"/>
                <a:cs typeface="Arial" panose="020B0604020202020204" pitchFamily="34" charset="0"/>
              </a:rPr>
              <a:t>, </a:t>
            </a:r>
            <a:r>
              <a:rPr lang="en-US" sz="1400" b="1" dirty="0">
                <a:solidFill>
                  <a:srgbClr val="FF33CC"/>
                </a:solidFill>
                <a:latin typeface="Arial" panose="020B0604020202020204" pitchFamily="34" charset="0"/>
                <a:cs typeface="Arial" panose="020B0604020202020204" pitchFamily="34" charset="0"/>
              </a:rPr>
              <a:t>COUNT</a:t>
            </a:r>
            <a:r>
              <a:rPr lang="en-US" sz="1400" b="1" dirty="0">
                <a:latin typeface="Arial" panose="020B0604020202020204" pitchFamily="34" charset="0"/>
                <a:cs typeface="Arial" panose="020B0604020202020204" pitchFamily="34" charset="0"/>
              </a:rPr>
              <a:t>(DISTINCT </a:t>
            </a:r>
            <a:r>
              <a:rPr lang="en-US" sz="1400" b="1" dirty="0" err="1">
                <a:latin typeface="Arial" panose="020B0604020202020204" pitchFamily="34" charset="0"/>
                <a:cs typeface="Arial" panose="020B0604020202020204" pitchFamily="34" charset="0"/>
              </a:rPr>
              <a:t>CustomerID</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CustCount</a:t>
            </a:r>
            <a:endParaRPr lang="en-US" sz="1400" b="1" dirty="0">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FROM </a:t>
            </a:r>
            <a:r>
              <a:rPr lang="en-US" sz="1400" b="1" dirty="0" err="1">
                <a:latin typeface="Arial" panose="020B0604020202020204" pitchFamily="34" charset="0"/>
                <a:cs typeface="Arial" panose="020B0604020202020204" pitchFamily="34" charset="0"/>
              </a:rPr>
              <a:t>CTE_year</a:t>
            </a:r>
            <a:endParaRPr lang="en-US" sz="1400" b="1" dirty="0">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GROUP BY </a:t>
            </a:r>
            <a:r>
              <a:rPr lang="en-US" sz="1400" b="1" dirty="0" err="1">
                <a:latin typeface="Arial" panose="020B0604020202020204" pitchFamily="34" charset="0"/>
                <a:cs typeface="Arial" panose="020B0604020202020204" pitchFamily="34" charset="0"/>
              </a:rPr>
              <a:t>OrderYear</a:t>
            </a:r>
            <a:r>
              <a:rPr lang="en-US" sz="1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5878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425848"/>
          </a:xfrm>
        </p:spPr>
        <p:txBody>
          <a:bodyPr>
            <a:normAutofit fontScale="90000"/>
          </a:bodyPr>
          <a:lstStyle/>
          <a:p>
            <a:r>
              <a:rPr lang="en-GB" b="1" dirty="0">
                <a:solidFill>
                  <a:schemeClr val="bg1">
                    <a:lumMod val="50000"/>
                  </a:schemeClr>
                </a:solidFill>
                <a:latin typeface="Arial" panose="020B0604020202020204" pitchFamily="34" charset="0"/>
                <a:cs typeface="Arial" panose="020B0604020202020204" pitchFamily="34" charset="0"/>
              </a:rPr>
              <a:t>Derived Tables</a:t>
            </a:r>
            <a:br>
              <a:rPr lang="en-GB" b="1" dirty="0">
                <a:solidFill>
                  <a:schemeClr val="bg1">
                    <a:lumMod val="50000"/>
                  </a:schemeClr>
                </a:solidFill>
                <a:latin typeface="Arial" panose="020B0604020202020204" pitchFamily="34" charset="0"/>
                <a:cs typeface="Arial" panose="020B0604020202020204" pitchFamily="34" charset="0"/>
              </a:rPr>
            </a:br>
            <a:endParaRPr lang="en-GB"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539552" y="3140968"/>
            <a:ext cx="8147248" cy="2184644"/>
          </a:xfrm>
        </p:spPr>
        <p:txBody>
          <a:bodyPr>
            <a:normAutofit fontScale="70000" lnSpcReduction="20000"/>
          </a:bodyPr>
          <a:lstStyle/>
          <a:p>
            <a:pPr marL="0" lvl="0" indent="0">
              <a:buNone/>
            </a:pPr>
            <a:r>
              <a:rPr lang="en-US" b="1" dirty="0">
                <a:solidFill>
                  <a:schemeClr val="bg1">
                    <a:lumMod val="50000"/>
                  </a:schemeClr>
                </a:solidFill>
                <a:latin typeface="Arial" panose="020B0604020202020204" pitchFamily="34" charset="0"/>
                <a:cs typeface="Arial" panose="020B0604020202020204" pitchFamily="34" charset="0"/>
              </a:rPr>
              <a:t>Derived tables are named query expressions created within an outer SELECT statement</a:t>
            </a:r>
          </a:p>
          <a:p>
            <a:pPr marL="0" lvl="0" indent="0">
              <a:buNone/>
            </a:pPr>
            <a:r>
              <a:rPr lang="en-US" b="1" dirty="0">
                <a:solidFill>
                  <a:schemeClr val="bg1">
                    <a:lumMod val="50000"/>
                  </a:schemeClr>
                </a:solidFill>
                <a:latin typeface="Arial" panose="020B0604020202020204" pitchFamily="34" charset="0"/>
                <a:cs typeface="Arial" panose="020B0604020202020204" pitchFamily="34" charset="0"/>
              </a:rPr>
              <a:t>Not stored in database – represents a virtual relational table</a:t>
            </a:r>
          </a:p>
          <a:p>
            <a:pPr marL="0" lvl="0" indent="0">
              <a:buNone/>
            </a:pPr>
            <a:r>
              <a:rPr lang="en-US" b="1" dirty="0">
                <a:solidFill>
                  <a:schemeClr val="bg1">
                    <a:lumMod val="50000"/>
                  </a:schemeClr>
                </a:solidFill>
                <a:latin typeface="Arial" panose="020B0604020202020204" pitchFamily="34" charset="0"/>
                <a:cs typeface="Arial" panose="020B0604020202020204" pitchFamily="34" charset="0"/>
              </a:rPr>
              <a:t>Scope of a derived table is the query in which it is defined</a:t>
            </a:r>
          </a:p>
          <a:p>
            <a:pPr marL="0" indent="0">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539552" y="1076950"/>
            <a:ext cx="8147248" cy="1918097"/>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US" sz="1600" b="1" dirty="0">
                <a:latin typeface="Arial" panose="020B0604020202020204" pitchFamily="34" charset="0"/>
                <a:cs typeface="Arial" panose="020B0604020202020204" pitchFamily="34" charset="0"/>
              </a:rPr>
              <a:t>SELECT </a:t>
            </a:r>
            <a:r>
              <a:rPr lang="en-US" sz="1600" b="1" dirty="0" err="1">
                <a:latin typeface="Arial" panose="020B0604020202020204" pitchFamily="34" charset="0"/>
                <a:cs typeface="Arial" panose="020B0604020202020204" pitchFamily="34" charset="0"/>
              </a:rPr>
              <a:t>orderyear</a:t>
            </a:r>
            <a:r>
              <a:rPr lang="en-US" sz="1600" b="1" dirty="0">
                <a:latin typeface="Arial" panose="020B0604020202020204" pitchFamily="34" charset="0"/>
                <a:cs typeface="Arial" panose="020B0604020202020204" pitchFamily="34" charset="0"/>
              </a:rPr>
              <a:t>, COUNT(DISTINCT </a:t>
            </a:r>
            <a:r>
              <a:rPr lang="en-US" sz="1600" b="1" dirty="0" err="1">
                <a:latin typeface="Arial" panose="020B0604020202020204" pitchFamily="34" charset="0"/>
                <a:cs typeface="Arial" panose="020B0604020202020204" pitchFamily="34" charset="0"/>
              </a:rPr>
              <a:t>custid</a:t>
            </a:r>
            <a:r>
              <a:rPr lang="en-US" sz="1600" b="1" dirty="0">
                <a:latin typeface="Arial" panose="020B0604020202020204" pitchFamily="34" charset="0"/>
                <a:cs typeface="Arial" panose="020B0604020202020204" pitchFamily="34" charset="0"/>
              </a:rPr>
              <a:t>) AS </a:t>
            </a:r>
            <a:r>
              <a:rPr lang="en-US" sz="1600" b="1" dirty="0" err="1">
                <a:latin typeface="Arial" panose="020B0604020202020204" pitchFamily="34" charset="0"/>
                <a:cs typeface="Arial" panose="020B0604020202020204" pitchFamily="34" charset="0"/>
              </a:rPr>
              <a:t>cust_count</a:t>
            </a: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FROM</a:t>
            </a:r>
          </a:p>
          <a:p>
            <a:r>
              <a:rPr lang="en-US" sz="1600" b="1" dirty="0">
                <a:solidFill>
                  <a:srgbClr val="C00000"/>
                </a:solidFill>
                <a:latin typeface="Arial" panose="020B0604020202020204" pitchFamily="34" charset="0"/>
                <a:cs typeface="Arial" panose="020B0604020202020204" pitchFamily="34" charset="0"/>
              </a:rPr>
              <a:t>(</a:t>
            </a:r>
          </a:p>
          <a:p>
            <a:r>
              <a:rPr lang="en-US" sz="1600" b="1" dirty="0">
                <a:solidFill>
                  <a:srgbClr val="C00000"/>
                </a:solidFill>
                <a:latin typeface="Arial" panose="020B0604020202020204" pitchFamily="34" charset="0"/>
                <a:cs typeface="Arial" panose="020B0604020202020204" pitchFamily="34" charset="0"/>
              </a:rPr>
              <a:t>    SELECT YEAR(</a:t>
            </a:r>
            <a:r>
              <a:rPr lang="en-US" sz="1600" b="1" dirty="0" err="1">
                <a:solidFill>
                  <a:srgbClr val="C00000"/>
                </a:solidFill>
                <a:latin typeface="Arial" panose="020B0604020202020204" pitchFamily="34" charset="0"/>
                <a:cs typeface="Arial" panose="020B0604020202020204" pitchFamily="34" charset="0"/>
              </a:rPr>
              <a:t>orderdate</a:t>
            </a:r>
            <a:r>
              <a:rPr lang="en-US" sz="1600" b="1" dirty="0">
                <a:solidFill>
                  <a:srgbClr val="C00000"/>
                </a:solidFill>
                <a:latin typeface="Arial" panose="020B0604020202020204" pitchFamily="34" charset="0"/>
                <a:cs typeface="Arial" panose="020B0604020202020204" pitchFamily="34" charset="0"/>
              </a:rPr>
              <a:t>) AS </a:t>
            </a:r>
            <a:r>
              <a:rPr lang="en-US" sz="1600" b="1" dirty="0" err="1">
                <a:solidFill>
                  <a:srgbClr val="C00000"/>
                </a:solidFill>
                <a:latin typeface="Arial" panose="020B0604020202020204" pitchFamily="34" charset="0"/>
                <a:cs typeface="Arial" panose="020B0604020202020204" pitchFamily="34" charset="0"/>
              </a:rPr>
              <a:t>orderyear</a:t>
            </a:r>
            <a:r>
              <a:rPr lang="en-US" sz="1600" b="1" dirty="0">
                <a:solidFill>
                  <a:srgbClr val="C00000"/>
                </a:solidFill>
                <a:latin typeface="Arial" panose="020B0604020202020204" pitchFamily="34" charset="0"/>
                <a:cs typeface="Arial" panose="020B0604020202020204" pitchFamily="34" charset="0"/>
              </a:rPr>
              <a:t>, </a:t>
            </a:r>
            <a:r>
              <a:rPr lang="en-US" sz="1600" b="1" dirty="0" err="1">
                <a:solidFill>
                  <a:srgbClr val="C00000"/>
                </a:solidFill>
                <a:latin typeface="Arial" panose="020B0604020202020204" pitchFamily="34" charset="0"/>
                <a:cs typeface="Arial" panose="020B0604020202020204" pitchFamily="34" charset="0"/>
              </a:rPr>
              <a:t>custid</a:t>
            </a:r>
            <a:endParaRPr lang="en-US" sz="1600" b="1" dirty="0">
              <a:solidFill>
                <a:srgbClr val="C00000"/>
              </a:solidFill>
              <a:latin typeface="Arial" panose="020B0604020202020204" pitchFamily="34" charset="0"/>
              <a:cs typeface="Arial" panose="020B0604020202020204" pitchFamily="34" charset="0"/>
            </a:endParaRPr>
          </a:p>
          <a:p>
            <a:r>
              <a:rPr lang="en-US" sz="1600" b="1" dirty="0">
                <a:solidFill>
                  <a:srgbClr val="C00000"/>
                </a:solidFill>
                <a:latin typeface="Arial" panose="020B0604020202020204" pitchFamily="34" charset="0"/>
                <a:cs typeface="Arial" panose="020B0604020202020204" pitchFamily="34" charset="0"/>
              </a:rPr>
              <a:t>    FROM </a:t>
            </a:r>
            <a:r>
              <a:rPr lang="en-US" sz="1600" b="1" dirty="0" err="1">
                <a:solidFill>
                  <a:srgbClr val="C00000"/>
                </a:solidFill>
                <a:latin typeface="Arial" panose="020B0604020202020204" pitchFamily="34" charset="0"/>
                <a:cs typeface="Arial" panose="020B0604020202020204" pitchFamily="34" charset="0"/>
              </a:rPr>
              <a:t>Sales.Orders</a:t>
            </a:r>
            <a:endParaRPr lang="en-US" sz="1600" b="1" dirty="0">
              <a:solidFill>
                <a:srgbClr val="C00000"/>
              </a:solidFill>
              <a:latin typeface="Arial" panose="020B0604020202020204" pitchFamily="34" charset="0"/>
              <a:cs typeface="Arial" panose="020B0604020202020204" pitchFamily="34" charset="0"/>
            </a:endParaRPr>
          </a:p>
          <a:p>
            <a:r>
              <a:rPr lang="en-US" sz="1600" b="1" dirty="0">
                <a:solidFill>
                  <a:srgbClr val="C00000"/>
                </a:solidFill>
                <a:latin typeface="Arial" panose="020B0604020202020204" pitchFamily="34" charset="0"/>
                <a:cs typeface="Arial" panose="020B0604020202020204" pitchFamily="34" charset="0"/>
              </a:rPr>
              <a:t>) AS </a:t>
            </a:r>
            <a:r>
              <a:rPr lang="en-US" sz="1600" b="1" dirty="0" err="1">
                <a:solidFill>
                  <a:schemeClr val="accent1"/>
                </a:solidFill>
                <a:latin typeface="Arial" panose="020B0604020202020204" pitchFamily="34" charset="0"/>
                <a:cs typeface="Arial" panose="020B0604020202020204" pitchFamily="34" charset="0"/>
              </a:rPr>
              <a:t>derived_year</a:t>
            </a:r>
            <a:endParaRPr lang="en-US" sz="1600" b="1" dirty="0">
              <a:solidFill>
                <a:schemeClr val="accent1"/>
              </a:solidFill>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GROUP BY </a:t>
            </a:r>
            <a:r>
              <a:rPr lang="en-US" sz="1600" b="1" dirty="0" err="1">
                <a:latin typeface="Arial" panose="020B0604020202020204" pitchFamily="34" charset="0"/>
                <a:cs typeface="Arial" panose="020B0604020202020204" pitchFamily="34" charset="0"/>
              </a:rPr>
              <a:t>orderyear</a:t>
            </a:r>
            <a:r>
              <a:rPr lang="en-US" sz="1600" b="1" dirty="0">
                <a:latin typeface="Arial" panose="020B0604020202020204" pitchFamily="34" charset="0"/>
                <a:cs typeface="Arial" panose="020B0604020202020204" pitchFamily="34" charset="0"/>
              </a:rPr>
              <a:t>;</a:t>
            </a:r>
            <a:endParaRPr lang="en-US" sz="1400" b="1"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761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4678"/>
            <a:ext cx="8229600" cy="490066"/>
          </a:xfrm>
        </p:spPr>
        <p:txBody>
          <a:bodyPr>
            <a:noAutofit/>
          </a:bodyPr>
          <a:lstStyle/>
          <a:p>
            <a:r>
              <a:rPr lang="en-GB" sz="4000" b="1" dirty="0">
                <a:solidFill>
                  <a:schemeClr val="bg1">
                    <a:lumMod val="50000"/>
                  </a:schemeClr>
                </a:solidFill>
                <a:latin typeface="Arial" panose="020B0604020202020204" pitchFamily="34" charset="0"/>
                <a:cs typeface="Arial" panose="020B0604020202020204" pitchFamily="34" charset="0"/>
              </a:rPr>
              <a:t>Derived Tables</a:t>
            </a:r>
            <a:br>
              <a:rPr lang="en-GB" sz="4000" b="1" dirty="0">
                <a:solidFill>
                  <a:schemeClr val="bg1">
                    <a:lumMod val="50000"/>
                  </a:schemeClr>
                </a:solidFill>
                <a:latin typeface="Arial" panose="020B0604020202020204" pitchFamily="34" charset="0"/>
                <a:cs typeface="Arial" panose="020B0604020202020204" pitchFamily="34" charset="0"/>
              </a:rPr>
            </a:br>
            <a:endParaRPr lang="en-GB" sz="40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284560" y="1196752"/>
            <a:ext cx="8643938" cy="4176464"/>
          </a:xfrm>
        </p:spPr>
        <p:txBody>
          <a:bodyPr>
            <a:normAutofit/>
          </a:bodyPr>
          <a:lstStyle/>
          <a:p>
            <a:pPr marL="0" indent="0">
              <a:buNone/>
            </a:pPr>
            <a:r>
              <a:rPr lang="en-GB" sz="2400" b="1" dirty="0">
                <a:solidFill>
                  <a:schemeClr val="bg1">
                    <a:lumMod val="50000"/>
                  </a:schemeClr>
                </a:solidFill>
                <a:latin typeface="Arial" panose="020B0604020202020204" pitchFamily="34" charset="0"/>
                <a:cs typeface="Arial" panose="020B0604020202020204" pitchFamily="34" charset="0"/>
              </a:rPr>
              <a:t>Derived tables </a:t>
            </a:r>
            <a:r>
              <a:rPr lang="en-GB" sz="2400" b="1" u="sng" dirty="0">
                <a:solidFill>
                  <a:srgbClr val="C00000"/>
                </a:solidFill>
                <a:latin typeface="Arial" panose="020B0604020202020204" pitchFamily="34" charset="0"/>
                <a:cs typeface="Arial" panose="020B0604020202020204" pitchFamily="34" charset="0"/>
              </a:rPr>
              <a:t>must</a:t>
            </a:r>
            <a:r>
              <a:rPr lang="en-GB" sz="2400" b="1" dirty="0">
                <a:solidFill>
                  <a:schemeClr val="bg1">
                    <a:lumMod val="50000"/>
                  </a:schemeClr>
                </a:solidFill>
                <a:latin typeface="Arial" panose="020B0604020202020204" pitchFamily="34" charset="0"/>
                <a:cs typeface="Arial" panose="020B0604020202020204" pitchFamily="34" charset="0"/>
              </a:rPr>
              <a:t>:</a:t>
            </a:r>
          </a:p>
          <a:p>
            <a:pPr lvl="1"/>
            <a:r>
              <a:rPr lang="en-GB" sz="2000" b="1" dirty="0">
                <a:solidFill>
                  <a:schemeClr val="bg1">
                    <a:lumMod val="50000"/>
                  </a:schemeClr>
                </a:solidFill>
                <a:latin typeface="Arial" panose="020B0604020202020204" pitchFamily="34" charset="0"/>
                <a:cs typeface="Arial" panose="020B0604020202020204" pitchFamily="34" charset="0"/>
              </a:rPr>
              <a:t>Have an </a:t>
            </a:r>
            <a:r>
              <a:rPr lang="en-GB" sz="2000" b="1" dirty="0">
                <a:solidFill>
                  <a:srgbClr val="C00000"/>
                </a:solidFill>
                <a:latin typeface="Arial" panose="020B0604020202020204" pitchFamily="34" charset="0"/>
                <a:cs typeface="Arial" panose="020B0604020202020204" pitchFamily="34" charset="0"/>
              </a:rPr>
              <a:t>alias</a:t>
            </a:r>
          </a:p>
          <a:p>
            <a:pPr lvl="1"/>
            <a:r>
              <a:rPr lang="en-GB" sz="2000" b="1" dirty="0">
                <a:solidFill>
                  <a:schemeClr val="bg1">
                    <a:lumMod val="50000"/>
                  </a:schemeClr>
                </a:solidFill>
                <a:latin typeface="Arial" panose="020B0604020202020204" pitchFamily="34" charset="0"/>
                <a:cs typeface="Arial" panose="020B0604020202020204" pitchFamily="34" charset="0"/>
              </a:rPr>
              <a:t>Have </a:t>
            </a:r>
            <a:r>
              <a:rPr lang="en-GB" sz="2000" b="1" dirty="0">
                <a:solidFill>
                  <a:srgbClr val="C00000"/>
                </a:solidFill>
                <a:latin typeface="Arial" panose="020B0604020202020204" pitchFamily="34" charset="0"/>
                <a:cs typeface="Arial" panose="020B0604020202020204" pitchFamily="34" charset="0"/>
              </a:rPr>
              <a:t>unique names for all columns</a:t>
            </a:r>
          </a:p>
          <a:p>
            <a:pPr lvl="1"/>
            <a:r>
              <a:rPr lang="en-GB" sz="2000" b="1" dirty="0">
                <a:solidFill>
                  <a:schemeClr val="bg1">
                    <a:lumMod val="50000"/>
                  </a:schemeClr>
                </a:solidFill>
                <a:latin typeface="Arial" panose="020B0604020202020204" pitchFamily="34" charset="0"/>
                <a:cs typeface="Arial" panose="020B0604020202020204" pitchFamily="34" charset="0"/>
              </a:rPr>
              <a:t>Not use an ORDER BY clause (without TOP or OFFSET/FETCH)</a:t>
            </a:r>
          </a:p>
          <a:p>
            <a:pPr lvl="1"/>
            <a:r>
              <a:rPr lang="en-GB" sz="2000" b="1" dirty="0">
                <a:solidFill>
                  <a:schemeClr val="bg1">
                    <a:lumMod val="50000"/>
                  </a:schemeClr>
                </a:solidFill>
                <a:latin typeface="Arial" panose="020B0604020202020204" pitchFamily="34" charset="0"/>
                <a:cs typeface="Arial" panose="020B0604020202020204" pitchFamily="34" charset="0"/>
              </a:rPr>
              <a:t>Not be referred to multiple times in the same query</a:t>
            </a:r>
          </a:p>
          <a:p>
            <a:pPr marL="0" indent="0">
              <a:buNone/>
            </a:pPr>
            <a:r>
              <a:rPr lang="en-GB" sz="2400" b="1" dirty="0">
                <a:solidFill>
                  <a:schemeClr val="bg1">
                    <a:lumMod val="50000"/>
                  </a:schemeClr>
                </a:solidFill>
                <a:latin typeface="Arial" panose="020B0604020202020204" pitchFamily="34" charset="0"/>
                <a:cs typeface="Arial" panose="020B0604020202020204" pitchFamily="34" charset="0"/>
              </a:rPr>
              <a:t>Derived tables may:</a:t>
            </a:r>
          </a:p>
          <a:p>
            <a:pPr lvl="1"/>
            <a:r>
              <a:rPr lang="en-GB" sz="2000" b="1" dirty="0">
                <a:solidFill>
                  <a:schemeClr val="bg1">
                    <a:lumMod val="50000"/>
                  </a:schemeClr>
                </a:solidFill>
                <a:latin typeface="Arial" panose="020B0604020202020204" pitchFamily="34" charset="0"/>
                <a:cs typeface="Arial" panose="020B0604020202020204" pitchFamily="34" charset="0"/>
              </a:rPr>
              <a:t>Use internal or external aliases for columns</a:t>
            </a:r>
          </a:p>
          <a:p>
            <a:pPr lvl="1"/>
            <a:r>
              <a:rPr lang="en-GB" sz="2000" b="1" dirty="0">
                <a:solidFill>
                  <a:schemeClr val="bg1">
                    <a:lumMod val="50000"/>
                  </a:schemeClr>
                </a:solidFill>
                <a:latin typeface="Arial" panose="020B0604020202020204" pitchFamily="34" charset="0"/>
                <a:cs typeface="Arial" panose="020B0604020202020204" pitchFamily="34" charset="0"/>
              </a:rPr>
              <a:t>Refer to parameters and/or variables</a:t>
            </a:r>
          </a:p>
          <a:p>
            <a:pPr lvl="1"/>
            <a:r>
              <a:rPr lang="en-GB" sz="2000" b="1" dirty="0">
                <a:solidFill>
                  <a:schemeClr val="bg1">
                    <a:lumMod val="50000"/>
                  </a:schemeClr>
                </a:solidFill>
                <a:latin typeface="Arial" panose="020B0604020202020204" pitchFamily="34" charset="0"/>
                <a:cs typeface="Arial" panose="020B0604020202020204" pitchFamily="34" charset="0"/>
              </a:rPr>
              <a:t>Be nested within other derived tables</a:t>
            </a:r>
          </a:p>
          <a:p>
            <a:pPr lvl="1"/>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5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Subquery</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29</a:t>
            </a:fld>
            <a:endParaRPr lang="tr-TR"/>
          </a:p>
        </p:txBody>
      </p:sp>
    </p:spTree>
    <p:extLst>
      <p:ext uri="{BB962C8B-B14F-4D97-AF65-F5344CB8AC3E}">
        <p14:creationId xmlns:p14="http://schemas.microsoft.com/office/powerpoint/2010/main" val="93051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Querying Multiple Tables with Joins</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3</a:t>
            </a:fld>
            <a:endParaRPr lang="tr-TR"/>
          </a:p>
        </p:txBody>
      </p:sp>
    </p:spTree>
    <p:extLst>
      <p:ext uri="{BB962C8B-B14F-4D97-AF65-F5344CB8AC3E}">
        <p14:creationId xmlns:p14="http://schemas.microsoft.com/office/powerpoint/2010/main" val="416808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b="1" dirty="0">
                <a:solidFill>
                  <a:schemeClr val="bg1">
                    <a:lumMod val="50000"/>
                  </a:schemeClr>
                </a:solidFill>
                <a:latin typeface="Arial" panose="020B0604020202020204" pitchFamily="34" charset="0"/>
                <a:cs typeface="Arial" panose="020B0604020202020204" pitchFamily="34" charset="0"/>
              </a:rPr>
              <a:t>Introduction to Subqueries</a:t>
            </a:r>
            <a:endParaRPr lang="en-US"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457200" y="1302671"/>
            <a:ext cx="8229600" cy="2126329"/>
          </a:xfrm>
        </p:spPr>
        <p:txBody>
          <a:bodyPr>
            <a:noAutofit/>
          </a:bodyPr>
          <a:lstStyle/>
          <a:p>
            <a:pPr marL="0" lvl="0" indent="0">
              <a:buNone/>
            </a:pPr>
            <a:r>
              <a:rPr lang="en-US" sz="2400" b="1" dirty="0">
                <a:solidFill>
                  <a:schemeClr val="bg1">
                    <a:lumMod val="50000"/>
                  </a:schemeClr>
                </a:solidFill>
                <a:latin typeface="Arial" panose="020B0604020202020204" pitchFamily="34" charset="0"/>
                <a:cs typeface="Arial" panose="020B0604020202020204" pitchFamily="34" charset="0"/>
              </a:rPr>
              <a:t>Subqueries are nested queries: </a:t>
            </a:r>
          </a:p>
          <a:p>
            <a:pPr marL="0" lvl="0" indent="0">
              <a:buNone/>
            </a:pPr>
            <a:r>
              <a:rPr lang="en-US" sz="2400" b="1" dirty="0">
                <a:solidFill>
                  <a:schemeClr val="bg1">
                    <a:lumMod val="50000"/>
                  </a:schemeClr>
                </a:solidFill>
                <a:latin typeface="Arial" panose="020B0604020202020204" pitchFamily="34" charset="0"/>
                <a:cs typeface="Arial" panose="020B0604020202020204" pitchFamily="34" charset="0"/>
              </a:rPr>
              <a:t>     Queries within queries</a:t>
            </a:r>
          </a:p>
          <a:p>
            <a:pPr marL="0" lvl="0" indent="0">
              <a:buNone/>
            </a:pPr>
            <a:r>
              <a:rPr lang="en-US" sz="2400" b="1" dirty="0">
                <a:solidFill>
                  <a:schemeClr val="bg1">
                    <a:lumMod val="50000"/>
                  </a:schemeClr>
                </a:solidFill>
                <a:latin typeface="Arial" panose="020B0604020202020204" pitchFamily="34" charset="0"/>
                <a:cs typeface="Arial" panose="020B0604020202020204" pitchFamily="34" charset="0"/>
              </a:rPr>
              <a:t>Results of inner query passed to outer query</a:t>
            </a:r>
          </a:p>
          <a:p>
            <a:pPr marL="0" lvl="0" indent="0">
              <a:buNone/>
            </a:pPr>
            <a:r>
              <a:rPr lang="en-US" sz="2400" b="1" dirty="0">
                <a:solidFill>
                  <a:schemeClr val="bg1">
                    <a:lumMod val="50000"/>
                  </a:schemeClr>
                </a:solidFill>
                <a:latin typeface="Arial" panose="020B0604020202020204" pitchFamily="34" charset="0"/>
                <a:cs typeface="Arial" panose="020B0604020202020204" pitchFamily="34" charset="0"/>
              </a:rPr>
              <a:t>Inner query acts like an expression from perspective of outer query</a:t>
            </a:r>
          </a:p>
        </p:txBody>
      </p:sp>
      <p:grpSp>
        <p:nvGrpSpPr>
          <p:cNvPr id="11" name="Group 10"/>
          <p:cNvGrpSpPr/>
          <p:nvPr/>
        </p:nvGrpSpPr>
        <p:grpSpPr>
          <a:xfrm>
            <a:off x="1741775" y="3687482"/>
            <a:ext cx="4692254" cy="1180828"/>
            <a:chOff x="1788111" y="3876383"/>
            <a:chExt cx="6256338" cy="1574437"/>
          </a:xfrm>
        </p:grpSpPr>
        <p:sp>
          <p:nvSpPr>
            <p:cNvPr id="9" name="AutoShape 3"/>
            <p:cNvSpPr>
              <a:spLocks noChangeArrowheads="1"/>
            </p:cNvSpPr>
            <p:nvPr/>
          </p:nvSpPr>
          <p:spPr bwMode="auto">
            <a:xfrm>
              <a:off x="1788111" y="3876383"/>
              <a:ext cx="6256338" cy="1574437"/>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342900" fontAlgn="base">
                <a:lnSpc>
                  <a:spcPct val="90000"/>
                </a:lnSpc>
                <a:spcBef>
                  <a:spcPct val="0"/>
                </a:spcBef>
                <a:spcAft>
                  <a:spcPct val="0"/>
                </a:spcAft>
                <a:tabLst>
                  <a:tab pos="342900" algn="l"/>
                </a:tabLst>
                <a:defRPr/>
              </a:pPr>
              <a:r>
                <a:rPr lang="en-US" sz="1500" b="1" kern="0" dirty="0">
                  <a:solidFill>
                    <a:schemeClr val="tx1">
                      <a:lumMod val="95000"/>
                      <a:lumOff val="5000"/>
                    </a:schemeClr>
                  </a:solidFill>
                  <a:latin typeface="Arial" panose="020B0604020202020204" pitchFamily="34" charset="0"/>
                  <a:cs typeface="Arial" panose="020B0604020202020204" pitchFamily="34" charset="0"/>
                </a:rPr>
                <a:t>SELECT * FROM…</a:t>
              </a:r>
            </a:p>
            <a:p>
              <a:pPr defTabSz="342900" fontAlgn="base">
                <a:lnSpc>
                  <a:spcPct val="90000"/>
                </a:lnSpc>
                <a:spcBef>
                  <a:spcPct val="0"/>
                </a:spcBef>
                <a:spcAft>
                  <a:spcPct val="0"/>
                </a:spcAft>
                <a:tabLst>
                  <a:tab pos="342900" algn="l"/>
                </a:tabLst>
                <a:defRPr/>
              </a:pPr>
              <a:endParaRPr lang="en-US" sz="1500" b="1" kern="0" dirty="0">
                <a:solidFill>
                  <a:schemeClr val="bg1">
                    <a:lumMod val="50000"/>
                  </a:schemeClr>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defRPr/>
              </a:pPr>
              <a:endParaRPr lang="en-US" sz="1500" b="1" kern="0" dirty="0">
                <a:solidFill>
                  <a:schemeClr val="bg1">
                    <a:lumMod val="50000"/>
                  </a:schemeClr>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defRPr/>
              </a:pPr>
              <a:endParaRPr lang="en-US" sz="1500" b="1" kern="0" dirty="0">
                <a:solidFill>
                  <a:schemeClr val="bg1">
                    <a:lumMod val="50000"/>
                  </a:schemeClr>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defRPr/>
              </a:pPr>
              <a:endParaRPr lang="en-US" sz="1500" b="1" kern="0" dirty="0">
                <a:solidFill>
                  <a:schemeClr val="bg1">
                    <a:lumMod val="50000"/>
                  </a:schemeClr>
                </a:solidFill>
                <a:latin typeface="Arial" panose="020B0604020202020204" pitchFamily="34" charset="0"/>
                <a:cs typeface="Arial" panose="020B0604020202020204" pitchFamily="34" charset="0"/>
              </a:endParaRPr>
            </a:p>
          </p:txBody>
        </p:sp>
        <p:sp>
          <p:nvSpPr>
            <p:cNvPr id="10" name="AutoShape 3"/>
            <p:cNvSpPr>
              <a:spLocks noChangeArrowheads="1"/>
            </p:cNvSpPr>
            <p:nvPr/>
          </p:nvSpPr>
          <p:spPr bwMode="auto">
            <a:xfrm>
              <a:off x="3678147" y="4401651"/>
              <a:ext cx="4148832" cy="71129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defRPr/>
              </a:pPr>
              <a:r>
                <a:rPr lang="en-US" sz="1500" b="1" kern="0" dirty="0">
                  <a:latin typeface="Arial" panose="020B0604020202020204" pitchFamily="34" charset="0"/>
                  <a:cs typeface="Arial" panose="020B0604020202020204" pitchFamily="34" charset="0"/>
                </a:rPr>
                <a:t>SELECT * FROM…</a:t>
              </a:r>
            </a:p>
            <a:p>
              <a:pPr defTabSz="342900" fontAlgn="base">
                <a:lnSpc>
                  <a:spcPct val="90000"/>
                </a:lnSpc>
                <a:spcBef>
                  <a:spcPct val="0"/>
                </a:spcBef>
                <a:spcAft>
                  <a:spcPct val="0"/>
                </a:spcAft>
                <a:tabLst>
                  <a:tab pos="342900" algn="l"/>
                </a:tabLst>
                <a:defRPr/>
              </a:pPr>
              <a:endParaRPr lang="en-US" sz="1500" b="1" kern="0" dirty="0">
                <a:latin typeface="Arial" panose="020B0604020202020204" pitchFamily="34" charset="0"/>
                <a:cs typeface="Arial" panose="020B0604020202020204" pitchFamily="34" charset="0"/>
              </a:endParaRPr>
            </a:p>
          </p:txBody>
        </p:sp>
        <p:sp>
          <p:nvSpPr>
            <p:cNvPr id="4" name="Bent-Up Arrow 3"/>
            <p:cNvSpPr/>
            <p:nvPr/>
          </p:nvSpPr>
          <p:spPr>
            <a:xfrm flipH="1">
              <a:off x="2907585" y="4239170"/>
              <a:ext cx="770562" cy="662849"/>
            </a:xfrm>
            <a:prstGeom prst="bentUpArrow">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sz="1350" b="1">
                <a:solidFill>
                  <a:schemeClr val="bg1">
                    <a:lumMod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7753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lstStyle/>
          <a:p>
            <a:r>
              <a:rPr lang="en-GB" sz="3600" b="1" dirty="0">
                <a:solidFill>
                  <a:schemeClr val="bg1">
                    <a:lumMod val="50000"/>
                  </a:schemeClr>
                </a:solidFill>
                <a:latin typeface="Arial" panose="020B0604020202020204" pitchFamily="34" charset="0"/>
                <a:cs typeface="Arial" panose="020B0604020202020204" pitchFamily="34" charset="0"/>
              </a:rPr>
              <a:t>Scalar or Multi-Valued?</a:t>
            </a:r>
          </a:p>
        </p:txBody>
      </p:sp>
      <p:sp>
        <p:nvSpPr>
          <p:cNvPr id="3" name="Content Placeholder 2"/>
          <p:cNvSpPr>
            <a:spLocks noGrp="1"/>
          </p:cNvSpPr>
          <p:nvPr>
            <p:ph sz="quarter" idx="10"/>
          </p:nvPr>
        </p:nvSpPr>
        <p:spPr>
          <a:xfrm>
            <a:off x="284560" y="1898420"/>
            <a:ext cx="4173140" cy="3967791"/>
          </a:xfrm>
        </p:spPr>
        <p:txBody>
          <a:bodyPr>
            <a:normAutofit/>
          </a:bodyPr>
          <a:lstStyle/>
          <a:p>
            <a:pPr lvl="0"/>
            <a:r>
              <a:rPr lang="en-US" sz="1800" b="1" dirty="0">
                <a:solidFill>
                  <a:schemeClr val="bg1">
                    <a:lumMod val="50000"/>
                  </a:schemeClr>
                </a:solidFill>
                <a:latin typeface="Arial" panose="020B0604020202020204" pitchFamily="34" charset="0"/>
                <a:cs typeface="Arial" panose="020B0604020202020204" pitchFamily="34" charset="0"/>
              </a:rPr>
              <a:t>Scalar subquery returns single value to outer query</a:t>
            </a:r>
          </a:p>
          <a:p>
            <a:pPr lvl="1"/>
            <a:r>
              <a:rPr lang="en-US" sz="1600" b="1" dirty="0">
                <a:solidFill>
                  <a:schemeClr val="bg1">
                    <a:lumMod val="50000"/>
                  </a:schemeClr>
                </a:solidFill>
                <a:latin typeface="Arial" panose="020B0604020202020204" pitchFamily="34" charset="0"/>
                <a:cs typeface="Arial" panose="020B0604020202020204" pitchFamily="34" charset="0"/>
              </a:rPr>
              <a:t>Can be used anywhere single-valued expression is used: SELECT, WHERE, and so on</a:t>
            </a:r>
          </a:p>
          <a:p>
            <a:pPr lvl="1"/>
            <a:endParaRPr lang="en-US" sz="1600" b="1" dirty="0">
              <a:solidFill>
                <a:schemeClr val="bg1">
                  <a:lumMod val="50000"/>
                </a:schemeClr>
              </a:solidFill>
              <a:latin typeface="Arial" panose="020B0604020202020204" pitchFamily="34" charset="0"/>
              <a:cs typeface="Arial" panose="020B0604020202020204" pitchFamily="34" charset="0"/>
            </a:endParaRPr>
          </a:p>
          <a:p>
            <a:pPr lvl="1"/>
            <a:endParaRPr lang="en-US" sz="1600" b="1" dirty="0">
              <a:solidFill>
                <a:schemeClr val="bg1">
                  <a:lumMod val="50000"/>
                </a:schemeClr>
              </a:solidFill>
              <a:latin typeface="Arial" panose="020B0604020202020204" pitchFamily="34" charset="0"/>
              <a:cs typeface="Arial" panose="020B0604020202020204" pitchFamily="34" charset="0"/>
            </a:endParaRPr>
          </a:p>
          <a:p>
            <a:pPr lvl="0"/>
            <a:r>
              <a:rPr lang="en-US" sz="1800" b="1" dirty="0">
                <a:solidFill>
                  <a:schemeClr val="bg1">
                    <a:lumMod val="50000"/>
                  </a:schemeClr>
                </a:solidFill>
                <a:latin typeface="Arial" panose="020B0604020202020204" pitchFamily="34" charset="0"/>
                <a:cs typeface="Arial" panose="020B0604020202020204" pitchFamily="34" charset="0"/>
              </a:rPr>
              <a:t>Multi-valued subquery returns multiple values as a single column set to the outer query</a:t>
            </a:r>
          </a:p>
          <a:p>
            <a:pPr lvl="1"/>
            <a:r>
              <a:rPr lang="en-US" sz="1600" b="1" dirty="0">
                <a:solidFill>
                  <a:schemeClr val="bg1">
                    <a:lumMod val="50000"/>
                  </a:schemeClr>
                </a:solidFill>
                <a:latin typeface="Arial" panose="020B0604020202020204" pitchFamily="34" charset="0"/>
                <a:cs typeface="Arial" panose="020B0604020202020204" pitchFamily="34" charset="0"/>
              </a:rPr>
              <a:t>Used with IN predicate</a:t>
            </a:r>
          </a:p>
          <a:p>
            <a:endParaRPr lang="en-US" sz="1800" b="1" dirty="0">
              <a:solidFill>
                <a:schemeClr val="bg1">
                  <a:lumMod val="50000"/>
                </a:schemeClr>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4484639" y="1952065"/>
            <a:ext cx="4173140" cy="147693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SELECT orderid, productid, unitprice, qty</a:t>
            </a:r>
          </a:p>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FROM Sales.OrderDetails</a:t>
            </a:r>
          </a:p>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WHERE orderid </a:t>
            </a:r>
            <a:r>
              <a:rPr lang="en-US" sz="1600" b="1" kern="0" dirty="0">
                <a:solidFill>
                  <a:srgbClr val="C00000"/>
                </a:solidFill>
                <a:latin typeface="Arial" panose="020B0604020202020204" pitchFamily="34" charset="0"/>
                <a:cs typeface="Arial" panose="020B0604020202020204" pitchFamily="34" charset="0"/>
              </a:rPr>
              <a:t>=</a:t>
            </a:r>
            <a:r>
              <a:rPr lang="en-US" sz="1600" b="1" kern="0" dirty="0">
                <a:latin typeface="Arial" panose="020B0604020202020204" pitchFamily="34" charset="0"/>
                <a:cs typeface="Arial" panose="020B0604020202020204" pitchFamily="34" charset="0"/>
              </a:rPr>
              <a:t> </a:t>
            </a:r>
          </a:p>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	(SELECT MAX(orderid) AS lastorder</a:t>
            </a:r>
          </a:p>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	FROM Sales.Orders);</a:t>
            </a:r>
          </a:p>
        </p:txBody>
      </p:sp>
      <p:sp>
        <p:nvSpPr>
          <p:cNvPr id="6" name="AutoShape 3"/>
          <p:cNvSpPr>
            <a:spLocks noChangeArrowheads="1"/>
          </p:cNvSpPr>
          <p:nvPr/>
        </p:nvSpPr>
        <p:spPr bwMode="auto">
          <a:xfrm>
            <a:off x="4477609" y="3896281"/>
            <a:ext cx="4209191" cy="147693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SELECT custid, orderid</a:t>
            </a:r>
          </a:p>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FROM Sales.orders</a:t>
            </a:r>
          </a:p>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WHERE custid </a:t>
            </a:r>
            <a:r>
              <a:rPr lang="en-US" sz="1600" b="1" kern="0" dirty="0">
                <a:solidFill>
                  <a:srgbClr val="C00000"/>
                </a:solidFill>
                <a:latin typeface="Arial" panose="020B0604020202020204" pitchFamily="34" charset="0"/>
                <a:cs typeface="Arial" panose="020B0604020202020204" pitchFamily="34" charset="0"/>
              </a:rPr>
              <a:t>IN</a:t>
            </a:r>
            <a:r>
              <a:rPr lang="en-US" sz="1600" b="1" kern="0" dirty="0">
                <a:latin typeface="Arial" panose="020B0604020202020204" pitchFamily="34" charset="0"/>
                <a:cs typeface="Arial" panose="020B0604020202020204" pitchFamily="34" charset="0"/>
              </a:rPr>
              <a:t> (</a:t>
            </a:r>
          </a:p>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	SELECT custid</a:t>
            </a:r>
          </a:p>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	FROM Sales.Customers</a:t>
            </a:r>
          </a:p>
          <a:p>
            <a:pPr defTabSz="342900" fontAlgn="base">
              <a:lnSpc>
                <a:spcPct val="90000"/>
              </a:lnSpc>
              <a:spcBef>
                <a:spcPct val="0"/>
              </a:spcBef>
              <a:spcAft>
                <a:spcPct val="0"/>
              </a:spcAft>
              <a:tabLst>
                <a:tab pos="342900" algn="l"/>
              </a:tabLst>
            </a:pPr>
            <a:r>
              <a:rPr lang="en-US" sz="1600" b="1" kern="0" dirty="0">
                <a:latin typeface="Arial" panose="020B0604020202020204" pitchFamily="34" charset="0"/>
                <a:cs typeface="Arial" panose="020B0604020202020204" pitchFamily="34" charset="0"/>
              </a:rPr>
              <a:t>	WHERE </a:t>
            </a:r>
            <a:r>
              <a:rPr lang="en-US" sz="1600" b="1" kern="0" dirty="0" err="1">
                <a:latin typeface="Arial" panose="020B0604020202020204" pitchFamily="34" charset="0"/>
                <a:cs typeface="Arial" panose="020B0604020202020204" pitchFamily="34" charset="0"/>
              </a:rPr>
              <a:t>countryregion</a:t>
            </a:r>
            <a:r>
              <a:rPr lang="en-US" sz="1600" b="1" kern="0" dirty="0">
                <a:latin typeface="Arial" panose="020B0604020202020204" pitchFamily="34" charset="0"/>
                <a:cs typeface="Arial" panose="020B0604020202020204" pitchFamily="34" charset="0"/>
              </a:rPr>
              <a:t> = N'Mexico');</a:t>
            </a:r>
          </a:p>
        </p:txBody>
      </p:sp>
    </p:spTree>
    <p:extLst>
      <p:ext uri="{BB962C8B-B14F-4D97-AF65-F5344CB8AC3E}">
        <p14:creationId xmlns:p14="http://schemas.microsoft.com/office/powerpoint/2010/main" val="307515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US" sz="2400" b="1" dirty="0">
                <a:solidFill>
                  <a:schemeClr val="bg1">
                    <a:lumMod val="50000"/>
                  </a:schemeClr>
                </a:solidFill>
                <a:effectLst/>
                <a:latin typeface="Arial" panose="020B0604020202020204" pitchFamily="34" charset="0"/>
                <a:cs typeface="Arial" panose="020B0604020202020204" pitchFamily="34" charset="0"/>
              </a:rPr>
              <a:t>Writing queries using EXISTS with </a:t>
            </a:r>
            <a:r>
              <a:rPr lang="en-US" sz="2400" b="1" dirty="0" err="1">
                <a:solidFill>
                  <a:schemeClr val="bg1">
                    <a:lumMod val="50000"/>
                  </a:schemeClr>
                </a:solidFill>
                <a:effectLst/>
                <a:latin typeface="Arial" panose="020B0604020202020204" pitchFamily="34" charset="0"/>
                <a:cs typeface="Arial" panose="020B0604020202020204" pitchFamily="34" charset="0"/>
              </a:rPr>
              <a:t>subqueries</a:t>
            </a:r>
            <a:endParaRPr lang="en-US" sz="24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7584" y="977900"/>
            <a:ext cx="7382966" cy="938932"/>
          </a:xfrm>
        </p:spPr>
        <p:txBody>
          <a:bodyPr>
            <a:normAutofit/>
          </a:bodyPr>
          <a:lstStyle/>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The keyword EXISTS does not follow a column name or other expression.</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The SELECT list of a subquery introduced by EXISTS typically only uses an asterisk (*). </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2822" y="2012736"/>
            <a:ext cx="7493594" cy="1438573"/>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CustomerID</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PersonID</a:t>
            </a:r>
            <a:endParaRPr lang="en-US" sz="1400" b="1" dirty="0">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FROM</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Sales.Customer</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Cust</a:t>
            </a:r>
            <a:endParaRPr lang="en-US" sz="1400" b="1" dirty="0">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WHERE</a:t>
            </a:r>
            <a:r>
              <a:rPr lang="en-US" sz="1400" b="1" dirty="0">
                <a:latin typeface="Arial" panose="020B0604020202020204" pitchFamily="34" charset="0"/>
                <a:cs typeface="Arial" panose="020B0604020202020204" pitchFamily="34" charset="0"/>
              </a:rPr>
              <a:t> </a:t>
            </a:r>
            <a:r>
              <a:rPr lang="en-US" sz="1400" b="1" dirty="0">
                <a:solidFill>
                  <a:srgbClr val="C00000"/>
                </a:solidFill>
                <a:latin typeface="Arial" panose="020B0604020202020204" pitchFamily="34" charset="0"/>
                <a:cs typeface="Arial" panose="020B0604020202020204" pitchFamily="34" charset="0"/>
              </a:rPr>
              <a:t>EXISTS</a:t>
            </a:r>
            <a:r>
              <a:rPr lang="en-US" sz="1400" b="1" dirty="0">
                <a:latin typeface="Arial" panose="020B0604020202020204" pitchFamily="34" charset="0"/>
                <a:cs typeface="Arial" panose="020B0604020202020204" pitchFamily="34" charset="0"/>
              </a:rPr>
              <a:t> (</a:t>
            </a:r>
          </a:p>
          <a:p>
            <a:pPr lvl="3"/>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 </a:t>
            </a:r>
          </a:p>
          <a:p>
            <a:pPr lvl="3"/>
            <a:r>
              <a:rPr lang="en-US" sz="1400" b="1" dirty="0">
                <a:solidFill>
                  <a:srgbClr val="0000CC"/>
                </a:solidFill>
                <a:latin typeface="Arial" panose="020B0604020202020204" pitchFamily="34" charset="0"/>
                <a:cs typeface="Arial" panose="020B0604020202020204" pitchFamily="34" charset="0"/>
              </a:rPr>
              <a:t>FROM</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Sales.SalesOrderHeader</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Ord</a:t>
            </a:r>
          </a:p>
          <a:p>
            <a:pPr lvl="3"/>
            <a:r>
              <a:rPr lang="en-US" sz="1400" b="1" dirty="0">
                <a:solidFill>
                  <a:srgbClr val="0000CC"/>
                </a:solidFill>
                <a:latin typeface="Arial" panose="020B0604020202020204" pitchFamily="34" charset="0"/>
                <a:cs typeface="Arial" panose="020B0604020202020204" pitchFamily="34" charset="0"/>
              </a:rPr>
              <a:t>WHERE </a:t>
            </a:r>
            <a:r>
              <a:rPr lang="en-US" sz="1400" b="1" dirty="0" err="1">
                <a:latin typeface="Arial" panose="020B0604020202020204" pitchFamily="34" charset="0"/>
                <a:cs typeface="Arial" panose="020B0604020202020204" pitchFamily="34" charset="0"/>
              </a:rPr>
              <a:t>Cust.CustomerID</a:t>
            </a:r>
            <a:r>
              <a:rPr lang="en-US" sz="1400" b="1" dirty="0">
                <a:latin typeface="Arial" panose="020B0604020202020204" pitchFamily="34" charset="0"/>
                <a:cs typeface="Arial" panose="020B0604020202020204" pitchFamily="34" charset="0"/>
              </a:rPr>
              <a:t> = </a:t>
            </a:r>
            <a:r>
              <a:rPr lang="en-US" sz="1400" b="1" dirty="0" err="1">
                <a:latin typeface="Arial" panose="020B0604020202020204" pitchFamily="34" charset="0"/>
                <a:cs typeface="Arial" panose="020B0604020202020204" pitchFamily="34" charset="0"/>
              </a:rPr>
              <a:t>Ord.CustomerID</a:t>
            </a:r>
            <a:r>
              <a:rPr lang="en-US" sz="1400" b="1" dirty="0">
                <a:latin typeface="Arial" panose="020B0604020202020204" pitchFamily="34" charset="0"/>
                <a:cs typeface="Arial" panose="020B0604020202020204" pitchFamily="34" charset="0"/>
              </a:rPr>
              <a:t>);</a:t>
            </a:r>
          </a:p>
        </p:txBody>
      </p:sp>
      <p:sp>
        <p:nvSpPr>
          <p:cNvPr id="5" name="AutoShape 3"/>
          <p:cNvSpPr>
            <a:spLocks noChangeArrowheads="1"/>
          </p:cNvSpPr>
          <p:nvPr/>
        </p:nvSpPr>
        <p:spPr bwMode="auto">
          <a:xfrm>
            <a:off x="817122" y="4077072"/>
            <a:ext cx="7493593" cy="1438573"/>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CustomerID</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PersonID</a:t>
            </a:r>
            <a:endParaRPr lang="en-US" sz="1400" b="1" dirty="0">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FROM</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Sales.Customer</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Cust</a:t>
            </a:r>
            <a:endParaRPr lang="en-US" sz="1400" b="1" dirty="0">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WHERE</a:t>
            </a:r>
            <a:r>
              <a:rPr lang="en-US" sz="1400" b="1" dirty="0">
                <a:latin typeface="Arial" panose="020B0604020202020204" pitchFamily="34" charset="0"/>
                <a:cs typeface="Arial" panose="020B0604020202020204" pitchFamily="34" charset="0"/>
              </a:rPr>
              <a:t> </a:t>
            </a:r>
            <a:r>
              <a:rPr lang="en-US" sz="1400" b="1" dirty="0">
                <a:solidFill>
                  <a:srgbClr val="C00000"/>
                </a:solidFill>
                <a:latin typeface="Arial" panose="020B0604020202020204" pitchFamily="34" charset="0"/>
                <a:cs typeface="Arial" panose="020B0604020202020204" pitchFamily="34" charset="0"/>
              </a:rPr>
              <a:t>NOT EXISTS</a:t>
            </a:r>
            <a:r>
              <a:rPr lang="en-US" sz="1400" b="1" dirty="0">
                <a:latin typeface="Arial" panose="020B0604020202020204" pitchFamily="34" charset="0"/>
                <a:cs typeface="Arial" panose="020B0604020202020204" pitchFamily="34" charset="0"/>
              </a:rPr>
              <a:t> (</a:t>
            </a:r>
          </a:p>
          <a:p>
            <a:pPr lvl="4"/>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 </a:t>
            </a:r>
          </a:p>
          <a:p>
            <a:pPr lvl="4"/>
            <a:r>
              <a:rPr lang="en-US" sz="1400" b="1" dirty="0">
                <a:solidFill>
                  <a:srgbClr val="0000CC"/>
                </a:solidFill>
                <a:latin typeface="Arial" panose="020B0604020202020204" pitchFamily="34" charset="0"/>
                <a:cs typeface="Arial" panose="020B0604020202020204" pitchFamily="34" charset="0"/>
              </a:rPr>
              <a:t>FROM</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Sales.SalesOrderHeader</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Ord</a:t>
            </a:r>
            <a:endParaRPr lang="en-US" sz="1400" b="1" dirty="0">
              <a:latin typeface="Arial" panose="020B0604020202020204" pitchFamily="34" charset="0"/>
              <a:cs typeface="Arial" panose="020B0604020202020204" pitchFamily="34" charset="0"/>
            </a:endParaRPr>
          </a:p>
          <a:p>
            <a:pPr lvl="4"/>
            <a:r>
              <a:rPr lang="en-US" sz="1400" b="1" dirty="0">
                <a:solidFill>
                  <a:srgbClr val="0000CC"/>
                </a:solidFill>
                <a:latin typeface="Arial" panose="020B0604020202020204" pitchFamily="34" charset="0"/>
                <a:cs typeface="Arial" panose="020B0604020202020204" pitchFamily="34" charset="0"/>
              </a:rPr>
              <a:t>WHERE</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Cust.CustomerID</a:t>
            </a:r>
            <a:r>
              <a:rPr lang="en-US" sz="1400" b="1" dirty="0">
                <a:latin typeface="Arial" panose="020B0604020202020204" pitchFamily="34" charset="0"/>
                <a:cs typeface="Arial" panose="020B0604020202020204" pitchFamily="34" charset="0"/>
              </a:rPr>
              <a:t> = </a:t>
            </a:r>
            <a:r>
              <a:rPr lang="en-US" sz="1400" b="1" dirty="0" err="1">
                <a:latin typeface="Arial" panose="020B0604020202020204" pitchFamily="34" charset="0"/>
                <a:cs typeface="Arial" panose="020B0604020202020204" pitchFamily="34" charset="0"/>
              </a:rPr>
              <a:t>Ord.CustomerID</a:t>
            </a:r>
            <a:r>
              <a:rPr lang="en-US" sz="1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12603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33</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Views, CTEs, Derived Tables </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1584176"/>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b="1" dirty="0">
                <a:solidFill>
                  <a:schemeClr val="bg1">
                    <a:lumMod val="50000"/>
                  </a:schemeClr>
                </a:solidFill>
                <a:latin typeface="Arial" panose="020B0604020202020204" pitchFamily="34" charset="0"/>
                <a:cs typeface="Arial" panose="020B0604020202020204" pitchFamily="34" charset="0"/>
              </a:rPr>
              <a:t>Demo</a:t>
            </a:r>
          </a:p>
          <a:p>
            <a:endParaRPr lang="en-GB" sz="4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7917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2D0AE-AB91-4B2C-9432-9B438646F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230424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Grouping</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35</a:t>
            </a:fld>
            <a:endParaRPr lang="tr-TR"/>
          </a:p>
        </p:txBody>
      </p:sp>
    </p:spTree>
    <p:extLst>
      <p:ext uri="{BB962C8B-B14F-4D97-AF65-F5344CB8AC3E}">
        <p14:creationId xmlns:p14="http://schemas.microsoft.com/office/powerpoint/2010/main" val="274147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36</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Grouping</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344795" cy="3672408"/>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solidFill>
                  <a:schemeClr val="bg1">
                    <a:lumMod val="50000"/>
                  </a:schemeClr>
                </a:solidFill>
                <a:latin typeface="Arial" panose="020B0604020202020204" pitchFamily="34" charset="0"/>
                <a:cs typeface="Arial" panose="020B0604020202020204" pitchFamily="34" charset="0"/>
              </a:rPr>
              <a:t>Grouping Sets</a:t>
            </a:r>
          </a:p>
          <a:p>
            <a:r>
              <a:rPr lang="en-GB" sz="2800" b="1" dirty="0">
                <a:solidFill>
                  <a:schemeClr val="bg1">
                    <a:lumMod val="50000"/>
                  </a:schemeClr>
                </a:solidFill>
                <a:latin typeface="Arial" panose="020B0604020202020204" pitchFamily="34" charset="0"/>
                <a:cs typeface="Arial" panose="020B0604020202020204" pitchFamily="34" charset="0"/>
              </a:rPr>
              <a:t>ROLLUP and CUBE</a:t>
            </a:r>
          </a:p>
          <a:p>
            <a:r>
              <a:rPr lang="en-GB" sz="2800" b="1" dirty="0">
                <a:solidFill>
                  <a:schemeClr val="bg1">
                    <a:lumMod val="50000"/>
                  </a:schemeClr>
                </a:solidFill>
                <a:latin typeface="Arial" panose="020B0604020202020204" pitchFamily="34" charset="0"/>
                <a:cs typeface="Arial" panose="020B0604020202020204" pitchFamily="34" charset="0"/>
              </a:rPr>
              <a:t>Identifying Groupings in Results</a:t>
            </a:r>
          </a:p>
          <a:p>
            <a:r>
              <a:rPr lang="en-GB" sz="2800" b="1" dirty="0">
                <a:solidFill>
                  <a:schemeClr val="bg1">
                    <a:lumMod val="50000"/>
                  </a:schemeClr>
                </a:solidFill>
                <a:latin typeface="Arial" panose="020B0604020202020204" pitchFamily="34" charset="0"/>
                <a:cs typeface="Arial" panose="020B0604020202020204" pitchFamily="34" charset="0"/>
              </a:rPr>
              <a:t>Pivoting Data</a:t>
            </a:r>
          </a:p>
          <a:p>
            <a:r>
              <a:rPr lang="en-GB" sz="2800" b="1" dirty="0">
                <a:solidFill>
                  <a:schemeClr val="bg1">
                    <a:lumMod val="50000"/>
                  </a:schemeClr>
                </a:solidFill>
                <a:latin typeface="Arial" panose="020B0604020202020204" pitchFamily="34" charset="0"/>
                <a:cs typeface="Arial" panose="020B0604020202020204" pitchFamily="34" charset="0"/>
              </a:rPr>
              <a:t>Using PIVOT and UNPIVOT</a:t>
            </a:r>
          </a:p>
          <a:p>
            <a:endParaRPr lang="en-GB" sz="28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243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GB" sz="3600" b="1" dirty="0">
                <a:solidFill>
                  <a:schemeClr val="bg1">
                    <a:lumMod val="50000"/>
                  </a:schemeClr>
                </a:solidFill>
                <a:latin typeface="Arial" panose="020B0604020202020204" pitchFamily="34" charset="0"/>
                <a:cs typeface="Arial" panose="020B0604020202020204" pitchFamily="34" charset="0"/>
              </a:rPr>
              <a:t>Grouping Sets</a:t>
            </a:r>
          </a:p>
        </p:txBody>
      </p:sp>
      <p:sp>
        <p:nvSpPr>
          <p:cNvPr id="3" name="Content Placeholder 2"/>
          <p:cNvSpPr>
            <a:spLocks noGrp="1"/>
          </p:cNvSpPr>
          <p:nvPr>
            <p:ph sz="quarter" idx="10"/>
          </p:nvPr>
        </p:nvSpPr>
        <p:spPr>
          <a:xfrm>
            <a:off x="611560" y="2000251"/>
            <a:ext cx="7920880" cy="1428750"/>
          </a:xfrm>
        </p:spPr>
        <p:txBody>
          <a:bodyPr>
            <a:normAutofit/>
          </a:bodyPr>
          <a:lstStyle/>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GROUPING SETS </a:t>
            </a:r>
            <a:r>
              <a:rPr lang="en-US" sz="2000" b="1" dirty="0" err="1">
                <a:solidFill>
                  <a:schemeClr val="bg1">
                    <a:lumMod val="50000"/>
                  </a:schemeClr>
                </a:solidFill>
                <a:latin typeface="Arial" panose="020B0604020202020204" pitchFamily="34" charset="0"/>
                <a:cs typeface="Arial" panose="020B0604020202020204" pitchFamily="34" charset="0"/>
              </a:rPr>
              <a:t>subclause</a:t>
            </a:r>
            <a:r>
              <a:rPr lang="en-US" sz="2000" b="1" dirty="0">
                <a:solidFill>
                  <a:schemeClr val="bg1">
                    <a:lumMod val="50000"/>
                  </a:schemeClr>
                </a:solidFill>
                <a:latin typeface="Arial" panose="020B0604020202020204" pitchFamily="34" charset="0"/>
                <a:cs typeface="Arial" panose="020B0604020202020204" pitchFamily="34" charset="0"/>
              </a:rPr>
              <a:t> builds on GROUP BY clause</a:t>
            </a: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Allows multiple groupings to be defined in same query</a:t>
            </a:r>
          </a:p>
          <a:p>
            <a:pPr marL="0" indent="0">
              <a:buNone/>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6" name="AutoShape 3"/>
          <p:cNvSpPr>
            <a:spLocks noChangeArrowheads="1"/>
          </p:cNvSpPr>
          <p:nvPr/>
        </p:nvSpPr>
        <p:spPr bwMode="auto">
          <a:xfrm>
            <a:off x="610962" y="3212976"/>
            <a:ext cx="7920879" cy="2109907"/>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1400" b="1" dirty="0">
                <a:latin typeface="Arial" panose="020B0604020202020204" pitchFamily="34" charset="0"/>
                <a:cs typeface="Arial" panose="020B0604020202020204" pitchFamily="34" charset="0"/>
              </a:rPr>
              <a:t>SELECT &lt;column list with aggregate(s)&gt;</a:t>
            </a:r>
          </a:p>
          <a:p>
            <a:r>
              <a:rPr lang="en-GB" sz="1400" b="1" dirty="0">
                <a:latin typeface="Arial" panose="020B0604020202020204" pitchFamily="34" charset="0"/>
                <a:cs typeface="Arial" panose="020B0604020202020204" pitchFamily="34" charset="0"/>
              </a:rPr>
              <a:t>FROM &lt;source&gt;</a:t>
            </a:r>
          </a:p>
          <a:p>
            <a:r>
              <a:rPr lang="en-GB" sz="1400" b="1" dirty="0">
                <a:solidFill>
                  <a:srgbClr val="FF0000"/>
                </a:solidFill>
                <a:latin typeface="Arial" panose="020B0604020202020204" pitchFamily="34" charset="0"/>
                <a:cs typeface="Arial" panose="020B0604020202020204" pitchFamily="34" charset="0"/>
              </a:rPr>
              <a:t>GROUP BY </a:t>
            </a:r>
          </a:p>
          <a:p>
            <a:r>
              <a:rPr lang="en-GB" sz="1400" b="1" dirty="0">
                <a:solidFill>
                  <a:srgbClr val="FF0000"/>
                </a:solidFill>
                <a:latin typeface="Arial" panose="020B0604020202020204" pitchFamily="34" charset="0"/>
                <a:cs typeface="Arial" panose="020B0604020202020204" pitchFamily="34" charset="0"/>
              </a:rPr>
              <a:t>GROUPING SETS</a:t>
            </a:r>
          </a:p>
          <a:p>
            <a:r>
              <a:rPr lang="en-GB" sz="1400" b="1" dirty="0">
                <a:latin typeface="Arial" panose="020B0604020202020204" pitchFamily="34" charset="0"/>
                <a:cs typeface="Arial" panose="020B0604020202020204" pitchFamily="34" charset="0"/>
              </a:rPr>
              <a:t>(</a:t>
            </a:r>
          </a:p>
          <a:p>
            <a:r>
              <a:rPr lang="en-GB" sz="1400" b="1" dirty="0">
                <a:latin typeface="Arial" panose="020B0604020202020204" pitchFamily="34" charset="0"/>
                <a:cs typeface="Arial" panose="020B0604020202020204" pitchFamily="34" charset="0"/>
              </a:rPr>
              <a:t>	&lt;</a:t>
            </a:r>
            <a:r>
              <a:rPr lang="en-GB" sz="1400" b="1" dirty="0" err="1">
                <a:latin typeface="Arial" panose="020B0604020202020204" pitchFamily="34" charset="0"/>
                <a:cs typeface="Arial" panose="020B0604020202020204" pitchFamily="34" charset="0"/>
              </a:rPr>
              <a:t>column_name</a:t>
            </a:r>
            <a:r>
              <a:rPr lang="en-GB" sz="1400" b="1" dirty="0">
                <a:latin typeface="Arial" panose="020B0604020202020204" pitchFamily="34" charset="0"/>
                <a:cs typeface="Arial" panose="020B0604020202020204" pitchFamily="34" charset="0"/>
              </a:rPr>
              <a:t>&gt;,--one or more columns</a:t>
            </a:r>
          </a:p>
          <a:p>
            <a:r>
              <a:rPr lang="en-GB" sz="1400" b="1" dirty="0">
                <a:latin typeface="Arial" panose="020B0604020202020204" pitchFamily="34" charset="0"/>
                <a:cs typeface="Arial" panose="020B0604020202020204" pitchFamily="34" charset="0"/>
              </a:rPr>
              <a:t>	&lt;</a:t>
            </a:r>
            <a:r>
              <a:rPr lang="en-GB" sz="1400" b="1" dirty="0" err="1">
                <a:latin typeface="Arial" panose="020B0604020202020204" pitchFamily="34" charset="0"/>
                <a:cs typeface="Arial" panose="020B0604020202020204" pitchFamily="34" charset="0"/>
              </a:rPr>
              <a:t>column_name</a:t>
            </a:r>
            <a:r>
              <a:rPr lang="en-GB" sz="1400" b="1" dirty="0">
                <a:latin typeface="Arial" panose="020B0604020202020204" pitchFamily="34" charset="0"/>
                <a:cs typeface="Arial" panose="020B0604020202020204" pitchFamily="34" charset="0"/>
              </a:rPr>
              <a:t>&gt;,--one or more columns</a:t>
            </a:r>
          </a:p>
          <a:p>
            <a:r>
              <a:rPr lang="en-GB" sz="1400" b="1" dirty="0">
                <a:latin typeface="Arial" panose="020B0604020202020204" pitchFamily="34" charset="0"/>
                <a:cs typeface="Arial" panose="020B0604020202020204" pitchFamily="34" charset="0"/>
              </a:rPr>
              <a:t>	() -- empty parentheses if aggregating all rows</a:t>
            </a:r>
          </a:p>
          <a:p>
            <a:r>
              <a:rPr lang="en-GB" sz="1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8113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1536"/>
          </a:xfrm>
        </p:spPr>
        <p:txBody>
          <a:bodyPr>
            <a:normAutofit fontScale="90000"/>
          </a:bodyPr>
          <a:lstStyle/>
          <a:p>
            <a:r>
              <a:rPr lang="en-GB" sz="4000" b="1" dirty="0">
                <a:solidFill>
                  <a:schemeClr val="bg1">
                    <a:lumMod val="50000"/>
                  </a:schemeClr>
                </a:solidFill>
                <a:latin typeface="Arial" panose="020B0604020202020204" pitchFamily="34" charset="0"/>
                <a:cs typeface="Arial" panose="020B0604020202020204" pitchFamily="34" charset="0"/>
              </a:rPr>
              <a:t>Grouping Sets</a:t>
            </a:r>
          </a:p>
        </p:txBody>
      </p:sp>
      <p:graphicFrame>
        <p:nvGraphicFramePr>
          <p:cNvPr id="4" name="Table 3"/>
          <p:cNvGraphicFramePr>
            <a:graphicFrameLocks noGrp="1"/>
          </p:cNvGraphicFramePr>
          <p:nvPr>
            <p:extLst>
              <p:ext uri="{D42A27DB-BD31-4B8C-83A1-F6EECF244321}">
                <p14:modId xmlns:p14="http://schemas.microsoft.com/office/powerpoint/2010/main" val="86771138"/>
              </p:ext>
            </p:extLst>
          </p:nvPr>
        </p:nvGraphicFramePr>
        <p:xfrm>
          <a:off x="4193497" y="3276710"/>
          <a:ext cx="3642851" cy="2557352"/>
        </p:xfrm>
        <a:graphic>
          <a:graphicData uri="http://schemas.openxmlformats.org/drawingml/2006/table">
            <a:tbl>
              <a:tblPr firstRow="1" bandRow="1">
                <a:tableStyleId>{2A488322-F2BA-4B5B-9748-0D474271808F}</a:tableStyleId>
              </a:tblPr>
              <a:tblGrid>
                <a:gridCol w="1235171">
                  <a:extLst>
                    <a:ext uri="{9D8B030D-6E8A-4147-A177-3AD203B41FA5}">
                      <a16:colId xmlns:a16="http://schemas.microsoft.com/office/drawing/2014/main" val="20001"/>
                    </a:ext>
                  </a:extLst>
                </a:gridCol>
                <a:gridCol w="1203840">
                  <a:extLst>
                    <a:ext uri="{9D8B030D-6E8A-4147-A177-3AD203B41FA5}">
                      <a16:colId xmlns:a16="http://schemas.microsoft.com/office/drawing/2014/main" val="20002"/>
                    </a:ext>
                  </a:extLst>
                </a:gridCol>
                <a:gridCol w="1203840">
                  <a:extLst>
                    <a:ext uri="{9D8B030D-6E8A-4147-A177-3AD203B41FA5}">
                      <a16:colId xmlns:a16="http://schemas.microsoft.com/office/drawing/2014/main" val="20003"/>
                    </a:ext>
                  </a:extLst>
                </a:gridCol>
              </a:tblGrid>
              <a:tr h="365336">
                <a:tc>
                  <a:txBody>
                    <a:bodyPr/>
                    <a:lstStyle/>
                    <a:p>
                      <a:r>
                        <a:rPr lang="en-GB" sz="1200" dirty="0" err="1"/>
                        <a:t>EmployeeID</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200" dirty="0" err="1"/>
                        <a:t>CustomerID</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200" dirty="0" err="1"/>
                        <a:t>TotalAmount</a:t>
                      </a:r>
                      <a:endParaRPr lang="en-GB" sz="1200" b="0" dirty="0">
                        <a:solidFill>
                          <a:schemeClr val="bg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1"/>
                  </a:ext>
                </a:extLst>
              </a:tr>
              <a:tr h="365336">
                <a:tc>
                  <a:txBody>
                    <a:bodyPr/>
                    <a:lstStyle/>
                    <a:p>
                      <a:r>
                        <a:rPr lang="en-GB" sz="1200" dirty="0"/>
                        <a:t>NULL</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NULL</a:t>
                      </a:r>
                      <a:endParaRPr lang="en-GB" sz="1200" i="1" dirty="0">
                        <a:solidFill>
                          <a:schemeClr val="bg1">
                            <a:lumMod val="50000"/>
                          </a:schemeClr>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256.23</a:t>
                      </a:r>
                      <a:endParaRPr lang="en-GB" sz="1200" i="0" dirty="0">
                        <a:solidFill>
                          <a:schemeClr val="tx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65336">
                <a:tc>
                  <a:txBody>
                    <a:bodyPr/>
                    <a:lstStyle/>
                    <a:p>
                      <a:r>
                        <a:rPr lang="en-GB" sz="1200" dirty="0"/>
                        <a:t>NULL</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49.99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65336">
                <a:tc>
                  <a:txBody>
                    <a:bodyPr/>
                    <a:lstStyle/>
                    <a:p>
                      <a:r>
                        <a:rPr lang="en-GB" sz="1200" dirty="0"/>
                        <a:t>NULL</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2</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107.49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65336">
                <a:tc>
                  <a:txBody>
                    <a:bodyPr/>
                    <a:lstStyle/>
                    <a:p>
                      <a:r>
                        <a:rPr lang="en-GB" sz="1200" dirty="0"/>
                        <a:t>NULL</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3</a:t>
                      </a:r>
                      <a:endParaRPr lang="en-GB" sz="1200" i="0" dirty="0">
                        <a:solidFill>
                          <a:schemeClr val="tx1"/>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98.75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65336">
                <a:tc>
                  <a:txBody>
                    <a:bodyPr/>
                    <a:lstStyle/>
                    <a:p>
                      <a:r>
                        <a:rPr lang="en-GB" sz="12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NULL</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107.49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365336">
                <a:tc>
                  <a:txBody>
                    <a:bodyPr/>
                    <a:lstStyle/>
                    <a:p>
                      <a:r>
                        <a:rPr lang="en-GB" sz="1200" dirty="0"/>
                        <a:t>2</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NULL</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200" dirty="0"/>
                        <a:t>148.74</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2562995" y="3677547"/>
            <a:ext cx="1477199" cy="323165"/>
          </a:xfrm>
          <a:prstGeom prst="rect">
            <a:avLst/>
          </a:prstGeom>
          <a:noFill/>
        </p:spPr>
        <p:txBody>
          <a:bodyPr wrap="none" rtlCol="0">
            <a:spAutoFit/>
          </a:bodyPr>
          <a:lstStyle/>
          <a:p>
            <a:r>
              <a:rPr lang="en-GB" sz="1500" dirty="0"/>
              <a:t>Total for all sales</a:t>
            </a:r>
          </a:p>
        </p:txBody>
      </p:sp>
      <p:sp>
        <p:nvSpPr>
          <p:cNvPr id="6" name="TextBox 5"/>
          <p:cNvSpPr txBox="1"/>
          <p:nvPr/>
        </p:nvSpPr>
        <p:spPr>
          <a:xfrm>
            <a:off x="1676358" y="4423242"/>
            <a:ext cx="2370842" cy="323165"/>
          </a:xfrm>
          <a:prstGeom prst="rect">
            <a:avLst/>
          </a:prstGeom>
          <a:noFill/>
        </p:spPr>
        <p:txBody>
          <a:bodyPr wrap="none" rtlCol="0">
            <a:spAutoFit/>
          </a:bodyPr>
          <a:lstStyle/>
          <a:p>
            <a:r>
              <a:rPr lang="en-GB" sz="1500" dirty="0"/>
              <a:t>Subtotals for each customer</a:t>
            </a:r>
          </a:p>
        </p:txBody>
      </p:sp>
      <p:sp>
        <p:nvSpPr>
          <p:cNvPr id="7" name="TextBox 6"/>
          <p:cNvSpPr txBox="1"/>
          <p:nvPr/>
        </p:nvSpPr>
        <p:spPr>
          <a:xfrm>
            <a:off x="1643321" y="5333990"/>
            <a:ext cx="2406749" cy="323165"/>
          </a:xfrm>
          <a:prstGeom prst="rect">
            <a:avLst/>
          </a:prstGeom>
          <a:noFill/>
        </p:spPr>
        <p:txBody>
          <a:bodyPr wrap="none" rtlCol="0">
            <a:spAutoFit/>
          </a:bodyPr>
          <a:lstStyle/>
          <a:p>
            <a:r>
              <a:rPr lang="en-GB" sz="1500" dirty="0"/>
              <a:t>Subtotals for each employee</a:t>
            </a:r>
          </a:p>
        </p:txBody>
      </p:sp>
      <p:sp>
        <p:nvSpPr>
          <p:cNvPr id="8" name="Left Brace 7"/>
          <p:cNvSpPr/>
          <p:nvPr/>
        </p:nvSpPr>
        <p:spPr>
          <a:xfrm>
            <a:off x="3998099" y="4047625"/>
            <a:ext cx="126953" cy="10337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9" name="Left Brace 8"/>
          <p:cNvSpPr/>
          <p:nvPr/>
        </p:nvSpPr>
        <p:spPr>
          <a:xfrm>
            <a:off x="4007911" y="5133514"/>
            <a:ext cx="107330" cy="70055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Left Brace 9"/>
          <p:cNvSpPr/>
          <p:nvPr/>
        </p:nvSpPr>
        <p:spPr>
          <a:xfrm>
            <a:off x="4007911" y="3677547"/>
            <a:ext cx="107330" cy="284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1" name="AutoShape 3"/>
          <p:cNvSpPr>
            <a:spLocks noChangeArrowheads="1"/>
          </p:cNvSpPr>
          <p:nvPr/>
        </p:nvSpPr>
        <p:spPr bwMode="auto">
          <a:xfrm>
            <a:off x="827584" y="1843518"/>
            <a:ext cx="7448914" cy="1246763"/>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b="1" dirty="0">
                <a:latin typeface="Arial" panose="020B0604020202020204" pitchFamily="34" charset="0"/>
                <a:cs typeface="Arial" panose="020B0604020202020204" pitchFamily="34" charset="0"/>
              </a:rPr>
              <a:t>SELECT </a:t>
            </a:r>
            <a:r>
              <a:rPr lang="en-GB" b="1" dirty="0" err="1">
                <a:latin typeface="Arial" panose="020B0604020202020204" pitchFamily="34" charset="0"/>
                <a:cs typeface="Arial" panose="020B0604020202020204" pitchFamily="34" charset="0"/>
              </a:rPr>
              <a:t>EmployeeID</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CustomerID</a:t>
            </a:r>
            <a:r>
              <a:rPr lang="en-GB" b="1" dirty="0">
                <a:latin typeface="Arial" panose="020B0604020202020204" pitchFamily="34" charset="0"/>
                <a:cs typeface="Arial" panose="020B0604020202020204" pitchFamily="34" charset="0"/>
              </a:rPr>
              <a:t>, SUM(Amount) AS </a:t>
            </a:r>
            <a:r>
              <a:rPr lang="en-GB" b="1" dirty="0" err="1">
                <a:latin typeface="Arial" panose="020B0604020202020204" pitchFamily="34" charset="0"/>
                <a:cs typeface="Arial" panose="020B0604020202020204" pitchFamily="34" charset="0"/>
              </a:rPr>
              <a:t>TotalAmount</a:t>
            </a:r>
            <a:endParaRPr lang="en-GB" b="1" dirty="0">
              <a:latin typeface="Arial" panose="020B0604020202020204" pitchFamily="34" charset="0"/>
              <a:cs typeface="Arial" panose="020B0604020202020204" pitchFamily="34" charset="0"/>
            </a:endParaRPr>
          </a:p>
          <a:p>
            <a:r>
              <a:rPr lang="en-GB" b="1" dirty="0">
                <a:latin typeface="Arial" panose="020B0604020202020204" pitchFamily="34" charset="0"/>
                <a:cs typeface="Arial" panose="020B0604020202020204" pitchFamily="34" charset="0"/>
              </a:rPr>
              <a:t>FROM </a:t>
            </a:r>
            <a:r>
              <a:rPr lang="en-GB" b="1" dirty="0" err="1">
                <a:latin typeface="Arial" panose="020B0604020202020204" pitchFamily="34" charset="0"/>
                <a:cs typeface="Arial" panose="020B0604020202020204" pitchFamily="34" charset="0"/>
              </a:rPr>
              <a:t>Sales.SalesOrder</a:t>
            </a:r>
            <a:endParaRPr lang="en-GB" b="1" dirty="0">
              <a:latin typeface="Arial" panose="020B0604020202020204" pitchFamily="34" charset="0"/>
              <a:cs typeface="Arial" panose="020B0604020202020204" pitchFamily="34" charset="0"/>
            </a:endParaRPr>
          </a:p>
          <a:p>
            <a:r>
              <a:rPr lang="en-GB" b="1" dirty="0">
                <a:solidFill>
                  <a:srgbClr val="FF0000"/>
                </a:solidFill>
                <a:latin typeface="Arial" panose="020B0604020202020204" pitchFamily="34" charset="0"/>
                <a:cs typeface="Arial" panose="020B0604020202020204" pitchFamily="34" charset="0"/>
              </a:rPr>
              <a:t>GROUP BY </a:t>
            </a:r>
          </a:p>
          <a:p>
            <a:r>
              <a:rPr lang="en-GB" b="1" dirty="0">
                <a:solidFill>
                  <a:srgbClr val="FF0000"/>
                </a:solidFill>
                <a:latin typeface="Arial" panose="020B0604020202020204" pitchFamily="34" charset="0"/>
                <a:cs typeface="Arial" panose="020B0604020202020204" pitchFamily="34" charset="0"/>
              </a:rPr>
              <a:t>GROUPING SETS</a:t>
            </a:r>
            <a:r>
              <a:rPr lang="en-GB" b="1" dirty="0">
                <a:latin typeface="Arial" panose="020B0604020202020204" pitchFamily="34" charset="0"/>
                <a:cs typeface="Arial" panose="020B0604020202020204" pitchFamily="34" charset="0"/>
              </a:rPr>
              <a:t>(</a:t>
            </a:r>
            <a:r>
              <a:rPr lang="en-GB" b="1" dirty="0" err="1">
                <a:latin typeface="Arial" panose="020B0604020202020204" pitchFamily="34" charset="0"/>
                <a:cs typeface="Arial" panose="020B0604020202020204" pitchFamily="34" charset="0"/>
              </a:rPr>
              <a:t>EmployeeID</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CustomerID</a:t>
            </a:r>
            <a:r>
              <a:rPr lang="en-GB"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334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r>
              <a:rPr lang="en-GB" sz="3200" b="1" dirty="0">
                <a:solidFill>
                  <a:schemeClr val="bg1">
                    <a:lumMod val="50000"/>
                  </a:schemeClr>
                </a:solidFill>
                <a:latin typeface="Arial" panose="020B0604020202020204" pitchFamily="34" charset="0"/>
                <a:cs typeface="Arial" panose="020B0604020202020204" pitchFamily="34" charset="0"/>
              </a:rPr>
              <a:t>ROLLUP and CUBE</a:t>
            </a:r>
          </a:p>
        </p:txBody>
      </p:sp>
      <p:sp>
        <p:nvSpPr>
          <p:cNvPr id="3" name="Content Placeholder 2"/>
          <p:cNvSpPr>
            <a:spLocks noGrp="1"/>
          </p:cNvSpPr>
          <p:nvPr>
            <p:ph sz="quarter" idx="10"/>
          </p:nvPr>
        </p:nvSpPr>
        <p:spPr>
          <a:xfrm>
            <a:off x="793634" y="1556792"/>
            <a:ext cx="7556731" cy="4309419"/>
          </a:xfrm>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ROLLUP provides shortcut for defining grouping sets with combinations that assume input columns form a hierarchy</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1000" b="1" dirty="0">
              <a:solidFill>
                <a:schemeClr val="bg1">
                  <a:lumMod val="50000"/>
                </a:schemeClr>
              </a:solidFill>
              <a:latin typeface="Arial" panose="020B0604020202020204" pitchFamily="34" charset="0"/>
              <a:cs typeface="Arial" panose="020B0604020202020204" pitchFamily="34" charset="0"/>
            </a:endParaRP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CUBE provides shortcut for defining grouping sets in which all possible combinations of grouping sets created</a:t>
            </a:r>
          </a:p>
          <a:p>
            <a:pPr marL="0" lv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lv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793635" y="4291592"/>
            <a:ext cx="7556730" cy="991017"/>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1400" b="1" kern="0" dirty="0">
                <a:latin typeface="Arial" panose="020B0604020202020204" pitchFamily="34" charset="0"/>
                <a:cs typeface="Arial" panose="020B0604020202020204" pitchFamily="34" charset="0"/>
              </a:rPr>
              <a:t>SELECT </a:t>
            </a:r>
            <a:r>
              <a:rPr lang="en-GB" sz="1400" b="1" kern="0" dirty="0" err="1">
                <a:latin typeface="Arial" panose="020B0604020202020204" pitchFamily="34" charset="0"/>
                <a:cs typeface="Arial" panose="020B0604020202020204" pitchFamily="34" charset="0"/>
              </a:rPr>
              <a:t>SalesPersonName</a:t>
            </a:r>
            <a:r>
              <a:rPr lang="en-GB" sz="1400" b="1" kern="0" dirty="0">
                <a:latin typeface="Arial" panose="020B0604020202020204" pitchFamily="34" charset="0"/>
                <a:cs typeface="Arial" panose="020B0604020202020204" pitchFamily="34" charset="0"/>
              </a:rPr>
              <a:t>, </a:t>
            </a:r>
            <a:r>
              <a:rPr lang="en-GB" sz="1400" b="1" kern="0" dirty="0" err="1">
                <a:latin typeface="Arial" panose="020B0604020202020204" pitchFamily="34" charset="0"/>
                <a:cs typeface="Arial" panose="020B0604020202020204" pitchFamily="34" charset="0"/>
              </a:rPr>
              <a:t>CustomerName</a:t>
            </a:r>
            <a:r>
              <a:rPr lang="en-GB" sz="1400" b="1" kern="0" dirty="0">
                <a:latin typeface="Arial" panose="020B0604020202020204" pitchFamily="34" charset="0"/>
                <a:cs typeface="Arial" panose="020B0604020202020204" pitchFamily="34" charset="0"/>
              </a:rPr>
              <a:t>, SUM(Amount) AS </a:t>
            </a:r>
            <a:r>
              <a:rPr lang="en-GB" sz="1400" b="1" kern="0" dirty="0" err="1">
                <a:latin typeface="Arial" panose="020B0604020202020204" pitchFamily="34" charset="0"/>
                <a:cs typeface="Arial" panose="020B0604020202020204" pitchFamily="34" charset="0"/>
              </a:rPr>
              <a:t>TotalAmount</a:t>
            </a:r>
            <a:endParaRPr lang="en-GB" sz="1400" b="1" kern="0" dirty="0">
              <a:latin typeface="Arial" panose="020B0604020202020204" pitchFamily="34" charset="0"/>
              <a:cs typeface="Arial" panose="020B0604020202020204" pitchFamily="34" charset="0"/>
            </a:endParaRPr>
          </a:p>
          <a:p>
            <a:pPr lvl="0" fontAlgn="base">
              <a:spcBef>
                <a:spcPct val="0"/>
              </a:spcBef>
              <a:spcAft>
                <a:spcPct val="0"/>
              </a:spcAft>
            </a:pPr>
            <a:r>
              <a:rPr lang="en-GB" sz="1400" b="1" kern="0" dirty="0">
                <a:latin typeface="Arial" panose="020B0604020202020204" pitchFamily="34" charset="0"/>
                <a:cs typeface="Arial" panose="020B0604020202020204" pitchFamily="34" charset="0"/>
              </a:rPr>
              <a:t>FROM </a:t>
            </a:r>
            <a:r>
              <a:rPr lang="en-GB" sz="1400" b="1" kern="0" dirty="0" err="1">
                <a:latin typeface="Arial" panose="020B0604020202020204" pitchFamily="34" charset="0"/>
                <a:cs typeface="Arial" panose="020B0604020202020204" pitchFamily="34" charset="0"/>
              </a:rPr>
              <a:t>Sales.vSalesOrders</a:t>
            </a:r>
            <a:endParaRPr lang="en-GB" sz="1400" b="1" kern="0" dirty="0">
              <a:latin typeface="Arial" panose="020B0604020202020204" pitchFamily="34" charset="0"/>
              <a:cs typeface="Arial" panose="020B0604020202020204" pitchFamily="34" charset="0"/>
            </a:endParaRPr>
          </a:p>
          <a:p>
            <a:pPr lvl="0" fontAlgn="base">
              <a:spcBef>
                <a:spcPct val="0"/>
              </a:spcBef>
              <a:spcAft>
                <a:spcPct val="0"/>
              </a:spcAft>
            </a:pPr>
            <a:r>
              <a:rPr lang="en-US" sz="1400" b="1" kern="0" dirty="0">
                <a:solidFill>
                  <a:srgbClr val="FF0000"/>
                </a:solidFill>
                <a:latin typeface="Arial" panose="020B0604020202020204" pitchFamily="34" charset="0"/>
                <a:cs typeface="Arial" panose="020B0604020202020204" pitchFamily="34" charset="0"/>
              </a:rPr>
              <a:t>GROUP BY CUBE</a:t>
            </a:r>
            <a:r>
              <a:rPr lang="en-US" sz="1400" b="1" kern="0" dirty="0">
                <a:latin typeface="Arial" panose="020B0604020202020204" pitchFamily="34" charset="0"/>
                <a:cs typeface="Arial" panose="020B0604020202020204" pitchFamily="34" charset="0"/>
              </a:rPr>
              <a:t>(</a:t>
            </a:r>
            <a:r>
              <a:rPr lang="en-GB" sz="1400" b="1" kern="0" dirty="0" err="1">
                <a:latin typeface="Arial" panose="020B0604020202020204" pitchFamily="34" charset="0"/>
                <a:cs typeface="Arial" panose="020B0604020202020204" pitchFamily="34" charset="0"/>
              </a:rPr>
              <a:t>SalesPersonName</a:t>
            </a:r>
            <a:r>
              <a:rPr lang="en-GB" sz="1400" b="1" kern="0" dirty="0">
                <a:latin typeface="Arial" panose="020B0604020202020204" pitchFamily="34" charset="0"/>
                <a:cs typeface="Arial" panose="020B0604020202020204" pitchFamily="34" charset="0"/>
              </a:rPr>
              <a:t>, </a:t>
            </a:r>
            <a:r>
              <a:rPr lang="en-GB" sz="1400" b="1" kern="0" dirty="0" err="1">
                <a:latin typeface="Arial" panose="020B0604020202020204" pitchFamily="34" charset="0"/>
                <a:cs typeface="Arial" panose="020B0604020202020204" pitchFamily="34" charset="0"/>
              </a:rPr>
              <a:t>CustomerName</a:t>
            </a:r>
            <a:r>
              <a:rPr lang="en-US" sz="1400" b="1" kern="0" dirty="0">
                <a:latin typeface="Arial" panose="020B0604020202020204" pitchFamily="34" charset="0"/>
                <a:cs typeface="Arial" panose="020B0604020202020204" pitchFamily="34" charset="0"/>
              </a:rPr>
              <a:t>)</a:t>
            </a:r>
          </a:p>
          <a:p>
            <a:pPr lvl="0" fontAlgn="base">
              <a:spcBef>
                <a:spcPct val="0"/>
              </a:spcBef>
              <a:spcAft>
                <a:spcPct val="0"/>
              </a:spcAft>
            </a:pPr>
            <a:r>
              <a:rPr lang="en-US" sz="1400" b="1" kern="0" dirty="0">
                <a:latin typeface="Arial" panose="020B0604020202020204" pitchFamily="34" charset="0"/>
                <a:cs typeface="Arial" panose="020B0604020202020204" pitchFamily="34" charset="0"/>
              </a:rPr>
              <a:t>ORDER BY </a:t>
            </a:r>
            <a:r>
              <a:rPr lang="en-GB" sz="1400" b="1" kern="0" dirty="0" err="1">
                <a:latin typeface="Arial" panose="020B0604020202020204" pitchFamily="34" charset="0"/>
                <a:cs typeface="Arial" panose="020B0604020202020204" pitchFamily="34" charset="0"/>
              </a:rPr>
              <a:t>SalesPersonName</a:t>
            </a:r>
            <a:r>
              <a:rPr lang="en-GB" sz="1400" b="1" kern="0" dirty="0">
                <a:latin typeface="Arial" panose="020B0604020202020204" pitchFamily="34" charset="0"/>
                <a:cs typeface="Arial" panose="020B0604020202020204" pitchFamily="34" charset="0"/>
              </a:rPr>
              <a:t>, </a:t>
            </a:r>
            <a:r>
              <a:rPr lang="en-GB" sz="1400" b="1" kern="0" dirty="0" err="1">
                <a:latin typeface="Arial" panose="020B0604020202020204" pitchFamily="34" charset="0"/>
                <a:cs typeface="Arial" panose="020B0604020202020204" pitchFamily="34" charset="0"/>
              </a:rPr>
              <a:t>CustomerName</a:t>
            </a:r>
            <a:r>
              <a:rPr lang="en-US" sz="1400" b="1" kern="0" dirty="0">
                <a:latin typeface="Arial" panose="020B0604020202020204" pitchFamily="34" charset="0"/>
                <a:cs typeface="Arial" panose="020B0604020202020204" pitchFamily="34" charset="0"/>
              </a:rPr>
              <a:t>;</a:t>
            </a:r>
          </a:p>
        </p:txBody>
      </p:sp>
      <p:sp>
        <p:nvSpPr>
          <p:cNvPr id="7" name="AutoShape 3"/>
          <p:cNvSpPr>
            <a:spLocks noChangeArrowheads="1"/>
          </p:cNvSpPr>
          <p:nvPr/>
        </p:nvSpPr>
        <p:spPr bwMode="auto">
          <a:xfrm>
            <a:off x="793633" y="2276872"/>
            <a:ext cx="7556730" cy="991017"/>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1400" b="1" kern="0" dirty="0">
                <a:latin typeface="Arial" panose="020B0604020202020204" pitchFamily="34" charset="0"/>
                <a:cs typeface="Arial" panose="020B0604020202020204" pitchFamily="34" charset="0"/>
              </a:rPr>
              <a:t>SELECT </a:t>
            </a:r>
            <a:r>
              <a:rPr lang="en-GB" sz="1400" b="1" kern="0" dirty="0" err="1">
                <a:latin typeface="Arial" panose="020B0604020202020204" pitchFamily="34" charset="0"/>
                <a:cs typeface="Arial" panose="020B0604020202020204" pitchFamily="34" charset="0"/>
              </a:rPr>
              <a:t>StateProvince</a:t>
            </a:r>
            <a:r>
              <a:rPr lang="en-GB" sz="1400" b="1" kern="0" dirty="0">
                <a:latin typeface="Arial" panose="020B0604020202020204" pitchFamily="34" charset="0"/>
                <a:cs typeface="Arial" panose="020B0604020202020204" pitchFamily="34" charset="0"/>
              </a:rPr>
              <a:t>, City, COUNT(</a:t>
            </a:r>
            <a:r>
              <a:rPr lang="en-GB" sz="1400" b="1" kern="0" dirty="0" err="1">
                <a:latin typeface="Arial" panose="020B0604020202020204" pitchFamily="34" charset="0"/>
                <a:cs typeface="Arial" panose="020B0604020202020204" pitchFamily="34" charset="0"/>
              </a:rPr>
              <a:t>CustomerID</a:t>
            </a:r>
            <a:r>
              <a:rPr lang="en-GB" sz="1400" b="1" kern="0" dirty="0">
                <a:latin typeface="Arial" panose="020B0604020202020204" pitchFamily="34" charset="0"/>
                <a:cs typeface="Arial" panose="020B0604020202020204" pitchFamily="34" charset="0"/>
              </a:rPr>
              <a:t>) AS Customers</a:t>
            </a:r>
          </a:p>
          <a:p>
            <a:pPr lvl="0" fontAlgn="base">
              <a:spcBef>
                <a:spcPct val="0"/>
              </a:spcBef>
              <a:spcAft>
                <a:spcPct val="0"/>
              </a:spcAft>
            </a:pPr>
            <a:r>
              <a:rPr lang="en-GB" sz="1400" b="1" kern="0" dirty="0">
                <a:latin typeface="Arial" panose="020B0604020202020204" pitchFamily="34" charset="0"/>
                <a:cs typeface="Arial" panose="020B0604020202020204" pitchFamily="34" charset="0"/>
              </a:rPr>
              <a:t>FROM </a:t>
            </a:r>
            <a:r>
              <a:rPr lang="en-GB" sz="1400" b="1" kern="0" dirty="0" err="1">
                <a:latin typeface="Arial" panose="020B0604020202020204" pitchFamily="34" charset="0"/>
                <a:cs typeface="Arial" panose="020B0604020202020204" pitchFamily="34" charset="0"/>
              </a:rPr>
              <a:t>Sales.vCustomerDetails</a:t>
            </a:r>
            <a:endParaRPr lang="en-GB" sz="1400" b="1" kern="0" dirty="0">
              <a:latin typeface="Arial" panose="020B0604020202020204" pitchFamily="34" charset="0"/>
              <a:cs typeface="Arial" panose="020B0604020202020204" pitchFamily="34" charset="0"/>
            </a:endParaRPr>
          </a:p>
          <a:p>
            <a:pPr lvl="0" fontAlgn="base">
              <a:spcBef>
                <a:spcPct val="0"/>
              </a:spcBef>
              <a:spcAft>
                <a:spcPct val="0"/>
              </a:spcAft>
            </a:pPr>
            <a:r>
              <a:rPr lang="en-GB" sz="1400" b="1" kern="0" dirty="0">
                <a:solidFill>
                  <a:srgbClr val="FF0000"/>
                </a:solidFill>
                <a:latin typeface="Arial" panose="020B0604020202020204" pitchFamily="34" charset="0"/>
                <a:cs typeface="Arial" panose="020B0604020202020204" pitchFamily="34" charset="0"/>
              </a:rPr>
              <a:t>GROUP BY ROLLUP</a:t>
            </a:r>
            <a:r>
              <a:rPr lang="en-GB" sz="1400" b="1" kern="0" dirty="0">
                <a:latin typeface="Arial" panose="020B0604020202020204" pitchFamily="34" charset="0"/>
                <a:cs typeface="Arial" panose="020B0604020202020204" pitchFamily="34" charset="0"/>
              </a:rPr>
              <a:t>(</a:t>
            </a:r>
            <a:r>
              <a:rPr lang="en-GB" sz="1400" b="1" kern="0" dirty="0" err="1">
                <a:latin typeface="Arial" panose="020B0604020202020204" pitchFamily="34" charset="0"/>
                <a:cs typeface="Arial" panose="020B0604020202020204" pitchFamily="34" charset="0"/>
              </a:rPr>
              <a:t>StateProvince</a:t>
            </a:r>
            <a:r>
              <a:rPr lang="en-GB" sz="1400" b="1" kern="0" dirty="0">
                <a:latin typeface="Arial" panose="020B0604020202020204" pitchFamily="34" charset="0"/>
                <a:cs typeface="Arial" panose="020B0604020202020204" pitchFamily="34" charset="0"/>
              </a:rPr>
              <a:t>, City)</a:t>
            </a:r>
          </a:p>
          <a:p>
            <a:pPr lvl="0" fontAlgn="base">
              <a:spcBef>
                <a:spcPct val="0"/>
              </a:spcBef>
              <a:spcAft>
                <a:spcPct val="0"/>
              </a:spcAft>
            </a:pPr>
            <a:r>
              <a:rPr lang="en-GB" sz="1400" b="1" kern="0" dirty="0">
                <a:latin typeface="Arial" panose="020B0604020202020204" pitchFamily="34" charset="0"/>
                <a:cs typeface="Arial" panose="020B0604020202020204" pitchFamily="34" charset="0"/>
              </a:rPr>
              <a:t>ORDER BY </a:t>
            </a:r>
            <a:r>
              <a:rPr lang="en-GB" sz="1400" b="1" kern="0" dirty="0" err="1">
                <a:latin typeface="Arial" panose="020B0604020202020204" pitchFamily="34" charset="0"/>
                <a:cs typeface="Arial" panose="020B0604020202020204" pitchFamily="34" charset="0"/>
              </a:rPr>
              <a:t>StateProvince</a:t>
            </a:r>
            <a:r>
              <a:rPr lang="en-GB" sz="1400" b="1" kern="0" dirty="0">
                <a:latin typeface="Arial" panose="020B0604020202020204" pitchFamily="34" charset="0"/>
                <a:cs typeface="Arial" panose="020B0604020202020204" pitchFamily="34" charset="0"/>
              </a:rPr>
              <a:t>, City;</a:t>
            </a:r>
          </a:p>
        </p:txBody>
      </p:sp>
    </p:spTree>
    <p:extLst>
      <p:ext uri="{BB962C8B-B14F-4D97-AF65-F5344CB8AC3E}">
        <p14:creationId xmlns:p14="http://schemas.microsoft.com/office/powerpoint/2010/main" val="42173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4</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Querying Multiple Tables with Joins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2808312"/>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solidFill>
                  <a:schemeClr val="bg1">
                    <a:lumMod val="50000"/>
                  </a:schemeClr>
                </a:solidFill>
                <a:latin typeface="Arial" panose="020B0604020202020204" pitchFamily="34" charset="0"/>
                <a:cs typeface="Arial" panose="020B0604020202020204" pitchFamily="34" charset="0"/>
              </a:rPr>
              <a:t>Join Concepts</a:t>
            </a:r>
          </a:p>
          <a:p>
            <a:r>
              <a:rPr lang="en-GB" sz="2800" b="1" dirty="0">
                <a:solidFill>
                  <a:schemeClr val="bg1">
                    <a:lumMod val="50000"/>
                  </a:schemeClr>
                </a:solidFill>
                <a:latin typeface="Arial" panose="020B0604020202020204" pitchFamily="34" charset="0"/>
                <a:cs typeface="Arial" panose="020B0604020202020204" pitchFamily="34" charset="0"/>
              </a:rPr>
              <a:t>Join Syntax</a:t>
            </a:r>
          </a:p>
          <a:p>
            <a:r>
              <a:rPr lang="en-GB" sz="2800" b="1" dirty="0">
                <a:solidFill>
                  <a:schemeClr val="bg1">
                    <a:lumMod val="50000"/>
                  </a:schemeClr>
                </a:solidFill>
                <a:latin typeface="Arial" panose="020B0604020202020204" pitchFamily="34" charset="0"/>
                <a:cs typeface="Arial" panose="020B0604020202020204" pitchFamily="34" charset="0"/>
              </a:rPr>
              <a:t>Inner Joins</a:t>
            </a:r>
          </a:p>
          <a:p>
            <a:r>
              <a:rPr lang="en-GB" sz="2800" b="1" dirty="0">
                <a:solidFill>
                  <a:schemeClr val="bg1">
                    <a:lumMod val="50000"/>
                  </a:schemeClr>
                </a:solidFill>
                <a:latin typeface="Arial" panose="020B0604020202020204" pitchFamily="34" charset="0"/>
                <a:cs typeface="Arial" panose="020B0604020202020204" pitchFamily="34" charset="0"/>
              </a:rPr>
              <a:t>Outer Joins</a:t>
            </a:r>
          </a:p>
          <a:p>
            <a:r>
              <a:rPr lang="en-GB" sz="2800" b="1" dirty="0">
                <a:solidFill>
                  <a:schemeClr val="bg1">
                    <a:lumMod val="50000"/>
                  </a:schemeClr>
                </a:solidFill>
                <a:latin typeface="Arial" panose="020B0604020202020204" pitchFamily="34" charset="0"/>
                <a:cs typeface="Arial" panose="020B0604020202020204" pitchFamily="34" charset="0"/>
              </a:rPr>
              <a:t>Cross Joins</a:t>
            </a:r>
          </a:p>
          <a:p>
            <a:r>
              <a:rPr lang="en-GB" sz="2800" b="1" dirty="0">
                <a:solidFill>
                  <a:schemeClr val="bg1">
                    <a:lumMod val="50000"/>
                  </a:schemeClr>
                </a:solidFill>
                <a:latin typeface="Arial" panose="020B0604020202020204" pitchFamily="34" charset="0"/>
                <a:cs typeface="Arial" panose="020B0604020202020204" pitchFamily="34" charset="0"/>
              </a:rPr>
              <a:t>Self Joins</a:t>
            </a:r>
          </a:p>
          <a:p>
            <a:endParaRPr lang="en-GB" sz="28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5556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normAutofit/>
          </a:bodyPr>
          <a:lstStyle/>
          <a:p>
            <a:r>
              <a:rPr lang="en-GB" sz="3200" b="1" dirty="0">
                <a:solidFill>
                  <a:schemeClr val="bg1">
                    <a:lumMod val="50000"/>
                  </a:schemeClr>
                </a:solidFill>
                <a:latin typeface="Arial" panose="020B0604020202020204" pitchFamily="34" charset="0"/>
                <a:cs typeface="Arial" panose="020B0604020202020204" pitchFamily="34" charset="0"/>
              </a:rPr>
              <a:t>Identifying Groupings in Results</a:t>
            </a:r>
          </a:p>
        </p:txBody>
      </p:sp>
      <p:sp>
        <p:nvSpPr>
          <p:cNvPr id="3" name="Content Placeholder 2"/>
          <p:cNvSpPr>
            <a:spLocks noGrp="1"/>
          </p:cNvSpPr>
          <p:nvPr>
            <p:ph sz="quarter" idx="10"/>
          </p:nvPr>
        </p:nvSpPr>
        <p:spPr>
          <a:xfrm>
            <a:off x="457200" y="1268760"/>
            <a:ext cx="8229600" cy="3096345"/>
          </a:xfrm>
        </p:spPr>
        <p:txBody>
          <a:bodyPr>
            <a:normAutofit/>
          </a:bodyPr>
          <a:lstStyle/>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Multiple grouping sets present a problem in identifying the source of each row in the result set</a:t>
            </a: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NULLs could come from the source data or could be a placeholder in the grouping set</a:t>
            </a: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The GROUPING_ID function provides a method to mark a row with a 1 or 0 to identify which grouping set for the row</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7584" y="3844905"/>
            <a:ext cx="7488832" cy="214187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US" sz="1600" b="1" dirty="0">
                <a:latin typeface="Arial" panose="020B0604020202020204" pitchFamily="34" charset="0"/>
                <a:cs typeface="Arial" panose="020B0604020202020204" pitchFamily="34" charset="0"/>
              </a:rPr>
              <a:t>SELECT </a:t>
            </a:r>
            <a:r>
              <a:rPr lang="en-US" sz="1600" b="1" dirty="0">
                <a:solidFill>
                  <a:srgbClr val="FF0000"/>
                </a:solidFill>
                <a:latin typeface="Arial" panose="020B0604020202020204" pitchFamily="34" charset="0"/>
                <a:cs typeface="Arial" panose="020B0604020202020204" pitchFamily="34" charset="0"/>
              </a:rPr>
              <a:t>GROUPING_ID</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SalesPersonName</a:t>
            </a:r>
            <a:r>
              <a:rPr lang="en-US" sz="1600" b="1" dirty="0">
                <a:latin typeface="Arial" panose="020B0604020202020204" pitchFamily="34" charset="0"/>
                <a:cs typeface="Arial" panose="020B0604020202020204" pitchFamily="34" charset="0"/>
              </a:rPr>
              <a:t>) AS </a:t>
            </a:r>
            <a:r>
              <a:rPr lang="en-US" sz="1600" b="1" dirty="0" err="1">
                <a:latin typeface="Arial" panose="020B0604020202020204" pitchFamily="34" charset="0"/>
                <a:cs typeface="Arial" panose="020B0604020202020204" pitchFamily="34" charset="0"/>
              </a:rPr>
              <a:t>SalesPersonGroup</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GROUPING_ID</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CustomerName</a:t>
            </a:r>
            <a:r>
              <a:rPr lang="en-US" sz="1600" b="1" dirty="0">
                <a:latin typeface="Arial" panose="020B0604020202020204" pitchFamily="34" charset="0"/>
                <a:cs typeface="Arial" panose="020B0604020202020204" pitchFamily="34" charset="0"/>
              </a:rPr>
              <a:t>) AS </a:t>
            </a:r>
            <a:r>
              <a:rPr lang="en-US" sz="1600" b="1" dirty="0" err="1">
                <a:latin typeface="Arial" panose="020B0604020202020204" pitchFamily="34" charset="0"/>
                <a:cs typeface="Arial" panose="020B0604020202020204" pitchFamily="34" charset="0"/>
              </a:rPr>
              <a:t>CustomerGroup</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SalesPersonName</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CustomerName</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       SUM(Amount) AS </a:t>
            </a:r>
            <a:r>
              <a:rPr lang="en-US" sz="1600" b="1" dirty="0" err="1">
                <a:latin typeface="Arial" panose="020B0604020202020204" pitchFamily="34" charset="0"/>
                <a:cs typeface="Arial" panose="020B0604020202020204" pitchFamily="34" charset="0"/>
              </a:rPr>
              <a:t>TotalAmount</a:t>
            </a: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FROM ……</a:t>
            </a:r>
            <a:r>
              <a:rPr lang="en-US" sz="1600" b="1" dirty="0" err="1">
                <a:latin typeface="Arial" panose="020B0604020202020204" pitchFamily="34" charset="0"/>
                <a:cs typeface="Arial" panose="020B0604020202020204" pitchFamily="34" charset="0"/>
              </a:rPr>
              <a:t>Sales.SalesOrders</a:t>
            </a:r>
            <a:r>
              <a:rPr lang="en-US" sz="1600" b="1" dirty="0">
                <a:latin typeface="Arial" panose="020B0604020202020204" pitchFamily="34" charset="0"/>
                <a:cs typeface="Arial" panose="020B0604020202020204" pitchFamily="34" charset="0"/>
              </a:rPr>
              <a:t>…</a:t>
            </a:r>
          </a:p>
          <a:p>
            <a:r>
              <a:rPr lang="en-US" sz="1600" b="1" dirty="0">
                <a:solidFill>
                  <a:srgbClr val="FF0000"/>
                </a:solidFill>
                <a:latin typeface="Arial" panose="020B0604020202020204" pitchFamily="34" charset="0"/>
                <a:cs typeface="Arial" panose="020B0604020202020204" pitchFamily="34" charset="0"/>
              </a:rPr>
              <a:t>GROUP BY CUBE</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SalesPersonName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CustomerName</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ORDER BY </a:t>
            </a:r>
            <a:r>
              <a:rPr lang="en-US" sz="1600" b="1" dirty="0" err="1">
                <a:latin typeface="Arial" panose="020B0604020202020204" pitchFamily="34" charset="0"/>
                <a:cs typeface="Arial" panose="020B0604020202020204" pitchFamily="34" charset="0"/>
              </a:rPr>
              <a:t>SalesPersonName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CustomerName</a:t>
            </a:r>
            <a:r>
              <a:rPr lang="en-US" sz="1600" b="1" dirty="0">
                <a:latin typeface="Arial" panose="020B0604020202020204" pitchFamily="34" charset="0"/>
                <a:cs typeface="Arial" panose="020B0604020202020204" pitchFamily="34" charset="0"/>
              </a:rPr>
              <a:t>;</a:t>
            </a:r>
            <a:endParaRPr lang="en-US" sz="1400" b="1"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39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sz="3600" b="1" dirty="0">
                <a:solidFill>
                  <a:schemeClr val="bg1">
                    <a:lumMod val="50000"/>
                  </a:schemeClr>
                </a:solidFill>
                <a:latin typeface="Arial" panose="020B0604020202020204" pitchFamily="34" charset="0"/>
                <a:cs typeface="Arial" panose="020B0604020202020204" pitchFamily="34" charset="0"/>
              </a:rPr>
              <a:t>Pivoting Data</a:t>
            </a:r>
          </a:p>
        </p:txBody>
      </p:sp>
      <p:sp>
        <p:nvSpPr>
          <p:cNvPr id="3" name="Content Placeholder 2"/>
          <p:cNvSpPr>
            <a:spLocks noGrp="1"/>
          </p:cNvSpPr>
          <p:nvPr>
            <p:ph sz="quarter" idx="10"/>
          </p:nvPr>
        </p:nvSpPr>
        <p:spPr>
          <a:xfrm>
            <a:off x="284022" y="1196753"/>
            <a:ext cx="8643938" cy="1656183"/>
          </a:xfrm>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Pivoting data is rotating data from a rows-based orientation to a columns-based orientation</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Distinct values from a single column are projected across as headings for other columns—may include aggregation</a:t>
            </a:r>
          </a:p>
          <a:p>
            <a:pPr marL="0" indent="0">
              <a:buNone/>
            </a:pPr>
            <a:endParaRPr lang="en-GB" sz="2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86646284"/>
              </p:ext>
            </p:extLst>
          </p:nvPr>
        </p:nvGraphicFramePr>
        <p:xfrm>
          <a:off x="72032" y="3355122"/>
          <a:ext cx="3399378" cy="2537460"/>
        </p:xfrm>
        <a:graphic>
          <a:graphicData uri="http://schemas.openxmlformats.org/drawingml/2006/table">
            <a:tbl>
              <a:tblPr firstRow="1" bandRow="1">
                <a:tableStyleId>{2A488322-F2BA-4B5B-9748-0D474271808F}</a:tableStyleId>
              </a:tblPr>
              <a:tblGrid>
                <a:gridCol w="742283">
                  <a:extLst>
                    <a:ext uri="{9D8B030D-6E8A-4147-A177-3AD203B41FA5}">
                      <a16:colId xmlns:a16="http://schemas.microsoft.com/office/drawing/2014/main" val="20000"/>
                    </a:ext>
                  </a:extLst>
                </a:gridCol>
                <a:gridCol w="886349">
                  <a:extLst>
                    <a:ext uri="{9D8B030D-6E8A-4147-A177-3AD203B41FA5}">
                      <a16:colId xmlns:a16="http://schemas.microsoft.com/office/drawing/2014/main" val="20001"/>
                    </a:ext>
                  </a:extLst>
                </a:gridCol>
                <a:gridCol w="981314">
                  <a:extLst>
                    <a:ext uri="{9D8B030D-6E8A-4147-A177-3AD203B41FA5}">
                      <a16:colId xmlns:a16="http://schemas.microsoft.com/office/drawing/2014/main" val="20002"/>
                    </a:ext>
                  </a:extLst>
                </a:gridCol>
                <a:gridCol w="789432">
                  <a:extLst>
                    <a:ext uri="{9D8B030D-6E8A-4147-A177-3AD203B41FA5}">
                      <a16:colId xmlns:a16="http://schemas.microsoft.com/office/drawing/2014/main" val="20003"/>
                    </a:ext>
                  </a:extLst>
                </a:gridCol>
              </a:tblGrid>
              <a:tr h="274320">
                <a:tc>
                  <a:txBody>
                    <a:bodyPr/>
                    <a:lstStyle/>
                    <a:p>
                      <a:r>
                        <a:rPr lang="en-GB" sz="1400" dirty="0" err="1"/>
                        <a:t>OrderID</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err="1"/>
                        <a:t>ProductID</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Category</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Revenue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8130">
                <a:tc>
                  <a:txBody>
                    <a:bodyPr/>
                    <a:lstStyle/>
                    <a:p>
                      <a:r>
                        <a:rPr lang="en-GB" sz="1400" dirty="0"/>
                        <a:t>1023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Bikes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1078.75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r>
                        <a:rPr lang="en-GB" sz="1400" dirty="0"/>
                        <a:t>1023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Accessories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52.00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r>
                        <a:rPr lang="en-GB" sz="1400" dirty="0"/>
                        <a:t>1023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21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Accessories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124.90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r>
                        <a:rPr lang="en-GB" sz="1400" dirty="0"/>
                        <a:t>1024</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Bikes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2491.00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78130">
                <a:tc>
                  <a:txBody>
                    <a:bodyPr/>
                    <a:lstStyle/>
                    <a:p>
                      <a:r>
                        <a:rPr lang="en-GB" sz="1400" dirty="0"/>
                        <a:t>1025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Bikes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1067.49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278130">
                <a:tc>
                  <a:txBody>
                    <a:bodyPr/>
                    <a:lstStyle/>
                    <a:p>
                      <a:r>
                        <a:rPr lang="en-GB" sz="1400" dirty="0"/>
                        <a:t>1025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Accessories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125.99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78130">
                <a:tc>
                  <a:txBody>
                    <a:bodyPr/>
                    <a:lstStyle/>
                    <a:p>
                      <a:r>
                        <a:rPr lang="en-GB" sz="1400" dirty="0"/>
                        <a:t>1025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35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Clothing</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26.57</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278130">
                <a:tc>
                  <a:txBody>
                    <a:bodyPr/>
                    <a:lstStyle/>
                    <a:p>
                      <a:r>
                        <a:rPr lang="en-GB" sz="1400" dirty="0"/>
                        <a:t>1025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36</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Clothing</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5.78</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06823241"/>
              </p:ext>
            </p:extLst>
          </p:nvPr>
        </p:nvGraphicFramePr>
        <p:xfrm>
          <a:off x="5249467" y="3343672"/>
          <a:ext cx="3717228" cy="1127760"/>
        </p:xfrm>
        <a:graphic>
          <a:graphicData uri="http://schemas.openxmlformats.org/drawingml/2006/table">
            <a:tbl>
              <a:tblPr firstRow="1" bandRow="1">
                <a:tableStyleId>{2A488322-F2BA-4B5B-9748-0D474271808F}</a:tableStyleId>
              </a:tblPr>
              <a:tblGrid>
                <a:gridCol w="981314">
                  <a:extLst>
                    <a:ext uri="{9D8B030D-6E8A-4147-A177-3AD203B41FA5}">
                      <a16:colId xmlns:a16="http://schemas.microsoft.com/office/drawing/2014/main" val="20000"/>
                    </a:ext>
                  </a:extLst>
                </a:gridCol>
                <a:gridCol w="740807">
                  <a:extLst>
                    <a:ext uri="{9D8B030D-6E8A-4147-A177-3AD203B41FA5}">
                      <a16:colId xmlns:a16="http://schemas.microsoft.com/office/drawing/2014/main" val="20001"/>
                    </a:ext>
                  </a:extLst>
                </a:gridCol>
                <a:gridCol w="992029">
                  <a:extLst>
                    <a:ext uri="{9D8B030D-6E8A-4147-A177-3AD203B41FA5}">
                      <a16:colId xmlns:a16="http://schemas.microsoft.com/office/drawing/2014/main" val="20002"/>
                    </a:ext>
                  </a:extLst>
                </a:gridCol>
                <a:gridCol w="1003078">
                  <a:extLst>
                    <a:ext uri="{9D8B030D-6E8A-4147-A177-3AD203B41FA5}">
                      <a16:colId xmlns:a16="http://schemas.microsoft.com/office/drawing/2014/main" val="20003"/>
                    </a:ext>
                  </a:extLst>
                </a:gridCol>
              </a:tblGrid>
              <a:tr h="278130">
                <a:tc>
                  <a:txBody>
                    <a:bodyPr/>
                    <a:lstStyle/>
                    <a:p>
                      <a:r>
                        <a:rPr lang="en-GB" sz="1400" dirty="0" err="1"/>
                        <a:t>OrderID</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Bikes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Accessories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Clothing</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8130">
                <a:tc>
                  <a:txBody>
                    <a:bodyPr/>
                    <a:lstStyle/>
                    <a:p>
                      <a:r>
                        <a:rPr lang="en-GB" sz="1400" dirty="0"/>
                        <a:t>1023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400" dirty="0"/>
                        <a:t>1078.75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176.90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NULL</a:t>
                      </a:r>
                      <a:endParaRPr lang="en-GB" sz="1400" i="1" dirty="0">
                        <a:solidFill>
                          <a:schemeClr val="bg1">
                            <a:lumMod val="50000"/>
                          </a:schemeClr>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r>
                        <a:rPr lang="en-GB" sz="1400" dirty="0"/>
                        <a:t>1024</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2491.00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NULL</a:t>
                      </a:r>
                      <a:endParaRPr lang="en-GB" sz="1400" i="1" dirty="0">
                        <a:solidFill>
                          <a:schemeClr val="bg1">
                            <a:lumMod val="50000"/>
                          </a:schemeClr>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NULL</a:t>
                      </a:r>
                      <a:endParaRPr lang="en-GB" sz="1400" i="1" dirty="0">
                        <a:solidFill>
                          <a:schemeClr val="bg1">
                            <a:lumMod val="50000"/>
                          </a:schemeClr>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r>
                        <a:rPr lang="en-GB" sz="1400" dirty="0"/>
                        <a:t>1025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1067.49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125.99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32.35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Bent-Up Arrow 7"/>
          <p:cNvSpPr/>
          <p:nvPr/>
        </p:nvSpPr>
        <p:spPr>
          <a:xfrm>
            <a:off x="3471863" y="4446985"/>
            <a:ext cx="3439716" cy="805991"/>
          </a:xfrm>
          <a:prstGeom prst="bentUpArrow">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sz="1100" b="1" dirty="0">
              <a:solidFill>
                <a:schemeClr val="bg1">
                  <a:lumMod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4067944" y="5373216"/>
            <a:ext cx="4320480" cy="1061829"/>
          </a:xfrm>
          <a:prstGeom prst="rect">
            <a:avLst/>
          </a:prstGeom>
          <a:solidFill>
            <a:schemeClr val="bg1">
              <a:lumMod val="85000"/>
            </a:schemeClr>
          </a:solidFill>
        </p:spPr>
        <p:txBody>
          <a:bodyPr wrap="square" rtlCol="0">
            <a:spAutoFit/>
          </a:bodyPr>
          <a:lstStyle/>
          <a:p>
            <a:r>
              <a:rPr lang="en-GB" sz="1050" b="1" dirty="0">
                <a:latin typeface="Arial" panose="020B0604020202020204" pitchFamily="34" charset="0"/>
                <a:cs typeface="Arial" panose="020B0604020202020204" pitchFamily="34" charset="0"/>
              </a:rPr>
              <a:t>SELECT </a:t>
            </a:r>
            <a:r>
              <a:rPr lang="en-GB" sz="1050" b="1" dirty="0" err="1">
                <a:latin typeface="Arial" panose="020B0604020202020204" pitchFamily="34" charset="0"/>
                <a:cs typeface="Arial" panose="020B0604020202020204" pitchFamily="34" charset="0"/>
              </a:rPr>
              <a:t>OrderID</a:t>
            </a:r>
            <a:r>
              <a:rPr lang="en-GB" sz="1050" b="1" dirty="0">
                <a:latin typeface="Arial" panose="020B0604020202020204" pitchFamily="34" charset="0"/>
                <a:cs typeface="Arial" panose="020B0604020202020204" pitchFamily="34" charset="0"/>
              </a:rPr>
              <a:t>, Bikes, Accessories, Clothing</a:t>
            </a:r>
          </a:p>
          <a:p>
            <a:r>
              <a:rPr lang="en-GB" sz="1050" b="1" dirty="0">
                <a:latin typeface="Arial" panose="020B0604020202020204" pitchFamily="34" charset="0"/>
                <a:cs typeface="Arial" panose="020B0604020202020204" pitchFamily="34" charset="0"/>
              </a:rPr>
              <a:t>FROM</a:t>
            </a:r>
          </a:p>
          <a:p>
            <a:pPr lvl="1"/>
            <a:r>
              <a:rPr lang="en-GB" sz="1050" b="1" dirty="0">
                <a:latin typeface="Arial" panose="020B0604020202020204" pitchFamily="34" charset="0"/>
                <a:cs typeface="Arial" panose="020B0604020202020204" pitchFamily="34" charset="0"/>
              </a:rPr>
              <a:t>(SELECT </a:t>
            </a:r>
            <a:r>
              <a:rPr lang="en-GB" sz="1050" b="1" dirty="0" err="1">
                <a:latin typeface="Arial" panose="020B0604020202020204" pitchFamily="34" charset="0"/>
                <a:cs typeface="Arial" panose="020B0604020202020204" pitchFamily="34" charset="0"/>
              </a:rPr>
              <a:t>OrderID</a:t>
            </a:r>
            <a:r>
              <a:rPr lang="en-GB" sz="1050" b="1" dirty="0">
                <a:latin typeface="Arial" panose="020B0604020202020204" pitchFamily="34" charset="0"/>
                <a:cs typeface="Arial" panose="020B0604020202020204" pitchFamily="34" charset="0"/>
              </a:rPr>
              <a:t>, Category, Revenue FROM </a:t>
            </a:r>
            <a:r>
              <a:rPr lang="en-GB" sz="1050" b="1" dirty="0" err="1">
                <a:latin typeface="Arial" panose="020B0604020202020204" pitchFamily="34" charset="0"/>
                <a:cs typeface="Arial" panose="020B0604020202020204" pitchFamily="34" charset="0"/>
              </a:rPr>
              <a:t>Sales.SalesDetails</a:t>
            </a:r>
            <a:r>
              <a:rPr lang="en-GB" sz="1050" b="1" dirty="0">
                <a:latin typeface="Arial" panose="020B0604020202020204" pitchFamily="34" charset="0"/>
                <a:cs typeface="Arial" panose="020B0604020202020204" pitchFamily="34" charset="0"/>
              </a:rPr>
              <a:t>) AS sales</a:t>
            </a:r>
          </a:p>
          <a:p>
            <a:r>
              <a:rPr lang="en-GB" sz="1050" b="1" dirty="0">
                <a:solidFill>
                  <a:srgbClr val="FF0000"/>
                </a:solidFill>
                <a:latin typeface="Arial" panose="020B0604020202020204" pitchFamily="34" charset="0"/>
                <a:cs typeface="Arial" panose="020B0604020202020204" pitchFamily="34" charset="0"/>
              </a:rPr>
              <a:t>PIVOT</a:t>
            </a:r>
            <a:r>
              <a:rPr lang="en-GB" sz="1050" b="1" dirty="0">
                <a:latin typeface="Arial" panose="020B0604020202020204" pitchFamily="34" charset="0"/>
                <a:cs typeface="Arial" panose="020B0604020202020204" pitchFamily="34" charset="0"/>
              </a:rPr>
              <a:t> (SUM(Revenue) FOR Category IN([Bikes], [Accessories], [Clothing])) AS </a:t>
            </a:r>
            <a:r>
              <a:rPr lang="en-GB" sz="1050" b="1" dirty="0" err="1">
                <a:latin typeface="Arial" panose="020B0604020202020204" pitchFamily="34" charset="0"/>
                <a:cs typeface="Arial" panose="020B0604020202020204" pitchFamily="34" charset="0"/>
              </a:rPr>
              <a:t>pvt</a:t>
            </a:r>
            <a:endParaRPr lang="en-GB" sz="10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325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normAutofit fontScale="90000"/>
          </a:bodyPr>
          <a:lstStyle/>
          <a:p>
            <a:r>
              <a:rPr lang="en-GB" b="1" dirty="0" err="1">
                <a:solidFill>
                  <a:schemeClr val="bg1">
                    <a:lumMod val="50000"/>
                  </a:schemeClr>
                </a:solidFill>
                <a:latin typeface="Arial" panose="020B0604020202020204" pitchFamily="34" charset="0"/>
                <a:cs typeface="Arial" panose="020B0604020202020204" pitchFamily="34" charset="0"/>
              </a:rPr>
              <a:t>Unpivoting</a:t>
            </a:r>
            <a:r>
              <a:rPr lang="en-GB" b="1" dirty="0">
                <a:solidFill>
                  <a:schemeClr val="bg1">
                    <a:lumMod val="50000"/>
                  </a:schemeClr>
                </a:solidFill>
                <a:latin typeface="Arial" panose="020B0604020202020204" pitchFamily="34" charset="0"/>
                <a:cs typeface="Arial" panose="020B0604020202020204" pitchFamily="34" charset="0"/>
              </a:rPr>
              <a:t> Data</a:t>
            </a:r>
          </a:p>
        </p:txBody>
      </p:sp>
      <p:sp>
        <p:nvSpPr>
          <p:cNvPr id="3" name="Content Placeholder 2"/>
          <p:cNvSpPr>
            <a:spLocks noGrp="1"/>
          </p:cNvSpPr>
          <p:nvPr>
            <p:ph sz="quarter" idx="10"/>
          </p:nvPr>
        </p:nvSpPr>
        <p:spPr>
          <a:xfrm>
            <a:off x="284560" y="1269538"/>
            <a:ext cx="8643938" cy="2303478"/>
          </a:xfrm>
        </p:spPr>
        <p:txBody>
          <a:bodyPr>
            <a:normAutofit/>
          </a:bodyPr>
          <a:lstStyle/>
          <a:p>
            <a:pPr marL="0" lvl="0" indent="0">
              <a:buNone/>
            </a:pPr>
            <a:r>
              <a:rPr lang="en-US" sz="2000" b="1" dirty="0" err="1">
                <a:solidFill>
                  <a:schemeClr val="bg1">
                    <a:lumMod val="50000"/>
                  </a:schemeClr>
                </a:solidFill>
                <a:latin typeface="Arial" panose="020B0604020202020204" pitchFamily="34" charset="0"/>
                <a:cs typeface="Arial" panose="020B0604020202020204" pitchFamily="34" charset="0"/>
              </a:rPr>
              <a:t>Unpivoting</a:t>
            </a:r>
            <a:r>
              <a:rPr lang="en-US" sz="2000" b="1" dirty="0">
                <a:solidFill>
                  <a:schemeClr val="bg1">
                    <a:lumMod val="50000"/>
                  </a:schemeClr>
                </a:solidFill>
                <a:latin typeface="Arial" panose="020B0604020202020204" pitchFamily="34" charset="0"/>
                <a:cs typeface="Arial" panose="020B0604020202020204" pitchFamily="34" charset="0"/>
              </a:rPr>
              <a:t> data is rotating data from a columns-based orientation to a rows-based orientation</a:t>
            </a: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Spreads or splits values from one source row into one or more target rows</a:t>
            </a: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Each source row becomes one or more rows in result set based on number of columns being pivoted</a:t>
            </a:r>
          </a:p>
        </p:txBody>
      </p:sp>
      <p:graphicFrame>
        <p:nvGraphicFramePr>
          <p:cNvPr id="5" name="Table 4"/>
          <p:cNvGraphicFramePr>
            <a:graphicFrameLocks noGrp="1"/>
          </p:cNvGraphicFramePr>
          <p:nvPr>
            <p:extLst>
              <p:ext uri="{D42A27DB-BD31-4B8C-83A1-F6EECF244321}">
                <p14:modId xmlns:p14="http://schemas.microsoft.com/office/powerpoint/2010/main" val="157763942"/>
              </p:ext>
            </p:extLst>
          </p:nvPr>
        </p:nvGraphicFramePr>
        <p:xfrm>
          <a:off x="6274592" y="3923111"/>
          <a:ext cx="2513029" cy="1973580"/>
        </p:xfrm>
        <a:graphic>
          <a:graphicData uri="http://schemas.openxmlformats.org/drawingml/2006/table">
            <a:tbl>
              <a:tblPr firstRow="1" bandRow="1">
                <a:tableStyleId>{2A488322-F2BA-4B5B-9748-0D474271808F}</a:tableStyleId>
              </a:tblPr>
              <a:tblGrid>
                <a:gridCol w="742283">
                  <a:extLst>
                    <a:ext uri="{9D8B030D-6E8A-4147-A177-3AD203B41FA5}">
                      <a16:colId xmlns:a16="http://schemas.microsoft.com/office/drawing/2014/main" val="20000"/>
                    </a:ext>
                  </a:extLst>
                </a:gridCol>
                <a:gridCol w="981314">
                  <a:extLst>
                    <a:ext uri="{9D8B030D-6E8A-4147-A177-3AD203B41FA5}">
                      <a16:colId xmlns:a16="http://schemas.microsoft.com/office/drawing/2014/main" val="20001"/>
                    </a:ext>
                  </a:extLst>
                </a:gridCol>
                <a:gridCol w="789432">
                  <a:extLst>
                    <a:ext uri="{9D8B030D-6E8A-4147-A177-3AD203B41FA5}">
                      <a16:colId xmlns:a16="http://schemas.microsoft.com/office/drawing/2014/main" val="20002"/>
                    </a:ext>
                  </a:extLst>
                </a:gridCol>
              </a:tblGrid>
              <a:tr h="274320">
                <a:tc>
                  <a:txBody>
                    <a:bodyPr/>
                    <a:lstStyle/>
                    <a:p>
                      <a:r>
                        <a:rPr lang="en-GB" sz="1400" dirty="0" err="1"/>
                        <a:t>OrderID</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Category</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Revenue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8130">
                <a:tc>
                  <a:txBody>
                    <a:bodyPr/>
                    <a:lstStyle/>
                    <a:p>
                      <a:r>
                        <a:rPr lang="en-GB" sz="1400" dirty="0"/>
                        <a:t>1023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Bikes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1078.75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r>
                        <a:rPr lang="en-GB" sz="1400" dirty="0"/>
                        <a:t>1023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Accessories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176.90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r>
                        <a:rPr lang="en-GB" sz="1400" dirty="0"/>
                        <a:t>1024</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Bikes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2491.00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r>
                        <a:rPr lang="en-GB" sz="1400" dirty="0"/>
                        <a:t>1025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Bikes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1067.49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78130">
                <a:tc>
                  <a:txBody>
                    <a:bodyPr/>
                    <a:lstStyle/>
                    <a:p>
                      <a:r>
                        <a:rPr lang="en-GB" sz="1400" dirty="0"/>
                        <a:t>1025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Accessories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125.99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278130">
                <a:tc>
                  <a:txBody>
                    <a:bodyPr/>
                    <a:lstStyle/>
                    <a:p>
                      <a:r>
                        <a:rPr lang="en-GB" sz="1400" dirty="0"/>
                        <a:t>1025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Clothing</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32.35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57225266"/>
              </p:ext>
            </p:extLst>
          </p:nvPr>
        </p:nvGraphicFramePr>
        <p:xfrm>
          <a:off x="284560" y="3958890"/>
          <a:ext cx="3717228" cy="1127829"/>
        </p:xfrm>
        <a:graphic>
          <a:graphicData uri="http://schemas.openxmlformats.org/drawingml/2006/table">
            <a:tbl>
              <a:tblPr firstRow="1" bandRow="1">
                <a:tableStyleId>{2A488322-F2BA-4B5B-9748-0D474271808F}</a:tableStyleId>
              </a:tblPr>
              <a:tblGrid>
                <a:gridCol w="981314">
                  <a:extLst>
                    <a:ext uri="{9D8B030D-6E8A-4147-A177-3AD203B41FA5}">
                      <a16:colId xmlns:a16="http://schemas.microsoft.com/office/drawing/2014/main" val="20000"/>
                    </a:ext>
                  </a:extLst>
                </a:gridCol>
                <a:gridCol w="740807">
                  <a:extLst>
                    <a:ext uri="{9D8B030D-6E8A-4147-A177-3AD203B41FA5}">
                      <a16:colId xmlns:a16="http://schemas.microsoft.com/office/drawing/2014/main" val="20001"/>
                    </a:ext>
                  </a:extLst>
                </a:gridCol>
                <a:gridCol w="992029">
                  <a:extLst>
                    <a:ext uri="{9D8B030D-6E8A-4147-A177-3AD203B41FA5}">
                      <a16:colId xmlns:a16="http://schemas.microsoft.com/office/drawing/2014/main" val="20002"/>
                    </a:ext>
                  </a:extLst>
                </a:gridCol>
                <a:gridCol w="1003078">
                  <a:extLst>
                    <a:ext uri="{9D8B030D-6E8A-4147-A177-3AD203B41FA5}">
                      <a16:colId xmlns:a16="http://schemas.microsoft.com/office/drawing/2014/main" val="20003"/>
                    </a:ext>
                  </a:extLst>
                </a:gridCol>
              </a:tblGrid>
              <a:tr h="278130">
                <a:tc>
                  <a:txBody>
                    <a:bodyPr/>
                    <a:lstStyle/>
                    <a:p>
                      <a:r>
                        <a:rPr lang="en-GB" sz="1400" dirty="0" err="1"/>
                        <a:t>OrderID</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Bikes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Accessories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Clothing</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8130">
                <a:tc>
                  <a:txBody>
                    <a:bodyPr/>
                    <a:lstStyle/>
                    <a:p>
                      <a:r>
                        <a:rPr lang="en-GB" sz="1400" dirty="0"/>
                        <a:t>1023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400" dirty="0"/>
                        <a:t>1078.75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176.90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NULL</a:t>
                      </a:r>
                      <a:endParaRPr lang="en-GB" sz="1400" i="1" dirty="0">
                        <a:solidFill>
                          <a:schemeClr val="bg1">
                            <a:lumMod val="50000"/>
                          </a:schemeClr>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r>
                        <a:rPr lang="en-GB" sz="1400" dirty="0"/>
                        <a:t>1024</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2491.00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NULL</a:t>
                      </a:r>
                      <a:endParaRPr lang="en-GB" sz="1400" i="1" dirty="0">
                        <a:solidFill>
                          <a:schemeClr val="bg1">
                            <a:lumMod val="50000"/>
                          </a:schemeClr>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NULL</a:t>
                      </a:r>
                      <a:endParaRPr lang="en-GB" sz="1400" i="1" dirty="0">
                        <a:solidFill>
                          <a:schemeClr val="bg1">
                            <a:lumMod val="50000"/>
                          </a:schemeClr>
                        </a:solidFill>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82009">
                <a:tc>
                  <a:txBody>
                    <a:bodyPr/>
                    <a:lstStyle/>
                    <a:p>
                      <a:r>
                        <a:rPr lang="en-GB" sz="1400" dirty="0"/>
                        <a:t>1025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1067.49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125.99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32.35</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Bent-Up Arrow 7"/>
          <p:cNvSpPr/>
          <p:nvPr/>
        </p:nvSpPr>
        <p:spPr>
          <a:xfrm rot="5400000">
            <a:off x="3709117" y="3246387"/>
            <a:ext cx="725750" cy="4362649"/>
          </a:xfrm>
          <a:prstGeom prst="bentUpArrow">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sz="1400" b="1">
              <a:solidFill>
                <a:schemeClr val="bg1">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539552" y="5949280"/>
            <a:ext cx="7250843" cy="769441"/>
          </a:xfrm>
          <a:prstGeom prst="rect">
            <a:avLst/>
          </a:prstGeom>
          <a:solidFill>
            <a:schemeClr val="bg1">
              <a:lumMod val="85000"/>
            </a:schemeClr>
          </a:solidFill>
        </p:spPr>
        <p:txBody>
          <a:bodyPr wrap="square" rtlCol="0">
            <a:spAutoFit/>
          </a:bodyPr>
          <a:lstStyle/>
          <a:p>
            <a:r>
              <a:rPr lang="en-GB" sz="1100" b="1" dirty="0">
                <a:latin typeface="Arial" panose="020B0604020202020204" pitchFamily="34" charset="0"/>
                <a:cs typeface="Arial" panose="020B0604020202020204" pitchFamily="34" charset="0"/>
              </a:rPr>
              <a:t>SELECT </a:t>
            </a:r>
            <a:r>
              <a:rPr lang="en-GB" sz="1100" b="1" dirty="0" err="1">
                <a:latin typeface="Arial" panose="020B0604020202020204" pitchFamily="34" charset="0"/>
                <a:cs typeface="Arial" panose="020B0604020202020204" pitchFamily="34" charset="0"/>
              </a:rPr>
              <a:t>OrderID</a:t>
            </a:r>
            <a:r>
              <a:rPr lang="en-GB" sz="1100" b="1" dirty="0">
                <a:latin typeface="Arial" panose="020B0604020202020204" pitchFamily="34" charset="0"/>
                <a:cs typeface="Arial" panose="020B0604020202020204" pitchFamily="34" charset="0"/>
              </a:rPr>
              <a:t>, Category, Revenue</a:t>
            </a:r>
          </a:p>
          <a:p>
            <a:r>
              <a:rPr lang="en-GB" sz="1100" b="1" dirty="0">
                <a:latin typeface="Arial" panose="020B0604020202020204" pitchFamily="34" charset="0"/>
                <a:cs typeface="Arial" panose="020B0604020202020204" pitchFamily="34" charset="0"/>
              </a:rPr>
              <a:t>FROM</a:t>
            </a:r>
          </a:p>
          <a:p>
            <a:pPr lvl="1"/>
            <a:r>
              <a:rPr lang="en-GB" sz="1100" b="1" dirty="0">
                <a:latin typeface="Arial" panose="020B0604020202020204" pitchFamily="34" charset="0"/>
                <a:cs typeface="Arial" panose="020B0604020202020204" pitchFamily="34" charset="0"/>
              </a:rPr>
              <a:t>(SELECT </a:t>
            </a:r>
            <a:r>
              <a:rPr lang="en-GB" sz="1100" b="1" dirty="0" err="1">
                <a:latin typeface="Arial" panose="020B0604020202020204" pitchFamily="34" charset="0"/>
                <a:cs typeface="Arial" panose="020B0604020202020204" pitchFamily="34" charset="0"/>
              </a:rPr>
              <a:t>OrderID</a:t>
            </a:r>
            <a:r>
              <a:rPr lang="en-GB" sz="1100" b="1" dirty="0">
                <a:latin typeface="Arial" panose="020B0604020202020204" pitchFamily="34" charset="0"/>
                <a:cs typeface="Arial" panose="020B0604020202020204" pitchFamily="34" charset="0"/>
              </a:rPr>
              <a:t>, Bikes, Accessories, Clothing FROM </a:t>
            </a:r>
            <a:r>
              <a:rPr lang="en-GB" sz="1100" b="1" dirty="0" err="1">
                <a:latin typeface="Arial" panose="020B0604020202020204" pitchFamily="34" charset="0"/>
                <a:cs typeface="Arial" panose="020B0604020202020204" pitchFamily="34" charset="0"/>
              </a:rPr>
              <a:t>Sales.SalesByCat</a:t>
            </a:r>
            <a:r>
              <a:rPr lang="en-GB" sz="1100" b="1" dirty="0">
                <a:latin typeface="Arial" panose="020B0604020202020204" pitchFamily="34" charset="0"/>
                <a:cs typeface="Arial" panose="020B0604020202020204" pitchFamily="34" charset="0"/>
              </a:rPr>
              <a:t>) AS </a:t>
            </a:r>
            <a:r>
              <a:rPr lang="en-GB" sz="1100" b="1" dirty="0" err="1">
                <a:latin typeface="Arial" panose="020B0604020202020204" pitchFamily="34" charset="0"/>
                <a:cs typeface="Arial" panose="020B0604020202020204" pitchFamily="34" charset="0"/>
              </a:rPr>
              <a:t>pvt</a:t>
            </a:r>
            <a:endParaRPr lang="en-GB" sz="1100" b="1" dirty="0">
              <a:latin typeface="Arial" panose="020B0604020202020204" pitchFamily="34" charset="0"/>
              <a:cs typeface="Arial" panose="020B0604020202020204" pitchFamily="34" charset="0"/>
            </a:endParaRPr>
          </a:p>
          <a:p>
            <a:r>
              <a:rPr lang="en-GB" sz="1100" b="1" dirty="0">
                <a:solidFill>
                  <a:srgbClr val="FF0000"/>
                </a:solidFill>
                <a:latin typeface="Arial" panose="020B0604020202020204" pitchFamily="34" charset="0"/>
                <a:cs typeface="Arial" panose="020B0604020202020204" pitchFamily="34" charset="0"/>
              </a:rPr>
              <a:t>UNPIVOT</a:t>
            </a:r>
            <a:r>
              <a:rPr lang="en-GB" sz="1100" b="1" dirty="0">
                <a:latin typeface="Arial" panose="020B0604020202020204" pitchFamily="34" charset="0"/>
                <a:cs typeface="Arial" panose="020B0604020202020204" pitchFamily="34" charset="0"/>
              </a:rPr>
              <a:t> (Revenue FOR Category IN([Bikes], [Accessories], [Clothing])) AS </a:t>
            </a:r>
            <a:r>
              <a:rPr lang="en-GB" sz="1100" b="1" dirty="0" err="1">
                <a:latin typeface="Arial" panose="020B0604020202020204" pitchFamily="34" charset="0"/>
                <a:cs typeface="Arial" panose="020B0604020202020204" pitchFamily="34" charset="0"/>
              </a:rPr>
              <a:t>unpvt</a:t>
            </a:r>
            <a:endParaRPr lang="en-GB"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95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43</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Grouping</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1584176"/>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b="1" dirty="0">
                <a:solidFill>
                  <a:schemeClr val="bg1">
                    <a:lumMod val="50000"/>
                  </a:schemeClr>
                </a:solidFill>
                <a:latin typeface="Arial" panose="020B0604020202020204" pitchFamily="34" charset="0"/>
                <a:cs typeface="Arial" panose="020B0604020202020204" pitchFamily="34" charset="0"/>
              </a:rPr>
              <a:t>Demo</a:t>
            </a:r>
          </a:p>
          <a:p>
            <a:endParaRPr lang="en-GB" sz="4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4017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19" y="2204864"/>
            <a:ext cx="4464495"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Windows Functions</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44</a:t>
            </a:fld>
            <a:endParaRPr lang="tr-TR"/>
          </a:p>
        </p:txBody>
      </p:sp>
    </p:spTree>
    <p:extLst>
      <p:ext uri="{BB962C8B-B14F-4D97-AF65-F5344CB8AC3E}">
        <p14:creationId xmlns:p14="http://schemas.microsoft.com/office/powerpoint/2010/main" val="4254688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717549"/>
          </a:xfrm>
        </p:spPr>
        <p:txBody>
          <a:bodyPr>
            <a:normAutofit/>
          </a:bodyPr>
          <a:lstStyle/>
          <a:p>
            <a:r>
              <a:rPr lang="en-US" sz="3600" b="1" dirty="0">
                <a:solidFill>
                  <a:schemeClr val="bg1">
                    <a:lumMod val="50000"/>
                  </a:schemeClr>
                </a:solidFill>
                <a:latin typeface="Arial" panose="020B0604020202020204" pitchFamily="34" charset="0"/>
                <a:cs typeface="Arial" panose="020B0604020202020204" pitchFamily="34" charset="0"/>
              </a:rPr>
              <a:t>SQL windowing</a:t>
            </a:r>
          </a:p>
        </p:txBody>
      </p:sp>
      <p:sp>
        <p:nvSpPr>
          <p:cNvPr id="7171" name="Rectangle 3"/>
          <p:cNvSpPr>
            <a:spLocks noGrp="1" noChangeArrowheads="1"/>
          </p:cNvSpPr>
          <p:nvPr>
            <p:ph idx="1"/>
          </p:nvPr>
        </p:nvSpPr>
        <p:spPr>
          <a:xfrm>
            <a:off x="458787" y="1268760"/>
            <a:ext cx="8021333" cy="4756258"/>
          </a:xfrm>
        </p:spPr>
        <p:txBody>
          <a:bodyPr>
            <a:normAutofit/>
          </a:bodyPr>
          <a:lstStyle/>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Windows extend T-SQL's set-based approach</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Windows allow you to specify an order as part of a calculation, without regard to order of input or final output order</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Windows allow partitioning and framing of rows to support functions</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Window functions can simplify queries that need to find running totals, moving averages, or gaps in data</a:t>
            </a:r>
          </a:p>
        </p:txBody>
      </p:sp>
    </p:spTree>
    <p:extLst>
      <p:ext uri="{BB962C8B-B14F-4D97-AF65-F5344CB8AC3E}">
        <p14:creationId xmlns:p14="http://schemas.microsoft.com/office/powerpoint/2010/main" val="3953376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002"/>
          </a:xfrm>
        </p:spPr>
        <p:txBody>
          <a:bodyPr>
            <a:normAutofit/>
          </a:bodyPr>
          <a:lstStyle/>
          <a:p>
            <a:r>
              <a:rPr lang="en-US" sz="3600" b="1" dirty="0">
                <a:solidFill>
                  <a:schemeClr val="bg1">
                    <a:lumMod val="50000"/>
                  </a:schemeClr>
                </a:solidFill>
                <a:latin typeface="Arial" panose="020B0604020202020204" pitchFamily="34" charset="0"/>
                <a:cs typeface="Arial" panose="020B0604020202020204" pitchFamily="34" charset="0"/>
              </a:rPr>
              <a:t>Partitioning windows</a:t>
            </a:r>
          </a:p>
        </p:txBody>
      </p:sp>
      <p:sp>
        <p:nvSpPr>
          <p:cNvPr id="3" name="Content Placeholder 2"/>
          <p:cNvSpPr>
            <a:spLocks noGrp="1"/>
          </p:cNvSpPr>
          <p:nvPr>
            <p:ph idx="1"/>
          </p:nvPr>
        </p:nvSpPr>
        <p:spPr>
          <a:xfrm>
            <a:off x="457200" y="1196752"/>
            <a:ext cx="8229600" cy="4929411"/>
          </a:xfrm>
        </p:spPr>
        <p:txBody>
          <a:bodyPr>
            <a:normAutofit/>
          </a:bodyPr>
          <a:lstStyle/>
          <a:p>
            <a:r>
              <a:rPr lang="en-US" sz="2400" b="1" dirty="0">
                <a:solidFill>
                  <a:schemeClr val="bg1">
                    <a:lumMod val="50000"/>
                  </a:schemeClr>
                </a:solidFill>
                <a:latin typeface="Arial" panose="020B0604020202020204" pitchFamily="34" charset="0"/>
                <a:cs typeface="Arial" panose="020B0604020202020204" pitchFamily="34" charset="0"/>
              </a:rPr>
              <a:t>Partitioning limits a set to rows with same value in the partitioning column</a:t>
            </a:r>
          </a:p>
          <a:p>
            <a:r>
              <a:rPr lang="en-US" sz="2400" b="1" dirty="0">
                <a:solidFill>
                  <a:schemeClr val="bg1">
                    <a:lumMod val="50000"/>
                  </a:schemeClr>
                </a:solidFill>
                <a:latin typeface="Arial" panose="020B0604020202020204" pitchFamily="34" charset="0"/>
                <a:cs typeface="Arial" panose="020B0604020202020204" pitchFamily="34" charset="0"/>
              </a:rPr>
              <a:t>Use PARTITION BY in the OVER() clause</a:t>
            </a:r>
          </a:p>
          <a:p>
            <a:r>
              <a:rPr lang="en-US" sz="2400" b="1" dirty="0">
                <a:solidFill>
                  <a:schemeClr val="bg1">
                    <a:lumMod val="50000"/>
                  </a:schemeClr>
                </a:solidFill>
                <a:latin typeface="Arial" panose="020B0604020202020204" pitchFamily="34" charset="0"/>
                <a:cs typeface="Arial" panose="020B0604020202020204" pitchFamily="34" charset="0"/>
              </a:rPr>
              <a:t>Without a PARTITION BY clause defined, OVER() creates a single partition of all rows</a:t>
            </a:r>
          </a:p>
        </p:txBody>
      </p:sp>
      <p:sp>
        <p:nvSpPr>
          <p:cNvPr id="4" name="AutoShape 3"/>
          <p:cNvSpPr>
            <a:spLocks noChangeArrowheads="1"/>
          </p:cNvSpPr>
          <p:nvPr/>
        </p:nvSpPr>
        <p:spPr bwMode="auto">
          <a:xfrm>
            <a:off x="766728" y="3357552"/>
            <a:ext cx="7621695" cy="991017"/>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CustomerID</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OrderDate</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TotalDue</a:t>
            </a:r>
            <a:r>
              <a:rPr lang="en-US" sz="1400" b="1"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     </a:t>
            </a:r>
            <a:r>
              <a:rPr lang="en-US" sz="1400" b="1" dirty="0">
                <a:solidFill>
                  <a:srgbClr val="FF33CC"/>
                </a:solidFill>
                <a:latin typeface="Arial" panose="020B0604020202020204" pitchFamily="34" charset="0"/>
                <a:cs typeface="Arial" panose="020B0604020202020204" pitchFamily="34" charset="0"/>
              </a:rPr>
              <a:t>SUM</a:t>
            </a:r>
            <a:r>
              <a:rPr lang="en-US" sz="1400" b="1" dirty="0">
                <a:latin typeface="Arial" panose="020B0604020202020204" pitchFamily="34" charset="0"/>
                <a:cs typeface="Arial" panose="020B0604020202020204" pitchFamily="34" charset="0"/>
              </a:rPr>
              <a:t>(</a:t>
            </a:r>
            <a:r>
              <a:rPr lang="en-US" sz="1400" b="1" dirty="0" err="1">
                <a:latin typeface="Arial" panose="020B0604020202020204" pitchFamily="34" charset="0"/>
                <a:cs typeface="Arial" panose="020B0604020202020204" pitchFamily="34" charset="0"/>
              </a:rPr>
              <a:t>TotalDue</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OVER</a:t>
            </a:r>
            <a:r>
              <a:rPr lang="en-US" sz="1400" b="1" dirty="0">
                <a:latin typeface="Arial" panose="020B0604020202020204" pitchFamily="34" charset="0"/>
                <a:cs typeface="Arial" panose="020B0604020202020204" pitchFamily="34" charset="0"/>
              </a:rPr>
              <a:t>(</a:t>
            </a:r>
            <a:r>
              <a:rPr lang="en-US" sz="1400" b="1" dirty="0">
                <a:solidFill>
                  <a:srgbClr val="0000CC"/>
                </a:solidFill>
                <a:latin typeface="Arial" panose="020B0604020202020204" pitchFamily="34" charset="0"/>
                <a:cs typeface="Arial" panose="020B0604020202020204" pitchFamily="34" charset="0"/>
              </a:rPr>
              <a:t>PARTITION BY </a:t>
            </a:r>
            <a:r>
              <a:rPr lang="en-US" sz="1400" b="1" dirty="0" err="1">
                <a:latin typeface="Arial" panose="020B0604020202020204" pitchFamily="34" charset="0"/>
                <a:cs typeface="Arial" panose="020B0604020202020204" pitchFamily="34" charset="0"/>
              </a:rPr>
              <a:t>CustomerID</a:t>
            </a:r>
            <a:r>
              <a:rPr lang="en-US" sz="1400" b="1" dirty="0">
                <a:latin typeface="Arial" panose="020B0604020202020204" pitchFamily="34" charset="0"/>
                <a:cs typeface="Arial" panose="020B0604020202020204" pitchFamily="34" charset="0"/>
              </a:rPr>
              <a:t>)</a:t>
            </a:r>
          </a:p>
          <a:p>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TotalDueByCust</a:t>
            </a:r>
            <a:endParaRPr lang="en-US" sz="1400" b="1" dirty="0">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FROM</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Sales.SalesOrderHeader</a:t>
            </a:r>
            <a:r>
              <a:rPr lang="en-US" sz="1400" b="1" dirty="0">
                <a:latin typeface="Arial" panose="020B0604020202020204" pitchFamily="34" charset="0"/>
                <a:cs typeface="Arial" panose="020B0604020202020204" pitchFamily="34" charset="0"/>
              </a:rPr>
              <a:t>;</a:t>
            </a:r>
          </a:p>
        </p:txBody>
      </p:sp>
      <p:sp>
        <p:nvSpPr>
          <p:cNvPr id="5" name="AutoShape 3"/>
          <p:cNvSpPr>
            <a:spLocks noChangeArrowheads="1"/>
          </p:cNvSpPr>
          <p:nvPr/>
        </p:nvSpPr>
        <p:spPr bwMode="auto">
          <a:xfrm>
            <a:off x="798625" y="4423191"/>
            <a:ext cx="7589798" cy="1886129"/>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b="1" dirty="0" err="1">
                <a:latin typeface="Arial" panose="020B0604020202020204" pitchFamily="34" charset="0"/>
                <a:cs typeface="Arial" panose="020B0604020202020204" pitchFamily="34" charset="0"/>
              </a:rPr>
              <a:t>CustomerID</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OrderDate</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TotalDue</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TotalDueByCust</a:t>
            </a:r>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   -------------------------- -------- --------------</a:t>
            </a:r>
          </a:p>
          <a:p>
            <a:pPr marL="342900" indent="-342900">
              <a:buAutoNum type="arabicPlain" startAt="11000"/>
            </a:pPr>
            <a:r>
              <a:rPr lang="en-US" sz="1400" b="1" dirty="0">
                <a:latin typeface="Arial" panose="020B0604020202020204" pitchFamily="34" charset="0"/>
                <a:cs typeface="Arial" panose="020B0604020202020204" pitchFamily="34" charset="0"/>
              </a:rPr>
              <a:t>        2007-08-01 00:00:00.000    3756.989   9115.1341</a:t>
            </a:r>
          </a:p>
          <a:p>
            <a:r>
              <a:rPr lang="en-US" sz="1400" b="1" dirty="0">
                <a:latin typeface="Arial" panose="020B0604020202020204" pitchFamily="34" charset="0"/>
                <a:cs typeface="Arial" panose="020B0604020202020204" pitchFamily="34" charset="0"/>
              </a:rPr>
              <a:t>11000        2007-10-01 00:00:00.000    2587.8769  9115.1341 </a:t>
            </a:r>
          </a:p>
          <a:p>
            <a:r>
              <a:rPr lang="en-US" sz="1400" b="1" dirty="0">
                <a:latin typeface="Arial" panose="020B0604020202020204" pitchFamily="34" charset="0"/>
                <a:cs typeface="Arial" panose="020B0604020202020204" pitchFamily="34" charset="0"/>
              </a:rPr>
              <a:t>11000        2006-09-01 00:00:00.000    2770.2682  9115.1341 </a:t>
            </a:r>
          </a:p>
          <a:p>
            <a:r>
              <a:rPr lang="en-US" sz="1400" b="1" dirty="0">
                <a:latin typeface="Arial" panose="020B0604020202020204" pitchFamily="34" charset="0"/>
                <a:cs typeface="Arial" panose="020B0604020202020204" pitchFamily="34" charset="0"/>
              </a:rPr>
              <a:t>11001        2007-08-01 00:00:00.000    2674.0227  7054.1875</a:t>
            </a:r>
          </a:p>
          <a:p>
            <a:r>
              <a:rPr lang="en-US" sz="1400" b="1" dirty="0">
                <a:latin typeface="Arial" panose="020B0604020202020204" pitchFamily="34" charset="0"/>
                <a:cs typeface="Arial" panose="020B0604020202020204" pitchFamily="34" charset="0"/>
              </a:rPr>
              <a:t>11001        2006-11-01 00:00:00.000    3729.364   7054.1875</a:t>
            </a:r>
          </a:p>
          <a:p>
            <a:r>
              <a:rPr lang="en-US" sz="1400" b="1" dirty="0">
                <a:latin typeface="Arial" panose="020B0604020202020204" pitchFamily="34" charset="0"/>
                <a:cs typeface="Arial" panose="020B0604020202020204" pitchFamily="34" charset="0"/>
              </a:rPr>
              <a:t>11001        2007-04-01 00:00:00.000     650.8008  7054.1875</a:t>
            </a:r>
          </a:p>
        </p:txBody>
      </p:sp>
    </p:spTree>
    <p:extLst>
      <p:ext uri="{BB962C8B-B14F-4D97-AF65-F5344CB8AC3E}">
        <p14:creationId xmlns:p14="http://schemas.microsoft.com/office/powerpoint/2010/main" val="1595122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550"/>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Defining window functions</a:t>
            </a:r>
          </a:p>
        </p:txBody>
      </p:sp>
      <p:sp>
        <p:nvSpPr>
          <p:cNvPr id="3" name="Content Placeholder 2"/>
          <p:cNvSpPr>
            <a:spLocks noGrp="1"/>
          </p:cNvSpPr>
          <p:nvPr>
            <p:ph idx="1"/>
          </p:nvPr>
        </p:nvSpPr>
        <p:spPr>
          <a:xfrm>
            <a:off x="458787" y="1484784"/>
            <a:ext cx="8184171" cy="4840860"/>
          </a:xfrm>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A windows function is a function applied to a</a:t>
            </a:r>
            <a:r>
              <a:rPr lang="en-US" sz="2000" b="1" baseline="0" dirty="0">
                <a:solidFill>
                  <a:schemeClr val="bg1">
                    <a:lumMod val="50000"/>
                  </a:schemeClr>
                </a:solidFill>
                <a:latin typeface="Arial" panose="020B0604020202020204" pitchFamily="34" charset="0"/>
                <a:cs typeface="Arial" panose="020B0604020202020204" pitchFamily="34" charset="0"/>
              </a:rPr>
              <a:t> window, or set</a:t>
            </a:r>
            <a:r>
              <a:rPr lang="en-US" sz="2000" b="1" dirty="0">
                <a:solidFill>
                  <a:schemeClr val="bg1">
                    <a:lumMod val="50000"/>
                  </a:schemeClr>
                </a:solidFill>
                <a:latin typeface="Arial" panose="020B0604020202020204" pitchFamily="34" charset="0"/>
                <a:cs typeface="Arial" panose="020B0604020202020204" pitchFamily="34" charset="0"/>
              </a:rPr>
              <a:t> </a:t>
            </a:r>
            <a:r>
              <a:rPr lang="en-US" sz="2000" b="1" baseline="0" dirty="0">
                <a:solidFill>
                  <a:schemeClr val="bg1">
                    <a:lumMod val="50000"/>
                  </a:schemeClr>
                </a:solidFill>
                <a:latin typeface="Arial" panose="020B0604020202020204" pitchFamily="34" charset="0"/>
                <a:cs typeface="Arial" panose="020B0604020202020204" pitchFamily="34" charset="0"/>
              </a:rPr>
              <a:t>of rows</a:t>
            </a:r>
          </a:p>
          <a:p>
            <a:pPr marL="0" indent="0">
              <a:buNone/>
            </a:pPr>
            <a:r>
              <a:rPr lang="en-US" sz="2000" b="1" baseline="0" dirty="0">
                <a:solidFill>
                  <a:schemeClr val="bg1">
                    <a:lumMod val="50000"/>
                  </a:schemeClr>
                </a:solidFill>
                <a:latin typeface="Arial" panose="020B0604020202020204" pitchFamily="34" charset="0"/>
                <a:cs typeface="Arial" panose="020B0604020202020204" pitchFamily="34" charset="0"/>
              </a:rPr>
              <a:t>Window functions include aggregate, ranking, distribution, and offset functions</a:t>
            </a:r>
          </a:p>
          <a:p>
            <a:pPr marL="0" indent="0">
              <a:buNone/>
            </a:pPr>
            <a:endParaRPr lang="en-US" sz="2000" b="1" baseline="0"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baseline="0" dirty="0">
                <a:solidFill>
                  <a:schemeClr val="bg1">
                    <a:lumMod val="50000"/>
                  </a:schemeClr>
                </a:solidFill>
                <a:latin typeface="Arial" panose="020B0604020202020204" pitchFamily="34" charset="0"/>
                <a:cs typeface="Arial" panose="020B0604020202020204" pitchFamily="34" charset="0"/>
              </a:rPr>
              <a:t>Window functions depend on set created</a:t>
            </a:r>
            <a:r>
              <a:rPr lang="en-US" sz="2000" b="1" dirty="0">
                <a:solidFill>
                  <a:schemeClr val="bg1">
                    <a:lumMod val="50000"/>
                  </a:schemeClr>
                </a:solidFill>
                <a:latin typeface="Arial" panose="020B0604020202020204" pitchFamily="34" charset="0"/>
                <a:cs typeface="Arial" panose="020B0604020202020204" pitchFamily="34" charset="0"/>
              </a:rPr>
              <a:t> by OVER()</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Windows aggregate functions:</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    Similar to grouped aggregate functions such as SUM, MIN, MAX, etc.</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    Applied to windows defined by OVER clause</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    Support partitioning, ordering, and framing</a:t>
            </a: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236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Window ranking functions</a:t>
            </a:r>
          </a:p>
        </p:txBody>
      </p:sp>
      <p:sp>
        <p:nvSpPr>
          <p:cNvPr id="3" name="Content Placeholder 2"/>
          <p:cNvSpPr>
            <a:spLocks noGrp="1"/>
          </p:cNvSpPr>
          <p:nvPr>
            <p:ph idx="1"/>
          </p:nvPr>
        </p:nvSpPr>
        <p:spPr>
          <a:xfrm>
            <a:off x="457200" y="1600201"/>
            <a:ext cx="8229600" cy="1252736"/>
          </a:xfrm>
        </p:spPr>
        <p:txBody>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Ranking functions require a windows order clause</a:t>
            </a:r>
          </a:p>
          <a:p>
            <a:pPr marL="457200" lvl="1" indent="0">
              <a:buNone/>
            </a:pPr>
            <a:r>
              <a:rPr lang="en-US" sz="2000" b="1" dirty="0">
                <a:solidFill>
                  <a:schemeClr val="bg1">
                    <a:lumMod val="50000"/>
                  </a:schemeClr>
                </a:solidFill>
                <a:latin typeface="Arial" panose="020B0604020202020204" pitchFamily="34" charset="0"/>
                <a:cs typeface="Arial" panose="020B0604020202020204" pitchFamily="34" charset="0"/>
              </a:rPr>
              <a:t>Partitioning is optional</a:t>
            </a:r>
          </a:p>
          <a:p>
            <a:pPr marL="457200" lvl="1" indent="0">
              <a:buNone/>
            </a:pPr>
            <a:r>
              <a:rPr lang="en-US" sz="2000" b="1" dirty="0">
                <a:solidFill>
                  <a:schemeClr val="bg1">
                    <a:lumMod val="50000"/>
                  </a:schemeClr>
                </a:solidFill>
                <a:latin typeface="Arial" panose="020B0604020202020204" pitchFamily="34" charset="0"/>
                <a:cs typeface="Arial" panose="020B0604020202020204" pitchFamily="34" charset="0"/>
              </a:rPr>
              <a:t>To display results in sorted order still requires ORDER BY!</a:t>
            </a:r>
            <a:endParaRPr lang="en-US"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nvPr>
        </p:nvGraphicFramePr>
        <p:xfrm>
          <a:off x="827584" y="2996952"/>
          <a:ext cx="7517363" cy="2926080"/>
        </p:xfrm>
        <a:graphic>
          <a:graphicData uri="http://schemas.openxmlformats.org/drawingml/2006/table">
            <a:tbl>
              <a:tblPr firstRow="1" bandRow="1">
                <a:tableStyleId>{2A488322-F2BA-4B5B-9748-0D474271808F}</a:tableStyleId>
              </a:tblPr>
              <a:tblGrid>
                <a:gridCol w="1787857">
                  <a:extLst>
                    <a:ext uri="{9D8B030D-6E8A-4147-A177-3AD203B41FA5}">
                      <a16:colId xmlns:a16="http://schemas.microsoft.com/office/drawing/2014/main" val="20000"/>
                    </a:ext>
                  </a:extLst>
                </a:gridCol>
                <a:gridCol w="5729506">
                  <a:extLst>
                    <a:ext uri="{9D8B030D-6E8A-4147-A177-3AD203B41FA5}">
                      <a16:colId xmlns:a16="http://schemas.microsoft.com/office/drawing/2014/main" val="20001"/>
                    </a:ext>
                  </a:extLst>
                </a:gridCol>
              </a:tblGrid>
              <a:tr h="0">
                <a:tc>
                  <a:txBody>
                    <a:bodyPr/>
                    <a:lstStyle/>
                    <a:p>
                      <a:r>
                        <a:rPr lang="en-US" dirty="0"/>
                        <a:t>Function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dirty="0"/>
                        <a:t>Description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dirty="0"/>
                        <a:t>RANK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Returns the rank of each row within the partition of a result set. May include ties and gaps.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DENSE_RANK</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Returns the rank of each row within the partition of a result set. May include ties</a:t>
                      </a:r>
                      <a:r>
                        <a:rPr lang="en-US" sz="1600" baseline="0" dirty="0"/>
                        <a:t> but w</a:t>
                      </a:r>
                      <a:r>
                        <a:rPr lang="en-US" sz="1600" dirty="0"/>
                        <a:t>ill</a:t>
                      </a:r>
                      <a:r>
                        <a:rPr lang="en-US" sz="1600" baseline="0" dirty="0"/>
                        <a:t> not include </a:t>
                      </a:r>
                      <a:r>
                        <a:rPr lang="en-US" sz="1600" dirty="0"/>
                        <a:t>gaps.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ROW_NUMBER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Returns </a:t>
                      </a:r>
                      <a:r>
                        <a:rPr lang="en-US" sz="1600" baseline="0" dirty="0"/>
                        <a:t>a unique sequential row number within partition based on current order.</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dirty="0"/>
                        <a:t>NTILE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Distributes the rows in an ordered partition into a specified number of groups. Returns the number of the group</a:t>
                      </a:r>
                      <a:r>
                        <a:rPr lang="en-US" sz="1600" baseline="0" dirty="0"/>
                        <a:t> to which the current row belongs.</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3939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Window offset</a:t>
            </a:r>
            <a:r>
              <a:rPr lang="en-US" b="1" baseline="0" dirty="0">
                <a:solidFill>
                  <a:schemeClr val="bg1">
                    <a:lumMod val="50000"/>
                  </a:schemeClr>
                </a:solidFill>
                <a:latin typeface="Arial" panose="020B0604020202020204" pitchFamily="34" charset="0"/>
                <a:cs typeface="Arial" panose="020B0604020202020204" pitchFamily="34" charset="0"/>
              </a:rPr>
              <a:t> functions</a:t>
            </a:r>
            <a:endParaRPr lang="en-US"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9552" y="1600201"/>
            <a:ext cx="8147248" cy="1684783"/>
          </a:xfrm>
        </p:spPr>
        <p:txBody>
          <a:bodyPr>
            <a:normAutofit/>
          </a:bodyPr>
          <a:lstStyle/>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Window offset functions allow comparisons between rows in a set without the need for a self-join</a:t>
            </a:r>
          </a:p>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Offset functions operate on an position relative to the current row, or to the start or end of the window frame</a:t>
            </a:r>
          </a:p>
        </p:txBody>
      </p:sp>
      <p:graphicFrame>
        <p:nvGraphicFramePr>
          <p:cNvPr id="4" name="Table 3"/>
          <p:cNvGraphicFramePr>
            <a:graphicFrameLocks noGrp="1"/>
          </p:cNvGraphicFramePr>
          <p:nvPr>
            <p:extLst/>
          </p:nvPr>
        </p:nvGraphicFramePr>
        <p:xfrm>
          <a:off x="824796" y="3483064"/>
          <a:ext cx="7563628" cy="2682240"/>
        </p:xfrm>
        <a:graphic>
          <a:graphicData uri="http://schemas.openxmlformats.org/drawingml/2006/table">
            <a:tbl>
              <a:tblPr firstRow="1" bandRow="1">
                <a:tableStyleId>{2A488322-F2BA-4B5B-9748-0D474271808F}</a:tableStyleId>
              </a:tblPr>
              <a:tblGrid>
                <a:gridCol w="1516834">
                  <a:extLst>
                    <a:ext uri="{9D8B030D-6E8A-4147-A177-3AD203B41FA5}">
                      <a16:colId xmlns:a16="http://schemas.microsoft.com/office/drawing/2014/main" val="20000"/>
                    </a:ext>
                  </a:extLst>
                </a:gridCol>
                <a:gridCol w="6046794">
                  <a:extLst>
                    <a:ext uri="{9D8B030D-6E8A-4147-A177-3AD203B41FA5}">
                      <a16:colId xmlns:a16="http://schemas.microsoft.com/office/drawing/2014/main" val="20001"/>
                    </a:ext>
                  </a:extLst>
                </a:gridCol>
              </a:tblGrid>
              <a:tr h="0">
                <a:tc>
                  <a:txBody>
                    <a:bodyPr/>
                    <a:lstStyle/>
                    <a:p>
                      <a:r>
                        <a:rPr lang="en-US" dirty="0"/>
                        <a:t>Function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US" dirty="0"/>
                        <a:t>Description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dirty="0"/>
                        <a:t>LAG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t>Returns an expression from a previous row that is a defined offset</a:t>
                      </a:r>
                      <a:r>
                        <a:rPr lang="en-US" sz="1600" baseline="0" dirty="0"/>
                        <a:t> from the current row</a:t>
                      </a:r>
                      <a:r>
                        <a:rPr lang="en-US" sz="1600" dirty="0"/>
                        <a:t>. Returns NULL if no row at specified</a:t>
                      </a:r>
                      <a:r>
                        <a:rPr lang="en-US" sz="1600" baseline="0" dirty="0"/>
                        <a:t> position.</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LEAD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Returns an expression from a later row that is a defined offset</a:t>
                      </a:r>
                      <a:r>
                        <a:rPr lang="en-US" sz="1600" baseline="0" dirty="0"/>
                        <a:t> from the current row.</a:t>
                      </a:r>
                      <a:r>
                        <a:rPr lang="en-US" sz="1600" dirty="0"/>
                        <a:t> Returns NULL if no row at specified</a:t>
                      </a:r>
                      <a:r>
                        <a:rPr lang="en-US" sz="1600" baseline="0" dirty="0"/>
                        <a:t> position.</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FIRST_VALUE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t>Returns </a:t>
                      </a:r>
                      <a:r>
                        <a:rPr lang="en-US" sz="1600" baseline="0" dirty="0"/>
                        <a:t>the first value in the current window frame. Requires window ordering to be meaningful.</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LAST_VALUE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t>Returns the last value in the current window frame. </a:t>
                      </a:r>
                      <a:r>
                        <a:rPr lang="en-US" sz="1600" baseline="0" dirty="0"/>
                        <a:t>Requires window ordering to be meaningful.</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5228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normAutofit fontScale="90000"/>
          </a:bodyPr>
          <a:lstStyle/>
          <a:p>
            <a:r>
              <a:rPr lang="en-GB" b="1" dirty="0">
                <a:solidFill>
                  <a:schemeClr val="bg1">
                    <a:lumMod val="50000"/>
                  </a:schemeClr>
                </a:solidFill>
                <a:latin typeface="Arial" panose="020B0604020202020204" pitchFamily="34" charset="0"/>
                <a:cs typeface="Arial" panose="020B0604020202020204" pitchFamily="34" charset="0"/>
              </a:rPr>
              <a:t>Join Concepts</a:t>
            </a:r>
          </a:p>
        </p:txBody>
      </p:sp>
      <p:sp>
        <p:nvSpPr>
          <p:cNvPr id="3" name="Content Placeholder 2"/>
          <p:cNvSpPr>
            <a:spLocks noGrp="1"/>
          </p:cNvSpPr>
          <p:nvPr>
            <p:ph sz="quarter" idx="10"/>
          </p:nvPr>
        </p:nvSpPr>
        <p:spPr>
          <a:xfrm>
            <a:off x="457200" y="1196752"/>
            <a:ext cx="8229600" cy="2899801"/>
          </a:xfrm>
        </p:spPr>
        <p:txBody>
          <a:bodyPr>
            <a:normAutofit/>
          </a:bodyPr>
          <a:lstStyle/>
          <a:p>
            <a:pPr marL="0" indent="0">
              <a:buNone/>
            </a:pPr>
            <a:r>
              <a:rPr lang="en-GB" sz="2000" b="1" dirty="0">
                <a:solidFill>
                  <a:schemeClr val="bg1">
                    <a:lumMod val="50000"/>
                  </a:schemeClr>
                </a:solidFill>
                <a:latin typeface="Arial" panose="020B0604020202020204" pitchFamily="34" charset="0"/>
                <a:cs typeface="Arial" panose="020B0604020202020204" pitchFamily="34" charset="0"/>
              </a:rPr>
              <a:t>Combine rows from multiple tables by specifying matching criteria</a:t>
            </a:r>
          </a:p>
          <a:p>
            <a:pPr marL="457200" lvl="1" indent="0">
              <a:buNone/>
            </a:pPr>
            <a:r>
              <a:rPr lang="en-GB" sz="2000" b="1" dirty="0">
                <a:solidFill>
                  <a:schemeClr val="bg1">
                    <a:lumMod val="50000"/>
                  </a:schemeClr>
                </a:solidFill>
                <a:latin typeface="Arial" panose="020B0604020202020204" pitchFamily="34" charset="0"/>
                <a:cs typeface="Arial" panose="020B0604020202020204" pitchFamily="34" charset="0"/>
              </a:rPr>
              <a:t>Usually based on primary key – foreign key relationships</a:t>
            </a:r>
          </a:p>
          <a:p>
            <a:pPr marL="457200" lvl="1" indent="0">
              <a:buNone/>
            </a:pPr>
            <a:r>
              <a:rPr lang="en-GB" sz="2000" b="1" dirty="0">
                <a:solidFill>
                  <a:schemeClr val="bg1">
                    <a:lumMod val="50000"/>
                  </a:schemeClr>
                </a:solidFill>
                <a:latin typeface="Arial" panose="020B0604020202020204" pitchFamily="34" charset="0"/>
                <a:cs typeface="Arial" panose="020B0604020202020204" pitchFamily="34" charset="0"/>
              </a:rPr>
              <a:t>For example, return rows that combine data from the Employee and </a:t>
            </a:r>
            <a:r>
              <a:rPr lang="en-GB" sz="2000" b="1" dirty="0" err="1">
                <a:solidFill>
                  <a:schemeClr val="bg1">
                    <a:lumMod val="50000"/>
                  </a:schemeClr>
                </a:solidFill>
                <a:latin typeface="Arial" panose="020B0604020202020204" pitchFamily="34" charset="0"/>
                <a:cs typeface="Arial" panose="020B0604020202020204" pitchFamily="34" charset="0"/>
              </a:rPr>
              <a:t>SalesOrder</a:t>
            </a:r>
            <a:r>
              <a:rPr lang="en-GB" sz="2000" b="1" dirty="0">
                <a:solidFill>
                  <a:schemeClr val="bg1">
                    <a:lumMod val="50000"/>
                  </a:schemeClr>
                </a:solidFill>
                <a:latin typeface="Arial" panose="020B0604020202020204" pitchFamily="34" charset="0"/>
                <a:cs typeface="Arial" panose="020B0604020202020204" pitchFamily="34" charset="0"/>
              </a:rPr>
              <a:t> tables by matching the </a:t>
            </a:r>
            <a:r>
              <a:rPr lang="en-GB" sz="2000" b="1" dirty="0" err="1">
                <a:solidFill>
                  <a:schemeClr val="bg1">
                    <a:lumMod val="50000"/>
                  </a:schemeClr>
                </a:solidFill>
                <a:latin typeface="Arial" panose="020B0604020202020204" pitchFamily="34" charset="0"/>
                <a:cs typeface="Arial" panose="020B0604020202020204" pitchFamily="34" charset="0"/>
              </a:rPr>
              <a:t>Employee.EmployeeID</a:t>
            </a:r>
            <a:r>
              <a:rPr lang="en-GB" sz="2000" b="1" dirty="0">
                <a:solidFill>
                  <a:schemeClr val="bg1">
                    <a:lumMod val="50000"/>
                  </a:schemeClr>
                </a:solidFill>
                <a:latin typeface="Arial" panose="020B0604020202020204" pitchFamily="34" charset="0"/>
                <a:cs typeface="Arial" panose="020B0604020202020204" pitchFamily="34" charset="0"/>
              </a:rPr>
              <a:t> primary key to the </a:t>
            </a:r>
            <a:r>
              <a:rPr lang="en-GB" sz="2000" b="1" dirty="0" err="1">
                <a:solidFill>
                  <a:schemeClr val="bg1">
                    <a:lumMod val="50000"/>
                  </a:schemeClr>
                </a:solidFill>
                <a:latin typeface="Arial" panose="020B0604020202020204" pitchFamily="34" charset="0"/>
                <a:cs typeface="Arial" panose="020B0604020202020204" pitchFamily="34" charset="0"/>
              </a:rPr>
              <a:t>SalesOrder.EmployeeID</a:t>
            </a:r>
            <a:r>
              <a:rPr lang="en-GB" sz="2000" b="1" dirty="0">
                <a:solidFill>
                  <a:schemeClr val="bg1">
                    <a:lumMod val="50000"/>
                  </a:schemeClr>
                </a:solidFill>
                <a:latin typeface="Arial" panose="020B0604020202020204" pitchFamily="34" charset="0"/>
                <a:cs typeface="Arial" panose="020B0604020202020204" pitchFamily="34" charset="0"/>
              </a:rPr>
              <a:t> foreign key</a:t>
            </a:r>
          </a:p>
          <a:p>
            <a:pPr marL="0" indent="0">
              <a:buNone/>
            </a:pPr>
            <a:r>
              <a:rPr lang="en-GB" sz="2000" b="1" dirty="0">
                <a:solidFill>
                  <a:schemeClr val="bg1">
                    <a:lumMod val="50000"/>
                  </a:schemeClr>
                </a:solidFill>
                <a:latin typeface="Arial" panose="020B0604020202020204" pitchFamily="34" charset="0"/>
                <a:cs typeface="Arial" panose="020B0604020202020204" pitchFamily="34" charset="0"/>
              </a:rPr>
              <a:t>It helps to think of the tables as sets in a Venn diagram</a:t>
            </a:r>
          </a:p>
        </p:txBody>
      </p:sp>
      <p:grpSp>
        <p:nvGrpSpPr>
          <p:cNvPr id="12" name="Group 11"/>
          <p:cNvGrpSpPr/>
          <p:nvPr/>
        </p:nvGrpSpPr>
        <p:grpSpPr>
          <a:xfrm>
            <a:off x="2417675" y="4344777"/>
            <a:ext cx="4746612" cy="1688561"/>
            <a:chOff x="3351383" y="4375354"/>
            <a:chExt cx="6328818" cy="2251415"/>
          </a:xfrm>
        </p:grpSpPr>
        <p:grpSp>
          <p:nvGrpSpPr>
            <p:cNvPr id="6" name="Group 5"/>
            <p:cNvGrpSpPr/>
            <p:nvPr/>
          </p:nvGrpSpPr>
          <p:grpSpPr>
            <a:xfrm>
              <a:off x="3883741" y="4375354"/>
              <a:ext cx="2733369" cy="1907777"/>
              <a:chOff x="3293806" y="4188542"/>
              <a:chExt cx="3567653" cy="2490072"/>
            </a:xfrm>
          </p:grpSpPr>
          <p:sp>
            <p:nvSpPr>
              <p:cNvPr id="4" name="Oval 3"/>
              <p:cNvSpPr/>
              <p:nvPr/>
            </p:nvSpPr>
            <p:spPr>
              <a:xfrm>
                <a:off x="3293806" y="4188542"/>
                <a:ext cx="2290917" cy="2490072"/>
              </a:xfrm>
              <a:prstGeom prst="ellipse">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350" b="1">
                  <a:solidFill>
                    <a:schemeClr val="bg1">
                      <a:lumMod val="50000"/>
                    </a:schemeClr>
                  </a:solidFill>
                  <a:latin typeface="Arial" panose="020B0604020202020204" pitchFamily="34" charset="0"/>
                  <a:cs typeface="Arial" panose="020B0604020202020204" pitchFamily="34" charset="0"/>
                </a:endParaRPr>
              </a:p>
            </p:txBody>
          </p:sp>
          <p:sp>
            <p:nvSpPr>
              <p:cNvPr id="5" name="Oval 4"/>
              <p:cNvSpPr/>
              <p:nvPr/>
            </p:nvSpPr>
            <p:spPr>
              <a:xfrm>
                <a:off x="4570542" y="4188542"/>
                <a:ext cx="2290917" cy="2490072"/>
              </a:xfrm>
              <a:prstGeom prst="ellipse">
                <a:avLst/>
              </a:prstGeom>
              <a:no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350" b="1">
                  <a:solidFill>
                    <a:schemeClr val="bg1">
                      <a:lumMod val="50000"/>
                    </a:schemeClr>
                  </a:solidFill>
                  <a:latin typeface="Arial" panose="020B0604020202020204" pitchFamily="34" charset="0"/>
                  <a:cs typeface="Arial" panose="020B0604020202020204" pitchFamily="34" charset="0"/>
                </a:endParaRPr>
              </a:p>
            </p:txBody>
          </p:sp>
        </p:grpSp>
        <p:sp>
          <p:nvSpPr>
            <p:cNvPr id="7" name="TextBox 6"/>
            <p:cNvSpPr txBox="1"/>
            <p:nvPr/>
          </p:nvSpPr>
          <p:spPr>
            <a:xfrm>
              <a:off x="3351383" y="6226660"/>
              <a:ext cx="1336263" cy="400109"/>
            </a:xfrm>
            <a:prstGeom prst="rect">
              <a:avLst/>
            </a:prstGeom>
            <a:noFill/>
          </p:spPr>
          <p:txBody>
            <a:bodyPr wrap="none" rtlCol="0">
              <a:spAutoFit/>
            </a:bodyPr>
            <a:lstStyle/>
            <a:p>
              <a:r>
                <a:rPr lang="en-GB" sz="1350" b="1" dirty="0">
                  <a:solidFill>
                    <a:schemeClr val="accent6">
                      <a:lumMod val="75000"/>
                    </a:schemeClr>
                  </a:solidFill>
                  <a:latin typeface="Arial" panose="020B0604020202020204" pitchFamily="34" charset="0"/>
                  <a:cs typeface="Arial" panose="020B0604020202020204" pitchFamily="34" charset="0"/>
                </a:rPr>
                <a:t>Employee</a:t>
              </a:r>
            </a:p>
          </p:txBody>
        </p:sp>
        <p:sp>
          <p:nvSpPr>
            <p:cNvPr id="8" name="TextBox 7"/>
            <p:cNvSpPr txBox="1"/>
            <p:nvPr/>
          </p:nvSpPr>
          <p:spPr>
            <a:xfrm>
              <a:off x="6031796" y="6210593"/>
              <a:ext cx="1477328" cy="400109"/>
            </a:xfrm>
            <a:prstGeom prst="rect">
              <a:avLst/>
            </a:prstGeom>
            <a:noFill/>
          </p:spPr>
          <p:txBody>
            <a:bodyPr wrap="none" rtlCol="0">
              <a:spAutoFit/>
            </a:bodyPr>
            <a:lstStyle/>
            <a:p>
              <a:r>
                <a:rPr lang="en-GB" sz="1350" b="1" dirty="0" err="1">
                  <a:solidFill>
                    <a:schemeClr val="bg1">
                      <a:lumMod val="50000"/>
                    </a:schemeClr>
                  </a:solidFill>
                  <a:latin typeface="Arial" panose="020B0604020202020204" pitchFamily="34" charset="0"/>
                  <a:cs typeface="Arial" panose="020B0604020202020204" pitchFamily="34" charset="0"/>
                </a:rPr>
                <a:t>SalesOrder</a:t>
              </a:r>
              <a:endParaRPr lang="en-GB" sz="1350" b="1" dirty="0">
                <a:solidFill>
                  <a:schemeClr val="bg1">
                    <a:lumMod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45837" y="4842386"/>
              <a:ext cx="2234364" cy="954108"/>
            </a:xfrm>
            <a:prstGeom prst="rect">
              <a:avLst/>
            </a:prstGeom>
            <a:noFill/>
          </p:spPr>
          <p:txBody>
            <a:bodyPr wrap="square" rtlCol="0">
              <a:spAutoFit/>
            </a:bodyPr>
            <a:lstStyle/>
            <a:p>
              <a:r>
                <a:rPr lang="en-GB" sz="1350" b="1" dirty="0">
                  <a:solidFill>
                    <a:schemeClr val="bg1">
                      <a:lumMod val="50000"/>
                    </a:schemeClr>
                  </a:solidFill>
                  <a:latin typeface="Arial" panose="020B0604020202020204" pitchFamily="34" charset="0"/>
                  <a:cs typeface="Arial" panose="020B0604020202020204" pitchFamily="34" charset="0"/>
                </a:rPr>
                <a:t>Sales orders that were taken by employees</a:t>
              </a:r>
            </a:p>
          </p:txBody>
        </p:sp>
        <p:cxnSp>
          <p:nvCxnSpPr>
            <p:cNvPr id="11" name="Straight Arrow Connector 10"/>
            <p:cNvCxnSpPr>
              <a:cxnSpLocks/>
              <a:stCxn id="9" idx="1"/>
            </p:cNvCxnSpPr>
            <p:nvPr/>
          </p:nvCxnSpPr>
          <p:spPr>
            <a:xfrm flipH="1">
              <a:off x="5345765" y="5319441"/>
              <a:ext cx="2100072" cy="391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1779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2D0AE-AB91-4B2C-9432-9B438646F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194622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5040560" cy="2232248"/>
          </a:xfrm>
        </p:spPr>
        <p:txBody>
          <a:bodyPr>
            <a:normAutofit/>
          </a:bodyPr>
          <a:lstStyle/>
          <a:p>
            <a:pPr algn="l"/>
            <a:r>
              <a:rPr lang="en-GB" sz="4000" b="1" dirty="0">
                <a:solidFill>
                  <a:schemeClr val="bg1">
                    <a:lumMod val="65000"/>
                  </a:schemeClr>
                </a:solidFill>
                <a:latin typeface="Arial" panose="020B0604020202020204" pitchFamily="34" charset="0"/>
                <a:cs typeface="Arial" panose="020B0604020202020204" pitchFamily="34" charset="0"/>
              </a:rPr>
              <a:t>Insert, Update, Delete, Truncate</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51</a:t>
            </a:fld>
            <a:endParaRPr lang="tr-TR"/>
          </a:p>
        </p:txBody>
      </p:sp>
    </p:spTree>
    <p:extLst>
      <p:ext uri="{BB962C8B-B14F-4D97-AF65-F5344CB8AC3E}">
        <p14:creationId xmlns:p14="http://schemas.microsoft.com/office/powerpoint/2010/main" val="3843054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692997"/>
          </a:xfrm>
        </p:spPr>
        <p:txBody>
          <a:bodyPr>
            <a:normAutofit/>
          </a:bodyPr>
          <a:lstStyle/>
          <a:p>
            <a:r>
              <a:rPr lang="en-US" sz="3600" b="1" dirty="0">
                <a:solidFill>
                  <a:schemeClr val="bg1">
                    <a:lumMod val="50000"/>
                  </a:schemeClr>
                </a:solidFill>
                <a:latin typeface="Arial" panose="020B0604020202020204" pitchFamily="34" charset="0"/>
                <a:cs typeface="Arial" panose="020B0604020202020204" pitchFamily="34" charset="0"/>
              </a:rPr>
              <a:t>Using INSERT</a:t>
            </a:r>
            <a:r>
              <a:rPr lang="en-US" sz="3600" b="1" baseline="0" dirty="0">
                <a:solidFill>
                  <a:schemeClr val="bg1">
                    <a:lumMod val="50000"/>
                  </a:schemeClr>
                </a:solidFill>
                <a:latin typeface="Arial" panose="020B0604020202020204" pitchFamily="34" charset="0"/>
                <a:cs typeface="Arial" panose="020B0604020202020204" pitchFamily="34" charset="0"/>
              </a:rPr>
              <a:t> to add </a:t>
            </a:r>
            <a:r>
              <a:rPr lang="en-US" sz="3600" b="1" dirty="0">
                <a:solidFill>
                  <a:schemeClr val="bg1">
                    <a:lumMod val="50000"/>
                  </a:schemeClr>
                </a:solidFill>
                <a:latin typeface="Arial" panose="020B0604020202020204" pitchFamily="34" charset="0"/>
                <a:cs typeface="Arial" panose="020B0604020202020204" pitchFamily="34" charset="0"/>
              </a:rPr>
              <a:t>d</a:t>
            </a:r>
            <a:r>
              <a:rPr lang="en-US" sz="3600" b="1" baseline="0" dirty="0">
                <a:solidFill>
                  <a:schemeClr val="bg1">
                    <a:lumMod val="50000"/>
                  </a:schemeClr>
                </a:solidFill>
                <a:latin typeface="Arial" panose="020B0604020202020204" pitchFamily="34" charset="0"/>
                <a:cs typeface="Arial" panose="020B0604020202020204" pitchFamily="34" charset="0"/>
              </a:rPr>
              <a:t>ata</a:t>
            </a:r>
            <a:endParaRPr lang="en-US" sz="3600" b="1" dirty="0">
              <a:solidFill>
                <a:schemeClr val="bg1">
                  <a:lumMod val="50000"/>
                </a:schemeClr>
              </a:solidFill>
              <a:latin typeface="Arial" panose="020B0604020202020204" pitchFamily="34" charset="0"/>
              <a:cs typeface="Arial" panose="020B0604020202020204" pitchFamily="34" charset="0"/>
            </a:endParaRPr>
          </a:p>
        </p:txBody>
      </p:sp>
      <p:sp>
        <p:nvSpPr>
          <p:cNvPr id="7171" name="Rectangle 3"/>
          <p:cNvSpPr>
            <a:spLocks noGrp="1" noChangeArrowheads="1"/>
          </p:cNvSpPr>
          <p:nvPr>
            <p:ph idx="1"/>
          </p:nvPr>
        </p:nvSpPr>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The INSERT...VALUES statement inserts a single row by default</a:t>
            </a: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Table and row constructors add multi-row capability to INSERT...VALUES</a:t>
            </a:r>
          </a:p>
        </p:txBody>
      </p:sp>
      <p:sp>
        <p:nvSpPr>
          <p:cNvPr id="4" name="AutoShape 3"/>
          <p:cNvSpPr>
            <a:spLocks noChangeArrowheads="1"/>
          </p:cNvSpPr>
          <p:nvPr/>
        </p:nvSpPr>
        <p:spPr bwMode="auto">
          <a:xfrm>
            <a:off x="827585" y="4430628"/>
            <a:ext cx="7488832" cy="1374636"/>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CC"/>
                </a:solidFill>
                <a:latin typeface="Arial" panose="020B0604020202020204" pitchFamily="34" charset="0"/>
                <a:cs typeface="Arial" panose="020B0604020202020204" pitchFamily="34" charset="0"/>
              </a:rPr>
              <a:t>INSERT INTO </a:t>
            </a:r>
            <a:r>
              <a:rPr lang="en-US" sz="1600" b="1" dirty="0" err="1">
                <a:latin typeface="Arial" panose="020B0604020202020204" pitchFamily="34" charset="0"/>
                <a:cs typeface="Arial" panose="020B0604020202020204" pitchFamily="34" charset="0"/>
              </a:rPr>
              <a:t>Production.UnitMeasure</a:t>
            </a:r>
            <a:r>
              <a:rPr lang="en-US" sz="1600" b="1" dirty="0">
                <a:latin typeface="Arial" panose="020B0604020202020204" pitchFamily="34" charset="0"/>
                <a:cs typeface="Arial" panose="020B0604020202020204" pitchFamily="34" charset="0"/>
              </a:rPr>
              <a:t> (Name, </a:t>
            </a:r>
            <a:r>
              <a:rPr lang="en-US" sz="1600" b="1" dirty="0" err="1">
                <a:latin typeface="Arial" panose="020B0604020202020204" pitchFamily="34" charset="0"/>
                <a:cs typeface="Arial" panose="020B0604020202020204" pitchFamily="34" charset="0"/>
              </a:rPr>
              <a:t>UnitMeasureCode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ModifiedDate</a:t>
            </a:r>
            <a:r>
              <a:rPr lang="en-US" sz="1600" b="1" dirty="0">
                <a:latin typeface="Arial" panose="020B0604020202020204" pitchFamily="34" charset="0"/>
                <a:cs typeface="Arial" panose="020B0604020202020204" pitchFamily="34" charset="0"/>
              </a:rPr>
              <a:t>)</a:t>
            </a:r>
          </a:p>
          <a:p>
            <a:r>
              <a:rPr lang="en-US" sz="1600" b="1" dirty="0">
                <a:solidFill>
                  <a:srgbClr val="0000FF"/>
                </a:solidFill>
                <a:latin typeface="Arial" panose="020B0604020202020204" pitchFamily="34" charset="0"/>
                <a:cs typeface="Arial" panose="020B0604020202020204" pitchFamily="34" charset="0"/>
              </a:rPr>
              <a:t>VALUES</a:t>
            </a:r>
          </a:p>
          <a:p>
            <a:r>
              <a:rPr lang="en-US" sz="1600" b="1" dirty="0">
                <a:solidFill>
                  <a:srgbClr val="0000FF"/>
                </a:solidFill>
                <a:latin typeface="Arial" panose="020B0604020202020204" pitchFamily="34" charset="0"/>
                <a:cs typeface="Arial" panose="020B0604020202020204" pitchFamily="34" charset="0"/>
              </a:rPr>
              <a:t>	</a:t>
            </a:r>
            <a:r>
              <a:rPr lang="en-US" sz="1600" b="1" dirty="0">
                <a:solidFill>
                  <a:srgbClr val="808080"/>
                </a:solidFill>
                <a:latin typeface="Arial" panose="020B0604020202020204" pitchFamily="34" charset="0"/>
                <a:cs typeface="Arial" panose="020B0604020202020204" pitchFamily="34" charset="0"/>
              </a:rPr>
              <a:t>(</a:t>
            </a:r>
            <a:r>
              <a:rPr lang="en-US" sz="1600" b="1" dirty="0" err="1">
                <a:solidFill>
                  <a:srgbClr val="FF0000"/>
                </a:solidFill>
                <a:latin typeface="Arial" panose="020B0604020202020204" pitchFamily="34" charset="0"/>
                <a:cs typeface="Arial" panose="020B0604020202020204" pitchFamily="34" charset="0"/>
              </a:rPr>
              <a:t>N'Square</a:t>
            </a:r>
            <a:r>
              <a:rPr lang="en-US" sz="1600" b="1" dirty="0">
                <a:solidFill>
                  <a:srgbClr val="FF0000"/>
                </a:solidFill>
                <a:latin typeface="Arial" panose="020B0604020202020204" pitchFamily="34" charset="0"/>
                <a:cs typeface="Arial" panose="020B0604020202020204" pitchFamily="34" charset="0"/>
              </a:rPr>
              <a:t> Feet'</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N‘F2'</a:t>
            </a:r>
            <a:r>
              <a:rPr lang="en-US" sz="1600" b="1" dirty="0">
                <a:latin typeface="Arial" panose="020B0604020202020204" pitchFamily="34" charset="0"/>
                <a:cs typeface="Arial" panose="020B0604020202020204" pitchFamily="34" charset="0"/>
              </a:rPr>
              <a:t>, </a:t>
            </a:r>
            <a:r>
              <a:rPr lang="en-US" sz="1600" b="1" dirty="0">
                <a:solidFill>
                  <a:srgbClr val="FF33CC"/>
                </a:solidFill>
                <a:latin typeface="Arial" panose="020B0604020202020204" pitchFamily="34" charset="0"/>
                <a:cs typeface="Arial" panose="020B0604020202020204" pitchFamily="34" charset="0"/>
              </a:rPr>
              <a:t>GETDATE()</a:t>
            </a:r>
            <a:r>
              <a:rPr lang="en-US" sz="1600" b="1" dirty="0">
                <a:solidFill>
                  <a:srgbClr val="808080"/>
                </a:solidFill>
                <a:latin typeface="Arial" panose="020B0604020202020204" pitchFamily="34" charset="0"/>
                <a:cs typeface="Arial" panose="020B0604020202020204" pitchFamily="34" charset="0"/>
              </a:rPr>
              <a:t>), </a:t>
            </a:r>
          </a:p>
          <a:p>
            <a:r>
              <a:rPr lang="en-US" sz="1600" b="1" dirty="0">
                <a:solidFill>
                  <a:srgbClr val="808080"/>
                </a:solidFill>
                <a:latin typeface="Arial" panose="020B0604020202020204" pitchFamily="34" charset="0"/>
                <a:cs typeface="Arial" panose="020B0604020202020204" pitchFamily="34" charset="0"/>
              </a:rPr>
              <a:t>	(</a:t>
            </a:r>
            <a:r>
              <a:rPr lang="en-US" sz="1600" b="1" dirty="0" err="1">
                <a:solidFill>
                  <a:srgbClr val="FF0000"/>
                </a:solidFill>
                <a:latin typeface="Arial" panose="020B0604020202020204" pitchFamily="34" charset="0"/>
                <a:cs typeface="Arial" panose="020B0604020202020204" pitchFamily="34" charset="0"/>
              </a:rPr>
              <a:t>N'Square</a:t>
            </a:r>
            <a:r>
              <a:rPr lang="en-US" sz="1600" b="1" dirty="0">
                <a:solidFill>
                  <a:srgbClr val="FF0000"/>
                </a:solidFill>
                <a:latin typeface="Arial" panose="020B0604020202020204" pitchFamily="34" charset="0"/>
                <a:cs typeface="Arial" panose="020B0604020202020204" pitchFamily="34" charset="0"/>
              </a:rPr>
              <a:t> Inches'</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N‘I2'</a:t>
            </a:r>
            <a:r>
              <a:rPr lang="en-US" sz="1600" b="1" dirty="0">
                <a:latin typeface="Arial" panose="020B0604020202020204" pitchFamily="34" charset="0"/>
                <a:cs typeface="Arial" panose="020B0604020202020204" pitchFamily="34" charset="0"/>
              </a:rPr>
              <a:t>, </a:t>
            </a:r>
            <a:r>
              <a:rPr lang="en-US" sz="1600" b="1" dirty="0">
                <a:solidFill>
                  <a:srgbClr val="FF33CC"/>
                </a:solidFill>
                <a:latin typeface="Arial" panose="020B0604020202020204" pitchFamily="34" charset="0"/>
                <a:cs typeface="Arial" panose="020B0604020202020204" pitchFamily="34" charset="0"/>
              </a:rPr>
              <a:t>GETDATE()</a:t>
            </a:r>
            <a:r>
              <a:rPr lang="en-US" sz="1600" b="1" dirty="0">
                <a:solidFill>
                  <a:srgbClr val="808080"/>
                </a:solidFill>
                <a:latin typeface="Arial" panose="020B0604020202020204" pitchFamily="34" charset="0"/>
                <a:cs typeface="Arial" panose="020B0604020202020204" pitchFamily="34" charset="0"/>
              </a:rPr>
              <a:t>);</a:t>
            </a:r>
            <a:endParaRPr lang="en-US" sz="1600" b="1" dirty="0">
              <a:solidFill>
                <a:prstClr val="black"/>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827585" y="2166094"/>
            <a:ext cx="7488832" cy="1118890"/>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CC"/>
                </a:solidFill>
                <a:latin typeface="Arial" panose="020B0604020202020204" pitchFamily="34" charset="0"/>
                <a:cs typeface="Arial" panose="020B0604020202020204" pitchFamily="34" charset="0"/>
              </a:rPr>
              <a:t>INSERT INTO </a:t>
            </a:r>
            <a:r>
              <a:rPr lang="en-US" sz="1600" b="1" dirty="0" err="1">
                <a:latin typeface="Arial" panose="020B0604020202020204" pitchFamily="34" charset="0"/>
                <a:cs typeface="Arial" panose="020B0604020202020204" pitchFamily="34" charset="0"/>
              </a:rPr>
              <a:t>Production.UnitMeasure</a:t>
            </a:r>
            <a:r>
              <a:rPr lang="en-US" sz="1600" b="1" dirty="0">
                <a:latin typeface="Arial" panose="020B0604020202020204" pitchFamily="34" charset="0"/>
                <a:cs typeface="Arial" panose="020B0604020202020204" pitchFamily="34" charset="0"/>
              </a:rPr>
              <a:t> (Name, </a:t>
            </a:r>
            <a:r>
              <a:rPr lang="en-US" sz="1600" b="1" dirty="0" err="1">
                <a:latin typeface="Arial" panose="020B0604020202020204" pitchFamily="34" charset="0"/>
                <a:cs typeface="Arial" panose="020B0604020202020204" pitchFamily="34" charset="0"/>
              </a:rPr>
              <a:t>UnitMeasureCode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ModifiedDate</a:t>
            </a:r>
            <a:r>
              <a:rPr lang="en-US" sz="1600" b="1" dirty="0">
                <a:latin typeface="Arial" panose="020B0604020202020204" pitchFamily="34" charset="0"/>
                <a:cs typeface="Arial" panose="020B0604020202020204" pitchFamily="34" charset="0"/>
              </a:rPr>
              <a:t>)</a:t>
            </a:r>
          </a:p>
          <a:p>
            <a:r>
              <a:rPr lang="en-US" sz="1600" b="1" dirty="0">
                <a:solidFill>
                  <a:srgbClr val="0000CC"/>
                </a:solidFill>
                <a:latin typeface="Arial" panose="020B0604020202020204" pitchFamily="34" charset="0"/>
                <a:cs typeface="Arial" panose="020B0604020202020204" pitchFamily="34" charset="0"/>
              </a:rPr>
              <a:t>VALUES</a:t>
            </a:r>
            <a:r>
              <a:rPr lang="en-US" sz="1600" b="1" dirty="0">
                <a:latin typeface="Arial" panose="020B0604020202020204" pitchFamily="34" charset="0"/>
                <a:cs typeface="Arial" panose="020B0604020202020204" pitchFamily="34" charset="0"/>
              </a:rPr>
              <a:t> (</a:t>
            </a:r>
            <a:r>
              <a:rPr lang="en-US" sz="1600" b="1" dirty="0" err="1">
                <a:solidFill>
                  <a:srgbClr val="FF0000"/>
                </a:solidFill>
                <a:latin typeface="Arial" panose="020B0604020202020204" pitchFamily="34" charset="0"/>
                <a:cs typeface="Arial" panose="020B0604020202020204" pitchFamily="34" charset="0"/>
              </a:rPr>
              <a:t>N'Square</a:t>
            </a:r>
            <a:r>
              <a:rPr lang="en-US" sz="1600" b="1" dirty="0">
                <a:solidFill>
                  <a:srgbClr val="FF0000"/>
                </a:solidFill>
                <a:latin typeface="Arial" panose="020B0604020202020204" pitchFamily="34" charset="0"/>
                <a:cs typeface="Arial" panose="020B0604020202020204" pitchFamily="34" charset="0"/>
              </a:rPr>
              <a:t> Yards'</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N'Y2'</a:t>
            </a:r>
            <a:r>
              <a:rPr lang="en-US" sz="1600" b="1" dirty="0">
                <a:latin typeface="Arial" panose="020B0604020202020204" pitchFamily="34" charset="0"/>
                <a:cs typeface="Arial" panose="020B0604020202020204" pitchFamily="34" charset="0"/>
              </a:rPr>
              <a:t>, </a:t>
            </a:r>
            <a:r>
              <a:rPr lang="en-US" sz="1600" b="1" dirty="0">
                <a:solidFill>
                  <a:srgbClr val="FF33CC"/>
                </a:solidFill>
                <a:latin typeface="Arial" panose="020B0604020202020204" pitchFamily="34" charset="0"/>
                <a:cs typeface="Arial" panose="020B0604020202020204" pitchFamily="34" charset="0"/>
              </a:rPr>
              <a:t>GETDATE()</a:t>
            </a:r>
            <a:r>
              <a:rPr lang="en-US" sz="1600" b="1" dirty="0">
                <a:latin typeface="Arial" panose="020B0604020202020204" pitchFamily="34" charset="0"/>
                <a:cs typeface="Arial" panose="020B0604020202020204" pitchFamily="34" charset="0"/>
              </a:rPr>
              <a:t>);</a:t>
            </a:r>
          </a:p>
          <a:p>
            <a:r>
              <a:rPr lang="en-US" sz="1600" b="1" dirty="0">
                <a:solidFill>
                  <a:srgbClr val="0000CC"/>
                </a:solidFill>
                <a:latin typeface="Arial" panose="020B0604020202020204" pitchFamily="34" charset="0"/>
                <a:cs typeface="Arial" panose="020B0604020202020204" pitchFamily="34" charset="0"/>
              </a:rPr>
              <a:t>GO</a:t>
            </a:r>
          </a:p>
        </p:txBody>
      </p:sp>
    </p:spTree>
    <p:extLst>
      <p:ext uri="{BB962C8B-B14F-4D97-AF65-F5344CB8AC3E}">
        <p14:creationId xmlns:p14="http://schemas.microsoft.com/office/powerpoint/2010/main" val="4002088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11373"/>
            <a:ext cx="7773988" cy="741363"/>
          </a:xfrm>
        </p:spPr>
        <p:txBody>
          <a:bodyPr>
            <a:normAutofit/>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2800" b="1" dirty="0">
                <a:solidFill>
                  <a:schemeClr val="bg1">
                    <a:lumMod val="50000"/>
                  </a:schemeClr>
                </a:solidFill>
                <a:effectLst/>
                <a:latin typeface="Arial" panose="020B0604020202020204" pitchFamily="34" charset="0"/>
                <a:cs typeface="Arial" panose="020B0604020202020204" pitchFamily="34" charset="0"/>
              </a:rPr>
              <a:t>Using</a:t>
            </a:r>
            <a:r>
              <a:rPr lang="en-US" sz="2800" b="1" baseline="0" dirty="0">
                <a:solidFill>
                  <a:schemeClr val="bg1">
                    <a:lumMod val="50000"/>
                  </a:schemeClr>
                </a:solidFill>
                <a:effectLst/>
                <a:latin typeface="Arial" panose="020B0604020202020204" pitchFamily="34" charset="0"/>
                <a:cs typeface="Arial" panose="020B0604020202020204" pitchFamily="34" charset="0"/>
              </a:rPr>
              <a:t> INSERT with SELECT and EXEC</a:t>
            </a:r>
            <a:endParaRPr lang="en-US" sz="2800" b="1" dirty="0">
              <a:solidFill>
                <a:schemeClr val="bg1">
                  <a:lumMod val="50000"/>
                </a:schemeClr>
              </a:solidFill>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68760"/>
            <a:ext cx="8229600" cy="4525963"/>
          </a:xfrm>
        </p:spPr>
        <p:txBody>
          <a:bodyPr>
            <a:normAutofit/>
          </a:bodyPr>
          <a:lstStyle/>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INSERT...SELECT is used to insert the result set of a query into an existing table</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INSERT...EXEC is used to insert the result of a stored procedure or dynamic SQL expression into an existing table</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7583" y="1694324"/>
            <a:ext cx="7488833" cy="1374636"/>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FF"/>
                </a:solidFill>
                <a:latin typeface="Arial" panose="020B0604020202020204" pitchFamily="34" charset="0"/>
                <a:cs typeface="Arial" panose="020B0604020202020204" pitchFamily="34" charset="0"/>
              </a:rPr>
              <a:t>INSERT</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INTO</a:t>
            </a:r>
            <a:r>
              <a:rPr lang="en-US" sz="1600" b="1" dirty="0">
                <a:solidFill>
                  <a:prstClr val="black"/>
                </a:solidFill>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Production.UnitMeasure</a:t>
            </a:r>
            <a:r>
              <a:rPr lang="en-US" sz="1600" b="1" dirty="0">
                <a:latin typeface="Arial" panose="020B0604020202020204" pitchFamily="34" charset="0"/>
                <a:cs typeface="Arial" panose="020B0604020202020204" pitchFamily="34" charset="0"/>
              </a:rPr>
              <a:t> (Name, </a:t>
            </a:r>
            <a:r>
              <a:rPr lang="en-US" sz="1600" b="1" dirty="0" err="1">
                <a:latin typeface="Arial" panose="020B0604020202020204" pitchFamily="34" charset="0"/>
                <a:cs typeface="Arial" panose="020B0604020202020204" pitchFamily="34" charset="0"/>
              </a:rPr>
              <a:t>UnitMeasureCode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ModifiedDate</a:t>
            </a:r>
            <a:r>
              <a:rPr lang="en-US" sz="1600" b="1" dirty="0">
                <a:latin typeface="Arial" panose="020B0604020202020204" pitchFamily="34" charset="0"/>
                <a:cs typeface="Arial" panose="020B0604020202020204" pitchFamily="34" charset="0"/>
              </a:rPr>
              <a:t>) </a:t>
            </a:r>
          </a:p>
          <a:p>
            <a:r>
              <a:rPr lang="en-US" sz="1600" b="1" dirty="0">
                <a:solidFill>
                  <a:srgbClr val="0000FF"/>
                </a:solidFill>
                <a:latin typeface="Arial" panose="020B0604020202020204" pitchFamily="34" charset="0"/>
                <a:cs typeface="Arial" panose="020B0604020202020204" pitchFamily="34" charset="0"/>
              </a:rPr>
              <a:t>SELECT</a:t>
            </a:r>
            <a:r>
              <a:rPr lang="en-US" sz="1600" b="1" dirty="0">
                <a:solidFill>
                  <a:prstClr val="black"/>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Name, </a:t>
            </a:r>
            <a:r>
              <a:rPr lang="en-US" sz="1600" b="1" dirty="0" err="1">
                <a:latin typeface="Arial" panose="020B0604020202020204" pitchFamily="34" charset="0"/>
                <a:cs typeface="Arial" panose="020B0604020202020204" pitchFamily="34" charset="0"/>
              </a:rPr>
              <a:t>UnitMeasureCode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ModifiedDate</a:t>
            </a:r>
            <a:endParaRPr lang="en-US" sz="1600" b="1" dirty="0">
              <a:latin typeface="Arial" panose="020B0604020202020204" pitchFamily="34" charset="0"/>
              <a:cs typeface="Arial" panose="020B0604020202020204" pitchFamily="34" charset="0"/>
            </a:endParaRPr>
          </a:p>
          <a:p>
            <a:r>
              <a:rPr lang="en-US" sz="1600" b="1" dirty="0">
                <a:solidFill>
                  <a:srgbClr val="0000FF"/>
                </a:solidFill>
                <a:latin typeface="Arial" panose="020B0604020202020204" pitchFamily="34" charset="0"/>
                <a:cs typeface="Arial" panose="020B0604020202020204" pitchFamily="34" charset="0"/>
              </a:rPr>
              <a:t>FROM</a:t>
            </a:r>
            <a:r>
              <a:rPr lang="en-US" sz="1600" b="1" dirty="0">
                <a:solidFill>
                  <a:prstClr val="black"/>
                </a:solidFill>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Sales.TempUnitTable</a:t>
            </a:r>
            <a:endParaRPr lang="en-US" sz="1600" b="1" dirty="0">
              <a:latin typeface="Arial" panose="020B0604020202020204" pitchFamily="34" charset="0"/>
              <a:cs typeface="Arial" panose="020B0604020202020204" pitchFamily="34" charset="0"/>
            </a:endParaRPr>
          </a:p>
          <a:p>
            <a:r>
              <a:rPr lang="en-US" sz="1600" b="1" dirty="0">
                <a:solidFill>
                  <a:srgbClr val="0000FF"/>
                </a:solidFill>
                <a:latin typeface="Arial" panose="020B0604020202020204" pitchFamily="34" charset="0"/>
                <a:cs typeface="Arial" panose="020B0604020202020204" pitchFamily="34" charset="0"/>
              </a:rPr>
              <a:t>WHERE</a:t>
            </a:r>
            <a:r>
              <a:rPr lang="en-US" sz="1600" b="1" dirty="0">
                <a:solidFill>
                  <a:prstClr val="black"/>
                </a:solidFill>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ModifiedDate</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808080"/>
                </a:solidFill>
                <a:latin typeface="Arial" panose="020B0604020202020204" pitchFamily="34" charset="0"/>
                <a:cs typeface="Arial" panose="020B0604020202020204" pitchFamily="34" charset="0"/>
              </a:rPr>
              <a:t>&lt;</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'20080101'</a:t>
            </a:r>
            <a:r>
              <a:rPr lang="en-US" sz="1600" b="1" dirty="0">
                <a:solidFill>
                  <a:srgbClr val="808080"/>
                </a:solidFill>
                <a:latin typeface="Arial" panose="020B0604020202020204" pitchFamily="34" charset="0"/>
                <a:cs typeface="Arial" panose="020B0604020202020204" pitchFamily="34" charset="0"/>
              </a:rPr>
              <a:t>;</a:t>
            </a:r>
            <a:endParaRPr lang="en-US" sz="1600" b="1" dirty="0">
              <a:solidFill>
                <a:prstClr val="black"/>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827583" y="3949199"/>
            <a:ext cx="7488833" cy="1118890"/>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FF"/>
                </a:solidFill>
                <a:latin typeface="Arial" panose="020B0604020202020204" pitchFamily="34" charset="0"/>
                <a:cs typeface="Arial" panose="020B0604020202020204" pitchFamily="34" charset="0"/>
              </a:rPr>
              <a:t>INSERT</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INTO</a:t>
            </a:r>
            <a:r>
              <a:rPr lang="en-US" sz="1600" b="1" dirty="0">
                <a:solidFill>
                  <a:prstClr val="black"/>
                </a:solidFill>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Production.UnitMeasure</a:t>
            </a:r>
            <a:r>
              <a:rPr lang="en-US" sz="1600" b="1" dirty="0">
                <a:latin typeface="Arial" panose="020B0604020202020204" pitchFamily="34" charset="0"/>
                <a:cs typeface="Arial" panose="020B0604020202020204" pitchFamily="34" charset="0"/>
              </a:rPr>
              <a:t> (Name, </a:t>
            </a:r>
            <a:r>
              <a:rPr lang="en-US" sz="1600" b="1" dirty="0" err="1">
                <a:latin typeface="Arial" panose="020B0604020202020204" pitchFamily="34" charset="0"/>
                <a:cs typeface="Arial" panose="020B0604020202020204" pitchFamily="34" charset="0"/>
              </a:rPr>
              <a:t>UnitMeasureCode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ModifiedDate</a:t>
            </a:r>
            <a:r>
              <a:rPr lang="en-US" sz="1600" b="1" dirty="0">
                <a:latin typeface="Arial" panose="020B0604020202020204" pitchFamily="34" charset="0"/>
                <a:cs typeface="Arial" panose="020B0604020202020204" pitchFamily="34" charset="0"/>
              </a:rPr>
              <a:t>) </a:t>
            </a:r>
          </a:p>
          <a:p>
            <a:r>
              <a:rPr lang="en-US" sz="1600" b="1" dirty="0">
                <a:solidFill>
                  <a:srgbClr val="0000FF"/>
                </a:solidFill>
                <a:latin typeface="Arial" panose="020B0604020202020204" pitchFamily="34" charset="0"/>
                <a:cs typeface="Arial" panose="020B0604020202020204" pitchFamily="34" charset="0"/>
              </a:rPr>
              <a:t>EXEC</a:t>
            </a:r>
            <a:r>
              <a:rPr lang="en-US" sz="1600" b="1" dirty="0">
                <a:solidFill>
                  <a:prstClr val="black"/>
                </a:solidFill>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Production.Temp_UOM</a:t>
            </a:r>
            <a:r>
              <a:rPr lang="en-US" sz="1600" b="1" dirty="0">
                <a:latin typeface="Arial" panose="020B0604020202020204" pitchFamily="34" charset="0"/>
                <a:cs typeface="Arial" panose="020B0604020202020204" pitchFamily="34" charset="0"/>
              </a:rPr>
              <a:t> </a:t>
            </a:r>
          </a:p>
          <a:p>
            <a:r>
              <a:rPr lang="en-US" sz="1600" b="1" dirty="0">
                <a:solidFill>
                  <a:srgbClr val="0000FF"/>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@numrows = 5, @catid=1</a:t>
            </a:r>
            <a:r>
              <a:rPr lang="en-US" sz="1600" b="1" dirty="0">
                <a:solidFill>
                  <a:srgbClr val="80808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492309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z="3600" b="1" dirty="0">
                <a:solidFill>
                  <a:schemeClr val="bg1">
                    <a:lumMod val="50000"/>
                  </a:schemeClr>
                </a:solidFill>
                <a:latin typeface="Arial" panose="020B0604020202020204" pitchFamily="34" charset="0"/>
                <a:cs typeface="Arial" panose="020B0604020202020204" pitchFamily="34" charset="0"/>
              </a:rPr>
              <a:t>Using SELECT INTO</a:t>
            </a:r>
          </a:p>
        </p:txBody>
      </p:sp>
      <p:sp>
        <p:nvSpPr>
          <p:cNvPr id="3" name="Content Placeholder 2"/>
          <p:cNvSpPr>
            <a:spLocks noGrp="1"/>
          </p:cNvSpPr>
          <p:nvPr>
            <p:ph idx="1"/>
          </p:nvPr>
        </p:nvSpPr>
        <p:spPr>
          <a:xfrm>
            <a:off x="827584" y="1340768"/>
            <a:ext cx="7488832" cy="4785395"/>
          </a:xfrm>
        </p:spPr>
        <p:txBody>
          <a:bodyPr/>
          <a:lstStyle/>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SELECT...INTO is similar to INSERT...SELECT but SELECT...INTO creates a new table each time the statement is executed</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Copies column names, data types, and nullability</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Does not copy constraints or indexes</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7584" y="2753910"/>
            <a:ext cx="7488832" cy="1694319"/>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1" dirty="0">
                <a:solidFill>
                  <a:srgbClr val="0000FF"/>
                </a:solidFill>
                <a:latin typeface="Arial" panose="020B0604020202020204" pitchFamily="34" charset="0"/>
                <a:cs typeface="Arial" panose="020B0604020202020204" pitchFamily="34" charset="0"/>
              </a:rPr>
              <a:t>SELECT</a:t>
            </a:r>
            <a:r>
              <a:rPr lang="en-US" sz="2000" b="1" dirty="0">
                <a:solidFill>
                  <a:prstClr val="black"/>
                </a:solidFill>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Name, </a:t>
            </a:r>
            <a:r>
              <a:rPr lang="en-US" sz="2000" b="1" dirty="0" err="1">
                <a:latin typeface="Arial" panose="020B0604020202020204" pitchFamily="34" charset="0"/>
                <a:cs typeface="Arial" panose="020B0604020202020204" pitchFamily="34" charset="0"/>
              </a:rPr>
              <a:t>UnitMeasureCode</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ModifiedDate</a:t>
            </a:r>
            <a:r>
              <a:rPr lang="en-US" sz="2000" b="1" dirty="0">
                <a:latin typeface="Arial" panose="020B0604020202020204" pitchFamily="34" charset="0"/>
                <a:cs typeface="Arial" panose="020B0604020202020204" pitchFamily="34" charset="0"/>
              </a:rPr>
              <a:t> </a:t>
            </a:r>
          </a:p>
          <a:p>
            <a:r>
              <a:rPr lang="en-US" sz="2000" b="1" dirty="0">
                <a:solidFill>
                  <a:srgbClr val="0000FF"/>
                </a:solidFill>
                <a:latin typeface="Arial" panose="020B0604020202020204" pitchFamily="34" charset="0"/>
                <a:cs typeface="Arial" panose="020B0604020202020204" pitchFamily="34" charset="0"/>
              </a:rPr>
              <a:t>INTO</a:t>
            </a:r>
            <a:r>
              <a:rPr lang="en-US" sz="2000" b="1" dirty="0">
                <a:solidFill>
                  <a:prstClr val="black"/>
                </a:solidFill>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Production.TempUOMTable</a:t>
            </a:r>
            <a:endParaRPr lang="en-US" sz="2000" b="1" dirty="0">
              <a:latin typeface="Arial" panose="020B0604020202020204" pitchFamily="34" charset="0"/>
              <a:cs typeface="Arial" panose="020B0604020202020204" pitchFamily="34" charset="0"/>
            </a:endParaRPr>
          </a:p>
          <a:p>
            <a:r>
              <a:rPr lang="en-US" sz="2000" b="1" dirty="0">
                <a:solidFill>
                  <a:srgbClr val="0000FF"/>
                </a:solidFill>
                <a:latin typeface="Arial" panose="020B0604020202020204" pitchFamily="34" charset="0"/>
                <a:cs typeface="Arial" panose="020B0604020202020204" pitchFamily="34" charset="0"/>
              </a:rPr>
              <a:t>FROM</a:t>
            </a:r>
            <a:r>
              <a:rPr lang="en-US" sz="2000" b="1" dirty="0">
                <a:solidFill>
                  <a:prstClr val="black"/>
                </a:solidFill>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Production.UnitMeasure</a:t>
            </a:r>
            <a:r>
              <a:rPr lang="en-US" sz="2000" b="1" dirty="0">
                <a:latin typeface="Arial" panose="020B0604020202020204" pitchFamily="34" charset="0"/>
                <a:cs typeface="Arial" panose="020B0604020202020204" pitchFamily="34" charset="0"/>
              </a:rPr>
              <a:t> </a:t>
            </a:r>
          </a:p>
          <a:p>
            <a:r>
              <a:rPr lang="en-US" sz="2000" b="1" dirty="0">
                <a:solidFill>
                  <a:srgbClr val="0000FF"/>
                </a:solidFill>
                <a:latin typeface="Arial" panose="020B0604020202020204" pitchFamily="34" charset="0"/>
                <a:cs typeface="Arial" panose="020B0604020202020204" pitchFamily="34" charset="0"/>
              </a:rPr>
              <a:t>WHERE</a:t>
            </a:r>
            <a:r>
              <a:rPr lang="en-US" sz="2000" b="1" dirty="0">
                <a:solidFill>
                  <a:prstClr val="black"/>
                </a:solidFill>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orderdate</a:t>
            </a:r>
            <a:r>
              <a:rPr lang="en-US" sz="2000" b="1" dirty="0">
                <a:solidFill>
                  <a:prstClr val="black"/>
                </a:solidFill>
                <a:latin typeface="Arial" panose="020B0604020202020204" pitchFamily="34" charset="0"/>
                <a:cs typeface="Arial" panose="020B0604020202020204" pitchFamily="34" charset="0"/>
              </a:rPr>
              <a:t> </a:t>
            </a:r>
            <a:r>
              <a:rPr lang="en-US" sz="2000" b="1" dirty="0">
                <a:solidFill>
                  <a:srgbClr val="808080"/>
                </a:solidFill>
                <a:latin typeface="Arial" panose="020B0604020202020204" pitchFamily="34" charset="0"/>
                <a:cs typeface="Arial" panose="020B0604020202020204" pitchFamily="34" charset="0"/>
              </a:rPr>
              <a:t>&lt;</a:t>
            </a:r>
            <a:r>
              <a:rPr lang="en-US" sz="2000" b="1" dirty="0">
                <a:solidFill>
                  <a:prstClr val="black"/>
                </a:solidFill>
                <a:latin typeface="Arial" panose="020B0604020202020204" pitchFamily="34" charset="0"/>
                <a:cs typeface="Arial" panose="020B0604020202020204" pitchFamily="34" charset="0"/>
              </a:rPr>
              <a:t> </a:t>
            </a:r>
            <a:r>
              <a:rPr lang="en-US" sz="2000" b="1" dirty="0">
                <a:solidFill>
                  <a:srgbClr val="FF0000"/>
                </a:solidFill>
                <a:latin typeface="Arial" panose="020B0604020202020204" pitchFamily="34" charset="0"/>
                <a:cs typeface="Arial" panose="020B0604020202020204" pitchFamily="34" charset="0"/>
              </a:rPr>
              <a:t>'20080101'</a:t>
            </a:r>
            <a:r>
              <a:rPr lang="en-US" sz="2000" b="1" dirty="0">
                <a:solidFill>
                  <a:srgbClr val="808080"/>
                </a:solidFill>
                <a:latin typeface="Arial" panose="020B0604020202020204" pitchFamily="34" charset="0"/>
                <a:cs typeface="Arial" panose="020B0604020202020204" pitchFamily="34" charset="0"/>
              </a:rPr>
              <a:t>;</a:t>
            </a:r>
            <a:endParaRPr lang="en-US" sz="2000" b="1" dirty="0">
              <a:solidFill>
                <a:prstClr val="black"/>
              </a:solidFill>
              <a:latin typeface="Arial" panose="020B0604020202020204" pitchFamily="34" charset="0"/>
              <a:cs typeface="Arial" panose="020B0604020202020204" pitchFamily="34" charset="0"/>
            </a:endParaRPr>
          </a:p>
          <a:p>
            <a:endParaRPr lang="en-US" sz="2000" dirty="0">
              <a:solidFill>
                <a:prstClr val="black"/>
              </a:solidFill>
              <a:latin typeface="Consolas"/>
            </a:endParaRPr>
          </a:p>
        </p:txBody>
      </p:sp>
    </p:spTree>
    <p:extLst>
      <p:ext uri="{BB962C8B-B14F-4D97-AF65-F5344CB8AC3E}">
        <p14:creationId xmlns:p14="http://schemas.microsoft.com/office/powerpoint/2010/main" val="1106114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620974"/>
          </a:xfrm>
        </p:spPr>
        <p:txBody>
          <a:bodyPr>
            <a:normAutofit/>
          </a:bodyPr>
          <a:lstStyle/>
          <a:p>
            <a:r>
              <a:rPr lang="en-US" sz="3200" b="1" dirty="0">
                <a:solidFill>
                  <a:schemeClr val="bg1">
                    <a:lumMod val="50000"/>
                  </a:schemeClr>
                </a:solidFill>
                <a:latin typeface="Arial" panose="020B0604020202020204" pitchFamily="34" charset="0"/>
                <a:cs typeface="Arial" panose="020B0604020202020204" pitchFamily="34" charset="0"/>
              </a:rPr>
              <a:t>Using IDENTITY</a:t>
            </a:r>
          </a:p>
        </p:txBody>
      </p:sp>
      <p:sp>
        <p:nvSpPr>
          <p:cNvPr id="7171" name="Rectangle 3"/>
          <p:cNvSpPr>
            <a:spLocks noGrp="1" noChangeArrowheads="1"/>
          </p:cNvSpPr>
          <p:nvPr>
            <p:ph idx="1"/>
          </p:nvPr>
        </p:nvSpPr>
        <p:spPr>
          <a:xfrm>
            <a:off x="683568" y="1052736"/>
            <a:ext cx="7776864" cy="4970201"/>
          </a:xfrm>
        </p:spPr>
        <p:txBody>
          <a:bodyPr>
            <a:normAutofit/>
          </a:bodyPr>
          <a:lstStyle/>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IDENTITY property of a column generates sequential numbers automatically for insertion into a table</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Can specify optional set seed and increment values</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Only one column in a table may have IDENTITY property defined</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IDENTITY column is omitted in INSERT statements</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Functions provided to retrieve last generated value</a:t>
            </a: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Creates a table with using the IDENTITY property with a starting number of 100 and incremented by 10 as each row is added </a:t>
            </a: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6488" y="3709120"/>
            <a:ext cx="7491023" cy="1374636"/>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FF"/>
                </a:solidFill>
                <a:latin typeface="Arial" panose="020B0604020202020204" pitchFamily="34" charset="0"/>
                <a:cs typeface="Arial" panose="020B0604020202020204" pitchFamily="34" charset="0"/>
              </a:rPr>
              <a:t>CREATE</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TABLE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Production.IdentityProducts</a:t>
            </a:r>
            <a:r>
              <a:rPr lang="en-US" sz="1600" b="1" dirty="0">
                <a:solidFill>
                  <a:srgbClr val="808080"/>
                </a:solidFill>
                <a:latin typeface="Arial" panose="020B0604020202020204" pitchFamily="34" charset="0"/>
                <a:cs typeface="Arial" panose="020B0604020202020204" pitchFamily="34" charset="0"/>
              </a:rPr>
              <a:t>(</a:t>
            </a:r>
            <a:endParaRPr lang="en-US" sz="1600" b="1" dirty="0">
              <a:solidFill>
                <a:prstClr val="black"/>
              </a:solidFill>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productid </a:t>
            </a:r>
            <a:r>
              <a:rPr lang="en-US" sz="1600" b="1" dirty="0" err="1">
                <a:solidFill>
                  <a:srgbClr val="0000CC"/>
                </a:solidFill>
                <a:latin typeface="Arial" panose="020B0604020202020204" pitchFamily="34" charset="0"/>
                <a:cs typeface="Arial" panose="020B0604020202020204" pitchFamily="34" charset="0"/>
              </a:rPr>
              <a:t>int</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IDENTITY</a:t>
            </a:r>
            <a:r>
              <a:rPr lang="en-US" sz="1600" b="1" dirty="0">
                <a:solidFill>
                  <a:srgbClr val="808080"/>
                </a:solidFill>
                <a:latin typeface="Arial" panose="020B0604020202020204" pitchFamily="34" charset="0"/>
                <a:cs typeface="Arial" panose="020B0604020202020204" pitchFamily="34" charset="0"/>
              </a:rPr>
              <a:t>(</a:t>
            </a:r>
            <a:r>
              <a:rPr lang="en-US" sz="1600" b="1" dirty="0">
                <a:solidFill>
                  <a:prstClr val="black"/>
                </a:solidFill>
                <a:latin typeface="Arial" panose="020B0604020202020204" pitchFamily="34" charset="0"/>
                <a:cs typeface="Arial" panose="020B0604020202020204" pitchFamily="34" charset="0"/>
              </a:rPr>
              <a:t>100</a:t>
            </a:r>
            <a:r>
              <a:rPr lang="en-US" sz="1600" b="1" dirty="0">
                <a:solidFill>
                  <a:srgbClr val="808080"/>
                </a:solidFill>
                <a:latin typeface="Arial" panose="020B0604020202020204" pitchFamily="34" charset="0"/>
                <a:cs typeface="Arial" panose="020B0604020202020204" pitchFamily="34" charset="0"/>
              </a:rPr>
              <a:t>,</a:t>
            </a:r>
            <a:r>
              <a:rPr lang="en-US" sz="1600" b="1" dirty="0">
                <a:solidFill>
                  <a:prstClr val="black"/>
                </a:solidFill>
                <a:latin typeface="Arial" panose="020B0604020202020204" pitchFamily="34" charset="0"/>
                <a:cs typeface="Arial" panose="020B0604020202020204" pitchFamily="34" charset="0"/>
              </a:rPr>
              <a:t>10</a:t>
            </a:r>
            <a:r>
              <a:rPr lang="en-US" sz="1600" b="1" dirty="0">
                <a:solidFill>
                  <a:srgbClr val="808080"/>
                </a:solidFill>
                <a:latin typeface="Arial" panose="020B0604020202020204" pitchFamily="34" charset="0"/>
                <a:cs typeface="Arial" panose="020B0604020202020204" pitchFamily="34" charset="0"/>
              </a:rPr>
              <a:t>)</a:t>
            </a:r>
            <a:r>
              <a:rPr lang="en-US" sz="1600" b="1" dirty="0">
                <a:solidFill>
                  <a:prstClr val="black"/>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NOT NULL</a:t>
            </a:r>
            <a:r>
              <a:rPr lang="en-US" sz="1600" b="1" dirty="0">
                <a:solidFill>
                  <a:srgbClr val="808080"/>
                </a:solidFill>
                <a:latin typeface="Arial" panose="020B0604020202020204" pitchFamily="34" charset="0"/>
                <a:cs typeface="Arial" panose="020B0604020202020204" pitchFamily="34" charset="0"/>
              </a:rPr>
              <a:t>,</a:t>
            </a:r>
            <a:endParaRPr lang="en-US" sz="1600" b="1" dirty="0">
              <a:solidFill>
                <a:prstClr val="black"/>
              </a:solidFill>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productname </a:t>
            </a:r>
            <a:r>
              <a:rPr lang="en-US" sz="1600" b="1" dirty="0">
                <a:solidFill>
                  <a:srgbClr val="0000CC"/>
                </a:solidFill>
                <a:latin typeface="Arial" panose="020B0604020202020204" pitchFamily="34" charset="0"/>
                <a:cs typeface="Arial" panose="020B0604020202020204" pitchFamily="34" charset="0"/>
              </a:rPr>
              <a:t>nvarchar</a:t>
            </a:r>
            <a:r>
              <a:rPr lang="en-US" sz="1600" b="1" dirty="0">
                <a:latin typeface="Arial" panose="020B0604020202020204" pitchFamily="34" charset="0"/>
                <a:cs typeface="Arial" panose="020B0604020202020204" pitchFamily="34" charset="0"/>
              </a:rPr>
              <a:t>(40) NOT NULL,</a:t>
            </a:r>
          </a:p>
          <a:p>
            <a:r>
              <a:rPr lang="en-US" sz="1600" b="1" dirty="0">
                <a:latin typeface="Arial" panose="020B0604020202020204" pitchFamily="34" charset="0"/>
                <a:cs typeface="Arial" panose="020B0604020202020204" pitchFamily="34" charset="0"/>
              </a:rPr>
              <a:t>categoryid </a:t>
            </a:r>
            <a:r>
              <a:rPr lang="en-US" sz="1600" b="1" dirty="0">
                <a:solidFill>
                  <a:srgbClr val="0000CC"/>
                </a:solidFill>
                <a:latin typeface="Arial" panose="020B0604020202020204" pitchFamily="34" charset="0"/>
                <a:cs typeface="Arial" panose="020B0604020202020204" pitchFamily="34" charset="0"/>
              </a:rPr>
              <a:t>int</a:t>
            </a:r>
            <a:r>
              <a:rPr lang="en-US" sz="1600" b="1" dirty="0">
                <a:latin typeface="Arial" panose="020B0604020202020204" pitchFamily="34" charset="0"/>
                <a:cs typeface="Arial" panose="020B0604020202020204" pitchFamily="34" charset="0"/>
              </a:rPr>
              <a:t> NOT NULL,</a:t>
            </a:r>
          </a:p>
          <a:p>
            <a:r>
              <a:rPr lang="en-US" sz="1600" b="1" dirty="0">
                <a:latin typeface="Arial" panose="020B0604020202020204" pitchFamily="34" charset="0"/>
                <a:cs typeface="Arial" panose="020B0604020202020204" pitchFamily="34" charset="0"/>
              </a:rPr>
              <a:t>unitprice </a:t>
            </a:r>
            <a:r>
              <a:rPr lang="en-US" sz="1600" b="1" dirty="0">
                <a:solidFill>
                  <a:srgbClr val="0000CC"/>
                </a:solidFill>
                <a:latin typeface="Arial" panose="020B0604020202020204" pitchFamily="34" charset="0"/>
                <a:cs typeface="Arial" panose="020B0604020202020204" pitchFamily="34" charset="0"/>
              </a:rPr>
              <a:t>money</a:t>
            </a:r>
            <a:r>
              <a:rPr lang="en-US" sz="1600" b="1" dirty="0">
                <a:latin typeface="Arial" panose="020B0604020202020204" pitchFamily="34" charset="0"/>
                <a:cs typeface="Arial" panose="020B0604020202020204" pitchFamily="34" charset="0"/>
              </a:rPr>
              <a:t> NOT NULL)   </a:t>
            </a:r>
          </a:p>
        </p:txBody>
      </p:sp>
    </p:spTree>
    <p:extLst>
      <p:ext uri="{BB962C8B-B14F-4D97-AF65-F5344CB8AC3E}">
        <p14:creationId xmlns:p14="http://schemas.microsoft.com/office/powerpoint/2010/main" val="3941491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z="3600" b="1" dirty="0">
                <a:solidFill>
                  <a:schemeClr val="bg1">
                    <a:lumMod val="50000"/>
                  </a:schemeClr>
                </a:solidFill>
                <a:latin typeface="Arial" panose="020B0604020202020204" pitchFamily="34" charset="0"/>
                <a:cs typeface="Arial" panose="020B0604020202020204" pitchFamily="34" charset="0"/>
              </a:rPr>
              <a:t>Using SEQUENCES</a:t>
            </a:r>
          </a:p>
        </p:txBody>
      </p:sp>
      <p:sp>
        <p:nvSpPr>
          <p:cNvPr id="3" name="Content Placeholder 2"/>
          <p:cNvSpPr>
            <a:spLocks noGrp="1"/>
          </p:cNvSpPr>
          <p:nvPr>
            <p:ph idx="1"/>
          </p:nvPr>
        </p:nvSpPr>
        <p:spPr>
          <a:xfrm>
            <a:off x="518864" y="1351309"/>
            <a:ext cx="8166348" cy="4525963"/>
          </a:xfrm>
        </p:spPr>
        <p:txBody>
          <a:bodyPr>
            <a:normAutofit/>
          </a:bodyPr>
          <a:lstStyle/>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Sequence objects new in SQL Server 2012</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Independent objects in database</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More flexible than the IDENTITY property</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Can be used as default value for a column</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Manage with CREATE/ALTER/DROP statements</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Retrieve value with the NEXT VALUE FOR clause</a:t>
            </a:r>
          </a:p>
        </p:txBody>
      </p:sp>
      <p:sp>
        <p:nvSpPr>
          <p:cNvPr id="4" name="AutoShape 3"/>
          <p:cNvSpPr>
            <a:spLocks noChangeArrowheads="1"/>
          </p:cNvSpPr>
          <p:nvPr/>
        </p:nvSpPr>
        <p:spPr bwMode="auto">
          <a:xfrm>
            <a:off x="458788" y="3540274"/>
            <a:ext cx="7893929" cy="1662351"/>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8000"/>
                </a:solidFill>
                <a:latin typeface="Arial" panose="020B0604020202020204" pitchFamily="34" charset="0"/>
                <a:cs typeface="Arial" panose="020B0604020202020204" pitchFamily="34" charset="0"/>
              </a:rPr>
              <a:t>-- Define a sequence</a:t>
            </a:r>
          </a:p>
          <a:p>
            <a:r>
              <a:rPr lang="en-US" sz="1600" b="1" dirty="0">
                <a:solidFill>
                  <a:srgbClr val="0000FF"/>
                </a:solidFill>
                <a:latin typeface="Arial" panose="020B0604020202020204" pitchFamily="34" charset="0"/>
                <a:cs typeface="Arial" panose="020B0604020202020204" pitchFamily="34" charset="0"/>
              </a:rPr>
              <a:t>CREATE</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CC"/>
                </a:solidFill>
                <a:latin typeface="Arial" panose="020B0604020202020204" pitchFamily="34" charset="0"/>
                <a:cs typeface="Arial" panose="020B0604020202020204" pitchFamily="34" charset="0"/>
              </a:rPr>
              <a:t>SEQUENCE</a:t>
            </a:r>
            <a:r>
              <a:rPr lang="en-US" sz="1600" b="1" dirty="0">
                <a:latin typeface="Arial" panose="020B0604020202020204" pitchFamily="34" charset="0"/>
                <a:cs typeface="Arial" panose="020B0604020202020204" pitchFamily="34" charset="0"/>
              </a:rPr>
              <a:t> dbo.InvoiceSeq</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AS</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INT</a:t>
            </a:r>
            <a:r>
              <a:rPr lang="en-US" sz="1600" b="1" dirty="0">
                <a:solidFill>
                  <a:prstClr val="black"/>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START</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WITH</a:t>
            </a:r>
            <a:r>
              <a:rPr lang="en-US" sz="1600" b="1" dirty="0">
                <a:solidFill>
                  <a:prstClr val="black"/>
                </a:solidFill>
                <a:latin typeface="Arial" panose="020B0604020202020204" pitchFamily="34" charset="0"/>
                <a:cs typeface="Arial" panose="020B0604020202020204" pitchFamily="34" charset="0"/>
              </a:rPr>
              <a:t> 5 </a:t>
            </a:r>
            <a:r>
              <a:rPr lang="en-US" sz="1600" b="1" dirty="0">
                <a:latin typeface="Arial" panose="020B0604020202020204" pitchFamily="34" charset="0"/>
                <a:cs typeface="Arial" panose="020B0604020202020204" pitchFamily="34" charset="0"/>
              </a:rPr>
              <a:t>INCREMENT</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BY</a:t>
            </a:r>
            <a:r>
              <a:rPr lang="en-US" sz="1600" b="1" dirty="0">
                <a:solidFill>
                  <a:prstClr val="black"/>
                </a:solidFill>
                <a:latin typeface="Arial" panose="020B0604020202020204" pitchFamily="34" charset="0"/>
                <a:cs typeface="Arial" panose="020B0604020202020204" pitchFamily="34" charset="0"/>
              </a:rPr>
              <a:t> 5</a:t>
            </a:r>
            <a:r>
              <a:rPr lang="en-US" sz="1600" b="1" dirty="0">
                <a:solidFill>
                  <a:srgbClr val="808080"/>
                </a:solidFill>
                <a:latin typeface="Arial" panose="020B0604020202020204" pitchFamily="34" charset="0"/>
                <a:cs typeface="Arial" panose="020B0604020202020204" pitchFamily="34" charset="0"/>
              </a:rPr>
              <a:t>;</a:t>
            </a:r>
          </a:p>
          <a:p>
            <a:endParaRPr lang="en-US" sz="1600" b="1" dirty="0">
              <a:solidFill>
                <a:srgbClr val="808080"/>
              </a:solidFill>
              <a:latin typeface="Arial" panose="020B0604020202020204" pitchFamily="34" charset="0"/>
              <a:cs typeface="Arial" panose="020B0604020202020204" pitchFamily="34" charset="0"/>
            </a:endParaRPr>
          </a:p>
          <a:p>
            <a:r>
              <a:rPr lang="en-US" sz="1600" b="1" dirty="0">
                <a:solidFill>
                  <a:srgbClr val="008000"/>
                </a:solidFill>
                <a:latin typeface="Arial" panose="020B0604020202020204" pitchFamily="34" charset="0"/>
                <a:cs typeface="Arial" panose="020B0604020202020204" pitchFamily="34" charset="0"/>
              </a:rPr>
              <a:t>-- Retrieve next available value from sequence</a:t>
            </a:r>
          </a:p>
          <a:p>
            <a:r>
              <a:rPr lang="en-US" sz="1600" b="1" dirty="0">
                <a:solidFill>
                  <a:srgbClr val="0000FF"/>
                </a:solidFill>
                <a:latin typeface="Arial" panose="020B0604020202020204" pitchFamily="34" charset="0"/>
                <a:cs typeface="Arial" panose="020B0604020202020204" pitchFamily="34" charset="0"/>
              </a:rPr>
              <a:t>SELECT</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NEXT</a:t>
            </a:r>
            <a:r>
              <a:rPr lang="en-US" sz="1600" b="1" dirty="0">
                <a:solidFill>
                  <a:prstClr val="black"/>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VALUE</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FOR</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8080"/>
                </a:solidFill>
                <a:latin typeface="Arial" panose="020B0604020202020204" pitchFamily="34" charset="0"/>
                <a:cs typeface="Arial" panose="020B0604020202020204" pitchFamily="34" charset="0"/>
              </a:rPr>
              <a:t>dbo</a:t>
            </a:r>
            <a:r>
              <a:rPr lang="en-US" sz="1600" b="1" dirty="0">
                <a:solidFill>
                  <a:srgbClr val="808080"/>
                </a:solidFill>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InvoiceSeq</a:t>
            </a:r>
            <a:r>
              <a:rPr lang="en-US" sz="1600" b="1" dirty="0">
                <a:solidFill>
                  <a:srgbClr val="808080"/>
                </a:solidFill>
                <a:latin typeface="Arial" panose="020B0604020202020204" pitchFamily="34" charset="0"/>
                <a:cs typeface="Arial" panose="020B0604020202020204" pitchFamily="34" charset="0"/>
              </a:rPr>
              <a:t>;</a:t>
            </a:r>
          </a:p>
          <a:p>
            <a:endParaRPr lang="en-US" sz="1600" b="1" dirty="0">
              <a:solidFill>
                <a:srgbClr val="8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937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39302" y="274638"/>
            <a:ext cx="7721130" cy="562074"/>
          </a:xfrm>
        </p:spPr>
        <p:txBody>
          <a:bodyPr>
            <a:normAutofit fontScale="90000"/>
          </a:bodyPr>
          <a:lstStyle/>
          <a:p>
            <a:r>
              <a:rPr lang="en-US" sz="3200" b="1" dirty="0">
                <a:solidFill>
                  <a:schemeClr val="bg1">
                    <a:lumMod val="50000"/>
                  </a:schemeClr>
                </a:solidFill>
                <a:latin typeface="Arial" panose="020B0604020202020204" pitchFamily="34" charset="0"/>
                <a:cs typeface="Arial" panose="020B0604020202020204" pitchFamily="34" charset="0"/>
              </a:rPr>
              <a:t>Using UPDATE</a:t>
            </a:r>
            <a:r>
              <a:rPr lang="en-US" sz="3200" b="1" baseline="0" dirty="0">
                <a:solidFill>
                  <a:schemeClr val="bg1">
                    <a:lumMod val="50000"/>
                  </a:schemeClr>
                </a:solidFill>
                <a:latin typeface="Arial" panose="020B0604020202020204" pitchFamily="34" charset="0"/>
                <a:cs typeface="Arial" panose="020B0604020202020204" pitchFamily="34" charset="0"/>
              </a:rPr>
              <a:t> </a:t>
            </a:r>
            <a:r>
              <a:rPr lang="en-US" sz="3200" b="1" dirty="0">
                <a:solidFill>
                  <a:schemeClr val="bg1">
                    <a:lumMod val="50000"/>
                  </a:schemeClr>
                </a:solidFill>
                <a:latin typeface="Arial" panose="020B0604020202020204" pitchFamily="34" charset="0"/>
                <a:cs typeface="Arial" panose="020B0604020202020204" pitchFamily="34" charset="0"/>
              </a:rPr>
              <a:t>to modify</a:t>
            </a:r>
            <a:r>
              <a:rPr lang="en-US" sz="3200" b="1" baseline="0" dirty="0">
                <a:solidFill>
                  <a:schemeClr val="bg1">
                    <a:lumMod val="50000"/>
                  </a:schemeClr>
                </a:solidFill>
                <a:latin typeface="Arial" panose="020B0604020202020204" pitchFamily="34" charset="0"/>
                <a:cs typeface="Arial" panose="020B0604020202020204" pitchFamily="34" charset="0"/>
              </a:rPr>
              <a:t> data</a:t>
            </a:r>
            <a:endParaRPr lang="en-US" sz="3200" b="1" dirty="0">
              <a:solidFill>
                <a:schemeClr val="bg1">
                  <a:lumMod val="50000"/>
                </a:schemeClr>
              </a:solidFill>
              <a:latin typeface="Arial" panose="020B0604020202020204" pitchFamily="34" charset="0"/>
              <a:cs typeface="Arial" panose="020B0604020202020204" pitchFamily="34" charset="0"/>
            </a:endParaRPr>
          </a:p>
        </p:txBody>
      </p:sp>
      <p:sp>
        <p:nvSpPr>
          <p:cNvPr id="7171" name="Rectangle 3"/>
          <p:cNvSpPr>
            <a:spLocks noGrp="1" noChangeArrowheads="1"/>
          </p:cNvSpPr>
          <p:nvPr>
            <p:ph idx="1"/>
          </p:nvPr>
        </p:nvSpPr>
        <p:spPr>
          <a:xfrm>
            <a:off x="458788" y="1268760"/>
            <a:ext cx="8228012" cy="4109690"/>
          </a:xfrm>
        </p:spPr>
        <p:txBody>
          <a:bodyPr>
            <a:normAutofit/>
          </a:bodyPr>
          <a:lstStyle/>
          <a:p>
            <a:r>
              <a:rPr lang="en-US" sz="1600" b="1" dirty="0">
                <a:solidFill>
                  <a:schemeClr val="bg1">
                    <a:lumMod val="50000"/>
                  </a:schemeClr>
                </a:solidFill>
                <a:latin typeface="Arial" panose="020B0604020202020204" pitchFamily="34" charset="0"/>
                <a:cs typeface="Arial" panose="020B0604020202020204" pitchFamily="34" charset="0"/>
              </a:rPr>
              <a:t>Updates all rows in a table or view</a:t>
            </a:r>
          </a:p>
          <a:p>
            <a:pPr lvl="1"/>
            <a:r>
              <a:rPr lang="en-US" sz="1600" b="1" dirty="0">
                <a:solidFill>
                  <a:schemeClr val="bg1">
                    <a:lumMod val="50000"/>
                  </a:schemeClr>
                </a:solidFill>
                <a:latin typeface="Arial" panose="020B0604020202020204" pitchFamily="34" charset="0"/>
                <a:cs typeface="Arial" panose="020B0604020202020204" pitchFamily="34" charset="0"/>
              </a:rPr>
              <a:t>Set can be filtered with a WHERE clause</a:t>
            </a:r>
          </a:p>
          <a:p>
            <a:pPr lvl="1"/>
            <a:r>
              <a:rPr lang="en-US" sz="1600" b="1" dirty="0">
                <a:solidFill>
                  <a:schemeClr val="bg1">
                    <a:lumMod val="50000"/>
                  </a:schemeClr>
                </a:solidFill>
                <a:latin typeface="Arial" panose="020B0604020202020204" pitchFamily="34" charset="0"/>
                <a:cs typeface="Arial" panose="020B0604020202020204" pitchFamily="34" charset="0"/>
              </a:rPr>
              <a:t>Set can be defined with a JOIN clause</a:t>
            </a:r>
          </a:p>
          <a:p>
            <a:r>
              <a:rPr lang="en-US" sz="1600" b="1" dirty="0">
                <a:solidFill>
                  <a:schemeClr val="bg1">
                    <a:lumMod val="50000"/>
                  </a:schemeClr>
                </a:solidFill>
                <a:latin typeface="Arial" panose="020B0604020202020204" pitchFamily="34" charset="0"/>
                <a:cs typeface="Arial" panose="020B0604020202020204" pitchFamily="34" charset="0"/>
              </a:rPr>
              <a:t>Only columns specified in the SET clause are modified</a:t>
            </a:r>
          </a:p>
          <a:p>
            <a:endParaRPr lang="en-US" sz="1600" b="1" dirty="0">
              <a:solidFill>
                <a:schemeClr val="bg1">
                  <a:lumMod val="50000"/>
                </a:schemeClr>
              </a:solidFill>
              <a:latin typeface="Arial" panose="020B0604020202020204" pitchFamily="34" charset="0"/>
              <a:cs typeface="Arial" panose="020B0604020202020204" pitchFamily="34" charset="0"/>
            </a:endParaRPr>
          </a:p>
          <a:p>
            <a:r>
              <a:rPr lang="en-US" sz="1600" b="1" dirty="0">
                <a:solidFill>
                  <a:schemeClr val="bg1">
                    <a:lumMod val="50000"/>
                  </a:schemeClr>
                </a:solidFill>
                <a:latin typeface="Arial" panose="020B0604020202020204" pitchFamily="34" charset="0"/>
                <a:cs typeface="Arial" panose="020B0604020202020204" pitchFamily="34" charset="0"/>
              </a:rPr>
              <a:t>Updates the </a:t>
            </a:r>
            <a:r>
              <a:rPr lang="en-US" sz="1600" b="1" dirty="0" err="1">
                <a:solidFill>
                  <a:schemeClr val="bg1">
                    <a:lumMod val="50000"/>
                  </a:schemeClr>
                </a:solidFill>
                <a:latin typeface="Arial" panose="020B0604020202020204" pitchFamily="34" charset="0"/>
                <a:cs typeface="Arial" panose="020B0604020202020204" pitchFamily="34" charset="0"/>
              </a:rPr>
              <a:t>ModifiedDate</a:t>
            </a:r>
            <a:r>
              <a:rPr lang="en-US" sz="1600" b="1" dirty="0">
                <a:solidFill>
                  <a:schemeClr val="bg1">
                    <a:lumMod val="50000"/>
                  </a:schemeClr>
                </a:solidFill>
                <a:latin typeface="Arial" panose="020B0604020202020204" pitchFamily="34" charset="0"/>
                <a:cs typeface="Arial" panose="020B0604020202020204" pitchFamily="34" charset="0"/>
              </a:rPr>
              <a:t> using a the GETDATE function for the record that has ‘M2’ in the </a:t>
            </a:r>
            <a:r>
              <a:rPr lang="en-US" sz="1600" b="1" dirty="0" err="1">
                <a:solidFill>
                  <a:schemeClr val="bg1">
                    <a:lumMod val="50000"/>
                  </a:schemeClr>
                </a:solidFill>
                <a:latin typeface="Arial" panose="020B0604020202020204" pitchFamily="34" charset="0"/>
                <a:cs typeface="Arial" panose="020B0604020202020204" pitchFamily="34" charset="0"/>
              </a:rPr>
              <a:t>UnitMeasureCode</a:t>
            </a:r>
            <a:endParaRPr lang="en-US" sz="1600" b="1" dirty="0">
              <a:solidFill>
                <a:schemeClr val="bg1">
                  <a:lumMod val="50000"/>
                </a:schemeClr>
              </a:solidFill>
              <a:latin typeface="Arial" panose="020B0604020202020204" pitchFamily="34" charset="0"/>
              <a:cs typeface="Arial" panose="020B0604020202020204" pitchFamily="34" charset="0"/>
            </a:endParaRPr>
          </a:p>
          <a:p>
            <a:endParaRPr lang="en-US" sz="1600" b="1" dirty="0">
              <a:solidFill>
                <a:schemeClr val="bg1">
                  <a:lumMod val="50000"/>
                </a:schemeClr>
              </a:solidFill>
              <a:latin typeface="Arial" panose="020B0604020202020204" pitchFamily="34" charset="0"/>
              <a:cs typeface="Arial" panose="020B0604020202020204" pitchFamily="34" charset="0"/>
            </a:endParaRPr>
          </a:p>
          <a:p>
            <a:endParaRPr lang="en-US" sz="1600" b="1" dirty="0">
              <a:solidFill>
                <a:schemeClr val="bg1">
                  <a:lumMod val="50000"/>
                </a:schemeClr>
              </a:solidFill>
              <a:latin typeface="Arial" panose="020B0604020202020204" pitchFamily="34" charset="0"/>
              <a:cs typeface="Arial" panose="020B0604020202020204" pitchFamily="34" charset="0"/>
            </a:endParaRPr>
          </a:p>
          <a:p>
            <a:endParaRPr lang="en-US" sz="1600" b="1" dirty="0">
              <a:solidFill>
                <a:schemeClr val="bg1">
                  <a:lumMod val="50000"/>
                </a:schemeClr>
              </a:solidFill>
              <a:latin typeface="Arial" panose="020B0604020202020204" pitchFamily="34" charset="0"/>
              <a:cs typeface="Arial" panose="020B0604020202020204" pitchFamily="34" charset="0"/>
            </a:endParaRPr>
          </a:p>
          <a:p>
            <a:endParaRPr lang="en-US" sz="1600" b="1" dirty="0">
              <a:solidFill>
                <a:schemeClr val="bg1">
                  <a:lumMod val="50000"/>
                </a:schemeClr>
              </a:solidFill>
              <a:latin typeface="Arial" panose="020B0604020202020204" pitchFamily="34" charset="0"/>
              <a:cs typeface="Arial" panose="020B0604020202020204" pitchFamily="34" charset="0"/>
            </a:endParaRPr>
          </a:p>
          <a:p>
            <a:r>
              <a:rPr lang="en-US" sz="1600" b="1" dirty="0">
                <a:solidFill>
                  <a:schemeClr val="bg1">
                    <a:lumMod val="50000"/>
                  </a:schemeClr>
                </a:solidFill>
                <a:latin typeface="Arial" panose="020B0604020202020204" pitchFamily="34" charset="0"/>
                <a:cs typeface="Arial" panose="020B0604020202020204" pitchFamily="34" charset="0"/>
              </a:rPr>
              <a:t>If no WHERE clause is specified, all records in the </a:t>
            </a:r>
            <a:r>
              <a:rPr lang="en-US" sz="1600" b="1" dirty="0" err="1">
                <a:solidFill>
                  <a:schemeClr val="bg1">
                    <a:lumMod val="50000"/>
                  </a:schemeClr>
                </a:solidFill>
                <a:latin typeface="Arial" panose="020B0604020202020204" pitchFamily="34" charset="0"/>
                <a:cs typeface="Arial" panose="020B0604020202020204" pitchFamily="34" charset="0"/>
              </a:rPr>
              <a:t>Production.UnitMeasure</a:t>
            </a:r>
            <a:r>
              <a:rPr lang="en-US" sz="1600" b="1" dirty="0">
                <a:solidFill>
                  <a:schemeClr val="bg1">
                    <a:lumMod val="50000"/>
                  </a:schemeClr>
                </a:solidFill>
                <a:latin typeface="Arial" panose="020B0604020202020204" pitchFamily="34" charset="0"/>
                <a:cs typeface="Arial" panose="020B0604020202020204" pitchFamily="34" charset="0"/>
              </a:rPr>
              <a:t> will be updated</a:t>
            </a:r>
          </a:p>
        </p:txBody>
      </p:sp>
      <p:sp>
        <p:nvSpPr>
          <p:cNvPr id="4" name="AutoShape 3"/>
          <p:cNvSpPr>
            <a:spLocks noChangeArrowheads="1"/>
          </p:cNvSpPr>
          <p:nvPr/>
        </p:nvSpPr>
        <p:spPr bwMode="auto">
          <a:xfrm>
            <a:off x="739302" y="3454978"/>
            <a:ext cx="7649122" cy="767239"/>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b="1" dirty="0">
                <a:solidFill>
                  <a:srgbClr val="FF00FF"/>
                </a:solidFill>
                <a:latin typeface="Arial" panose="020B0604020202020204" pitchFamily="34" charset="0"/>
                <a:cs typeface="Arial" panose="020B0604020202020204" pitchFamily="34" charset="0"/>
              </a:rPr>
              <a:t>UPDATE</a:t>
            </a:r>
            <a:r>
              <a:rPr lang="en-US" sz="1400" b="1" dirty="0">
                <a:solidFill>
                  <a:prstClr val="black"/>
                </a:solidFill>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Production.UnitMeasure</a:t>
            </a:r>
            <a:r>
              <a:rPr lang="en-US" sz="1400" b="1" dirty="0">
                <a:latin typeface="Arial" panose="020B0604020202020204" pitchFamily="34" charset="0"/>
                <a:cs typeface="Arial" panose="020B0604020202020204" pitchFamily="34" charset="0"/>
              </a:rPr>
              <a:t> </a:t>
            </a:r>
          </a:p>
          <a:p>
            <a:r>
              <a:rPr lang="en-US" sz="1400" b="1" dirty="0">
                <a:solidFill>
                  <a:prstClr val="black"/>
                </a:solidFill>
                <a:latin typeface="Arial" panose="020B0604020202020204" pitchFamily="34" charset="0"/>
                <a:cs typeface="Arial" panose="020B0604020202020204" pitchFamily="34" charset="0"/>
              </a:rPr>
              <a:t>   </a:t>
            </a:r>
            <a:r>
              <a:rPr lang="en-US" sz="1400" b="1" dirty="0">
                <a:solidFill>
                  <a:srgbClr val="0000FF"/>
                </a:solidFill>
                <a:latin typeface="Arial" panose="020B0604020202020204" pitchFamily="34" charset="0"/>
                <a:cs typeface="Arial" panose="020B0604020202020204" pitchFamily="34" charset="0"/>
              </a:rPr>
              <a:t>SET</a:t>
            </a:r>
            <a:r>
              <a:rPr lang="en-US" sz="1400" b="1" dirty="0">
                <a:solidFill>
                  <a:prstClr val="black"/>
                </a:solidFill>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ModifiedDate</a:t>
            </a:r>
            <a:r>
              <a:rPr lang="en-US" sz="1400" b="1" dirty="0">
                <a:solidFill>
                  <a:prstClr val="black"/>
                </a:solidFill>
                <a:latin typeface="Arial" panose="020B0604020202020204" pitchFamily="34" charset="0"/>
                <a:cs typeface="Arial" panose="020B0604020202020204" pitchFamily="34" charset="0"/>
              </a:rPr>
              <a:t> </a:t>
            </a:r>
            <a:r>
              <a:rPr lang="en-US" sz="1400" b="1" dirty="0">
                <a:solidFill>
                  <a:srgbClr val="808080"/>
                </a:solidFill>
                <a:latin typeface="Arial" panose="020B0604020202020204" pitchFamily="34" charset="0"/>
                <a:cs typeface="Arial" panose="020B0604020202020204" pitchFamily="34" charset="0"/>
              </a:rPr>
              <a:t>=</a:t>
            </a:r>
            <a:r>
              <a:rPr lang="en-US" sz="1400" b="1" dirty="0">
                <a:solidFill>
                  <a:srgbClr val="0000FF"/>
                </a:solidFill>
                <a:latin typeface="Arial" panose="020B0604020202020204" pitchFamily="34" charset="0"/>
                <a:cs typeface="Arial" panose="020B0604020202020204" pitchFamily="34" charset="0"/>
              </a:rPr>
              <a:t> </a:t>
            </a:r>
            <a:r>
              <a:rPr lang="en-US" sz="1400" b="1" dirty="0">
                <a:solidFill>
                  <a:srgbClr val="808080"/>
                </a:solidFill>
                <a:latin typeface="Arial" panose="020B0604020202020204" pitchFamily="34" charset="0"/>
                <a:cs typeface="Arial" panose="020B0604020202020204" pitchFamily="34" charset="0"/>
              </a:rPr>
              <a:t>(</a:t>
            </a:r>
            <a:r>
              <a:rPr lang="en-US" sz="1400" b="1" dirty="0">
                <a:solidFill>
                  <a:srgbClr val="FF33CC"/>
                </a:solidFill>
                <a:latin typeface="Arial" panose="020B0604020202020204" pitchFamily="34" charset="0"/>
                <a:cs typeface="Arial" panose="020B0604020202020204" pitchFamily="34" charset="0"/>
              </a:rPr>
              <a:t>GETDATE()</a:t>
            </a:r>
            <a:r>
              <a:rPr lang="en-US" sz="1400" b="1" dirty="0">
                <a:solidFill>
                  <a:srgbClr val="808080"/>
                </a:solidFill>
                <a:latin typeface="Arial" panose="020B0604020202020204" pitchFamily="34" charset="0"/>
                <a:cs typeface="Arial" panose="020B0604020202020204" pitchFamily="34" charset="0"/>
              </a:rPr>
              <a:t>)</a:t>
            </a:r>
            <a:endParaRPr lang="en-US" sz="1400" b="1" dirty="0">
              <a:solidFill>
                <a:prstClr val="black"/>
              </a:solidFill>
              <a:latin typeface="Arial" panose="020B0604020202020204" pitchFamily="34" charset="0"/>
              <a:cs typeface="Arial" panose="020B0604020202020204" pitchFamily="34" charset="0"/>
            </a:endParaRPr>
          </a:p>
          <a:p>
            <a:r>
              <a:rPr lang="en-US" sz="1400" b="1" dirty="0">
                <a:solidFill>
                  <a:srgbClr val="0000FF"/>
                </a:solidFill>
                <a:latin typeface="Arial" panose="020B0604020202020204" pitchFamily="34" charset="0"/>
                <a:cs typeface="Arial" panose="020B0604020202020204" pitchFamily="34" charset="0"/>
              </a:rPr>
              <a:t>   WHERE</a:t>
            </a:r>
            <a:r>
              <a:rPr lang="en-US" sz="1400" b="1" dirty="0">
                <a:solidFill>
                  <a:prstClr val="black"/>
                </a:solidFill>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UnitMeasureCode</a:t>
            </a:r>
            <a:r>
              <a:rPr lang="en-US" sz="1400" b="1" dirty="0">
                <a:solidFill>
                  <a:prstClr val="black"/>
                </a:solidFill>
                <a:latin typeface="Arial" panose="020B0604020202020204" pitchFamily="34" charset="0"/>
                <a:cs typeface="Arial" panose="020B0604020202020204" pitchFamily="34" charset="0"/>
              </a:rPr>
              <a:t> </a:t>
            </a:r>
            <a:r>
              <a:rPr lang="en-US" sz="1400" b="1" dirty="0">
                <a:solidFill>
                  <a:srgbClr val="808080"/>
                </a:solidFill>
                <a:latin typeface="Arial" panose="020B0604020202020204" pitchFamily="34" charset="0"/>
                <a:cs typeface="Arial" panose="020B0604020202020204" pitchFamily="34" charset="0"/>
              </a:rPr>
              <a:t>=</a:t>
            </a:r>
            <a:r>
              <a:rPr lang="en-US" sz="1400" b="1" dirty="0">
                <a:solidFill>
                  <a:prstClr val="black"/>
                </a:solidFill>
                <a:latin typeface="Arial" panose="020B0604020202020204" pitchFamily="34" charset="0"/>
                <a:cs typeface="Arial" panose="020B0604020202020204" pitchFamily="34" charset="0"/>
              </a:rPr>
              <a:t> ‘M2’</a:t>
            </a:r>
            <a:endParaRPr lang="en-US" sz="1400" b="1" dirty="0">
              <a:solidFill>
                <a:srgbClr val="8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293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z="3600" b="1" dirty="0">
                <a:solidFill>
                  <a:schemeClr val="bg1">
                    <a:lumMod val="50000"/>
                  </a:schemeClr>
                </a:solidFill>
                <a:latin typeface="Arial" panose="020B0604020202020204" pitchFamily="34" charset="0"/>
                <a:cs typeface="Arial" panose="020B0604020202020204" pitchFamily="34" charset="0"/>
              </a:rPr>
              <a:t>Using DELET</a:t>
            </a:r>
            <a:r>
              <a:rPr lang="en-US" sz="3600" b="1" baseline="0" dirty="0">
                <a:solidFill>
                  <a:schemeClr val="bg1">
                    <a:lumMod val="50000"/>
                  </a:schemeClr>
                </a:solidFill>
                <a:latin typeface="Arial" panose="020B0604020202020204" pitchFamily="34" charset="0"/>
                <a:cs typeface="Arial" panose="020B0604020202020204" pitchFamily="34" charset="0"/>
              </a:rPr>
              <a:t>E to remove data</a:t>
            </a:r>
            <a:endParaRPr lang="en-US" sz="36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11560" y="992188"/>
            <a:ext cx="7920880" cy="4386262"/>
          </a:xfrm>
        </p:spPr>
        <p:txBody>
          <a:bodyPr>
            <a:normAutofit/>
          </a:bodyPr>
          <a:lstStyle/>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DELETE operates on a set</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Set may be filtered with a WHERE clause</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Deletion of each row is logged in database's transaction log</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DELETE may be rolled back if statement issued within a user-defined transaction or if an error is encountered</a:t>
            </a: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If no WHERE clause is specified, all records in the </a:t>
            </a:r>
            <a:r>
              <a:rPr lang="en-US" sz="1600" b="1" dirty="0" err="1">
                <a:solidFill>
                  <a:schemeClr val="bg1">
                    <a:lumMod val="50000"/>
                  </a:schemeClr>
                </a:solidFill>
                <a:latin typeface="Arial" panose="020B0604020202020204" pitchFamily="34" charset="0"/>
                <a:cs typeface="Arial" panose="020B0604020202020204" pitchFamily="34" charset="0"/>
              </a:rPr>
              <a:t>Production.UnitMeasure</a:t>
            </a:r>
            <a:r>
              <a:rPr lang="en-US" sz="1600" b="1" dirty="0">
                <a:solidFill>
                  <a:schemeClr val="bg1">
                    <a:lumMod val="50000"/>
                  </a:schemeClr>
                </a:solidFill>
                <a:latin typeface="Arial" panose="020B0604020202020204" pitchFamily="34" charset="0"/>
                <a:cs typeface="Arial" panose="020B0604020202020204" pitchFamily="34" charset="0"/>
              </a:rPr>
              <a:t> will be deleted</a:t>
            </a: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611560" y="2708920"/>
            <a:ext cx="7848872" cy="607397"/>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FF"/>
                </a:solidFill>
                <a:latin typeface="Arial" panose="020B0604020202020204" pitchFamily="34" charset="0"/>
                <a:cs typeface="Arial" panose="020B0604020202020204" pitchFamily="34" charset="0"/>
              </a:rPr>
              <a:t>DELETE</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FROM</a:t>
            </a:r>
            <a:r>
              <a:rPr lang="en-US" sz="1600" b="1" dirty="0">
                <a:solidFill>
                  <a:prstClr val="black"/>
                </a:solidFill>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Production.UnitMeasure</a:t>
            </a:r>
            <a:r>
              <a:rPr lang="en-US" sz="1600" b="1" dirty="0">
                <a:latin typeface="Arial" panose="020B0604020202020204" pitchFamily="34" charset="0"/>
                <a:cs typeface="Arial" panose="020B0604020202020204" pitchFamily="34" charset="0"/>
              </a:rPr>
              <a:t> </a:t>
            </a:r>
          </a:p>
          <a:p>
            <a:r>
              <a:rPr lang="en-US" sz="1600" b="1" dirty="0">
                <a:solidFill>
                  <a:srgbClr val="0000FF"/>
                </a:solidFill>
                <a:latin typeface="Arial" panose="020B0604020202020204" pitchFamily="34" charset="0"/>
                <a:cs typeface="Arial" panose="020B0604020202020204" pitchFamily="34" charset="0"/>
              </a:rPr>
              <a:t>WHERE</a:t>
            </a:r>
            <a:r>
              <a:rPr lang="en-US" sz="1600" b="1" dirty="0">
                <a:solidFill>
                  <a:prstClr val="black"/>
                </a:solidFill>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UnitMeasureCode</a:t>
            </a:r>
            <a:r>
              <a:rPr lang="en-US" sz="1600" b="1" dirty="0">
                <a:latin typeface="Arial" panose="020B0604020202020204" pitchFamily="34" charset="0"/>
                <a:cs typeface="Arial" panose="020B0604020202020204" pitchFamily="34" charset="0"/>
              </a:rPr>
              <a:t> </a:t>
            </a:r>
            <a:r>
              <a:rPr lang="en-US" sz="1600" b="1" dirty="0">
                <a:solidFill>
                  <a:srgbClr val="808080"/>
                </a:solidFill>
                <a:latin typeface="Arial" panose="020B0604020202020204" pitchFamily="34" charset="0"/>
                <a:cs typeface="Arial" panose="020B0604020202020204" pitchFamily="34" charset="0"/>
              </a:rPr>
              <a:t>=</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‘Y2’;</a:t>
            </a:r>
          </a:p>
        </p:txBody>
      </p:sp>
    </p:spTree>
    <p:extLst>
      <p:ext uri="{BB962C8B-B14F-4D97-AF65-F5344CB8AC3E}">
        <p14:creationId xmlns:p14="http://schemas.microsoft.com/office/powerpoint/2010/main" val="122140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3200" b="1" dirty="0">
                <a:solidFill>
                  <a:schemeClr val="bg1">
                    <a:lumMod val="50000"/>
                  </a:schemeClr>
                </a:solidFill>
                <a:latin typeface="Arial" panose="020B0604020202020204" pitchFamily="34" charset="0"/>
                <a:cs typeface="Arial" panose="020B0604020202020204" pitchFamily="34" charset="0"/>
              </a:rPr>
              <a:t>TRUNCATE TABLE</a:t>
            </a:r>
          </a:p>
        </p:txBody>
      </p:sp>
      <p:sp>
        <p:nvSpPr>
          <p:cNvPr id="3" name="Content Placeholder 2"/>
          <p:cNvSpPr>
            <a:spLocks noGrp="1"/>
          </p:cNvSpPr>
          <p:nvPr>
            <p:ph idx="1"/>
          </p:nvPr>
        </p:nvSpPr>
        <p:spPr>
          <a:xfrm>
            <a:off x="457200" y="1268760"/>
            <a:ext cx="8229600" cy="4857403"/>
          </a:xfrm>
        </p:spPr>
        <p:txBody>
          <a:bodyPr>
            <a:normAutofit/>
          </a:bodyPr>
          <a:lstStyle/>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TRUNCATE TABLE </a:t>
            </a:r>
            <a:r>
              <a:rPr lang="en-US" sz="1800" b="1" dirty="0">
                <a:solidFill>
                  <a:srgbClr val="C00000"/>
                </a:solidFill>
                <a:latin typeface="Arial" panose="020B0604020202020204" pitchFamily="34" charset="0"/>
                <a:cs typeface="Arial" panose="020B0604020202020204" pitchFamily="34" charset="0"/>
              </a:rPr>
              <a:t>clears the entire table</a:t>
            </a:r>
          </a:p>
          <a:p>
            <a:pPr marL="457200" lvl="1" indent="0">
              <a:buNone/>
            </a:pPr>
            <a:r>
              <a:rPr lang="en-US" sz="1800" b="1" dirty="0">
                <a:solidFill>
                  <a:schemeClr val="bg1">
                    <a:lumMod val="50000"/>
                  </a:schemeClr>
                </a:solidFill>
                <a:latin typeface="Arial" panose="020B0604020202020204" pitchFamily="34" charset="0"/>
                <a:cs typeface="Arial" panose="020B0604020202020204" pitchFamily="34" charset="0"/>
              </a:rPr>
              <a:t>Storage is physically deallocated, rows not individually removed</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     Minimally logged </a:t>
            </a:r>
          </a:p>
          <a:p>
            <a:pPr marL="457200" lvl="1" indent="0">
              <a:buNone/>
            </a:pPr>
            <a:r>
              <a:rPr lang="en-US" sz="1800" b="1" dirty="0">
                <a:solidFill>
                  <a:schemeClr val="bg1">
                    <a:lumMod val="50000"/>
                  </a:schemeClr>
                </a:solidFill>
                <a:latin typeface="Arial" panose="020B0604020202020204" pitchFamily="34" charset="0"/>
                <a:cs typeface="Arial" panose="020B0604020202020204" pitchFamily="34" charset="0"/>
              </a:rPr>
              <a:t>Can be rolled back if TRUNCATE issued within a transaction</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     TRUNCATE TABLE will fail if the table is referenced by a foreign   	key constraint in another table</a:t>
            </a:r>
          </a:p>
          <a:p>
            <a:pPr marL="0" indent="0">
              <a:buNone/>
            </a:pPr>
            <a:endParaRPr lang="en-US" sz="28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755576" y="3429000"/>
            <a:ext cx="7632848" cy="351651"/>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FF"/>
                </a:solidFill>
                <a:latin typeface="Arial" panose="020B0604020202020204" pitchFamily="34" charset="0"/>
                <a:cs typeface="Arial" panose="020B0604020202020204" pitchFamily="34" charset="0"/>
              </a:rPr>
              <a:t>TRUNCATE</a:t>
            </a:r>
            <a:r>
              <a:rPr lang="en-US" sz="1600" b="1" dirty="0">
                <a:solidFill>
                  <a:prstClr val="black"/>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TABLE</a:t>
            </a:r>
            <a:r>
              <a:rPr lang="en-US" sz="1600" b="1" dirty="0">
                <a:solidFill>
                  <a:prstClr val="black"/>
                </a:solidFill>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Production.UnitMeasure</a:t>
            </a:r>
            <a:endParaRPr lang="en-US" sz="1600" b="1" dirty="0">
              <a:solidFill>
                <a:srgbClr val="8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284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sz="4000" b="1" dirty="0">
                <a:solidFill>
                  <a:schemeClr val="bg1">
                    <a:lumMod val="50000"/>
                  </a:schemeClr>
                </a:solidFill>
                <a:latin typeface="Arial" panose="020B0604020202020204" pitchFamily="34" charset="0"/>
                <a:cs typeface="Arial" panose="020B0604020202020204" pitchFamily="34" charset="0"/>
              </a:rPr>
              <a:t>Join Syntax</a:t>
            </a:r>
          </a:p>
        </p:txBody>
      </p:sp>
      <p:sp>
        <p:nvSpPr>
          <p:cNvPr id="10" name="Content Placeholder 2"/>
          <p:cNvSpPr txBox="1">
            <a:spLocks/>
          </p:cNvSpPr>
          <p:nvPr/>
        </p:nvSpPr>
        <p:spPr>
          <a:xfrm>
            <a:off x="827583" y="1601391"/>
            <a:ext cx="7488833" cy="32896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30969" indent="-130969" defTabSz="685800">
              <a:spcBef>
                <a:spcPts val="450"/>
              </a:spcBef>
              <a:buClrTx/>
              <a:defRPr/>
            </a:pPr>
            <a:r>
              <a:rPr lang="en-US" sz="2400" b="1" dirty="0">
                <a:solidFill>
                  <a:schemeClr val="bg1">
                    <a:lumMod val="50000"/>
                  </a:schemeClr>
                </a:solidFill>
                <a:latin typeface="Arial" panose="020B0604020202020204" pitchFamily="34" charset="0"/>
                <a:cs typeface="Arial" panose="020B0604020202020204" pitchFamily="34" charset="0"/>
              </a:rPr>
              <a:t>ANSI SQL-92</a:t>
            </a:r>
          </a:p>
          <a:p>
            <a:pPr marL="344091" lvl="1" indent="-127397" defTabSz="685800">
              <a:spcBef>
                <a:spcPts val="450"/>
              </a:spcBef>
              <a:buClrTx/>
              <a:defRPr/>
            </a:pPr>
            <a:r>
              <a:rPr lang="en-US" sz="2000" b="1" dirty="0">
                <a:solidFill>
                  <a:schemeClr val="bg1">
                    <a:lumMod val="50000"/>
                  </a:schemeClr>
                </a:solidFill>
                <a:latin typeface="Arial" panose="020B0604020202020204" pitchFamily="34" charset="0"/>
                <a:cs typeface="Arial" panose="020B0604020202020204" pitchFamily="34" charset="0"/>
              </a:rPr>
              <a:t>Tables joined by JOIN operator in FROM Clause</a:t>
            </a:r>
          </a:p>
          <a:p>
            <a:pPr marL="640556" lvl="2" indent="-129779" defTabSz="685800">
              <a:spcBef>
                <a:spcPts val="450"/>
              </a:spcBef>
              <a:buClrTx/>
              <a:defRPr/>
            </a:pPr>
            <a:r>
              <a:rPr lang="en-US" sz="1800" b="1" dirty="0">
                <a:solidFill>
                  <a:schemeClr val="bg1">
                    <a:lumMod val="50000"/>
                  </a:schemeClr>
                </a:solidFill>
                <a:latin typeface="Arial" panose="020B0604020202020204" pitchFamily="34" charset="0"/>
                <a:cs typeface="Arial" panose="020B0604020202020204" pitchFamily="34" charset="0"/>
              </a:rPr>
              <a:t>Preferred syntax</a:t>
            </a:r>
          </a:p>
          <a:p>
            <a:pPr marL="640556" lvl="2" indent="-129779" defTabSz="685800">
              <a:spcBef>
                <a:spcPts val="450"/>
              </a:spcBef>
              <a:buClrTx/>
              <a:defRPr/>
            </a:pPr>
            <a:endParaRPr lang="en-US" sz="1800" b="1" dirty="0">
              <a:solidFill>
                <a:schemeClr val="bg1">
                  <a:lumMod val="50000"/>
                </a:schemeClr>
              </a:solidFill>
              <a:latin typeface="Arial" panose="020B0604020202020204" pitchFamily="34" charset="0"/>
              <a:cs typeface="Arial" panose="020B0604020202020204" pitchFamily="34" charset="0"/>
            </a:endParaRPr>
          </a:p>
          <a:p>
            <a:pPr marL="640556" lvl="2" indent="-129779" defTabSz="685800">
              <a:spcBef>
                <a:spcPts val="450"/>
              </a:spcBef>
              <a:buClrTx/>
              <a:defRPr/>
            </a:pPr>
            <a:endParaRPr lang="en-US" sz="1800" b="1" dirty="0">
              <a:solidFill>
                <a:schemeClr val="bg1">
                  <a:lumMod val="50000"/>
                </a:schemeClr>
              </a:solidFill>
              <a:latin typeface="Arial" panose="020B0604020202020204" pitchFamily="34" charset="0"/>
              <a:cs typeface="Arial" panose="020B0604020202020204" pitchFamily="34" charset="0"/>
            </a:endParaRPr>
          </a:p>
          <a:p>
            <a:pPr marL="130969" indent="-130969" defTabSz="685800">
              <a:spcBef>
                <a:spcPts val="450"/>
              </a:spcBef>
              <a:buClrTx/>
              <a:defRPr/>
            </a:pPr>
            <a:endParaRPr lang="en-US" sz="2400" b="1" dirty="0">
              <a:solidFill>
                <a:schemeClr val="bg1">
                  <a:lumMod val="50000"/>
                </a:schemeClr>
              </a:solidFill>
              <a:latin typeface="Arial" panose="020B0604020202020204" pitchFamily="34" charset="0"/>
              <a:cs typeface="Arial" panose="020B0604020202020204" pitchFamily="34" charset="0"/>
            </a:endParaRPr>
          </a:p>
          <a:p>
            <a:pPr marL="130969" indent="-130969" defTabSz="685800">
              <a:spcBef>
                <a:spcPts val="450"/>
              </a:spcBef>
              <a:buClrTx/>
              <a:defRPr/>
            </a:pPr>
            <a:r>
              <a:rPr lang="en-US" sz="2400" b="1" dirty="0">
                <a:solidFill>
                  <a:schemeClr val="bg1">
                    <a:lumMod val="50000"/>
                  </a:schemeClr>
                </a:solidFill>
                <a:latin typeface="Arial" panose="020B0604020202020204" pitchFamily="34" charset="0"/>
                <a:cs typeface="Arial" panose="020B0604020202020204" pitchFamily="34" charset="0"/>
              </a:rPr>
              <a:t>ANSI SQL-89</a:t>
            </a:r>
          </a:p>
          <a:p>
            <a:pPr marL="344091" lvl="1" indent="-127397" defTabSz="685800">
              <a:spcBef>
                <a:spcPts val="450"/>
              </a:spcBef>
              <a:buClrTx/>
              <a:defRPr/>
            </a:pPr>
            <a:r>
              <a:rPr lang="en-US" sz="2000" b="1" dirty="0">
                <a:solidFill>
                  <a:schemeClr val="bg1">
                    <a:lumMod val="50000"/>
                  </a:schemeClr>
                </a:solidFill>
                <a:latin typeface="Arial" panose="020B0604020202020204" pitchFamily="34" charset="0"/>
                <a:cs typeface="Arial" panose="020B0604020202020204" pitchFamily="34" charset="0"/>
              </a:rPr>
              <a:t>Tables joined by commas in FROM Clause</a:t>
            </a:r>
          </a:p>
          <a:p>
            <a:pPr marL="640556" lvl="2" indent="-129779" defTabSz="685800">
              <a:spcBef>
                <a:spcPts val="450"/>
              </a:spcBef>
              <a:buClrTx/>
              <a:defRPr/>
            </a:pPr>
            <a:r>
              <a:rPr lang="en-US" sz="1800" b="1" dirty="0">
                <a:solidFill>
                  <a:schemeClr val="bg1">
                    <a:lumMod val="50000"/>
                  </a:schemeClr>
                </a:solidFill>
                <a:latin typeface="Arial" panose="020B0604020202020204" pitchFamily="34" charset="0"/>
                <a:cs typeface="Arial" panose="020B0604020202020204" pitchFamily="34" charset="0"/>
              </a:rPr>
              <a:t>Not recommended: Accidental Cartesian products!</a:t>
            </a:r>
          </a:p>
        </p:txBody>
      </p:sp>
      <p:sp>
        <p:nvSpPr>
          <p:cNvPr id="11" name="AutoShape 3"/>
          <p:cNvSpPr>
            <a:spLocks noChangeArrowheads="1"/>
          </p:cNvSpPr>
          <p:nvPr/>
        </p:nvSpPr>
        <p:spPr bwMode="auto">
          <a:xfrm>
            <a:off x="827582" y="2722392"/>
            <a:ext cx="7488833" cy="837962"/>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defRPr/>
            </a:pPr>
            <a:r>
              <a:rPr lang="en-US" sz="1600" b="1" dirty="0">
                <a:latin typeface="Arial" panose="020B0604020202020204" pitchFamily="34" charset="0"/>
                <a:cs typeface="Arial" panose="020B0604020202020204" pitchFamily="34" charset="0"/>
              </a:rPr>
              <a:t>SELECT ...</a:t>
            </a:r>
          </a:p>
          <a:p>
            <a:pPr defTabSz="342900" fontAlgn="base">
              <a:lnSpc>
                <a:spcPct val="90000"/>
              </a:lnSpc>
              <a:spcBef>
                <a:spcPct val="0"/>
              </a:spcBef>
              <a:spcAft>
                <a:spcPct val="0"/>
              </a:spcAft>
              <a:tabLst>
                <a:tab pos="342900" algn="l"/>
              </a:tabLst>
              <a:defRPr/>
            </a:pPr>
            <a:r>
              <a:rPr lang="en-US" sz="1600" b="1" dirty="0">
                <a:latin typeface="Arial" panose="020B0604020202020204" pitchFamily="34" charset="0"/>
                <a:cs typeface="Arial" panose="020B0604020202020204" pitchFamily="34" charset="0"/>
              </a:rPr>
              <a:t>FROM   Table1 </a:t>
            </a:r>
            <a:r>
              <a:rPr lang="en-US" sz="1600" b="1" dirty="0">
                <a:solidFill>
                  <a:srgbClr val="FF0000"/>
                </a:solidFill>
                <a:latin typeface="Arial" panose="020B0604020202020204" pitchFamily="34" charset="0"/>
                <a:cs typeface="Arial" panose="020B0604020202020204" pitchFamily="34" charset="0"/>
              </a:rPr>
              <a:t>JOIN</a:t>
            </a:r>
            <a:r>
              <a:rPr lang="en-US" sz="1600" b="1" dirty="0">
                <a:latin typeface="Arial" panose="020B0604020202020204" pitchFamily="34" charset="0"/>
                <a:cs typeface="Arial" panose="020B0604020202020204" pitchFamily="34" charset="0"/>
              </a:rPr>
              <a:t> Table2</a:t>
            </a:r>
          </a:p>
          <a:p>
            <a:pPr defTabSz="342900" fontAlgn="base">
              <a:lnSpc>
                <a:spcPct val="90000"/>
              </a:lnSpc>
              <a:spcBef>
                <a:spcPct val="0"/>
              </a:spcBef>
              <a:spcAft>
                <a:spcPct val="0"/>
              </a:spcAft>
              <a:tabLst>
                <a:tab pos="342900" algn="l"/>
              </a:tabLst>
              <a:defRPr/>
            </a:pPr>
            <a:r>
              <a:rPr lang="en-US" sz="1600" b="1" dirty="0">
                <a:latin typeface="Arial" panose="020B0604020202020204" pitchFamily="34" charset="0"/>
                <a:cs typeface="Arial" panose="020B0604020202020204" pitchFamily="34" charset="0"/>
              </a:rPr>
              <a:t>       ON &lt;</a:t>
            </a:r>
            <a:r>
              <a:rPr lang="en-US" sz="1600" b="1" dirty="0" err="1">
                <a:latin typeface="Arial" panose="020B0604020202020204" pitchFamily="34" charset="0"/>
                <a:cs typeface="Arial" panose="020B0604020202020204" pitchFamily="34" charset="0"/>
              </a:rPr>
              <a:t>on_predicate</a:t>
            </a:r>
            <a:r>
              <a:rPr lang="en-US" sz="1600" b="1" dirty="0">
                <a:latin typeface="Arial" panose="020B0604020202020204" pitchFamily="34" charset="0"/>
                <a:cs typeface="Arial" panose="020B0604020202020204" pitchFamily="34" charset="0"/>
              </a:rPr>
              <a:t>&gt;;</a:t>
            </a:r>
          </a:p>
        </p:txBody>
      </p:sp>
      <p:sp>
        <p:nvSpPr>
          <p:cNvPr id="12" name="AutoShape 3"/>
          <p:cNvSpPr>
            <a:spLocks noChangeArrowheads="1"/>
          </p:cNvSpPr>
          <p:nvPr/>
        </p:nvSpPr>
        <p:spPr bwMode="auto">
          <a:xfrm>
            <a:off x="806828" y="5020762"/>
            <a:ext cx="7488832" cy="837962"/>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defRPr/>
            </a:pPr>
            <a:r>
              <a:rPr lang="en-US" sz="1600" b="1" dirty="0">
                <a:latin typeface="Arial" panose="020B0604020202020204" pitchFamily="34" charset="0"/>
                <a:cs typeface="Arial" panose="020B0604020202020204" pitchFamily="34" charset="0"/>
              </a:rPr>
              <a:t>SELECT ...</a:t>
            </a:r>
          </a:p>
          <a:p>
            <a:pPr defTabSz="342900" fontAlgn="base">
              <a:lnSpc>
                <a:spcPct val="90000"/>
              </a:lnSpc>
              <a:spcBef>
                <a:spcPct val="0"/>
              </a:spcBef>
              <a:spcAft>
                <a:spcPct val="0"/>
              </a:spcAft>
              <a:tabLst>
                <a:tab pos="342900" algn="l"/>
              </a:tabLst>
              <a:defRPr/>
            </a:pPr>
            <a:r>
              <a:rPr lang="en-US" sz="1600" b="1" dirty="0">
                <a:latin typeface="Arial" panose="020B0604020202020204" pitchFamily="34" charset="0"/>
                <a:cs typeface="Arial" panose="020B0604020202020204" pitchFamily="34" charset="0"/>
              </a:rPr>
              <a:t>FROM   Table1, Table2</a:t>
            </a:r>
          </a:p>
          <a:p>
            <a:pPr defTabSz="342900" fontAlgn="base">
              <a:lnSpc>
                <a:spcPct val="90000"/>
              </a:lnSpc>
              <a:spcBef>
                <a:spcPct val="0"/>
              </a:spcBef>
              <a:spcAft>
                <a:spcPct val="0"/>
              </a:spcAft>
              <a:tabLst>
                <a:tab pos="342900" algn="l"/>
              </a:tabLst>
              <a:defRPr/>
            </a:pPr>
            <a:r>
              <a:rPr lang="en-US" sz="1600" b="1" dirty="0">
                <a:solidFill>
                  <a:srgbClr val="FF0000"/>
                </a:solidFill>
                <a:latin typeface="Arial" panose="020B0604020202020204" pitchFamily="34" charset="0"/>
                <a:cs typeface="Arial" panose="020B0604020202020204" pitchFamily="34" charset="0"/>
              </a:rPr>
              <a:t>WHERE  &lt;</a:t>
            </a:r>
            <a:r>
              <a:rPr lang="en-US" sz="1600" b="1" dirty="0" err="1">
                <a:solidFill>
                  <a:srgbClr val="FF0000"/>
                </a:solidFill>
                <a:latin typeface="Arial" panose="020B0604020202020204" pitchFamily="34" charset="0"/>
                <a:cs typeface="Arial" panose="020B0604020202020204" pitchFamily="34" charset="0"/>
              </a:rPr>
              <a:t>where_predicate</a:t>
            </a:r>
            <a:r>
              <a:rPr lang="en-US" sz="1600" b="1" dirty="0">
                <a:solidFill>
                  <a:srgbClr val="FF0000"/>
                </a:solidFill>
                <a:latin typeface="Arial" panose="020B0604020202020204" pitchFamily="34" charset="0"/>
                <a:cs typeface="Arial" panose="020B0604020202020204" pitchFamily="34" charset="0"/>
              </a:rPr>
              <a:t>&gt;</a:t>
            </a:r>
            <a:r>
              <a:rPr lang="en-US"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1506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r>
              <a:rPr lang="en-US" sz="4000" b="1" dirty="0">
                <a:solidFill>
                  <a:schemeClr val="bg1">
                    <a:lumMod val="65000"/>
                  </a:schemeClr>
                </a:solidFill>
                <a:latin typeface="Arial" panose="020B0604020202020204" pitchFamily="34" charset="0"/>
                <a:cs typeface="Arial" panose="020B0604020202020204" pitchFamily="34" charset="0"/>
              </a:rPr>
              <a:t>Constraints and </a:t>
            </a:r>
            <a:r>
              <a:rPr lang="en-US" sz="4000" b="1" dirty="0" err="1">
                <a:solidFill>
                  <a:schemeClr val="bg1">
                    <a:lumMod val="65000"/>
                  </a:schemeClr>
                </a:solidFill>
                <a:latin typeface="Arial" panose="020B0604020202020204" pitchFamily="34" charset="0"/>
                <a:cs typeface="Arial" panose="020B0604020202020204" pitchFamily="34" charset="0"/>
              </a:rPr>
              <a:t>Trigers</a:t>
            </a:r>
            <a:endParaRPr lang="en-US"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60</a:t>
            </a:fld>
            <a:endParaRPr lang="tr-TR"/>
          </a:p>
        </p:txBody>
      </p:sp>
    </p:spTree>
    <p:extLst>
      <p:ext uri="{BB962C8B-B14F-4D97-AF65-F5344CB8AC3E}">
        <p14:creationId xmlns:p14="http://schemas.microsoft.com/office/powerpoint/2010/main" val="3710135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defRPr/>
            </a:pPr>
            <a:r>
              <a:rPr lang="en-US" b="1" dirty="0">
                <a:solidFill>
                  <a:schemeClr val="bg1">
                    <a:lumMod val="50000"/>
                  </a:schemeClr>
                </a:solidFill>
                <a:latin typeface="Arial" panose="020B0604020202020204" pitchFamily="34" charset="0"/>
                <a:cs typeface="Arial" panose="020B0604020202020204" pitchFamily="34" charset="0"/>
              </a:rPr>
              <a:t>PRIMARY KEY constraint</a:t>
            </a:r>
          </a:p>
        </p:txBody>
      </p:sp>
      <p:sp>
        <p:nvSpPr>
          <p:cNvPr id="11267" name="Content Placeholder 2"/>
          <p:cNvSpPr>
            <a:spLocks noGrp="1"/>
          </p:cNvSpPr>
          <p:nvPr>
            <p:ph idx="1"/>
          </p:nvPr>
        </p:nvSpPr>
        <p:spPr>
          <a:xfrm>
            <a:off x="458788" y="992188"/>
            <a:ext cx="8145660" cy="3472996"/>
          </a:xfrm>
        </p:spPr>
        <p:txBody>
          <a:bodyPr>
            <a:no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A </a:t>
            </a:r>
            <a:r>
              <a:rPr lang="en-US" sz="2000" b="1" i="1" dirty="0">
                <a:solidFill>
                  <a:schemeClr val="bg1">
                    <a:lumMod val="50000"/>
                  </a:schemeClr>
                </a:solidFill>
                <a:latin typeface="Arial" panose="020B0604020202020204" pitchFamily="34" charset="0"/>
                <a:cs typeface="Arial" panose="020B0604020202020204" pitchFamily="34" charset="0"/>
              </a:rPr>
              <a:t>PRIMARY KEY</a:t>
            </a:r>
            <a:r>
              <a:rPr lang="en-US" sz="2000" b="1" dirty="0">
                <a:solidFill>
                  <a:schemeClr val="bg1">
                    <a:lumMod val="50000"/>
                  </a:schemeClr>
                </a:solidFill>
                <a:latin typeface="Arial" panose="020B0604020202020204" pitchFamily="34" charset="0"/>
                <a:cs typeface="Arial" panose="020B0604020202020204" pitchFamily="34" charset="0"/>
              </a:rPr>
              <a:t> is an important concept of designing a database table as it provides an attribute or set of attributes used to uniquely identify each row in the table</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A table can only have one primary key which is created using a primary key constraint and enforced by creating a unique index on the primary key columns</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A column that participates in the primary key constraint cannot accept null values</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To add a PRIMARY KEY constraint to an existing table use the following command</a:t>
            </a:r>
          </a:p>
        </p:txBody>
      </p:sp>
      <p:sp>
        <p:nvSpPr>
          <p:cNvPr id="4" name="AutoShape 3"/>
          <p:cNvSpPr>
            <a:spLocks noChangeArrowheads="1"/>
          </p:cNvSpPr>
          <p:nvPr/>
        </p:nvSpPr>
        <p:spPr bwMode="auto">
          <a:xfrm>
            <a:off x="458789" y="4917112"/>
            <a:ext cx="8145660" cy="9590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solidFill>
                  <a:srgbClr val="0000CC"/>
                </a:solidFill>
                <a:latin typeface="Arial" panose="020B0604020202020204" pitchFamily="34" charset="0"/>
                <a:cs typeface="Arial" panose="020B0604020202020204" pitchFamily="34" charset="0"/>
              </a:rPr>
              <a:t>ALTER TABLE </a:t>
            </a:r>
            <a:r>
              <a:rPr lang="en-US" b="1" dirty="0" err="1">
                <a:latin typeface="Arial" panose="020B0604020202020204" pitchFamily="34" charset="0"/>
                <a:cs typeface="Arial" panose="020B0604020202020204" pitchFamily="34" charset="0"/>
              </a:rPr>
              <a:t>Production.TransactionHistoryArchive</a:t>
            </a:r>
            <a:r>
              <a:rPr lang="en-US" b="1" dirty="0">
                <a:latin typeface="Arial" panose="020B0604020202020204" pitchFamily="34" charset="0"/>
                <a:cs typeface="Arial" panose="020B0604020202020204" pitchFamily="34" charset="0"/>
              </a:rPr>
              <a:t> </a:t>
            </a:r>
          </a:p>
          <a:p>
            <a:r>
              <a:rPr lang="en-US" b="1" dirty="0">
                <a:solidFill>
                  <a:srgbClr val="0000CC"/>
                </a:solidFill>
                <a:latin typeface="Arial" panose="020B0604020202020204" pitchFamily="34" charset="0"/>
                <a:cs typeface="Arial" panose="020B0604020202020204" pitchFamily="34" charset="0"/>
              </a:rPr>
              <a:t>ADD CONSTRAINT </a:t>
            </a:r>
            <a:r>
              <a:rPr lang="en-US" b="1" dirty="0" err="1">
                <a:latin typeface="Arial" panose="020B0604020202020204" pitchFamily="34" charset="0"/>
                <a:cs typeface="Arial" panose="020B0604020202020204" pitchFamily="34" charset="0"/>
              </a:rPr>
              <a:t>PK_TransactionHistoryArchive_TransactionID</a:t>
            </a:r>
            <a:r>
              <a:rPr lang="en-US" b="1" dirty="0">
                <a:latin typeface="Arial" panose="020B0604020202020204" pitchFamily="34" charset="0"/>
                <a:cs typeface="Arial" panose="020B0604020202020204" pitchFamily="34" charset="0"/>
              </a:rPr>
              <a:t> </a:t>
            </a:r>
          </a:p>
          <a:p>
            <a:r>
              <a:rPr lang="en-US" b="1" dirty="0">
                <a:solidFill>
                  <a:srgbClr val="0000CC"/>
                </a:solidFill>
                <a:latin typeface="Arial" panose="020B0604020202020204" pitchFamily="34" charset="0"/>
                <a:cs typeface="Arial" panose="020B0604020202020204" pitchFamily="34" charset="0"/>
              </a:rPr>
              <a:t>PRIMARY KEY CLUSTERED </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TransactionID</a:t>
            </a:r>
            <a:r>
              <a:rPr lang="en-US" b="1" dirty="0">
                <a:latin typeface="Arial" panose="020B0604020202020204" pitchFamily="34" charset="0"/>
                <a:cs typeface="Arial" panose="020B0604020202020204" pitchFamily="34" charset="0"/>
              </a:rPr>
              <a:t>); </a:t>
            </a:r>
            <a:endParaRPr lang="en-US" b="1" dirty="0">
              <a:solidFill>
                <a:srgbClr val="8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66332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0353"/>
          </a:xfrm>
        </p:spPr>
        <p:txBody>
          <a:bodyPr>
            <a:normAutofit fontScale="90000"/>
          </a:bodyPr>
          <a:lstStyle/>
          <a:p>
            <a:pPr>
              <a:defRPr/>
            </a:pPr>
            <a:r>
              <a:rPr lang="en-US" b="1" dirty="0">
                <a:solidFill>
                  <a:schemeClr val="bg1">
                    <a:lumMod val="50000"/>
                  </a:schemeClr>
                </a:solidFill>
                <a:latin typeface="Arial" panose="020B0604020202020204" pitchFamily="34" charset="0"/>
                <a:cs typeface="Arial" panose="020B0604020202020204" pitchFamily="34" charset="0"/>
              </a:rPr>
              <a:t>FOREIGN KEY constraint</a:t>
            </a:r>
          </a:p>
        </p:txBody>
      </p:sp>
      <p:sp>
        <p:nvSpPr>
          <p:cNvPr id="12291" name="Content Placeholder 2"/>
          <p:cNvSpPr>
            <a:spLocks noGrp="1"/>
          </p:cNvSpPr>
          <p:nvPr>
            <p:ph idx="1"/>
          </p:nvPr>
        </p:nvSpPr>
        <p:spPr>
          <a:xfrm>
            <a:off x="827584" y="1066800"/>
            <a:ext cx="7488832" cy="3010272"/>
          </a:xfrm>
        </p:spPr>
        <p:txBody>
          <a:bodyPr>
            <a:normAutofit fontScale="85000" lnSpcReduction="20000"/>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A </a:t>
            </a:r>
            <a:r>
              <a:rPr lang="en-US" sz="2000" b="1" i="1" dirty="0">
                <a:solidFill>
                  <a:schemeClr val="bg1">
                    <a:lumMod val="50000"/>
                  </a:schemeClr>
                </a:solidFill>
                <a:latin typeface="Arial" panose="020B0604020202020204" pitchFamily="34" charset="0"/>
                <a:cs typeface="Arial" panose="020B0604020202020204" pitchFamily="34" charset="0"/>
              </a:rPr>
              <a:t>FOREIGN KEY </a:t>
            </a:r>
            <a:r>
              <a:rPr lang="en-US" sz="2000" b="1" dirty="0">
                <a:solidFill>
                  <a:schemeClr val="bg1">
                    <a:lumMod val="50000"/>
                  </a:schemeClr>
                </a:solidFill>
                <a:latin typeface="Arial" panose="020B0604020202020204" pitchFamily="34" charset="0"/>
                <a:cs typeface="Arial" panose="020B0604020202020204" pitchFamily="34" charset="0"/>
              </a:rPr>
              <a:t>is a column or combination of columns that are used to establish a link between data in two tables. The columns used to create the primary key in one table are also used to create the foreign key constraint and can be used to reference data in the same table or in another table</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A foreign key does not have to reference a primary key, it can be defined to reference a unique constraint in either the same table or in another table</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To add a FOREIGN KEY constraint to an existing table use the following command</a:t>
            </a:r>
          </a:p>
          <a:p>
            <a:endParaRPr lang="en-US" sz="1600" b="1" dirty="0">
              <a:solidFill>
                <a:schemeClr val="bg1">
                  <a:lumMod val="50000"/>
                </a:schemeClr>
              </a:solidFill>
              <a:latin typeface="Arial" panose="020B0604020202020204" pitchFamily="34" charset="0"/>
              <a:cs typeface="Arial" panose="020B0604020202020204" pitchFamily="34" charset="0"/>
            </a:endParaRPr>
          </a:p>
          <a:p>
            <a:endParaRPr lang="en-US" sz="20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378935" y="4268881"/>
            <a:ext cx="8422165" cy="1630382"/>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CC"/>
                </a:solidFill>
                <a:latin typeface="Arial" panose="020B0604020202020204" pitchFamily="34" charset="0"/>
                <a:cs typeface="Arial" panose="020B0604020202020204" pitchFamily="34" charset="0"/>
              </a:rPr>
              <a:t>ALTER TABLE </a:t>
            </a:r>
            <a:r>
              <a:rPr lang="en-US" sz="1600" b="1" dirty="0" err="1">
                <a:latin typeface="Arial" panose="020B0604020202020204" pitchFamily="34" charset="0"/>
                <a:cs typeface="Arial" panose="020B0604020202020204" pitchFamily="34" charset="0"/>
              </a:rPr>
              <a:t>Sales.SalesOrderHeaderSalesReason</a:t>
            </a:r>
            <a:r>
              <a:rPr lang="en-US" sz="1600" b="1" dirty="0">
                <a:latin typeface="Arial" panose="020B0604020202020204" pitchFamily="34" charset="0"/>
                <a:cs typeface="Arial" panose="020B0604020202020204" pitchFamily="34" charset="0"/>
              </a:rPr>
              <a:t> </a:t>
            </a:r>
          </a:p>
          <a:p>
            <a:r>
              <a:rPr lang="en-US" sz="1600" b="1" dirty="0">
                <a:solidFill>
                  <a:srgbClr val="0000CC"/>
                </a:solidFill>
                <a:latin typeface="Arial" panose="020B0604020202020204" pitchFamily="34" charset="0"/>
                <a:cs typeface="Arial" panose="020B0604020202020204" pitchFamily="34" charset="0"/>
              </a:rPr>
              <a:t>ADD CONSTRAINT </a:t>
            </a:r>
            <a:r>
              <a:rPr lang="en-US" sz="1600" b="1" dirty="0" err="1">
                <a:latin typeface="Arial" panose="020B0604020202020204" pitchFamily="34" charset="0"/>
                <a:cs typeface="Arial" panose="020B0604020202020204" pitchFamily="34" charset="0"/>
              </a:rPr>
              <a:t>FK_SalesReason</a:t>
            </a:r>
            <a:r>
              <a:rPr lang="en-US" sz="1600" b="1" dirty="0">
                <a:latin typeface="Arial" panose="020B0604020202020204" pitchFamily="34" charset="0"/>
                <a:cs typeface="Arial" panose="020B0604020202020204" pitchFamily="34" charset="0"/>
              </a:rPr>
              <a:t> </a:t>
            </a:r>
          </a:p>
          <a:p>
            <a:r>
              <a:rPr lang="en-US" sz="1600" b="1" dirty="0">
                <a:solidFill>
                  <a:srgbClr val="0000CC"/>
                </a:solidFill>
                <a:latin typeface="Arial" panose="020B0604020202020204" pitchFamily="34" charset="0"/>
                <a:cs typeface="Arial" panose="020B0604020202020204" pitchFamily="34" charset="0"/>
              </a:rPr>
              <a:t>FOREIGN KEY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SalesReasonID</a:t>
            </a:r>
            <a:r>
              <a:rPr lang="en-US" sz="1600" b="1" dirty="0">
                <a:latin typeface="Arial" panose="020B0604020202020204" pitchFamily="34" charset="0"/>
                <a:cs typeface="Arial" panose="020B0604020202020204" pitchFamily="34" charset="0"/>
              </a:rPr>
              <a:t>) </a:t>
            </a:r>
          </a:p>
          <a:p>
            <a:r>
              <a:rPr lang="en-US" sz="1600" b="1" dirty="0">
                <a:solidFill>
                  <a:srgbClr val="0000CC"/>
                </a:solidFill>
                <a:latin typeface="Arial" panose="020B0604020202020204" pitchFamily="34" charset="0"/>
                <a:cs typeface="Arial" panose="020B0604020202020204" pitchFamily="34" charset="0"/>
              </a:rPr>
              <a:t>REFERENCES</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Sales.SalesReason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SalesReasonID</a:t>
            </a:r>
            <a:r>
              <a:rPr lang="en-US" sz="1600" b="1" dirty="0">
                <a:latin typeface="Arial" panose="020B0604020202020204" pitchFamily="34" charset="0"/>
                <a:cs typeface="Arial" panose="020B0604020202020204" pitchFamily="34" charset="0"/>
              </a:rPr>
              <a:t>)</a:t>
            </a:r>
          </a:p>
          <a:p>
            <a:r>
              <a:rPr lang="en-US" sz="1600" b="1" dirty="0">
                <a:solidFill>
                  <a:srgbClr val="0000CC"/>
                </a:solidFill>
                <a:latin typeface="Arial" panose="020B0604020202020204" pitchFamily="34" charset="0"/>
                <a:cs typeface="Arial" panose="020B0604020202020204" pitchFamily="34" charset="0"/>
              </a:rPr>
              <a:t>ON DELETE CASCADE </a:t>
            </a:r>
          </a:p>
          <a:p>
            <a:r>
              <a:rPr lang="en-US" sz="1600" b="1" dirty="0">
                <a:solidFill>
                  <a:srgbClr val="0000CC"/>
                </a:solidFill>
                <a:latin typeface="Arial" panose="020B0604020202020204" pitchFamily="34" charset="0"/>
                <a:cs typeface="Arial" panose="020B0604020202020204" pitchFamily="34" charset="0"/>
              </a:rPr>
              <a:t>ON </a:t>
            </a:r>
            <a:r>
              <a:rPr lang="en-US" sz="1600" b="1" dirty="0">
                <a:solidFill>
                  <a:srgbClr val="FF33CC"/>
                </a:solidFill>
                <a:latin typeface="Arial" panose="020B0604020202020204" pitchFamily="34" charset="0"/>
                <a:cs typeface="Arial" panose="020B0604020202020204" pitchFamily="34" charset="0"/>
              </a:rPr>
              <a:t>UPDATE</a:t>
            </a:r>
            <a:r>
              <a:rPr lang="en-US" sz="1600" b="1" dirty="0">
                <a:solidFill>
                  <a:srgbClr val="0000CC"/>
                </a:solidFill>
                <a:latin typeface="Arial" panose="020B0604020202020204" pitchFamily="34" charset="0"/>
                <a:cs typeface="Arial" panose="020B0604020202020204" pitchFamily="34" charset="0"/>
              </a:rPr>
              <a:t> CASCADE ;</a:t>
            </a:r>
          </a:p>
        </p:txBody>
      </p:sp>
    </p:spTree>
    <p:extLst>
      <p:ext uri="{BB962C8B-B14F-4D97-AF65-F5344CB8AC3E}">
        <p14:creationId xmlns:p14="http://schemas.microsoft.com/office/powerpoint/2010/main" val="3199360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8086"/>
          </a:xfrm>
        </p:spPr>
        <p:txBody>
          <a:bodyPr/>
          <a:lstStyle/>
          <a:p>
            <a:pPr>
              <a:defRPr/>
            </a:pPr>
            <a:r>
              <a:rPr lang="en-US" b="1" dirty="0">
                <a:solidFill>
                  <a:schemeClr val="bg1">
                    <a:lumMod val="50000"/>
                  </a:schemeClr>
                </a:solidFill>
                <a:latin typeface="Arial" panose="020B0604020202020204" pitchFamily="34" charset="0"/>
                <a:cs typeface="Arial" panose="020B0604020202020204" pitchFamily="34" charset="0"/>
              </a:rPr>
              <a:t>UNIQUE constraints</a:t>
            </a:r>
          </a:p>
        </p:txBody>
      </p:sp>
      <p:sp>
        <p:nvSpPr>
          <p:cNvPr id="16387" name="Content Placeholder 2"/>
          <p:cNvSpPr>
            <a:spLocks noGrp="1"/>
          </p:cNvSpPr>
          <p:nvPr>
            <p:ph idx="1"/>
          </p:nvPr>
        </p:nvSpPr>
        <p:spPr>
          <a:xfrm>
            <a:off x="827584" y="1600200"/>
            <a:ext cx="7488832" cy="4525963"/>
          </a:xfrm>
        </p:spPr>
        <p:txBody>
          <a:bodyPr/>
          <a:lstStyle/>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A </a:t>
            </a:r>
            <a:r>
              <a:rPr lang="en-US" sz="2400" b="1" i="1" dirty="0">
                <a:solidFill>
                  <a:schemeClr val="bg1">
                    <a:lumMod val="50000"/>
                  </a:schemeClr>
                </a:solidFill>
                <a:latin typeface="Arial" panose="020B0604020202020204" pitchFamily="34" charset="0"/>
                <a:cs typeface="Arial" panose="020B0604020202020204" pitchFamily="34" charset="0"/>
              </a:rPr>
              <a:t>UNIQUE constraint </a:t>
            </a:r>
            <a:r>
              <a:rPr lang="en-US" sz="2400" b="1" dirty="0">
                <a:solidFill>
                  <a:schemeClr val="bg1">
                    <a:lumMod val="50000"/>
                  </a:schemeClr>
                </a:solidFill>
                <a:latin typeface="Arial" panose="020B0604020202020204" pitchFamily="34" charset="0"/>
                <a:cs typeface="Arial" panose="020B0604020202020204" pitchFamily="34" charset="0"/>
              </a:rPr>
              <a:t>is created to ensure no duplicate values are entered in specific columns that do not participate in a primary key </a:t>
            </a:r>
          </a:p>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Creating a UNIQUE constraint automatically creates a corresponding unique index</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To create a UNIQUE constraint while creating a table use the following command</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endParaRPr lang="en-US" sz="2800" b="1" dirty="0">
              <a:solidFill>
                <a:schemeClr val="bg1">
                  <a:lumMod val="50000"/>
                </a:schemeClr>
              </a:solidFill>
              <a:latin typeface="Arial" panose="020B0604020202020204" pitchFamily="34" charset="0"/>
              <a:cs typeface="Arial" panose="020B0604020202020204" pitchFamily="34" charset="0"/>
            </a:endParaRPr>
          </a:p>
          <a:p>
            <a:endParaRPr lang="en-US" sz="28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7584" y="5157192"/>
            <a:ext cx="7488832" cy="1054953"/>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1" dirty="0">
                <a:solidFill>
                  <a:srgbClr val="0000CC"/>
                </a:solidFill>
                <a:latin typeface="Arial" panose="020B0604020202020204" pitchFamily="34" charset="0"/>
                <a:cs typeface="Arial" panose="020B0604020202020204" pitchFamily="34" charset="0"/>
              </a:rPr>
              <a:t>CREATE TABLE </a:t>
            </a:r>
            <a:r>
              <a:rPr lang="en-US" sz="2000" b="1" dirty="0">
                <a:latin typeface="Arial" panose="020B0604020202020204" pitchFamily="34" charset="0"/>
                <a:cs typeface="Arial" panose="020B0604020202020204" pitchFamily="34" charset="0"/>
              </a:rPr>
              <a:t>Production.TransactionHistoryArchive4 </a:t>
            </a:r>
          </a:p>
          <a:p>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TransactionID</a:t>
            </a:r>
            <a:r>
              <a:rPr lang="en-US" sz="2000" b="1" dirty="0">
                <a:latin typeface="Arial" panose="020B0604020202020204" pitchFamily="34" charset="0"/>
                <a:cs typeface="Arial" panose="020B0604020202020204" pitchFamily="34" charset="0"/>
              </a:rPr>
              <a:t> </a:t>
            </a:r>
            <a:r>
              <a:rPr lang="en-US" sz="2000" b="1" dirty="0" err="1">
                <a:solidFill>
                  <a:srgbClr val="0000CC"/>
                </a:solidFill>
                <a:latin typeface="Arial" panose="020B0604020202020204" pitchFamily="34" charset="0"/>
                <a:cs typeface="Arial" panose="020B0604020202020204" pitchFamily="34" charset="0"/>
              </a:rPr>
              <a:t>int</a:t>
            </a:r>
            <a:r>
              <a:rPr lang="en-US" sz="2000" b="1" dirty="0">
                <a:latin typeface="Arial" panose="020B0604020202020204" pitchFamily="34" charset="0"/>
                <a:cs typeface="Arial" panose="020B0604020202020204" pitchFamily="34" charset="0"/>
              </a:rPr>
              <a:t> NOT NULL, </a:t>
            </a:r>
          </a:p>
          <a:p>
            <a:r>
              <a:rPr lang="en-US" sz="2000" b="1" dirty="0">
                <a:solidFill>
                  <a:srgbClr val="0000CC"/>
                </a:solidFill>
                <a:latin typeface="Arial" panose="020B0604020202020204" pitchFamily="34" charset="0"/>
                <a:cs typeface="Arial" panose="020B0604020202020204" pitchFamily="34" charset="0"/>
              </a:rPr>
              <a:t>CONSTRAINT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AK_TransactionID</a:t>
            </a:r>
            <a:r>
              <a:rPr lang="en-US" sz="2000" b="1" dirty="0">
                <a:latin typeface="Arial" panose="020B0604020202020204" pitchFamily="34" charset="0"/>
                <a:cs typeface="Arial" panose="020B0604020202020204" pitchFamily="34" charset="0"/>
              </a:rPr>
              <a:t> </a:t>
            </a:r>
            <a:r>
              <a:rPr lang="en-US" sz="2000" b="1" dirty="0">
                <a:solidFill>
                  <a:srgbClr val="0000CC"/>
                </a:solidFill>
                <a:latin typeface="Arial" panose="020B0604020202020204" pitchFamily="34" charset="0"/>
                <a:cs typeface="Arial" panose="020B0604020202020204" pitchFamily="34" charset="0"/>
              </a:rPr>
              <a:t>UNIQUE</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TransactionID</a:t>
            </a:r>
            <a:r>
              <a:rPr lang="en-US" sz="2000" b="1" dirty="0">
                <a:latin typeface="Arial" panose="020B0604020202020204" pitchFamily="34" charset="0"/>
                <a:cs typeface="Arial" panose="020B0604020202020204" pitchFamily="34" charset="0"/>
              </a:rPr>
              <a:t>) ); </a:t>
            </a:r>
            <a:endParaRPr lang="en-US" sz="2000" b="1" dirty="0">
              <a:solidFill>
                <a:srgbClr val="8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525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2" y="260648"/>
            <a:ext cx="7488832" cy="731539"/>
          </a:xfrm>
        </p:spPr>
        <p:txBody>
          <a:bodyPr>
            <a:normAutofit fontScale="90000"/>
          </a:bodyPr>
          <a:lstStyle/>
          <a:p>
            <a:pPr>
              <a:defRPr/>
            </a:pPr>
            <a:r>
              <a:rPr lang="en-US" b="1" dirty="0">
                <a:solidFill>
                  <a:schemeClr val="bg1">
                    <a:lumMod val="50000"/>
                  </a:schemeClr>
                </a:solidFill>
                <a:latin typeface="Arial" panose="020B0604020202020204" pitchFamily="34" charset="0"/>
                <a:cs typeface="Arial" panose="020B0604020202020204" pitchFamily="34" charset="0"/>
              </a:rPr>
              <a:t>CHECK constraints</a:t>
            </a:r>
          </a:p>
        </p:txBody>
      </p:sp>
      <p:sp>
        <p:nvSpPr>
          <p:cNvPr id="16387" name="Content Placeholder 2"/>
          <p:cNvSpPr>
            <a:spLocks noGrp="1"/>
          </p:cNvSpPr>
          <p:nvPr>
            <p:ph idx="1"/>
          </p:nvPr>
        </p:nvSpPr>
        <p:spPr>
          <a:xfrm>
            <a:off x="827582" y="992187"/>
            <a:ext cx="7488832" cy="4920097"/>
          </a:xfrm>
        </p:spPr>
        <p:txBody>
          <a:bodyPr>
            <a:normAutofit/>
          </a:bodyPr>
          <a:lstStyle/>
          <a:p>
            <a:pPr marL="0" indent="0">
              <a:buNone/>
            </a:pPr>
            <a:r>
              <a:rPr lang="en-US" sz="2400" b="1" dirty="0">
                <a:solidFill>
                  <a:schemeClr val="bg1">
                    <a:lumMod val="50000"/>
                  </a:schemeClr>
                </a:solidFill>
              </a:rPr>
              <a:t>A </a:t>
            </a:r>
            <a:r>
              <a:rPr lang="en-US" sz="2400" b="1" i="1" dirty="0">
                <a:solidFill>
                  <a:schemeClr val="bg1">
                    <a:lumMod val="50000"/>
                  </a:schemeClr>
                </a:solidFill>
              </a:rPr>
              <a:t>CHECK constraint </a:t>
            </a:r>
            <a:r>
              <a:rPr lang="en-US" sz="2400" b="1" dirty="0">
                <a:solidFill>
                  <a:schemeClr val="bg1">
                    <a:lumMod val="50000"/>
                  </a:schemeClr>
                </a:solidFill>
              </a:rPr>
              <a:t>is created in a table to specify the data values that are acceptable in one or more columns</a:t>
            </a:r>
          </a:p>
          <a:p>
            <a:pPr marL="0" indent="0">
              <a:buNone/>
            </a:pPr>
            <a:endParaRPr lang="en-US" sz="2400" b="1" dirty="0">
              <a:solidFill>
                <a:schemeClr val="bg1">
                  <a:lumMod val="50000"/>
                </a:schemeClr>
              </a:solidFill>
            </a:endParaRPr>
          </a:p>
          <a:p>
            <a:pPr marL="0" indent="0">
              <a:buNone/>
            </a:pPr>
            <a:endParaRPr lang="en-US" sz="2400" b="1" dirty="0">
              <a:solidFill>
                <a:schemeClr val="bg1">
                  <a:lumMod val="50000"/>
                </a:schemeClr>
              </a:solidFill>
            </a:endParaRPr>
          </a:p>
          <a:p>
            <a:pPr marL="0" indent="0">
              <a:buNone/>
            </a:pPr>
            <a:endParaRPr lang="en-US" sz="2400" b="1" dirty="0">
              <a:solidFill>
                <a:schemeClr val="bg1">
                  <a:lumMod val="50000"/>
                </a:schemeClr>
              </a:solidFill>
            </a:endParaRPr>
          </a:p>
          <a:p>
            <a:pPr marL="0" indent="0">
              <a:buNone/>
            </a:pPr>
            <a:endParaRPr lang="en-US" sz="2400" b="1" dirty="0">
              <a:solidFill>
                <a:schemeClr val="bg1">
                  <a:lumMod val="50000"/>
                </a:schemeClr>
              </a:solidFill>
            </a:endParaRPr>
          </a:p>
          <a:p>
            <a:pPr marL="0" indent="0">
              <a:buNone/>
            </a:pPr>
            <a:r>
              <a:rPr lang="en-US" sz="2400" b="1" dirty="0">
                <a:solidFill>
                  <a:schemeClr val="bg1">
                    <a:lumMod val="50000"/>
                  </a:schemeClr>
                </a:solidFill>
              </a:rPr>
              <a:t>To create a CHECK constraint after creating a table use the following command</a:t>
            </a:r>
          </a:p>
          <a:p>
            <a:endParaRPr lang="en-US" sz="2400" b="1" dirty="0">
              <a:solidFill>
                <a:schemeClr val="bg1">
                  <a:lumMod val="50000"/>
                </a:schemeClr>
              </a:solidFill>
            </a:endParaRPr>
          </a:p>
        </p:txBody>
      </p:sp>
      <p:sp>
        <p:nvSpPr>
          <p:cNvPr id="4" name="AutoShape 3"/>
          <p:cNvSpPr>
            <a:spLocks noChangeArrowheads="1"/>
          </p:cNvSpPr>
          <p:nvPr/>
        </p:nvSpPr>
        <p:spPr bwMode="auto">
          <a:xfrm>
            <a:off x="827585" y="2052776"/>
            <a:ext cx="7488832" cy="1246763"/>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solidFill>
                  <a:srgbClr val="0000CC"/>
                </a:solidFill>
                <a:latin typeface="Arial" panose="020B0604020202020204" pitchFamily="34" charset="0"/>
                <a:cs typeface="Arial" panose="020B0604020202020204" pitchFamily="34" charset="0"/>
              </a:rPr>
              <a:t>ALTER TABLE </a:t>
            </a:r>
            <a:r>
              <a:rPr lang="en-US" b="1" dirty="0" err="1">
                <a:latin typeface="Arial" panose="020B0604020202020204" pitchFamily="34" charset="0"/>
                <a:cs typeface="Arial" panose="020B0604020202020204" pitchFamily="34" charset="0"/>
              </a:rPr>
              <a:t>DBO.NewTable</a:t>
            </a:r>
            <a:r>
              <a:rPr lang="en-US" b="1" dirty="0">
                <a:latin typeface="Arial" panose="020B0604020202020204" pitchFamily="34" charset="0"/>
                <a:cs typeface="Arial" panose="020B0604020202020204" pitchFamily="34" charset="0"/>
              </a:rPr>
              <a:t> </a:t>
            </a:r>
          </a:p>
          <a:p>
            <a:r>
              <a:rPr lang="en-US" b="1" dirty="0">
                <a:solidFill>
                  <a:srgbClr val="0000CC"/>
                </a:solidFill>
                <a:latin typeface="Arial" panose="020B0604020202020204" pitchFamily="34" charset="0"/>
                <a:cs typeface="Arial" panose="020B0604020202020204" pitchFamily="34" charset="0"/>
              </a:rPr>
              <a:t>ADD</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ZipCode</a:t>
            </a:r>
            <a:r>
              <a:rPr lang="en-US" b="1" dirty="0">
                <a:latin typeface="Arial" panose="020B0604020202020204" pitchFamily="34" charset="0"/>
                <a:cs typeface="Arial" panose="020B0604020202020204" pitchFamily="34" charset="0"/>
              </a:rPr>
              <a:t> </a:t>
            </a:r>
            <a:r>
              <a:rPr lang="en-US" b="1" dirty="0" err="1">
                <a:solidFill>
                  <a:srgbClr val="0000CC"/>
                </a:solidFill>
                <a:latin typeface="Arial" panose="020B0604020202020204" pitchFamily="34" charset="0"/>
                <a:cs typeface="Arial" panose="020B0604020202020204" pitchFamily="34" charset="0"/>
              </a:rPr>
              <a:t>int</a:t>
            </a:r>
            <a:r>
              <a:rPr lang="en-US" b="1" dirty="0">
                <a:latin typeface="Arial" panose="020B0604020202020204" pitchFamily="34" charset="0"/>
                <a:cs typeface="Arial" panose="020B0604020202020204" pitchFamily="34" charset="0"/>
              </a:rPr>
              <a:t> NULL </a:t>
            </a:r>
          </a:p>
          <a:p>
            <a:r>
              <a:rPr lang="en-US" b="1" dirty="0">
                <a:solidFill>
                  <a:srgbClr val="0000CC"/>
                </a:solidFill>
                <a:latin typeface="Arial" panose="020B0604020202020204" pitchFamily="34" charset="0"/>
                <a:cs typeface="Arial" panose="020B0604020202020204" pitchFamily="34" charset="0"/>
              </a:rPr>
              <a:t>CONSTRAINT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CHK_ZipCode</a:t>
            </a:r>
            <a:r>
              <a:rPr lang="en-US" b="1" dirty="0">
                <a:latin typeface="Arial" panose="020B0604020202020204" pitchFamily="34" charset="0"/>
                <a:cs typeface="Arial" panose="020B0604020202020204" pitchFamily="34" charset="0"/>
              </a:rPr>
              <a:t> </a:t>
            </a:r>
          </a:p>
          <a:p>
            <a:r>
              <a:rPr lang="en-US" b="1" dirty="0">
                <a:solidFill>
                  <a:srgbClr val="0000CC"/>
                </a:solidFill>
                <a:latin typeface="Arial" panose="020B0604020202020204" pitchFamily="34" charset="0"/>
                <a:cs typeface="Arial" panose="020B0604020202020204" pitchFamily="34" charset="0"/>
              </a:rPr>
              <a:t>CHECK (</a:t>
            </a:r>
            <a:r>
              <a:rPr lang="en-US" b="1" dirty="0" err="1">
                <a:latin typeface="Arial" panose="020B0604020202020204" pitchFamily="34" charset="0"/>
                <a:cs typeface="Arial" panose="020B0604020202020204" pitchFamily="34" charset="0"/>
              </a:rPr>
              <a:t>ZipCode</a:t>
            </a:r>
            <a:r>
              <a:rPr lang="en-US" b="1" dirty="0">
                <a:solidFill>
                  <a:srgbClr val="0000CC"/>
                </a:solidFill>
                <a:latin typeface="Arial" panose="020B0604020202020204" pitchFamily="34" charset="0"/>
                <a:cs typeface="Arial" panose="020B0604020202020204" pitchFamily="34" charset="0"/>
              </a:rPr>
              <a:t> LIKE</a:t>
            </a:r>
            <a:r>
              <a:rPr lang="en-US" b="1" dirty="0">
                <a:latin typeface="Arial" panose="020B0604020202020204" pitchFamily="34" charset="0"/>
                <a:cs typeface="Arial" panose="020B0604020202020204" pitchFamily="34" charset="0"/>
              </a:rPr>
              <a:t> '[0-9][0-9][0-9][0-9][0-9]‘); </a:t>
            </a:r>
            <a:endParaRPr lang="en-US" b="1" dirty="0">
              <a:solidFill>
                <a:srgbClr val="8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0833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283" y="274638"/>
            <a:ext cx="7561434" cy="671078"/>
          </a:xfrm>
        </p:spPr>
        <p:txBody>
          <a:bodyPr>
            <a:normAutofit fontScale="90000"/>
          </a:bodyPr>
          <a:lstStyle/>
          <a:p>
            <a:pPr>
              <a:defRPr/>
            </a:pPr>
            <a:r>
              <a:rPr lang="en-US" b="1" dirty="0">
                <a:solidFill>
                  <a:schemeClr val="bg1">
                    <a:lumMod val="50000"/>
                  </a:schemeClr>
                </a:solidFill>
                <a:latin typeface="Arial" panose="020B0604020202020204" pitchFamily="34" charset="0"/>
                <a:cs typeface="Arial" panose="020B0604020202020204" pitchFamily="34" charset="0"/>
              </a:rPr>
              <a:t>DEFAULT constraints</a:t>
            </a:r>
          </a:p>
        </p:txBody>
      </p:sp>
      <p:sp>
        <p:nvSpPr>
          <p:cNvPr id="16387" name="Content Placeholder 2"/>
          <p:cNvSpPr>
            <a:spLocks noGrp="1"/>
          </p:cNvSpPr>
          <p:nvPr>
            <p:ph idx="1"/>
          </p:nvPr>
        </p:nvSpPr>
        <p:spPr>
          <a:xfrm>
            <a:off x="791283" y="992187"/>
            <a:ext cx="7561433" cy="4920097"/>
          </a:xfrm>
        </p:spPr>
        <p:txBody>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A </a:t>
            </a:r>
            <a:r>
              <a:rPr lang="en-US" sz="2000" b="1" i="1" dirty="0">
                <a:solidFill>
                  <a:schemeClr val="bg1">
                    <a:lumMod val="50000"/>
                  </a:schemeClr>
                </a:solidFill>
                <a:latin typeface="Arial" panose="020B0604020202020204" pitchFamily="34" charset="0"/>
                <a:cs typeface="Arial" panose="020B0604020202020204" pitchFamily="34" charset="0"/>
              </a:rPr>
              <a:t>DEFAUT constraint </a:t>
            </a:r>
            <a:r>
              <a:rPr lang="en-US" sz="2000" b="1" dirty="0">
                <a:solidFill>
                  <a:schemeClr val="bg1">
                    <a:lumMod val="50000"/>
                  </a:schemeClr>
                </a:solidFill>
                <a:latin typeface="Arial" panose="020B0604020202020204" pitchFamily="34" charset="0"/>
                <a:cs typeface="Arial" panose="020B0604020202020204" pitchFamily="34" charset="0"/>
              </a:rPr>
              <a:t>is a special case of a column default that is applied when an INSERT statement doesn't explicitly assign a particular value. In other words, the column default is what the column will get as a value by default</a:t>
            </a:r>
          </a:p>
          <a:p>
            <a:pPr marL="0" indent="0">
              <a:buNone/>
            </a:pPr>
            <a:endParaRPr lang="en-US" sz="28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To create a DEFAULT constraint on an existing table use the following command</a:t>
            </a:r>
          </a:p>
          <a:p>
            <a:pPr marL="0" indent="0">
              <a:buNone/>
            </a:pPr>
            <a:endParaRPr lang="en-US" sz="28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791283" y="4008145"/>
            <a:ext cx="7561434" cy="895112"/>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CC"/>
                </a:solidFill>
                <a:latin typeface="Arial" panose="020B0604020202020204" pitchFamily="34" charset="0"/>
                <a:cs typeface="Arial" panose="020B0604020202020204" pitchFamily="34" charset="0"/>
              </a:rPr>
              <a:t>ALTER TABLE </a:t>
            </a:r>
            <a:r>
              <a:rPr lang="en-US" sz="1600" b="1" dirty="0" err="1">
                <a:latin typeface="Arial" panose="020B0604020202020204" pitchFamily="34" charset="0"/>
                <a:cs typeface="Arial" panose="020B0604020202020204" pitchFamily="34" charset="0"/>
              </a:rPr>
              <a:t>Sales.CountryRegionCurrency</a:t>
            </a:r>
            <a:endParaRPr lang="en-US" sz="1600" b="1" dirty="0">
              <a:latin typeface="Arial" panose="020B0604020202020204" pitchFamily="34" charset="0"/>
              <a:cs typeface="Arial" panose="020B0604020202020204" pitchFamily="34" charset="0"/>
            </a:endParaRPr>
          </a:p>
          <a:p>
            <a:r>
              <a:rPr lang="en-US" sz="1600" b="1" dirty="0">
                <a:solidFill>
                  <a:srgbClr val="0000CC"/>
                </a:solidFill>
                <a:latin typeface="Arial" panose="020B0604020202020204" pitchFamily="34" charset="0"/>
                <a:cs typeface="Arial" panose="020B0604020202020204" pitchFamily="34" charset="0"/>
              </a:rPr>
              <a:t>ADD CONSTRAINT </a:t>
            </a:r>
            <a:r>
              <a:rPr lang="en-US" sz="1600" b="1" dirty="0" err="1">
                <a:latin typeface="Arial" panose="020B0604020202020204" pitchFamily="34" charset="0"/>
                <a:cs typeface="Arial" panose="020B0604020202020204" pitchFamily="34" charset="0"/>
              </a:rPr>
              <a:t>Default_Country</a:t>
            </a:r>
            <a:endParaRPr lang="en-US" sz="1600" b="1" dirty="0">
              <a:latin typeface="Arial" panose="020B0604020202020204" pitchFamily="34" charset="0"/>
              <a:cs typeface="Arial" panose="020B0604020202020204" pitchFamily="34" charset="0"/>
            </a:endParaRPr>
          </a:p>
          <a:p>
            <a:r>
              <a:rPr lang="en-US" sz="1600" b="1" dirty="0">
                <a:solidFill>
                  <a:srgbClr val="0000CC"/>
                </a:solidFill>
                <a:latin typeface="Arial" panose="020B0604020202020204" pitchFamily="34" charset="0"/>
                <a:cs typeface="Arial" panose="020B0604020202020204" pitchFamily="34" charset="0"/>
              </a:rPr>
              <a:t>DEFAULT</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‘USA’ </a:t>
            </a:r>
            <a:r>
              <a:rPr lang="en-US" sz="1600" b="1" dirty="0">
                <a:solidFill>
                  <a:srgbClr val="0000CC"/>
                </a:solidFill>
                <a:latin typeface="Arial" panose="020B0604020202020204" pitchFamily="34" charset="0"/>
                <a:cs typeface="Arial" panose="020B0604020202020204" pitchFamily="34" charset="0"/>
              </a:rPr>
              <a:t>FOR </a:t>
            </a:r>
            <a:r>
              <a:rPr lang="en-US" sz="1600" b="1" dirty="0" err="1">
                <a:latin typeface="Arial" panose="020B0604020202020204" pitchFamily="34" charset="0"/>
                <a:cs typeface="Arial" panose="020B0604020202020204" pitchFamily="34" charset="0"/>
              </a:rPr>
              <a:t>CountryRegionCode</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60400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525133" cy="634082"/>
          </a:xfrm>
        </p:spPr>
        <p:txBody>
          <a:bodyPr>
            <a:normAutofit fontScale="90000"/>
          </a:bodyPr>
          <a:lstStyle/>
          <a:p>
            <a:pPr>
              <a:defRPr/>
            </a:pPr>
            <a:r>
              <a:rPr lang="en-US" b="1" dirty="0">
                <a:solidFill>
                  <a:schemeClr val="bg1">
                    <a:lumMod val="50000"/>
                  </a:schemeClr>
                </a:solidFill>
                <a:latin typeface="Arial" panose="020B0604020202020204" pitchFamily="34" charset="0"/>
                <a:cs typeface="Arial" panose="020B0604020202020204" pitchFamily="34" charset="0"/>
              </a:rPr>
              <a:t>DML triggers</a:t>
            </a:r>
          </a:p>
        </p:txBody>
      </p:sp>
      <p:sp>
        <p:nvSpPr>
          <p:cNvPr id="16387" name="Content Placeholder 2"/>
          <p:cNvSpPr>
            <a:spLocks noGrp="1"/>
          </p:cNvSpPr>
          <p:nvPr>
            <p:ph idx="1"/>
          </p:nvPr>
        </p:nvSpPr>
        <p:spPr>
          <a:xfrm>
            <a:off x="791282" y="1124745"/>
            <a:ext cx="7561435" cy="3672408"/>
          </a:xfrm>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A </a:t>
            </a:r>
            <a:r>
              <a:rPr lang="en-US" sz="2000" b="1" i="1" dirty="0">
                <a:solidFill>
                  <a:schemeClr val="bg1">
                    <a:lumMod val="50000"/>
                  </a:schemeClr>
                </a:solidFill>
                <a:latin typeface="Arial" panose="020B0604020202020204" pitchFamily="34" charset="0"/>
                <a:cs typeface="Arial" panose="020B0604020202020204" pitchFamily="34" charset="0"/>
              </a:rPr>
              <a:t>DML</a:t>
            </a:r>
            <a:r>
              <a:rPr lang="en-US" sz="2000" b="1" dirty="0">
                <a:solidFill>
                  <a:schemeClr val="bg1">
                    <a:lumMod val="50000"/>
                  </a:schemeClr>
                </a:solidFill>
                <a:latin typeface="Arial" panose="020B0604020202020204" pitchFamily="34" charset="0"/>
                <a:cs typeface="Arial" panose="020B0604020202020204" pitchFamily="34" charset="0"/>
              </a:rPr>
              <a:t> </a:t>
            </a:r>
            <a:r>
              <a:rPr lang="en-US" sz="2000" b="1" i="1" dirty="0">
                <a:solidFill>
                  <a:schemeClr val="bg1">
                    <a:lumMod val="50000"/>
                  </a:schemeClr>
                </a:solidFill>
                <a:latin typeface="Arial" panose="020B0604020202020204" pitchFamily="34" charset="0"/>
                <a:cs typeface="Arial" panose="020B0604020202020204" pitchFamily="34" charset="0"/>
              </a:rPr>
              <a:t>trigger </a:t>
            </a:r>
            <a:r>
              <a:rPr lang="en-US" sz="2000" b="1" dirty="0">
                <a:solidFill>
                  <a:schemeClr val="bg1">
                    <a:lumMod val="50000"/>
                  </a:schemeClr>
                </a:solidFill>
                <a:latin typeface="Arial" panose="020B0604020202020204" pitchFamily="34" charset="0"/>
                <a:cs typeface="Arial" panose="020B0604020202020204" pitchFamily="34" charset="0"/>
              </a:rPr>
              <a:t>is a special type of stored procedure that automatically fires when any valid  DML event takes place regardless of whether or not any rows are affected</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DML triggers can include complex T-SQL statements used to enforce business rules and provide data integrity when an INSERT, UPDATE, or DELETE command is executed</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The following trigger will prints a message to the client when anyone tries to add or change data in the Customer table</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7584" y="4838144"/>
            <a:ext cx="7525133" cy="895112"/>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CC"/>
                </a:solidFill>
                <a:latin typeface="Arial" panose="020B0604020202020204" pitchFamily="34" charset="0"/>
                <a:cs typeface="Arial" panose="020B0604020202020204" pitchFamily="34" charset="0"/>
              </a:rPr>
              <a:t>CREATE TRIGGER </a:t>
            </a:r>
            <a:r>
              <a:rPr lang="en-US" sz="1600" b="1" dirty="0">
                <a:latin typeface="Arial" panose="020B0604020202020204" pitchFamily="34" charset="0"/>
                <a:cs typeface="Arial" panose="020B0604020202020204" pitchFamily="34" charset="0"/>
              </a:rPr>
              <a:t>reminder1 </a:t>
            </a:r>
            <a:r>
              <a:rPr lang="en-US" sz="1600" b="1" dirty="0">
                <a:solidFill>
                  <a:srgbClr val="0000CC"/>
                </a:solidFill>
                <a:latin typeface="Arial" panose="020B0604020202020204" pitchFamily="34" charset="0"/>
                <a:cs typeface="Arial" panose="020B0604020202020204" pitchFamily="34" charset="0"/>
              </a:rPr>
              <a:t>ON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Sales.Customer</a:t>
            </a:r>
            <a:r>
              <a:rPr lang="en-US" sz="1600" b="1" dirty="0">
                <a:latin typeface="Arial" panose="020B0604020202020204" pitchFamily="34" charset="0"/>
                <a:cs typeface="Arial" panose="020B0604020202020204" pitchFamily="34" charset="0"/>
              </a:rPr>
              <a:t> </a:t>
            </a:r>
          </a:p>
          <a:p>
            <a:r>
              <a:rPr lang="en-US" sz="1600" b="1" dirty="0">
                <a:solidFill>
                  <a:srgbClr val="0000CC"/>
                </a:solidFill>
                <a:latin typeface="Arial" panose="020B0604020202020204" pitchFamily="34" charset="0"/>
                <a:cs typeface="Arial" panose="020B0604020202020204" pitchFamily="34" charset="0"/>
              </a:rPr>
              <a:t>AFTER INSERT</a:t>
            </a:r>
            <a:r>
              <a:rPr lang="en-US" sz="1600" b="1" dirty="0">
                <a:latin typeface="Arial" panose="020B0604020202020204" pitchFamily="34" charset="0"/>
                <a:cs typeface="Arial" panose="020B0604020202020204" pitchFamily="34" charset="0"/>
              </a:rPr>
              <a:t>, </a:t>
            </a:r>
            <a:r>
              <a:rPr lang="en-US" sz="1600" b="1" dirty="0">
                <a:solidFill>
                  <a:srgbClr val="FF33CC"/>
                </a:solidFill>
                <a:latin typeface="Arial" panose="020B0604020202020204" pitchFamily="34" charset="0"/>
                <a:cs typeface="Arial" panose="020B0604020202020204" pitchFamily="34" charset="0"/>
              </a:rPr>
              <a:t>UPDATE</a:t>
            </a:r>
            <a:r>
              <a:rPr lang="en-US" sz="1600" b="1" dirty="0">
                <a:latin typeface="Arial" panose="020B0604020202020204" pitchFamily="34" charset="0"/>
                <a:cs typeface="Arial" panose="020B0604020202020204" pitchFamily="34" charset="0"/>
              </a:rPr>
              <a:t> </a:t>
            </a:r>
          </a:p>
          <a:p>
            <a:r>
              <a:rPr lang="en-US" sz="1600" b="1" dirty="0">
                <a:solidFill>
                  <a:srgbClr val="0000CC"/>
                </a:solidFill>
                <a:latin typeface="Arial" panose="020B0604020202020204" pitchFamily="34" charset="0"/>
                <a:cs typeface="Arial" panose="020B0604020202020204" pitchFamily="34" charset="0"/>
              </a:rPr>
              <a:t>AS RAISERROR </a:t>
            </a:r>
            <a:r>
              <a:rPr lang="en-US" sz="1600" b="1" dirty="0">
                <a:latin typeface="Arial" panose="020B0604020202020204" pitchFamily="34" charset="0"/>
                <a:cs typeface="Arial" panose="020B0604020202020204" pitchFamily="34" charset="0"/>
              </a:rPr>
              <a:t>(</a:t>
            </a:r>
            <a:r>
              <a:rPr lang="en-US" sz="1600" b="1" dirty="0">
                <a:solidFill>
                  <a:srgbClr val="FF0000"/>
                </a:solidFill>
                <a:latin typeface="Arial" panose="020B0604020202020204" pitchFamily="34" charset="0"/>
                <a:cs typeface="Arial" panose="020B0604020202020204" pitchFamily="34" charset="0"/>
              </a:rPr>
              <a:t>'Notify Customer Relations', </a:t>
            </a:r>
            <a:r>
              <a:rPr lang="en-US" sz="1600" b="1" dirty="0">
                <a:latin typeface="Arial" panose="020B0604020202020204" pitchFamily="34" charset="0"/>
                <a:cs typeface="Arial" panose="020B0604020202020204" pitchFamily="34" charset="0"/>
              </a:rPr>
              <a:t>16, 10);</a:t>
            </a:r>
          </a:p>
        </p:txBody>
      </p:sp>
    </p:spTree>
    <p:extLst>
      <p:ext uri="{BB962C8B-B14F-4D97-AF65-F5344CB8AC3E}">
        <p14:creationId xmlns:p14="http://schemas.microsoft.com/office/powerpoint/2010/main" val="1361142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2D0AE-AB91-4B2C-9432-9B438646F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16231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138" y="2999129"/>
            <a:ext cx="6377724" cy="859742"/>
          </a:xfrm>
          <a:prstGeom prst="rect">
            <a:avLst/>
          </a:prstGeom>
        </p:spPr>
      </p:pic>
      <p:sp>
        <p:nvSpPr>
          <p:cNvPr id="2" name="Date Placeholder 1">
            <a:extLst>
              <a:ext uri="{FF2B5EF4-FFF2-40B4-BE49-F238E27FC236}">
                <a16:creationId xmlns:a16="http://schemas.microsoft.com/office/drawing/2014/main" id="{9AD1D803-4BA1-483C-A94E-E0DD2F304F76}"/>
              </a:ext>
            </a:extLst>
          </p:cNvPr>
          <p:cNvSpPr>
            <a:spLocks noGrp="1"/>
          </p:cNvSpPr>
          <p:nvPr>
            <p:ph type="dt" sz="half" idx="10"/>
          </p:nvPr>
        </p:nvSpPr>
        <p:spPr/>
        <p:txBody>
          <a:bodyPr/>
          <a:lstStyle/>
          <a:p>
            <a:fld id="{AF9889E9-07FD-42BB-AF2E-E680FE9CF5C7}" type="datetime1">
              <a:rPr lang="tr-TR" smtClean="0"/>
              <a:t>13.11.2018</a:t>
            </a:fld>
            <a:endParaRPr lang="tr-TR"/>
          </a:p>
        </p:txBody>
      </p:sp>
      <p:sp>
        <p:nvSpPr>
          <p:cNvPr id="4" name="Footer Placeholder 3">
            <a:extLst>
              <a:ext uri="{FF2B5EF4-FFF2-40B4-BE49-F238E27FC236}">
                <a16:creationId xmlns:a16="http://schemas.microsoft.com/office/drawing/2014/main" id="{A242A617-6081-4AF9-A634-96322109454C}"/>
              </a:ext>
            </a:extLst>
          </p:cNvPr>
          <p:cNvSpPr>
            <a:spLocks noGrp="1"/>
          </p:cNvSpPr>
          <p:nvPr>
            <p:ph type="ftr" sz="quarter" idx="11"/>
          </p:nvPr>
        </p:nvSpPr>
        <p:spPr/>
        <p:txBody>
          <a:bodyPr/>
          <a:lstStyle/>
          <a:p>
            <a:r>
              <a:rPr lang="tr-TR"/>
              <a:t>MS SQL SQL Fundamentals</a:t>
            </a:r>
          </a:p>
        </p:txBody>
      </p:sp>
      <p:sp>
        <p:nvSpPr>
          <p:cNvPr id="5" name="Slide Number Placeholder 4">
            <a:extLst>
              <a:ext uri="{FF2B5EF4-FFF2-40B4-BE49-F238E27FC236}">
                <a16:creationId xmlns:a16="http://schemas.microsoft.com/office/drawing/2014/main" id="{AED520E8-6C6F-41D5-9880-52012A9AD628}"/>
              </a:ext>
            </a:extLst>
          </p:cNvPr>
          <p:cNvSpPr>
            <a:spLocks noGrp="1"/>
          </p:cNvSpPr>
          <p:nvPr>
            <p:ph type="sldNum" sz="quarter" idx="12"/>
          </p:nvPr>
        </p:nvSpPr>
        <p:spPr/>
        <p:txBody>
          <a:bodyPr/>
          <a:lstStyle/>
          <a:p>
            <a:fld id="{F3333AC9-9173-4153-B08D-660CAB894A39}" type="slidenum">
              <a:rPr lang="tr-TR" smtClean="0"/>
              <a:t>68</a:t>
            </a:fld>
            <a:endParaRPr lang="tr-TR"/>
          </a:p>
        </p:txBody>
      </p:sp>
    </p:spTree>
    <p:extLst>
      <p:ext uri="{BB962C8B-B14F-4D97-AF65-F5344CB8AC3E}">
        <p14:creationId xmlns:p14="http://schemas.microsoft.com/office/powerpoint/2010/main" val="141695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GB" sz="3600" b="1" dirty="0">
                <a:solidFill>
                  <a:schemeClr val="bg1">
                    <a:lumMod val="50000"/>
                  </a:schemeClr>
                </a:solidFill>
                <a:latin typeface="Arial" panose="020B0604020202020204" pitchFamily="34" charset="0"/>
                <a:cs typeface="Arial" panose="020B0604020202020204" pitchFamily="34" charset="0"/>
              </a:rPr>
              <a:t>Inner Joins</a:t>
            </a:r>
          </a:p>
        </p:txBody>
      </p:sp>
      <p:sp>
        <p:nvSpPr>
          <p:cNvPr id="3" name="Content Placeholder 2"/>
          <p:cNvSpPr>
            <a:spLocks noGrp="1"/>
          </p:cNvSpPr>
          <p:nvPr>
            <p:ph sz="quarter" idx="10"/>
          </p:nvPr>
        </p:nvSpPr>
        <p:spPr>
          <a:xfrm>
            <a:off x="484718" y="1124744"/>
            <a:ext cx="8202082" cy="5553870"/>
          </a:xfrm>
        </p:spPr>
        <p:txBody>
          <a:bodyPr>
            <a:normAutofit/>
          </a:bodyPr>
          <a:lstStyle/>
          <a:p>
            <a:pPr marL="0" lvl="0" indent="0">
              <a:buNone/>
            </a:pPr>
            <a:r>
              <a:rPr lang="en-US" sz="2400" b="1" dirty="0">
                <a:solidFill>
                  <a:schemeClr val="bg1">
                    <a:lumMod val="50000"/>
                  </a:schemeClr>
                </a:solidFill>
                <a:latin typeface="Arial" panose="020B0604020202020204" pitchFamily="34" charset="0"/>
                <a:cs typeface="Arial" panose="020B0604020202020204" pitchFamily="34" charset="0"/>
              </a:rPr>
              <a:t>Return only rows where a match is found in both input tables</a:t>
            </a:r>
          </a:p>
          <a:p>
            <a:pPr marL="0" lvl="0" indent="0">
              <a:buNone/>
            </a:pPr>
            <a:r>
              <a:rPr lang="en-US" sz="2400" b="1" dirty="0">
                <a:solidFill>
                  <a:schemeClr val="bg1">
                    <a:lumMod val="50000"/>
                  </a:schemeClr>
                </a:solidFill>
                <a:latin typeface="Arial" panose="020B0604020202020204" pitchFamily="34" charset="0"/>
                <a:cs typeface="Arial" panose="020B0604020202020204" pitchFamily="34" charset="0"/>
              </a:rPr>
              <a:t>Match rows based on attributes supplied in predicate</a:t>
            </a:r>
          </a:p>
          <a:p>
            <a:pPr marL="0" lvl="0" indent="0">
              <a:buNone/>
            </a:pPr>
            <a:r>
              <a:rPr lang="en-US" sz="2400" b="1" dirty="0">
                <a:solidFill>
                  <a:schemeClr val="bg1">
                    <a:lumMod val="50000"/>
                  </a:schemeClr>
                </a:solidFill>
                <a:latin typeface="Arial" panose="020B0604020202020204" pitchFamily="34" charset="0"/>
                <a:cs typeface="Arial" panose="020B0604020202020204" pitchFamily="34" charset="0"/>
              </a:rPr>
              <a:t>If join predicate operator is =, also known as </a:t>
            </a:r>
            <a:r>
              <a:rPr lang="en-US" sz="2400" b="1" dirty="0" err="1">
                <a:solidFill>
                  <a:schemeClr val="bg1">
                    <a:lumMod val="50000"/>
                  </a:schemeClr>
                </a:solidFill>
                <a:latin typeface="Arial" panose="020B0604020202020204" pitchFamily="34" charset="0"/>
                <a:cs typeface="Arial" panose="020B0604020202020204" pitchFamily="34" charset="0"/>
              </a:rPr>
              <a:t>equi</a:t>
            </a:r>
            <a:r>
              <a:rPr lang="en-US" sz="2400" b="1" dirty="0">
                <a:solidFill>
                  <a:schemeClr val="bg1">
                    <a:lumMod val="50000"/>
                  </a:schemeClr>
                </a:solidFill>
                <a:latin typeface="Arial" panose="020B0604020202020204" pitchFamily="34" charset="0"/>
                <a:cs typeface="Arial" panose="020B0604020202020204" pitchFamily="34" charset="0"/>
              </a:rPr>
              <a:t>-join</a:t>
            </a:r>
          </a:p>
          <a:p>
            <a:pPr marL="0" indent="0">
              <a:buNone/>
            </a:pPr>
            <a:endParaRPr lang="en-GB" sz="2400" b="1" dirty="0">
              <a:solidFill>
                <a:schemeClr val="bg1">
                  <a:lumMod val="50000"/>
                </a:schemeClr>
              </a:solidFill>
              <a:latin typeface="Arial" panose="020B0604020202020204" pitchFamily="34" charset="0"/>
              <a:cs typeface="Arial" panose="020B0604020202020204" pitchFamily="34" charset="0"/>
            </a:endParaRPr>
          </a:p>
        </p:txBody>
      </p:sp>
      <p:grpSp>
        <p:nvGrpSpPr>
          <p:cNvPr id="4" name="Group 3"/>
          <p:cNvGrpSpPr/>
          <p:nvPr/>
        </p:nvGrpSpPr>
        <p:grpSpPr>
          <a:xfrm>
            <a:off x="484718" y="3882318"/>
            <a:ext cx="8091470" cy="1706922"/>
            <a:chOff x="646291" y="4033420"/>
            <a:chExt cx="10788626" cy="2275895"/>
          </a:xfrm>
          <a:solidFill>
            <a:schemeClr val="bg1">
              <a:lumMod val="85000"/>
            </a:schemeClr>
          </a:solidFill>
        </p:grpSpPr>
        <p:grpSp>
          <p:nvGrpSpPr>
            <p:cNvPr id="16" name="Group 15"/>
            <p:cNvGrpSpPr/>
            <p:nvPr/>
          </p:nvGrpSpPr>
          <p:grpSpPr>
            <a:xfrm>
              <a:off x="5519937" y="4033420"/>
              <a:ext cx="5914980" cy="2275895"/>
              <a:chOff x="5519937" y="4033420"/>
              <a:chExt cx="5914980" cy="2275895"/>
            </a:xfrm>
            <a:grpFill/>
          </p:grpSpPr>
          <p:grpSp>
            <p:nvGrpSpPr>
              <p:cNvPr id="5" name="Group 4"/>
              <p:cNvGrpSpPr/>
              <p:nvPr/>
            </p:nvGrpSpPr>
            <p:grpSpPr>
              <a:xfrm>
                <a:off x="6272980" y="4033420"/>
                <a:ext cx="2733369" cy="1907777"/>
                <a:chOff x="3293806" y="4188542"/>
                <a:chExt cx="3567653" cy="2490072"/>
              </a:xfrm>
              <a:grpFill/>
            </p:grpSpPr>
            <p:sp>
              <p:nvSpPr>
                <p:cNvPr id="10" name="Oval 9"/>
                <p:cNvSpPr/>
                <p:nvPr/>
              </p:nvSpPr>
              <p:spPr>
                <a:xfrm>
                  <a:off x="3293806" y="4188542"/>
                  <a:ext cx="2290917" cy="2490072"/>
                </a:xfrm>
                <a:prstGeom prst="ellipse">
                  <a:avLst/>
                </a:prstGeom>
                <a:grp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b="1">
                    <a:latin typeface="Arial" panose="020B0604020202020204" pitchFamily="34" charset="0"/>
                    <a:cs typeface="Arial" panose="020B0604020202020204" pitchFamily="34" charset="0"/>
                  </a:endParaRPr>
                </a:p>
              </p:txBody>
            </p:sp>
            <p:sp>
              <p:nvSpPr>
                <p:cNvPr id="11" name="Oval 10"/>
                <p:cNvSpPr/>
                <p:nvPr/>
              </p:nvSpPr>
              <p:spPr>
                <a:xfrm>
                  <a:off x="4570542" y="4188542"/>
                  <a:ext cx="2290917" cy="2490072"/>
                </a:xfrm>
                <a:prstGeom prst="ellipse">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b="1">
                    <a:latin typeface="Arial" panose="020B0604020202020204" pitchFamily="34" charset="0"/>
                    <a:cs typeface="Arial" panose="020B0604020202020204" pitchFamily="34" charset="0"/>
                  </a:endParaRPr>
                </a:p>
              </p:txBody>
            </p:sp>
          </p:grpSp>
          <p:sp>
            <p:nvSpPr>
              <p:cNvPr id="6" name="TextBox 5"/>
              <p:cNvSpPr txBox="1"/>
              <p:nvPr/>
            </p:nvSpPr>
            <p:spPr>
              <a:xfrm>
                <a:off x="5519937" y="5939983"/>
                <a:ext cx="1214436" cy="369332"/>
              </a:xfrm>
              <a:prstGeom prst="rect">
                <a:avLst/>
              </a:prstGeom>
              <a:noFill/>
            </p:spPr>
            <p:txBody>
              <a:bodyPr wrap="none" rtlCol="0">
                <a:spAutoFit/>
              </a:bodyPr>
              <a:lstStyle/>
              <a:p>
                <a:r>
                  <a:rPr lang="en-GB" sz="1200" b="1" dirty="0">
                    <a:solidFill>
                      <a:schemeClr val="accent6">
                        <a:lumMod val="75000"/>
                      </a:schemeClr>
                    </a:solidFill>
                    <a:latin typeface="Arial" panose="020B0604020202020204" pitchFamily="34" charset="0"/>
                    <a:cs typeface="Arial" panose="020B0604020202020204" pitchFamily="34" charset="0"/>
                  </a:rPr>
                  <a:t>Employee</a:t>
                </a:r>
              </a:p>
            </p:txBody>
          </p:sp>
          <p:sp>
            <p:nvSpPr>
              <p:cNvPr id="7" name="TextBox 6"/>
              <p:cNvSpPr txBox="1"/>
              <p:nvPr/>
            </p:nvSpPr>
            <p:spPr>
              <a:xfrm>
                <a:off x="8502016" y="5925273"/>
                <a:ext cx="1338401" cy="369332"/>
              </a:xfrm>
              <a:prstGeom prst="rect">
                <a:avLst/>
              </a:prstGeom>
              <a:noFill/>
            </p:spPr>
            <p:txBody>
              <a:bodyPr wrap="none" rtlCol="0">
                <a:spAutoFit/>
              </a:bodyPr>
              <a:lstStyle/>
              <a:p>
                <a:r>
                  <a:rPr lang="en-GB" sz="1200" b="1" dirty="0" err="1">
                    <a:latin typeface="Arial" panose="020B0604020202020204" pitchFamily="34" charset="0"/>
                    <a:cs typeface="Arial" panose="020B0604020202020204" pitchFamily="34" charset="0"/>
                  </a:rPr>
                  <a:t>SalesOrder</a:t>
                </a:r>
                <a:endParaRPr lang="en-GB" sz="1200" b="1" dirty="0">
                  <a:latin typeface="Arial" panose="020B0604020202020204" pitchFamily="34" charset="0"/>
                  <a:cs typeface="Arial" panose="020B0604020202020204" pitchFamily="34" charset="0"/>
                </a:endParaRPr>
              </a:p>
            </p:txBody>
          </p:sp>
          <p:sp>
            <p:nvSpPr>
              <p:cNvPr id="8" name="TextBox 7"/>
              <p:cNvSpPr txBox="1"/>
              <p:nvPr/>
            </p:nvSpPr>
            <p:spPr>
              <a:xfrm>
                <a:off x="9835077" y="4500452"/>
                <a:ext cx="1599840" cy="615553"/>
              </a:xfrm>
              <a:prstGeom prst="rect">
                <a:avLst/>
              </a:prstGeom>
              <a:grpFill/>
            </p:spPr>
            <p:txBody>
              <a:bodyPr wrap="square" rtlCol="0">
                <a:spAutoFit/>
              </a:bodyPr>
              <a:lstStyle/>
              <a:p>
                <a:r>
                  <a:rPr lang="en-GB" sz="1200" b="1" dirty="0">
                    <a:latin typeface="Arial" panose="020B0604020202020204" pitchFamily="34" charset="0"/>
                    <a:cs typeface="Arial" panose="020B0604020202020204" pitchFamily="34" charset="0"/>
                  </a:rPr>
                  <a:t>Set returned by inner join</a:t>
                </a:r>
              </a:p>
            </p:txBody>
          </p:sp>
          <p:sp>
            <p:nvSpPr>
              <p:cNvPr id="14" name="Chord 13"/>
              <p:cNvSpPr/>
              <p:nvPr/>
            </p:nvSpPr>
            <p:spPr>
              <a:xfrm rot="19532212">
                <a:off x="7255149" y="4054828"/>
                <a:ext cx="1846957" cy="1876548"/>
              </a:xfrm>
              <a:prstGeom prst="chord">
                <a:avLst>
                  <a:gd name="adj1" fmla="val 9448540"/>
                  <a:gd name="adj2" fmla="val 161530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a:latin typeface="Arial" panose="020B0604020202020204" pitchFamily="34" charset="0"/>
                  <a:cs typeface="Arial" panose="020B0604020202020204" pitchFamily="34" charset="0"/>
                </a:endParaRPr>
              </a:p>
            </p:txBody>
          </p:sp>
          <p:sp>
            <p:nvSpPr>
              <p:cNvPr id="15" name="Chord 14"/>
              <p:cNvSpPr/>
              <p:nvPr/>
            </p:nvSpPr>
            <p:spPr>
              <a:xfrm rot="2067788" flipH="1">
                <a:off x="6174735" y="4044997"/>
                <a:ext cx="1846957" cy="1876548"/>
              </a:xfrm>
              <a:prstGeom prst="chord">
                <a:avLst>
                  <a:gd name="adj1" fmla="val 9448540"/>
                  <a:gd name="adj2" fmla="val 161530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a:latin typeface="Arial" panose="020B0604020202020204" pitchFamily="34" charset="0"/>
                  <a:cs typeface="Arial" panose="020B0604020202020204" pitchFamily="34" charset="0"/>
                </a:endParaRPr>
              </a:p>
            </p:txBody>
          </p:sp>
          <p:cxnSp>
            <p:nvCxnSpPr>
              <p:cNvPr id="9" name="Straight Arrow Connector 8"/>
              <p:cNvCxnSpPr>
                <a:stCxn id="8" idx="1"/>
              </p:cNvCxnSpPr>
              <p:nvPr/>
            </p:nvCxnSpPr>
            <p:spPr>
              <a:xfrm flipH="1">
                <a:off x="7735003" y="4808229"/>
                <a:ext cx="2100074" cy="208417"/>
              </a:xfrm>
              <a:prstGeom prst="straightConnector1">
                <a:avLst/>
              </a:prstGeom>
              <a:grpFill/>
              <a:ln>
                <a:tailEnd type="triangle"/>
              </a:ln>
            </p:spPr>
            <p:style>
              <a:lnRef idx="2">
                <a:schemeClr val="dk1"/>
              </a:lnRef>
              <a:fillRef idx="0">
                <a:schemeClr val="dk1"/>
              </a:fillRef>
              <a:effectRef idx="1">
                <a:schemeClr val="dk1"/>
              </a:effectRef>
              <a:fontRef idx="minor">
                <a:schemeClr val="tx1"/>
              </a:fontRef>
            </p:style>
          </p:cxnSp>
        </p:grpSp>
        <p:sp>
          <p:nvSpPr>
            <p:cNvPr id="19" name="AutoShape 3"/>
            <p:cNvSpPr>
              <a:spLocks noChangeArrowheads="1"/>
            </p:cNvSpPr>
            <p:nvPr/>
          </p:nvSpPr>
          <p:spPr bwMode="auto">
            <a:xfrm>
              <a:off x="646291" y="4398856"/>
              <a:ext cx="5294621" cy="1235582"/>
            </a:xfrm>
            <a:prstGeom prst="roundRect">
              <a:avLst>
                <a:gd name="adj" fmla="val 11583"/>
              </a:avLst>
            </a:prstGeom>
            <a:grpFill/>
            <a:ln w="9525" algn="ctr">
              <a:solidFill>
                <a:schemeClr val="tx1"/>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defRPr/>
              </a:pPr>
              <a:r>
                <a:rPr lang="en-GB" sz="1400" b="1" kern="0" dirty="0">
                  <a:solidFill>
                    <a:srgbClr val="000000"/>
                  </a:solidFill>
                  <a:latin typeface="Arial" panose="020B0604020202020204" pitchFamily="34" charset="0"/>
                  <a:cs typeface="Arial" panose="020B0604020202020204" pitchFamily="34" charset="0"/>
                </a:rPr>
                <a:t>SELECT </a:t>
              </a:r>
              <a:r>
                <a:rPr lang="en-GB" sz="1400" b="1" kern="0" dirty="0" err="1">
                  <a:solidFill>
                    <a:srgbClr val="000000"/>
                  </a:solidFill>
                  <a:latin typeface="Arial" panose="020B0604020202020204" pitchFamily="34" charset="0"/>
                  <a:cs typeface="Arial" panose="020B0604020202020204" pitchFamily="34" charset="0"/>
                </a:rPr>
                <a:t>emp.FirstName</a:t>
              </a:r>
              <a:r>
                <a:rPr lang="en-GB" sz="1400" b="1" kern="0" dirty="0">
                  <a:solidFill>
                    <a:srgbClr val="000000"/>
                  </a:solidFill>
                  <a:latin typeface="Arial" panose="020B0604020202020204" pitchFamily="34" charset="0"/>
                  <a:cs typeface="Arial" panose="020B0604020202020204" pitchFamily="34" charset="0"/>
                </a:rPr>
                <a:t>, </a:t>
              </a:r>
              <a:r>
                <a:rPr lang="en-GB" sz="1400" b="1" kern="0" dirty="0" err="1">
                  <a:solidFill>
                    <a:srgbClr val="000000"/>
                  </a:solidFill>
                  <a:latin typeface="Arial" panose="020B0604020202020204" pitchFamily="34" charset="0"/>
                  <a:cs typeface="Arial" panose="020B0604020202020204" pitchFamily="34" charset="0"/>
                </a:rPr>
                <a:t>ord.Amount</a:t>
              </a:r>
              <a:endParaRPr lang="en-GB" sz="1400" b="1" kern="0" dirty="0">
                <a:solidFill>
                  <a:srgbClr val="000000"/>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defRPr/>
              </a:pPr>
              <a:r>
                <a:rPr lang="en-GB" sz="1400" b="1" kern="0" dirty="0">
                  <a:solidFill>
                    <a:srgbClr val="000000"/>
                  </a:solidFill>
                  <a:latin typeface="Arial" panose="020B0604020202020204" pitchFamily="34" charset="0"/>
                  <a:cs typeface="Arial" panose="020B0604020202020204" pitchFamily="34" charset="0"/>
                </a:rPr>
                <a:t>FROM </a:t>
              </a:r>
              <a:r>
                <a:rPr lang="en-GB" sz="1400" b="1" kern="0" dirty="0" err="1">
                  <a:solidFill>
                    <a:srgbClr val="000000"/>
                  </a:solidFill>
                  <a:latin typeface="Arial" panose="020B0604020202020204" pitchFamily="34" charset="0"/>
                  <a:cs typeface="Arial" panose="020B0604020202020204" pitchFamily="34" charset="0"/>
                </a:rPr>
                <a:t>HR.Employee</a:t>
              </a:r>
              <a:r>
                <a:rPr lang="en-GB" sz="1400" b="1" kern="0" dirty="0">
                  <a:solidFill>
                    <a:srgbClr val="000000"/>
                  </a:solidFill>
                  <a:latin typeface="Arial" panose="020B0604020202020204" pitchFamily="34" charset="0"/>
                  <a:cs typeface="Arial" panose="020B0604020202020204" pitchFamily="34" charset="0"/>
                </a:rPr>
                <a:t> AS </a:t>
              </a:r>
              <a:r>
                <a:rPr lang="en-GB" sz="1400" b="1" kern="0" dirty="0" err="1">
                  <a:solidFill>
                    <a:srgbClr val="000000"/>
                  </a:solidFill>
                  <a:latin typeface="Arial" panose="020B0604020202020204" pitchFamily="34" charset="0"/>
                  <a:cs typeface="Arial" panose="020B0604020202020204" pitchFamily="34" charset="0"/>
                </a:rPr>
                <a:t>emp</a:t>
              </a:r>
              <a:endParaRPr lang="en-GB" sz="1400" b="1" kern="0" dirty="0">
                <a:solidFill>
                  <a:srgbClr val="000000"/>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defRPr/>
              </a:pPr>
              <a:r>
                <a:rPr lang="en-GB" sz="1400" b="1" kern="0" dirty="0">
                  <a:solidFill>
                    <a:srgbClr val="000000"/>
                  </a:solidFill>
                  <a:latin typeface="Arial" panose="020B0604020202020204" pitchFamily="34" charset="0"/>
                  <a:cs typeface="Arial" panose="020B0604020202020204" pitchFamily="34" charset="0"/>
                </a:rPr>
                <a:t>[INNER] JOIN </a:t>
              </a:r>
              <a:r>
                <a:rPr lang="en-GB" sz="1400" b="1" kern="0" dirty="0" err="1">
                  <a:solidFill>
                    <a:srgbClr val="000000"/>
                  </a:solidFill>
                  <a:latin typeface="Arial" panose="020B0604020202020204" pitchFamily="34" charset="0"/>
                  <a:cs typeface="Arial" panose="020B0604020202020204" pitchFamily="34" charset="0"/>
                </a:rPr>
                <a:t>Sales.SalesOrder</a:t>
              </a:r>
              <a:r>
                <a:rPr lang="en-GB" sz="1400" b="1" kern="0" dirty="0">
                  <a:solidFill>
                    <a:srgbClr val="000000"/>
                  </a:solidFill>
                  <a:latin typeface="Arial" panose="020B0604020202020204" pitchFamily="34" charset="0"/>
                  <a:cs typeface="Arial" panose="020B0604020202020204" pitchFamily="34" charset="0"/>
                </a:rPr>
                <a:t> AS </a:t>
              </a:r>
              <a:r>
                <a:rPr lang="en-GB" sz="1400" b="1" kern="0" dirty="0" err="1">
                  <a:solidFill>
                    <a:srgbClr val="000000"/>
                  </a:solidFill>
                  <a:latin typeface="Arial" panose="020B0604020202020204" pitchFamily="34" charset="0"/>
                  <a:cs typeface="Arial" panose="020B0604020202020204" pitchFamily="34" charset="0"/>
                </a:rPr>
                <a:t>ord</a:t>
              </a:r>
              <a:endParaRPr lang="en-GB" sz="1400" b="1" kern="0" dirty="0">
                <a:solidFill>
                  <a:srgbClr val="000000"/>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defRPr/>
              </a:pPr>
              <a:r>
                <a:rPr lang="en-GB" sz="1400" b="1" kern="0" dirty="0">
                  <a:solidFill>
                    <a:srgbClr val="000000"/>
                  </a:solidFill>
                  <a:latin typeface="Arial" panose="020B0604020202020204" pitchFamily="34" charset="0"/>
                  <a:cs typeface="Arial" panose="020B0604020202020204" pitchFamily="34" charset="0"/>
                </a:rPr>
                <a:t>ON </a:t>
              </a:r>
              <a:r>
                <a:rPr lang="en-GB" sz="1400" b="1" kern="0" dirty="0" err="1">
                  <a:solidFill>
                    <a:srgbClr val="C00000"/>
                  </a:solidFill>
                  <a:latin typeface="Arial" panose="020B0604020202020204" pitchFamily="34" charset="0"/>
                  <a:cs typeface="Arial" panose="020B0604020202020204" pitchFamily="34" charset="0"/>
                </a:rPr>
                <a:t>emp.EmployeeID</a:t>
              </a:r>
              <a:r>
                <a:rPr lang="en-GB" sz="1400" b="1" kern="0" dirty="0">
                  <a:solidFill>
                    <a:srgbClr val="C00000"/>
                  </a:solidFill>
                  <a:latin typeface="Arial" panose="020B0604020202020204" pitchFamily="34" charset="0"/>
                  <a:cs typeface="Arial" panose="020B0604020202020204" pitchFamily="34" charset="0"/>
                </a:rPr>
                <a:t> = </a:t>
              </a:r>
              <a:r>
                <a:rPr lang="en-GB" sz="1400" b="1" kern="0" dirty="0" err="1">
                  <a:solidFill>
                    <a:srgbClr val="C00000"/>
                  </a:solidFill>
                  <a:latin typeface="Arial" panose="020B0604020202020204" pitchFamily="34" charset="0"/>
                  <a:cs typeface="Arial" panose="020B0604020202020204" pitchFamily="34" charset="0"/>
                </a:rPr>
                <a:t>ord.EmployeeID</a:t>
              </a:r>
              <a:endParaRPr lang="en-US" sz="1400" b="1" kern="0" dirty="0">
                <a:solidFill>
                  <a:srgbClr val="C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3599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8</a:t>
            </a:fld>
            <a:r>
              <a:rPr lang="tr-TR" sz="1000" dirty="0">
                <a:solidFill>
                  <a:schemeClr val="bg1"/>
                </a:solidFill>
                <a:latin typeface="Arial" panose="020B0604020202020204" pitchFamily="34" charset="0"/>
                <a:cs typeface="Arial" panose="020B0604020202020204" pitchFamily="34" charset="0"/>
              </a:rPr>
              <a:t> /</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Querying Multiple Tables with Joins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Content Placeholder 2">
            <a:extLst>
              <a:ext uri="{FF2B5EF4-FFF2-40B4-BE49-F238E27FC236}">
                <a16:creationId xmlns:a16="http://schemas.microsoft.com/office/drawing/2014/main" id="{B5CE4711-FFAE-49DF-A186-41D234E08D0D}"/>
              </a:ext>
            </a:extLst>
          </p:cNvPr>
          <p:cNvSpPr txBox="1">
            <a:spLocks/>
          </p:cNvSpPr>
          <p:nvPr/>
        </p:nvSpPr>
        <p:spPr>
          <a:xfrm>
            <a:off x="827584" y="1556792"/>
            <a:ext cx="7488832" cy="1584176"/>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b="1" dirty="0">
                <a:solidFill>
                  <a:schemeClr val="bg1">
                    <a:lumMod val="50000"/>
                  </a:schemeClr>
                </a:solidFill>
                <a:latin typeface="Arial" panose="020B0604020202020204" pitchFamily="34" charset="0"/>
                <a:cs typeface="Arial" panose="020B0604020202020204" pitchFamily="34" charset="0"/>
              </a:rPr>
              <a:t>Demo</a:t>
            </a:r>
          </a:p>
          <a:p>
            <a:endParaRPr lang="en-GB" sz="4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874"/>
          </a:xfrm>
        </p:spPr>
        <p:txBody>
          <a:bodyPr>
            <a:normAutofit fontScale="90000"/>
          </a:bodyPr>
          <a:lstStyle/>
          <a:p>
            <a:r>
              <a:rPr lang="en-GB" sz="4000" b="1" dirty="0">
                <a:solidFill>
                  <a:schemeClr val="bg1">
                    <a:lumMod val="50000"/>
                  </a:schemeClr>
                </a:solidFill>
                <a:latin typeface="Arial" panose="020B0604020202020204" pitchFamily="34" charset="0"/>
                <a:cs typeface="Arial" panose="020B0604020202020204" pitchFamily="34" charset="0"/>
              </a:rPr>
              <a:t>Outer Joins</a:t>
            </a:r>
          </a:p>
        </p:txBody>
      </p:sp>
      <p:sp>
        <p:nvSpPr>
          <p:cNvPr id="3" name="Content Placeholder 2"/>
          <p:cNvSpPr>
            <a:spLocks noGrp="1"/>
          </p:cNvSpPr>
          <p:nvPr>
            <p:ph sz="quarter" idx="10"/>
          </p:nvPr>
        </p:nvSpPr>
        <p:spPr>
          <a:xfrm>
            <a:off x="172475" y="1196752"/>
            <a:ext cx="4399526" cy="5040560"/>
          </a:xfrm>
        </p:spPr>
        <p:txBody>
          <a:bodyPr>
            <a:normAutofit/>
          </a:bodyPr>
          <a:lstStyle/>
          <a:p>
            <a:pPr marL="0" lvl="0" indent="0">
              <a:buNone/>
            </a:pPr>
            <a:r>
              <a:rPr lang="en-US" sz="1600" b="1" dirty="0">
                <a:solidFill>
                  <a:schemeClr val="bg1">
                    <a:lumMod val="50000"/>
                  </a:schemeClr>
                </a:solidFill>
                <a:latin typeface="Arial" panose="020B0604020202020204" pitchFamily="34" charset="0"/>
                <a:cs typeface="Arial" panose="020B0604020202020204" pitchFamily="34" charset="0"/>
              </a:rPr>
              <a:t>Return all rows from one table and any matching rows from second table</a:t>
            </a:r>
          </a:p>
          <a:p>
            <a:pPr marL="0" lvl="0" indent="0">
              <a:buNone/>
            </a:pPr>
            <a:r>
              <a:rPr lang="en-US" sz="1600" b="1" dirty="0">
                <a:solidFill>
                  <a:schemeClr val="bg1">
                    <a:lumMod val="50000"/>
                  </a:schemeClr>
                </a:solidFill>
                <a:latin typeface="Arial" panose="020B0604020202020204" pitchFamily="34" charset="0"/>
                <a:cs typeface="Arial" panose="020B0604020202020204" pitchFamily="34" charset="0"/>
              </a:rPr>
              <a:t>One table’s rows are “preserved”</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Designated with </a:t>
            </a:r>
            <a:r>
              <a:rPr lang="en-US" sz="1600" b="1" dirty="0">
                <a:solidFill>
                  <a:srgbClr val="C00000"/>
                </a:solidFill>
                <a:latin typeface="Arial" panose="020B0604020202020204" pitchFamily="34" charset="0"/>
                <a:cs typeface="Arial" panose="020B0604020202020204" pitchFamily="34" charset="0"/>
              </a:rPr>
              <a:t>LEFT, RIGHT, FULL </a:t>
            </a:r>
            <a:r>
              <a:rPr lang="en-US" sz="1600" b="1" dirty="0">
                <a:solidFill>
                  <a:schemeClr val="bg1">
                    <a:lumMod val="50000"/>
                  </a:schemeClr>
                </a:solidFill>
                <a:latin typeface="Arial" panose="020B0604020202020204" pitchFamily="34" charset="0"/>
                <a:cs typeface="Arial" panose="020B0604020202020204" pitchFamily="34" charset="0"/>
              </a:rPr>
              <a:t>keyword</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All rows from preserved table output to result set</a:t>
            </a:r>
          </a:p>
          <a:p>
            <a:pPr marL="0" lvl="0" indent="0">
              <a:buNone/>
            </a:pPr>
            <a:r>
              <a:rPr lang="en-US" sz="1600" b="1" dirty="0">
                <a:solidFill>
                  <a:schemeClr val="bg1">
                    <a:lumMod val="50000"/>
                  </a:schemeClr>
                </a:solidFill>
                <a:latin typeface="Arial" panose="020B0604020202020204" pitchFamily="34" charset="0"/>
                <a:cs typeface="Arial" panose="020B0604020202020204" pitchFamily="34" charset="0"/>
              </a:rPr>
              <a:t>Matches from other table retrieved</a:t>
            </a:r>
          </a:p>
          <a:p>
            <a:pPr marL="0" lvl="0" indent="0">
              <a:buNone/>
            </a:pPr>
            <a:r>
              <a:rPr lang="en-US" sz="1600" b="1" dirty="0">
                <a:solidFill>
                  <a:schemeClr val="bg1">
                    <a:lumMod val="50000"/>
                  </a:schemeClr>
                </a:solidFill>
                <a:latin typeface="Arial" panose="020B0604020202020204" pitchFamily="34" charset="0"/>
                <a:cs typeface="Arial" panose="020B0604020202020204" pitchFamily="34" charset="0"/>
              </a:rPr>
              <a:t>Additional rows added to results for non-matched rows</a:t>
            </a:r>
          </a:p>
          <a:p>
            <a:pPr marL="457200" lvl="1" indent="0">
              <a:buNone/>
            </a:pPr>
            <a:r>
              <a:rPr lang="en-US" sz="1600" b="1" dirty="0">
                <a:solidFill>
                  <a:schemeClr val="bg1">
                    <a:lumMod val="50000"/>
                  </a:schemeClr>
                </a:solidFill>
                <a:latin typeface="Arial" panose="020B0604020202020204" pitchFamily="34" charset="0"/>
                <a:cs typeface="Arial" panose="020B0604020202020204" pitchFamily="34" charset="0"/>
              </a:rPr>
              <a:t>NULLs added in places where attributes do not match</a:t>
            </a:r>
          </a:p>
          <a:p>
            <a:pPr marL="0" lvl="0" indent="0">
              <a:buNone/>
            </a:pPr>
            <a:r>
              <a:rPr lang="en-US" sz="1600" b="1" dirty="0">
                <a:solidFill>
                  <a:schemeClr val="bg1">
                    <a:lumMod val="50000"/>
                  </a:schemeClr>
                </a:solidFill>
                <a:latin typeface="Arial" panose="020B0604020202020204" pitchFamily="34" charset="0"/>
                <a:cs typeface="Arial" panose="020B0604020202020204" pitchFamily="34" charset="0"/>
              </a:rPr>
              <a:t>Example: Return all employees and for those who have taken orders, return the order amount. Employees without matching orders will display NULL for order amount.</a:t>
            </a:r>
          </a:p>
        </p:txBody>
      </p:sp>
      <p:grpSp>
        <p:nvGrpSpPr>
          <p:cNvPr id="11" name="Group 10"/>
          <p:cNvGrpSpPr/>
          <p:nvPr/>
        </p:nvGrpSpPr>
        <p:grpSpPr>
          <a:xfrm>
            <a:off x="4822212" y="2195048"/>
            <a:ext cx="4234292" cy="3112692"/>
            <a:chOff x="6429616" y="1783731"/>
            <a:chExt cx="5645722" cy="4150256"/>
          </a:xfrm>
        </p:grpSpPr>
        <p:grpSp>
          <p:nvGrpSpPr>
            <p:cNvPr id="5" name="Group 4"/>
            <p:cNvGrpSpPr/>
            <p:nvPr/>
          </p:nvGrpSpPr>
          <p:grpSpPr>
            <a:xfrm>
              <a:off x="6668555" y="3726021"/>
              <a:ext cx="5161937" cy="2207966"/>
              <a:chOff x="6272980" y="4033420"/>
              <a:chExt cx="5161937" cy="2207966"/>
            </a:xfrm>
          </p:grpSpPr>
          <p:grpSp>
            <p:nvGrpSpPr>
              <p:cNvPr id="7" name="Group 6"/>
              <p:cNvGrpSpPr/>
              <p:nvPr/>
            </p:nvGrpSpPr>
            <p:grpSpPr>
              <a:xfrm>
                <a:off x="6272980" y="4033420"/>
                <a:ext cx="2733369" cy="1907777"/>
                <a:chOff x="3293806" y="4188542"/>
                <a:chExt cx="3567653" cy="2490072"/>
              </a:xfrm>
            </p:grpSpPr>
            <p:sp>
              <p:nvSpPr>
                <p:cNvPr id="14" name="Oval 13"/>
                <p:cNvSpPr/>
                <p:nvPr/>
              </p:nvSpPr>
              <p:spPr>
                <a:xfrm>
                  <a:off x="3293806" y="4188542"/>
                  <a:ext cx="2290917" cy="2490072"/>
                </a:xfrm>
                <a:prstGeom prst="ellipse">
                  <a:avLst/>
                </a:prstGeom>
                <a:pattFill prst="ltUpDiag">
                  <a:fgClr>
                    <a:schemeClr val="accent1"/>
                  </a:fgClr>
                  <a:bgClr>
                    <a:schemeClr val="bg1"/>
                  </a:bgClr>
                </a:patt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b="1">
                    <a:latin typeface="Arial" panose="020B0604020202020204" pitchFamily="34" charset="0"/>
                    <a:cs typeface="Arial" panose="020B0604020202020204" pitchFamily="34" charset="0"/>
                  </a:endParaRPr>
                </a:p>
              </p:txBody>
            </p:sp>
            <p:sp>
              <p:nvSpPr>
                <p:cNvPr id="15" name="Oval 1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b="1">
                    <a:latin typeface="Arial" panose="020B0604020202020204" pitchFamily="34" charset="0"/>
                    <a:cs typeface="Arial" panose="020B0604020202020204" pitchFamily="34" charset="0"/>
                  </a:endParaRPr>
                </a:p>
              </p:txBody>
            </p:sp>
          </p:grpSp>
          <p:sp>
            <p:nvSpPr>
              <p:cNvPr id="8" name="TextBox 7"/>
              <p:cNvSpPr txBox="1"/>
              <p:nvPr/>
            </p:nvSpPr>
            <p:spPr>
              <a:xfrm>
                <a:off x="6422427" y="5872054"/>
                <a:ext cx="1214436" cy="369332"/>
              </a:xfrm>
              <a:prstGeom prst="rect">
                <a:avLst/>
              </a:prstGeom>
              <a:noFill/>
            </p:spPr>
            <p:txBody>
              <a:bodyPr wrap="none" rtlCol="0">
                <a:spAutoFit/>
              </a:bodyPr>
              <a:lstStyle/>
              <a:p>
                <a:r>
                  <a:rPr lang="en-GB" sz="1200" b="1" dirty="0">
                    <a:solidFill>
                      <a:schemeClr val="accent6">
                        <a:lumMod val="75000"/>
                      </a:schemeClr>
                    </a:solidFill>
                    <a:latin typeface="Arial" panose="020B0604020202020204" pitchFamily="34" charset="0"/>
                    <a:cs typeface="Arial" panose="020B0604020202020204" pitchFamily="34" charset="0"/>
                  </a:rPr>
                  <a:t>Employee</a:t>
                </a:r>
              </a:p>
            </p:txBody>
          </p:sp>
          <p:sp>
            <p:nvSpPr>
              <p:cNvPr id="9" name="TextBox 8"/>
              <p:cNvSpPr txBox="1"/>
              <p:nvPr/>
            </p:nvSpPr>
            <p:spPr>
              <a:xfrm>
                <a:off x="7651059" y="5867039"/>
                <a:ext cx="1338401" cy="369332"/>
              </a:xfrm>
              <a:prstGeom prst="rect">
                <a:avLst/>
              </a:prstGeom>
              <a:noFill/>
            </p:spPr>
            <p:txBody>
              <a:bodyPr wrap="none" rtlCol="0">
                <a:spAutoFit/>
              </a:bodyPr>
              <a:lstStyle/>
              <a:p>
                <a:r>
                  <a:rPr lang="en-GB" sz="1200" b="1" dirty="0" err="1">
                    <a:latin typeface="Arial" panose="020B0604020202020204" pitchFamily="34" charset="0"/>
                    <a:cs typeface="Arial" panose="020B0604020202020204" pitchFamily="34" charset="0"/>
                  </a:rPr>
                  <a:t>SalesOrder</a:t>
                </a:r>
                <a:endParaRPr lang="en-GB" sz="1200" b="1" dirty="0">
                  <a:latin typeface="Arial" panose="020B0604020202020204" pitchFamily="34" charset="0"/>
                  <a:cs typeface="Arial" panose="020B0604020202020204" pitchFamily="34" charset="0"/>
                </a:endParaRPr>
              </a:p>
            </p:txBody>
          </p:sp>
          <p:sp>
            <p:nvSpPr>
              <p:cNvPr id="10" name="TextBox 9"/>
              <p:cNvSpPr txBox="1"/>
              <p:nvPr/>
            </p:nvSpPr>
            <p:spPr>
              <a:xfrm>
                <a:off x="9835077" y="4500452"/>
                <a:ext cx="1599840" cy="861774"/>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Set returned by left outer join</a:t>
                </a:r>
              </a:p>
            </p:txBody>
          </p:sp>
          <p:cxnSp>
            <p:nvCxnSpPr>
              <p:cNvPr id="13" name="Straight Arrow Connector 12"/>
              <p:cNvCxnSpPr>
                <a:stCxn id="10" idx="1"/>
              </p:cNvCxnSpPr>
              <p:nvPr/>
            </p:nvCxnSpPr>
            <p:spPr>
              <a:xfrm flipH="1">
                <a:off x="7735003" y="4931340"/>
                <a:ext cx="2100075" cy="85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6" name="AutoShape 3"/>
            <p:cNvSpPr>
              <a:spLocks noChangeArrowheads="1"/>
            </p:cNvSpPr>
            <p:nvPr/>
          </p:nvSpPr>
          <p:spPr bwMode="auto">
            <a:xfrm>
              <a:off x="6429616" y="1783731"/>
              <a:ext cx="5645722" cy="1358265"/>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1400" b="1" dirty="0">
                  <a:latin typeface="Arial" panose="020B0604020202020204" pitchFamily="34" charset="0"/>
                  <a:cs typeface="Arial" panose="020B0604020202020204" pitchFamily="34" charset="0"/>
                </a:rPr>
                <a:t>SELECT </a:t>
              </a:r>
              <a:r>
                <a:rPr lang="en-GB" sz="1400" b="1" dirty="0" err="1">
                  <a:latin typeface="Arial" panose="020B0604020202020204" pitchFamily="34" charset="0"/>
                  <a:cs typeface="Arial" panose="020B0604020202020204" pitchFamily="34" charset="0"/>
                </a:rPr>
                <a:t>emp.FirstName</a:t>
              </a:r>
              <a:r>
                <a:rPr lang="en-GB" sz="1400" b="1" dirty="0">
                  <a:latin typeface="Arial" panose="020B0604020202020204" pitchFamily="34" charset="0"/>
                  <a:cs typeface="Arial" panose="020B0604020202020204" pitchFamily="34" charset="0"/>
                </a:rPr>
                <a:t>, </a:t>
              </a:r>
              <a:r>
                <a:rPr lang="en-GB" sz="1400" b="1" dirty="0" err="1">
                  <a:latin typeface="Arial" panose="020B0604020202020204" pitchFamily="34" charset="0"/>
                  <a:cs typeface="Arial" panose="020B0604020202020204" pitchFamily="34" charset="0"/>
                </a:rPr>
                <a:t>ord.Amount</a:t>
              </a:r>
              <a:endParaRPr lang="en-GB" sz="1400" b="1" dirty="0">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FROM </a:t>
              </a:r>
              <a:r>
                <a:rPr lang="en-GB" sz="1400" b="1" dirty="0" err="1">
                  <a:latin typeface="Arial" panose="020B0604020202020204" pitchFamily="34" charset="0"/>
                  <a:cs typeface="Arial" panose="020B0604020202020204" pitchFamily="34" charset="0"/>
                </a:rPr>
                <a:t>HR.Employee</a:t>
              </a:r>
              <a:r>
                <a:rPr lang="en-GB" sz="1400" b="1" dirty="0">
                  <a:latin typeface="Arial" panose="020B0604020202020204" pitchFamily="34" charset="0"/>
                  <a:cs typeface="Arial" panose="020B0604020202020204" pitchFamily="34" charset="0"/>
                </a:rPr>
                <a:t> AS </a:t>
              </a:r>
              <a:r>
                <a:rPr lang="en-GB" sz="1400" b="1" dirty="0" err="1">
                  <a:latin typeface="Arial" panose="020B0604020202020204" pitchFamily="34" charset="0"/>
                  <a:cs typeface="Arial" panose="020B0604020202020204" pitchFamily="34" charset="0"/>
                </a:rPr>
                <a:t>emp</a:t>
              </a:r>
              <a:endParaRPr lang="en-GB" sz="1400" b="1" dirty="0">
                <a:latin typeface="Arial" panose="020B0604020202020204" pitchFamily="34" charset="0"/>
                <a:cs typeface="Arial" panose="020B0604020202020204" pitchFamily="34" charset="0"/>
              </a:endParaRPr>
            </a:p>
            <a:p>
              <a:r>
                <a:rPr lang="en-GB" sz="1400" b="1" dirty="0">
                  <a:solidFill>
                    <a:srgbClr val="C00000"/>
                  </a:solidFill>
                  <a:latin typeface="Arial" panose="020B0604020202020204" pitchFamily="34" charset="0"/>
                  <a:cs typeface="Arial" panose="020B0604020202020204" pitchFamily="34" charset="0"/>
                </a:rPr>
                <a:t>LEFT</a:t>
              </a:r>
              <a:r>
                <a:rPr lang="en-GB" sz="1400" b="1" dirty="0">
                  <a:latin typeface="Arial" panose="020B0604020202020204" pitchFamily="34" charset="0"/>
                  <a:cs typeface="Arial" panose="020B0604020202020204" pitchFamily="34" charset="0"/>
                </a:rPr>
                <a:t> [OUTER] JOIN </a:t>
              </a:r>
              <a:r>
                <a:rPr lang="en-GB" sz="1400" b="1" dirty="0" err="1">
                  <a:latin typeface="Arial" panose="020B0604020202020204" pitchFamily="34" charset="0"/>
                  <a:cs typeface="Arial" panose="020B0604020202020204" pitchFamily="34" charset="0"/>
                </a:rPr>
                <a:t>Sales.SalesOrder</a:t>
              </a:r>
              <a:r>
                <a:rPr lang="en-GB" sz="1400" b="1" dirty="0">
                  <a:latin typeface="Arial" panose="020B0604020202020204" pitchFamily="34" charset="0"/>
                  <a:cs typeface="Arial" panose="020B0604020202020204" pitchFamily="34" charset="0"/>
                </a:rPr>
                <a:t> AS </a:t>
              </a:r>
              <a:r>
                <a:rPr lang="en-GB" sz="1400" b="1" dirty="0" err="1">
                  <a:latin typeface="Arial" panose="020B0604020202020204" pitchFamily="34" charset="0"/>
                  <a:cs typeface="Arial" panose="020B0604020202020204" pitchFamily="34" charset="0"/>
                </a:rPr>
                <a:t>ord</a:t>
              </a:r>
              <a:endParaRPr lang="en-GB" sz="1400" b="1" dirty="0">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ON </a:t>
              </a:r>
              <a:r>
                <a:rPr lang="en-GB" sz="1400" b="1" dirty="0" err="1">
                  <a:latin typeface="Arial" panose="020B0604020202020204" pitchFamily="34" charset="0"/>
                  <a:cs typeface="Arial" panose="020B0604020202020204" pitchFamily="34" charset="0"/>
                </a:rPr>
                <a:t>emp.EmployeeID</a:t>
              </a:r>
              <a:r>
                <a:rPr lang="en-GB" sz="1400" b="1" dirty="0">
                  <a:latin typeface="Arial" panose="020B0604020202020204" pitchFamily="34" charset="0"/>
                  <a:cs typeface="Arial" panose="020B0604020202020204" pitchFamily="34" charset="0"/>
                </a:rPr>
                <a:t> = </a:t>
              </a:r>
              <a:r>
                <a:rPr lang="en-GB" sz="1400" b="1" dirty="0" err="1">
                  <a:latin typeface="Arial" panose="020B0604020202020204" pitchFamily="34" charset="0"/>
                  <a:cs typeface="Arial" panose="020B0604020202020204" pitchFamily="34" charset="0"/>
                </a:rPr>
                <a:t>ord.EmployeeID</a:t>
              </a:r>
              <a:r>
                <a:rPr lang="en-GB" sz="1400" b="1"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66303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FEDD5647A4ABE4388FB9E23A069C939" ma:contentTypeVersion="1" ma:contentTypeDescription="Create a new document." ma:contentTypeScope="" ma:versionID="b7124c08453ffe72561963cd539ea294">
  <xsd:schema xmlns:xsd="http://www.w3.org/2001/XMLSchema" xmlns:xs="http://www.w3.org/2001/XMLSchema" xmlns:p="http://schemas.microsoft.com/office/2006/metadata/properties" xmlns:ns2="401c1bf7-e41f-49d5-9f3d-68734c86b142" targetNamespace="http://schemas.microsoft.com/office/2006/metadata/properties" ma:root="true" ma:fieldsID="e15ba74336d9897fc86971152878abcb" ns2:_="">
    <xsd:import namespace="401c1bf7-e41f-49d5-9f3d-68734c86b14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c1bf7-e41f-49d5-9f3d-68734c86b14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401c1bf7-e41f-49d5-9f3d-68734c86b142">XN5MCPQ43X7X-543-221</_dlc_DocId>
    <_dlc_DocIdUrl xmlns="401c1bf7-e41f-49d5-9f3d-68734c86b142">
      <Url>http://p-portal/Departmanlar/satis-ve-pazarlama/Pazarlama/_layouts/DocIdRedir.aspx?ID=XN5MCPQ43X7X-543-221</Url>
      <Description>XN5MCPQ43X7X-543-221</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CA7E58A-AEAE-4B62-9160-2F686F2A680C}">
  <ds:schemaRefs>
    <ds:schemaRef ds:uri="http://schemas.microsoft.com/sharepoint/v3/contenttype/forms"/>
  </ds:schemaRefs>
</ds:datastoreItem>
</file>

<file path=customXml/itemProps2.xml><?xml version="1.0" encoding="utf-8"?>
<ds:datastoreItem xmlns:ds="http://schemas.openxmlformats.org/officeDocument/2006/customXml" ds:itemID="{9900F8B4-CADB-4AD4-BD51-F3F5B3E65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c1bf7-e41f-49d5-9f3d-68734c86b1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8AD6F0-86FD-441D-B7C9-664680A91FC2}">
  <ds:schemaRefs>
    <ds:schemaRef ds:uri="http://www.w3.org/XML/1998/namespace"/>
    <ds:schemaRef ds:uri="http://purl.org/dc/term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401c1bf7-e41f-49d5-9f3d-68734c86b142"/>
    <ds:schemaRef ds:uri="http://purl.org/dc/dcmitype/"/>
  </ds:schemaRefs>
</ds:datastoreItem>
</file>

<file path=customXml/itemProps4.xml><?xml version="1.0" encoding="utf-8"?>
<ds:datastoreItem xmlns:ds="http://schemas.openxmlformats.org/officeDocument/2006/customXml" ds:itemID="{2669B89B-03CE-4750-8C2F-EB3778D283C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4955</TotalTime>
  <Words>4058</Words>
  <Application>Microsoft Office PowerPoint</Application>
  <PresentationFormat>On-screen Show (4:3)</PresentationFormat>
  <Paragraphs>845</Paragraphs>
  <Slides>68</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Consolas</vt:lpstr>
      <vt:lpstr>Segoe UI</vt:lpstr>
      <vt:lpstr>Wingdings</vt:lpstr>
      <vt:lpstr>Office Theme</vt:lpstr>
      <vt:lpstr>MS SQL  SQL Database Fundamentals</vt:lpstr>
      <vt:lpstr>PowerPoint Presentation</vt:lpstr>
      <vt:lpstr>Querying Multiple Tables with Joins</vt:lpstr>
      <vt:lpstr>PowerPoint Presentation</vt:lpstr>
      <vt:lpstr>Join Concepts</vt:lpstr>
      <vt:lpstr>Join Syntax</vt:lpstr>
      <vt:lpstr>Inner Joins</vt:lpstr>
      <vt:lpstr>PowerPoint Presentation</vt:lpstr>
      <vt:lpstr>Outer Joins</vt:lpstr>
      <vt:lpstr>PowerPoint Presentation</vt:lpstr>
      <vt:lpstr>Cross Joins</vt:lpstr>
      <vt:lpstr>PowerPoint Presentation</vt:lpstr>
      <vt:lpstr>Self Joins</vt:lpstr>
      <vt:lpstr>PowerPoint Presentation</vt:lpstr>
      <vt:lpstr>PowerPoint Presentation</vt:lpstr>
      <vt:lpstr>PowerPoint Presentation</vt:lpstr>
      <vt:lpstr>Set Operators Union,  Inersect, Except</vt:lpstr>
      <vt:lpstr>What are UNION Queries?</vt:lpstr>
      <vt:lpstr>UNION Guidelines</vt:lpstr>
      <vt:lpstr>PowerPoint Presentation</vt:lpstr>
      <vt:lpstr>What are INTERSECT Queries?</vt:lpstr>
      <vt:lpstr>What are EXCEPT Queries?</vt:lpstr>
      <vt:lpstr>PowerPoint Presentation</vt:lpstr>
      <vt:lpstr>Views, CTE, Derived Tables</vt:lpstr>
      <vt:lpstr>Creating simple views</vt:lpstr>
      <vt:lpstr>Common Table Expressions</vt:lpstr>
      <vt:lpstr>Derived Tables </vt:lpstr>
      <vt:lpstr>Derived Tables </vt:lpstr>
      <vt:lpstr>Subquery</vt:lpstr>
      <vt:lpstr>Introduction to Subqueries</vt:lpstr>
      <vt:lpstr>Scalar or Multi-Valued?</vt:lpstr>
      <vt:lpstr>Writing queries using EXISTS with subqueries</vt:lpstr>
      <vt:lpstr>PowerPoint Presentation</vt:lpstr>
      <vt:lpstr>PowerPoint Presentation</vt:lpstr>
      <vt:lpstr>Grouping</vt:lpstr>
      <vt:lpstr>PowerPoint Presentation</vt:lpstr>
      <vt:lpstr>Grouping Sets</vt:lpstr>
      <vt:lpstr>Grouping Sets</vt:lpstr>
      <vt:lpstr>ROLLUP and CUBE</vt:lpstr>
      <vt:lpstr>Identifying Groupings in Results</vt:lpstr>
      <vt:lpstr>Pivoting Data</vt:lpstr>
      <vt:lpstr>Unpivoting Data</vt:lpstr>
      <vt:lpstr>PowerPoint Presentation</vt:lpstr>
      <vt:lpstr>Windows Functions</vt:lpstr>
      <vt:lpstr>SQL windowing</vt:lpstr>
      <vt:lpstr>Partitioning windows</vt:lpstr>
      <vt:lpstr>Defining window functions</vt:lpstr>
      <vt:lpstr>Window ranking functions</vt:lpstr>
      <vt:lpstr>Window offset functions</vt:lpstr>
      <vt:lpstr>PowerPoint Presentation</vt:lpstr>
      <vt:lpstr>Insert, Update, Delete, Truncate</vt:lpstr>
      <vt:lpstr>Using INSERT to add data</vt:lpstr>
      <vt:lpstr>Using INSERT with SELECT and EXEC</vt:lpstr>
      <vt:lpstr>Using SELECT INTO</vt:lpstr>
      <vt:lpstr>Using IDENTITY</vt:lpstr>
      <vt:lpstr>Using SEQUENCES</vt:lpstr>
      <vt:lpstr>Using UPDATE to modify data</vt:lpstr>
      <vt:lpstr>Using DELETE to remove data</vt:lpstr>
      <vt:lpstr>TRUNCATE TABLE</vt:lpstr>
      <vt:lpstr>Constraints and Trigers</vt:lpstr>
      <vt:lpstr>PRIMARY KEY constraint</vt:lpstr>
      <vt:lpstr>FOREIGN KEY constraint</vt:lpstr>
      <vt:lpstr>UNIQUE constraints</vt:lpstr>
      <vt:lpstr>CHECK constraints</vt:lpstr>
      <vt:lpstr>DEFAULT constraints</vt:lpstr>
      <vt:lpstr>DML triggers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Ozan Ozcan</dc:creator>
  <cp:lastModifiedBy>Kaan Çelik</cp:lastModifiedBy>
  <cp:revision>166</cp:revision>
  <dcterms:created xsi:type="dcterms:W3CDTF">2014-07-09T07:36:18Z</dcterms:created>
  <dcterms:modified xsi:type="dcterms:W3CDTF">2018-11-13T14:13:40Z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0x0101005FEDD5647A4ABE4388FB9E23A069C939</vt:lpwstr>
  </property>
  <property fmtid="{D5CDD505-2E9C-101B-9397-08002B2CF9AE}" pid="3" name="_dlc_DocIdItemGuid">
    <vt:lpwstr>15da5a87-2569-45ee-9705-f37b00f92739</vt:lpwstr>
  </property>
</Properties>
</file>