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rtl="0">
      <a:defRPr lang="hu-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1E1622-75BF-4101-8858-14D9E0A33C4D}" v="86" dt="2025-03-16T15:10:10.636"/>
    <p1510:client id="{68D2754A-00E0-4B5B-B00A-BB89341831FA}" v="767" dt="2025-03-16T18:10:1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BE9A9D-0E8B-4697-B6A3-EE548E6F954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A40DFB-8509-40A0-8797-AC7CE88B9DED}">
      <dgm:prSet/>
      <dgm:spPr/>
      <dgm:t>
        <a:bodyPr/>
        <a:lstStyle/>
        <a:p>
          <a:r>
            <a:rPr lang="hu-HU" dirty="0"/>
            <a:t>Minden utasítás ;-vel végződik</a:t>
          </a:r>
          <a:endParaRPr lang="en-US" dirty="0"/>
        </a:p>
      </dgm:t>
    </dgm:pt>
    <dgm:pt modelId="{B272CA82-03E7-4C91-BBF1-621A146AB5B5}" type="parTrans" cxnId="{EBB6FA71-D5C9-423E-9EA1-DA7BC561A97A}">
      <dgm:prSet/>
      <dgm:spPr/>
      <dgm:t>
        <a:bodyPr/>
        <a:lstStyle/>
        <a:p>
          <a:endParaRPr lang="en-US"/>
        </a:p>
      </dgm:t>
    </dgm:pt>
    <dgm:pt modelId="{B822B912-1B80-4AA0-B7C9-2860C3C0CB96}" type="sibTrans" cxnId="{EBB6FA71-D5C9-423E-9EA1-DA7BC561A97A}">
      <dgm:prSet/>
      <dgm:spPr/>
      <dgm:t>
        <a:bodyPr/>
        <a:lstStyle/>
        <a:p>
          <a:endParaRPr lang="en-US"/>
        </a:p>
      </dgm:t>
    </dgm:pt>
    <dgm:pt modelId="{959AF7ED-D863-4A4C-85E3-C874516D21B2}">
      <dgm:prSet/>
      <dgm:spPr/>
      <dgm:t>
        <a:bodyPr/>
        <a:lstStyle/>
        <a:p>
          <a:r>
            <a:rPr lang="hu-HU" dirty="0"/>
            <a:t>A kód blokkok {} közé kerülnek</a:t>
          </a:r>
          <a:endParaRPr lang="en-US" dirty="0"/>
        </a:p>
      </dgm:t>
    </dgm:pt>
    <dgm:pt modelId="{58929512-6A73-4D73-B7CB-14977C98FD7B}" type="parTrans" cxnId="{C5ECF1D6-5606-42BC-A64B-32ECD57ED2D6}">
      <dgm:prSet/>
      <dgm:spPr/>
      <dgm:t>
        <a:bodyPr/>
        <a:lstStyle/>
        <a:p>
          <a:endParaRPr lang="en-US"/>
        </a:p>
      </dgm:t>
    </dgm:pt>
    <dgm:pt modelId="{8A6D944A-C26E-4A79-B58E-B75E1A85A322}" type="sibTrans" cxnId="{C5ECF1D6-5606-42BC-A64B-32ECD57ED2D6}">
      <dgm:prSet/>
      <dgm:spPr/>
      <dgm:t>
        <a:bodyPr/>
        <a:lstStyle/>
        <a:p>
          <a:endParaRPr lang="en-US"/>
        </a:p>
      </dgm:t>
    </dgm:pt>
    <dgm:pt modelId="{289E1E57-FE51-4509-AF2F-86F07F32D361}">
      <dgm:prSet/>
      <dgm:spPr/>
      <dgm:t>
        <a:bodyPr/>
        <a:lstStyle/>
        <a:p>
          <a:r>
            <a:rPr lang="hu-HU" dirty="0"/>
            <a:t>A C# kis- és nagybetűérzékeny</a:t>
          </a:r>
          <a:endParaRPr lang="en-US" dirty="0"/>
        </a:p>
      </dgm:t>
    </dgm:pt>
    <dgm:pt modelId="{EFAE89EF-367F-4729-9564-407ADA48B809}" type="parTrans" cxnId="{E1BD2B65-E6AA-4C23-9AC3-BB362CC175EE}">
      <dgm:prSet/>
      <dgm:spPr/>
      <dgm:t>
        <a:bodyPr/>
        <a:lstStyle/>
        <a:p>
          <a:endParaRPr lang="en-US"/>
        </a:p>
      </dgm:t>
    </dgm:pt>
    <dgm:pt modelId="{750A958F-3B41-49B9-9493-2337AC851DC0}" type="sibTrans" cxnId="{E1BD2B65-E6AA-4C23-9AC3-BB362CC175EE}">
      <dgm:prSet/>
      <dgm:spPr/>
      <dgm:t>
        <a:bodyPr/>
        <a:lstStyle/>
        <a:p>
          <a:endParaRPr lang="en-US"/>
        </a:p>
      </dgm:t>
    </dgm:pt>
    <dgm:pt modelId="{B742952E-C23D-4653-B55F-291D816E8FFC}">
      <dgm:prSet/>
      <dgm:spPr/>
      <dgm:t>
        <a:bodyPr/>
        <a:lstStyle/>
        <a:p>
          <a:endParaRPr lang="hu-HU" dirty="0"/>
        </a:p>
      </dgm:t>
    </dgm:pt>
    <dgm:pt modelId="{CD65159D-6672-4189-A9BE-D1D46AC5C9F3}" type="parTrans" cxnId="{8616FF6F-A7EA-4D4C-98A8-A56CE9E71D39}">
      <dgm:prSet/>
      <dgm:spPr/>
      <dgm:t>
        <a:bodyPr/>
        <a:lstStyle/>
        <a:p>
          <a:endParaRPr lang="en-US"/>
        </a:p>
      </dgm:t>
    </dgm:pt>
    <dgm:pt modelId="{84848BA6-4AD9-4E93-85FB-27D2B3E5193B}" type="sibTrans" cxnId="{8616FF6F-A7EA-4D4C-98A8-A56CE9E71D39}">
      <dgm:prSet/>
      <dgm:spPr/>
      <dgm:t>
        <a:bodyPr/>
        <a:lstStyle/>
        <a:p>
          <a:endParaRPr lang="en-US"/>
        </a:p>
      </dgm:t>
    </dgm:pt>
    <dgm:pt modelId="{B16C7049-D026-404A-8C9B-B18B959D104F}" type="pres">
      <dgm:prSet presAssocID="{74BE9A9D-0E8B-4697-B6A3-EE548E6F954D}" presName="matrix" presStyleCnt="0">
        <dgm:presLayoutVars>
          <dgm:chMax val="1"/>
          <dgm:dir/>
          <dgm:resizeHandles val="exact"/>
        </dgm:presLayoutVars>
      </dgm:prSet>
      <dgm:spPr/>
    </dgm:pt>
    <dgm:pt modelId="{68ED38CD-3DA7-4B74-ABDE-90D2CECA015D}" type="pres">
      <dgm:prSet presAssocID="{74BE9A9D-0E8B-4697-B6A3-EE548E6F954D}" presName="diamond" presStyleLbl="bgShp" presStyleIdx="0" presStyleCnt="1"/>
      <dgm:spPr/>
    </dgm:pt>
    <dgm:pt modelId="{E1ECEF6F-4E10-4D70-99DE-B9E1AC90D797}" type="pres">
      <dgm:prSet presAssocID="{74BE9A9D-0E8B-4697-B6A3-EE548E6F954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F7F1485-675C-4731-AF23-8351C5167563}" type="pres">
      <dgm:prSet presAssocID="{74BE9A9D-0E8B-4697-B6A3-EE548E6F954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4C60725-1C95-400C-A65F-C3C1A89D94C8}" type="pres">
      <dgm:prSet presAssocID="{74BE9A9D-0E8B-4697-B6A3-EE548E6F954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9012CDC-DBA3-4E42-B8BF-A4821BF06E4C}" type="pres">
      <dgm:prSet presAssocID="{74BE9A9D-0E8B-4697-B6A3-EE548E6F954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BD2B65-E6AA-4C23-9AC3-BB362CC175EE}" srcId="{74BE9A9D-0E8B-4697-B6A3-EE548E6F954D}" destId="{289E1E57-FE51-4509-AF2F-86F07F32D361}" srcOrd="2" destOrd="0" parTransId="{EFAE89EF-367F-4729-9564-407ADA48B809}" sibTransId="{750A958F-3B41-49B9-9493-2337AC851DC0}"/>
    <dgm:cxn modelId="{1E6D5C67-9DED-40A2-A784-85F1C593D167}" type="presOf" srcId="{EEA40DFB-8509-40A0-8797-AC7CE88B9DED}" destId="{E1ECEF6F-4E10-4D70-99DE-B9E1AC90D797}" srcOrd="0" destOrd="0" presId="urn:microsoft.com/office/officeart/2005/8/layout/matrix3"/>
    <dgm:cxn modelId="{8616FF6F-A7EA-4D4C-98A8-A56CE9E71D39}" srcId="{74BE9A9D-0E8B-4697-B6A3-EE548E6F954D}" destId="{B742952E-C23D-4653-B55F-291D816E8FFC}" srcOrd="3" destOrd="0" parTransId="{CD65159D-6672-4189-A9BE-D1D46AC5C9F3}" sibTransId="{84848BA6-4AD9-4E93-85FB-27D2B3E5193B}"/>
    <dgm:cxn modelId="{EBB6FA71-D5C9-423E-9EA1-DA7BC561A97A}" srcId="{74BE9A9D-0E8B-4697-B6A3-EE548E6F954D}" destId="{EEA40DFB-8509-40A0-8797-AC7CE88B9DED}" srcOrd="0" destOrd="0" parTransId="{B272CA82-03E7-4C91-BBF1-621A146AB5B5}" sibTransId="{B822B912-1B80-4AA0-B7C9-2860C3C0CB96}"/>
    <dgm:cxn modelId="{5D627F90-E88C-4DA8-8A5D-D75155390017}" type="presOf" srcId="{289E1E57-FE51-4509-AF2F-86F07F32D361}" destId="{B4C60725-1C95-400C-A65F-C3C1A89D94C8}" srcOrd="0" destOrd="0" presId="urn:microsoft.com/office/officeart/2005/8/layout/matrix3"/>
    <dgm:cxn modelId="{FF7434AE-7047-4E67-81BD-D846FFE7171D}" type="presOf" srcId="{74BE9A9D-0E8B-4697-B6A3-EE548E6F954D}" destId="{B16C7049-D026-404A-8C9B-B18B959D104F}" srcOrd="0" destOrd="0" presId="urn:microsoft.com/office/officeart/2005/8/layout/matrix3"/>
    <dgm:cxn modelId="{5FB51CD3-7C50-4216-BCEC-2C1C89C982CD}" type="presOf" srcId="{959AF7ED-D863-4A4C-85E3-C874516D21B2}" destId="{9F7F1485-675C-4731-AF23-8351C5167563}" srcOrd="0" destOrd="0" presId="urn:microsoft.com/office/officeart/2005/8/layout/matrix3"/>
    <dgm:cxn modelId="{C5ECF1D6-5606-42BC-A64B-32ECD57ED2D6}" srcId="{74BE9A9D-0E8B-4697-B6A3-EE548E6F954D}" destId="{959AF7ED-D863-4A4C-85E3-C874516D21B2}" srcOrd="1" destOrd="0" parTransId="{58929512-6A73-4D73-B7CB-14977C98FD7B}" sibTransId="{8A6D944A-C26E-4A79-B58E-B75E1A85A322}"/>
    <dgm:cxn modelId="{A8259CEE-23EF-4486-814B-44D8A1117791}" type="presOf" srcId="{B742952E-C23D-4653-B55F-291D816E8FFC}" destId="{B9012CDC-DBA3-4E42-B8BF-A4821BF06E4C}" srcOrd="0" destOrd="0" presId="urn:microsoft.com/office/officeart/2005/8/layout/matrix3"/>
    <dgm:cxn modelId="{E5F9B6F6-0AB7-4876-A901-1454C972DA9E}" type="presParOf" srcId="{B16C7049-D026-404A-8C9B-B18B959D104F}" destId="{68ED38CD-3DA7-4B74-ABDE-90D2CECA015D}" srcOrd="0" destOrd="0" presId="urn:microsoft.com/office/officeart/2005/8/layout/matrix3"/>
    <dgm:cxn modelId="{519E22F1-0CE1-4753-BF96-53F5F046BD47}" type="presParOf" srcId="{B16C7049-D026-404A-8C9B-B18B959D104F}" destId="{E1ECEF6F-4E10-4D70-99DE-B9E1AC90D797}" srcOrd="1" destOrd="0" presId="urn:microsoft.com/office/officeart/2005/8/layout/matrix3"/>
    <dgm:cxn modelId="{2ED88987-503A-4C76-BF5D-418040BC6915}" type="presParOf" srcId="{B16C7049-D026-404A-8C9B-B18B959D104F}" destId="{9F7F1485-675C-4731-AF23-8351C5167563}" srcOrd="2" destOrd="0" presId="urn:microsoft.com/office/officeart/2005/8/layout/matrix3"/>
    <dgm:cxn modelId="{183EBAAD-EAA9-4B17-93F9-48B444BDCAC9}" type="presParOf" srcId="{B16C7049-D026-404A-8C9B-B18B959D104F}" destId="{B4C60725-1C95-400C-A65F-C3C1A89D94C8}" srcOrd="3" destOrd="0" presId="urn:microsoft.com/office/officeart/2005/8/layout/matrix3"/>
    <dgm:cxn modelId="{ED7ED627-94B8-43BE-A05B-E001313AA47E}" type="presParOf" srcId="{B16C7049-D026-404A-8C9B-B18B959D104F}" destId="{B9012CDC-DBA3-4E42-B8BF-A4821BF06E4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D38CD-3DA7-4B74-ABDE-90D2CECA015D}">
      <dsp:nvSpPr>
        <dsp:cNvPr id="0" name=""/>
        <dsp:cNvSpPr/>
      </dsp:nvSpPr>
      <dsp:spPr>
        <a:xfrm>
          <a:off x="75362" y="0"/>
          <a:ext cx="4870457" cy="487045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CEF6F-4E10-4D70-99DE-B9E1AC90D797}">
      <dsp:nvSpPr>
        <dsp:cNvPr id="0" name=""/>
        <dsp:cNvSpPr/>
      </dsp:nvSpPr>
      <dsp:spPr>
        <a:xfrm>
          <a:off x="538055" y="462693"/>
          <a:ext cx="1899478" cy="189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Minden utasítás ;-vel végződik</a:t>
          </a:r>
          <a:endParaRPr lang="en-US" sz="1600" kern="1200" dirty="0"/>
        </a:p>
      </dsp:txBody>
      <dsp:txXfrm>
        <a:off x="630780" y="555418"/>
        <a:ext cx="1714028" cy="1714028"/>
      </dsp:txXfrm>
    </dsp:sp>
    <dsp:sp modelId="{9F7F1485-675C-4731-AF23-8351C5167563}">
      <dsp:nvSpPr>
        <dsp:cNvPr id="0" name=""/>
        <dsp:cNvSpPr/>
      </dsp:nvSpPr>
      <dsp:spPr>
        <a:xfrm>
          <a:off x="2583647" y="462693"/>
          <a:ext cx="1899478" cy="189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A kód blokkok {} közé kerülnek</a:t>
          </a:r>
          <a:endParaRPr lang="en-US" sz="1600" kern="1200" dirty="0"/>
        </a:p>
      </dsp:txBody>
      <dsp:txXfrm>
        <a:off x="2676372" y="555418"/>
        <a:ext cx="1714028" cy="1714028"/>
      </dsp:txXfrm>
    </dsp:sp>
    <dsp:sp modelId="{B4C60725-1C95-400C-A65F-C3C1A89D94C8}">
      <dsp:nvSpPr>
        <dsp:cNvPr id="0" name=""/>
        <dsp:cNvSpPr/>
      </dsp:nvSpPr>
      <dsp:spPr>
        <a:xfrm>
          <a:off x="538055" y="2508285"/>
          <a:ext cx="1899478" cy="189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A C# kis- és nagybetűérzékeny</a:t>
          </a:r>
          <a:endParaRPr lang="en-US" sz="1600" kern="1200" dirty="0"/>
        </a:p>
      </dsp:txBody>
      <dsp:txXfrm>
        <a:off x="630780" y="2601010"/>
        <a:ext cx="1714028" cy="1714028"/>
      </dsp:txXfrm>
    </dsp:sp>
    <dsp:sp modelId="{B9012CDC-DBA3-4E42-B8BF-A4821BF06E4C}">
      <dsp:nvSpPr>
        <dsp:cNvPr id="0" name=""/>
        <dsp:cNvSpPr/>
      </dsp:nvSpPr>
      <dsp:spPr>
        <a:xfrm>
          <a:off x="2583647" y="2508285"/>
          <a:ext cx="1899478" cy="18994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600" kern="1200" dirty="0"/>
        </a:p>
      </dsp:txBody>
      <dsp:txXfrm>
        <a:off x="2676372" y="2601010"/>
        <a:ext cx="1714028" cy="1714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74C80589-2D48-4F34-99CE-AC9CD323C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D803363-344B-4518-AD55-1FA4D05C04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2787-A7F6-4A1F-A7A6-50F0C41AFDC0}" type="datetime1">
              <a:rPr lang="hu-HU" smtClean="0"/>
              <a:t>2025. 03. 16.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C0E0C37-0B06-444A-BE4B-9C908C8E2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308243B-76C4-468D-B181-E32CED7880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AED65-FE17-4FE7-A6A6-F87DD861C8C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232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94057-3705-486F-B69A-65807EC5E85D}" type="datetime1">
              <a:rPr lang="hu-HU" smtClean="0"/>
              <a:pPr/>
              <a:t>2025. 03. 16.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81902-DDEC-4663-B1CA-7CF9E00BAD6E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6369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81902-DDEC-4663-B1CA-7CF9E00BAD6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41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0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2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3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3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18" r:id="rId2"/>
    <p:sldLayoutId id="2147483717" r:id="rId3"/>
    <p:sldLayoutId id="2147483716" r:id="rId4"/>
    <p:sldLayoutId id="2147483715" r:id="rId5"/>
    <p:sldLayoutId id="2147483714" r:id="rId6"/>
    <p:sldLayoutId id="2147483713" r:id="rId7"/>
    <p:sldLayoutId id="2147483712" r:id="rId8"/>
    <p:sldLayoutId id="2147483711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7C07D-83A9-514F-5BB4-95B299C018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7251" r="-2" b="24241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hu-HU">
                <a:solidFill>
                  <a:srgbClr val="FFFFFF"/>
                </a:solidFill>
              </a:rPr>
              <a:t>C# programozás alapok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Kiss Tibor Péter</a:t>
            </a:r>
            <a:endParaRPr lang="hu-H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F4A6A6-EBC0-506F-03FF-2CFED140F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6.2 </a:t>
            </a:r>
            <a:r>
              <a:rPr lang="hu-HU" dirty="0">
                <a:ea typeface="+mj-lt"/>
                <a:cs typeface="+mj-lt"/>
              </a:rPr>
              <a:t>Fájl szerkezete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9AE6129-2CDB-FED2-EA6C-CC8C5657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 err="1">
                <a:latin typeface="Consolas"/>
              </a:rPr>
              <a:t>namespace</a:t>
            </a:r>
            <a:r>
              <a:rPr lang="hu-HU" dirty="0">
                <a:ea typeface="+mn-lt"/>
                <a:cs typeface="+mn-lt"/>
              </a:rPr>
              <a:t> → névtér, amely segít a kód szervezésében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 err="1">
                <a:latin typeface="Consolas"/>
              </a:rPr>
              <a:t>class</a:t>
            </a:r>
            <a:r>
              <a:rPr lang="hu-HU" dirty="0">
                <a:ea typeface="+mn-lt"/>
                <a:cs typeface="+mn-lt"/>
              </a:rPr>
              <a:t> → minden kód egy osztályban van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>
                <a:latin typeface="Consolas"/>
              </a:rPr>
              <a:t>Main()</a:t>
            </a:r>
            <a:r>
              <a:rPr lang="hu-HU" dirty="0">
                <a:ea typeface="+mn-lt"/>
                <a:cs typeface="+mn-lt"/>
              </a:rPr>
              <a:t> → a program belépési pontja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955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16B9B1-980E-8D10-8E80-DF799D7E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7. Változók és adattípusok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27355A-566A-0A52-2F3A-2D675FD50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Mi az a változó?</a:t>
            </a:r>
            <a:endParaRPr lang="hu-HU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Egy névvel ellátott memóriahely, amely értéket tárol</a:t>
            </a:r>
            <a:endParaRPr lang="hu-HU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Alapvető adattípusok C#-ban</a:t>
            </a:r>
            <a:endParaRPr lang="hu-HU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Egész számok: </a:t>
            </a:r>
            <a:r>
              <a:rPr lang="hu-HU" dirty="0">
                <a:latin typeface="Consolas"/>
              </a:rPr>
              <a:t>int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err="1">
                <a:latin typeface="Consolas"/>
              </a:rPr>
              <a:t>long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err="1">
                <a:latin typeface="Consolas"/>
              </a:rPr>
              <a:t>short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>
                <a:latin typeface="Consolas"/>
              </a:rPr>
              <a:t>byte</a:t>
            </a:r>
            <a:endParaRPr lang="hu-HU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Tizedes számok: </a:t>
            </a:r>
            <a:r>
              <a:rPr lang="hu-HU" err="1">
                <a:latin typeface="Consolas"/>
              </a:rPr>
              <a:t>float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err="1">
                <a:latin typeface="Consolas"/>
              </a:rPr>
              <a:t>double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err="1">
                <a:latin typeface="Consolas"/>
              </a:rPr>
              <a:t>decimal</a:t>
            </a:r>
            <a:endParaRPr lang="hu-HU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Karakter és szöveg: </a:t>
            </a:r>
            <a:r>
              <a:rPr lang="hu-HU" err="1">
                <a:latin typeface="Consolas"/>
              </a:rPr>
              <a:t>char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err="1">
                <a:latin typeface="Consolas"/>
              </a:rPr>
              <a:t>string</a:t>
            </a:r>
            <a:endParaRPr lang="hu-HU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dirty="0">
                <a:ea typeface="+mn-lt"/>
                <a:cs typeface="+mn-lt"/>
              </a:rPr>
              <a:t>Logikai értékek: </a:t>
            </a:r>
            <a:r>
              <a:rPr lang="hu-HU" err="1">
                <a:latin typeface="Consolas"/>
              </a:rPr>
              <a:t>bool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err="1">
                <a:ea typeface="+mn-lt"/>
                <a:cs typeface="+mn-lt"/>
              </a:rPr>
              <a:t>true</a:t>
            </a:r>
            <a:r>
              <a:rPr lang="hu-HU" dirty="0">
                <a:ea typeface="+mn-lt"/>
                <a:cs typeface="+mn-lt"/>
              </a:rPr>
              <a:t> vagy </a:t>
            </a:r>
            <a:r>
              <a:rPr lang="hu-HU" err="1">
                <a:ea typeface="+mn-lt"/>
                <a:cs typeface="+mn-lt"/>
              </a:rPr>
              <a:t>false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  <a:p>
            <a:pPr marL="342900" indent="-342900">
              <a:lnSpc>
                <a:spcPct val="150000"/>
              </a:lnSpc>
              <a:buChar char="•"/>
            </a:pP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2AC172B-EC7D-C323-E344-898D542F3816}"/>
              </a:ext>
            </a:extLst>
          </p:cNvPr>
          <p:cNvSpPr txBox="1"/>
          <p:nvPr/>
        </p:nvSpPr>
        <p:spPr>
          <a:xfrm>
            <a:off x="623293" y="3012660"/>
            <a:ext cx="33223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dirty="0">
                <a:ea typeface="+mn-lt"/>
                <a:cs typeface="+mn-lt"/>
              </a:rPr>
              <a:t>Példa változók deklarálására</a:t>
            </a:r>
          </a:p>
        </p:txBody>
      </p:sp>
      <p:pic>
        <p:nvPicPr>
          <p:cNvPr id="5" name="Kép 4" descr="A képen szöveg, Betűtípus, képernyőkép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13321AF-07EA-6ABA-33F6-311EE272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30" y="3432810"/>
            <a:ext cx="3116580" cy="144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469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B3DDB90-9485-5C6F-A080-AA39CEA42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hu-HU" dirty="0"/>
              <a:t>8. Operátorok és kifejezések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B72A1F-96AC-ECDC-FFD1-8C38F9CE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hu-HU" dirty="0">
                <a:ea typeface="+mn-lt"/>
                <a:cs typeface="+mn-lt"/>
              </a:rPr>
              <a:t>Aritmetikai operátorok</a:t>
            </a:r>
            <a:endParaRPr lang="hu-HU"/>
          </a:p>
          <a:p>
            <a:pPr marL="342900" indent="-342900">
              <a:buChar char="•"/>
            </a:pPr>
            <a:r>
              <a:rPr lang="hu-HU" dirty="0">
                <a:latin typeface="Consolas"/>
              </a:rPr>
              <a:t>+</a:t>
            </a:r>
            <a:r>
              <a:rPr lang="hu-HU" dirty="0">
                <a:ea typeface="+mn-lt"/>
                <a:cs typeface="+mn-lt"/>
              </a:rPr>
              <a:t> (összeadás), </a:t>
            </a:r>
            <a:r>
              <a:rPr lang="hu-HU" dirty="0">
                <a:latin typeface="Consolas"/>
              </a:rPr>
              <a:t>-</a:t>
            </a:r>
            <a:r>
              <a:rPr lang="hu-HU" dirty="0">
                <a:ea typeface="+mn-lt"/>
                <a:cs typeface="+mn-lt"/>
              </a:rPr>
              <a:t> (kivonás), </a:t>
            </a:r>
            <a:r>
              <a:rPr lang="hu-HU" dirty="0">
                <a:latin typeface="Consolas"/>
              </a:rPr>
              <a:t>*</a:t>
            </a:r>
            <a:r>
              <a:rPr lang="hu-HU" dirty="0">
                <a:ea typeface="+mn-lt"/>
                <a:cs typeface="+mn-lt"/>
              </a:rPr>
              <a:t> (szorzás), </a:t>
            </a:r>
            <a:r>
              <a:rPr lang="hu-HU" dirty="0">
                <a:latin typeface="Consolas"/>
              </a:rPr>
              <a:t>/</a:t>
            </a:r>
            <a:r>
              <a:rPr lang="hu-HU" dirty="0">
                <a:ea typeface="+mn-lt"/>
                <a:cs typeface="+mn-lt"/>
              </a:rPr>
              <a:t> (osztás), </a:t>
            </a:r>
            <a:r>
              <a:rPr lang="hu-HU" dirty="0">
                <a:latin typeface="Consolas"/>
              </a:rPr>
              <a:t>%</a:t>
            </a:r>
            <a:r>
              <a:rPr lang="hu-HU" dirty="0">
                <a:ea typeface="+mn-lt"/>
                <a:cs typeface="+mn-lt"/>
              </a:rPr>
              <a:t> (maradékos osztás)</a:t>
            </a:r>
          </a:p>
          <a:p>
            <a:pPr>
              <a:buChar char="•"/>
            </a:pPr>
            <a:r>
              <a:rPr lang="hu-HU" b="1" dirty="0">
                <a:ea typeface="+mn-lt"/>
                <a:cs typeface="+mn-lt"/>
              </a:rPr>
              <a:t>Összehasonlító operátorok</a:t>
            </a:r>
            <a:endParaRPr lang="hu-HU" dirty="0"/>
          </a:p>
          <a:p>
            <a:pPr>
              <a:buChar char="•"/>
            </a:pPr>
            <a:r>
              <a:rPr lang="hu-HU" dirty="0">
                <a:latin typeface="Consolas"/>
              </a:rPr>
              <a:t>==</a:t>
            </a:r>
            <a:r>
              <a:rPr lang="hu-HU" dirty="0">
                <a:ea typeface="+mn-lt"/>
                <a:cs typeface="+mn-lt"/>
              </a:rPr>
              <a:t> (egyenlő), </a:t>
            </a:r>
            <a:r>
              <a:rPr lang="hu-HU" dirty="0">
                <a:latin typeface="Consolas"/>
              </a:rPr>
              <a:t>!=</a:t>
            </a:r>
            <a:r>
              <a:rPr lang="hu-HU" dirty="0">
                <a:ea typeface="+mn-lt"/>
                <a:cs typeface="+mn-lt"/>
              </a:rPr>
              <a:t> (nem egyenlő), </a:t>
            </a:r>
            <a:r>
              <a:rPr lang="hu-HU" dirty="0">
                <a:latin typeface="Consolas"/>
              </a:rPr>
              <a:t>&gt;</a:t>
            </a:r>
            <a:r>
              <a:rPr lang="hu-HU" dirty="0">
                <a:ea typeface="+mn-lt"/>
                <a:cs typeface="+mn-lt"/>
              </a:rPr>
              <a:t> (nagyobb), </a:t>
            </a:r>
            <a:r>
              <a:rPr lang="hu-HU" dirty="0">
                <a:latin typeface="Consolas"/>
              </a:rPr>
              <a:t>&lt;</a:t>
            </a:r>
            <a:r>
              <a:rPr lang="hu-HU" dirty="0">
                <a:ea typeface="+mn-lt"/>
                <a:cs typeface="+mn-lt"/>
              </a:rPr>
              <a:t> (kisebb), </a:t>
            </a:r>
            <a:r>
              <a:rPr lang="hu-HU" dirty="0">
                <a:latin typeface="Consolas"/>
              </a:rPr>
              <a:t>&gt;=</a:t>
            </a:r>
            <a:r>
              <a:rPr lang="hu-HU" dirty="0">
                <a:ea typeface="+mn-lt"/>
                <a:cs typeface="+mn-lt"/>
              </a:rPr>
              <a:t>, </a:t>
            </a:r>
            <a:r>
              <a:rPr lang="hu-HU" dirty="0">
                <a:latin typeface="Consolas"/>
              </a:rPr>
              <a:t>&lt;=</a:t>
            </a:r>
            <a:endParaRPr lang="hu-HU" dirty="0"/>
          </a:p>
          <a:p>
            <a:pPr>
              <a:buChar char="•"/>
            </a:pPr>
            <a:r>
              <a:rPr lang="hu-HU">
                <a:ea typeface="+mn-lt"/>
                <a:cs typeface="+mn-lt"/>
              </a:rPr>
              <a:t>Logikai operátorok</a:t>
            </a:r>
          </a:p>
          <a:p>
            <a:pPr>
              <a:buChar char="•"/>
            </a:pPr>
            <a:r>
              <a:rPr lang="hu-HU" dirty="0">
                <a:latin typeface="Consolas"/>
              </a:rPr>
              <a:t>&amp;&amp;</a:t>
            </a:r>
            <a:r>
              <a:rPr lang="hu-HU" dirty="0">
                <a:ea typeface="+mn-lt"/>
                <a:cs typeface="+mn-lt"/>
              </a:rPr>
              <a:t> (ÉS), </a:t>
            </a:r>
            <a:r>
              <a:rPr lang="hu-HU" dirty="0">
                <a:latin typeface="Consolas"/>
              </a:rPr>
              <a:t>||</a:t>
            </a:r>
            <a:r>
              <a:rPr lang="hu-HU" dirty="0">
                <a:ea typeface="+mn-lt"/>
                <a:cs typeface="+mn-lt"/>
              </a:rPr>
              <a:t> (VAGY), </a:t>
            </a:r>
            <a:r>
              <a:rPr lang="hu-HU" dirty="0">
                <a:latin typeface="Consolas"/>
              </a:rPr>
              <a:t>!</a:t>
            </a:r>
            <a:r>
              <a:rPr lang="hu-HU" dirty="0">
                <a:ea typeface="+mn-lt"/>
                <a:cs typeface="+mn-lt"/>
              </a:rPr>
              <a:t> (NEM)</a:t>
            </a:r>
            <a:endParaRPr lang="hu-H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195F25A-C702-6FEE-FC80-A63DC466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087" y="3965575"/>
            <a:ext cx="3984625" cy="41021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587C415-AD81-46CA-2922-04BE694F1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8042" y="4800600"/>
            <a:ext cx="4471035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E21D9B-D76E-9C77-C011-53F031C3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hu-HU" dirty="0"/>
              <a:t>9. Felhasználói bevitel és kimenet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4564B8-0222-7CBF-7C27-A11E3D3F6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hu-HU" dirty="0">
                <a:ea typeface="+mn-lt"/>
                <a:cs typeface="+mn-lt"/>
              </a:rPr>
              <a:t>Kimenet a konzolra (</a:t>
            </a:r>
            <a:r>
              <a:rPr lang="hu-HU" err="1">
                <a:latin typeface="Consolas"/>
              </a:rPr>
              <a:t>Console.WriteLine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  <a:p>
            <a:pPr marL="342900" indent="-342900">
              <a:buChar char="•"/>
            </a:pPr>
            <a:r>
              <a:rPr lang="hu-HU" dirty="0">
                <a:ea typeface="+mn-lt"/>
                <a:cs typeface="+mn-lt"/>
              </a:rPr>
              <a:t>Felhasználói bevitel (</a:t>
            </a:r>
            <a:r>
              <a:rPr lang="hu-HU" err="1">
                <a:latin typeface="Consolas"/>
              </a:rPr>
              <a:t>Console.ReadLine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  <a:p>
            <a:pPr marL="342900" indent="-34290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A program vár a felhasználó inputjára</a:t>
            </a:r>
            <a:endParaRPr lang="hu-HU" dirty="0"/>
          </a:p>
          <a:p>
            <a:pPr marL="342900" indent="-34290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A bevitt adat mindig </a:t>
            </a:r>
            <a:r>
              <a:rPr lang="hu-HU" err="1">
                <a:latin typeface="Consolas"/>
              </a:rPr>
              <a:t>string</a:t>
            </a:r>
            <a:r>
              <a:rPr lang="hu-HU" dirty="0">
                <a:ea typeface="+mn-lt"/>
                <a:cs typeface="+mn-lt"/>
              </a:rPr>
              <a:t>, ezért átalakításra lehet szükség</a:t>
            </a:r>
            <a:endParaRPr lang="hu-HU" dirty="0"/>
          </a:p>
          <a:p>
            <a:pPr marL="342900" indent="-342900">
              <a:buChar char="•"/>
            </a:pPr>
            <a:r>
              <a:rPr lang="hu-HU" dirty="0">
                <a:ea typeface="+mn-lt"/>
                <a:cs typeface="+mn-lt"/>
              </a:rPr>
              <a:t>Szám bevitele és átalakítása</a:t>
            </a:r>
            <a:endParaRPr lang="hu-HU" dirty="0"/>
          </a:p>
          <a:p>
            <a:pPr marL="342900" indent="-342900">
              <a:buChar char="•"/>
            </a:pPr>
            <a:endParaRPr lang="hu-HU" dirty="0"/>
          </a:p>
          <a:p>
            <a:pPr marL="342900" indent="-342900">
              <a:buChar char="•"/>
            </a:pPr>
            <a:endParaRPr lang="hu-H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2AB18DC-AD56-8A3B-8484-651EBAFEB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402" y="2441893"/>
            <a:ext cx="4481195" cy="673735"/>
          </a:xfrm>
          <a:prstGeom prst="rect">
            <a:avLst/>
          </a:prstGeom>
        </p:spPr>
      </p:pic>
      <p:pic>
        <p:nvPicPr>
          <p:cNvPr id="5" name="Kép 4" descr="A képen szöveg, Betűtípus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90F459-59CC-9BCE-E8CB-1E8B7715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45" y="3813810"/>
            <a:ext cx="4044950" cy="795020"/>
          </a:xfrm>
          <a:prstGeom prst="rect">
            <a:avLst/>
          </a:prstGeom>
        </p:spPr>
      </p:pic>
      <p:pic>
        <p:nvPicPr>
          <p:cNvPr id="6" name="Kép 5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2902B5B-855D-85BC-05AE-F0603E2E1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173" y="4761865"/>
            <a:ext cx="4575175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2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70F98BD-500F-19B8-035B-11D28C12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2334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10. Feltételes elágazások (if, else, switch)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63DEEC5-2CC4-643A-F55E-95AEB0469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99" y="854559"/>
            <a:ext cx="5370167" cy="1703318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77078AF6-2738-0FD3-4A6B-ED28AB1C543B}"/>
              </a:ext>
            </a:extLst>
          </p:cNvPr>
          <p:cNvSpPr txBox="1"/>
          <p:nvPr/>
        </p:nvSpPr>
        <p:spPr>
          <a:xfrm>
            <a:off x="519043" y="3313043"/>
            <a:ext cx="558137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ea typeface="+mn-lt"/>
                <a:cs typeface="+mn-lt"/>
              </a:rPr>
              <a:t>If-else</a:t>
            </a:r>
            <a:r>
              <a:rPr lang="hu-HU" b="1" dirty="0">
                <a:ea typeface="+mn-lt"/>
                <a:cs typeface="+mn-lt"/>
              </a:rPr>
              <a:t> szerkezet</a:t>
            </a:r>
            <a:endParaRPr lang="hu-HU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Ha egy feltétel igaz, végrehajt egy blokkot, egyébként másik blokkot futtat</a:t>
            </a:r>
          </a:p>
          <a:p>
            <a:r>
              <a:rPr lang="hu-HU" b="1" dirty="0" err="1">
                <a:ea typeface="+mn-lt"/>
                <a:cs typeface="+mn-lt"/>
              </a:rPr>
              <a:t>Switch</a:t>
            </a:r>
            <a:r>
              <a:rPr lang="hu-HU" b="1" dirty="0">
                <a:ea typeface="+mn-lt"/>
                <a:cs typeface="+mn-lt"/>
              </a:rPr>
              <a:t> szerkezet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 Több lehetőség vizsgálata egyszerűbben</a:t>
            </a:r>
            <a:endParaRPr lang="hu-HU" dirty="0"/>
          </a:p>
          <a:p>
            <a:pPr marL="285750" indent="-285750" algn="l">
              <a:buFont typeface="Arial"/>
              <a:buChar char="•"/>
            </a:pPr>
            <a:endParaRPr lang="hu-HU" dirty="0"/>
          </a:p>
          <a:p>
            <a:endParaRPr lang="hu-HU" dirty="0"/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2E5027F-55FE-B837-7486-645A2748A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91" y="2577272"/>
            <a:ext cx="4350026" cy="35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0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C0B13D-0796-8E82-83B7-51EFC603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11. Ciklusok (</a:t>
            </a:r>
            <a:r>
              <a:rPr lang="hu-HU" err="1"/>
              <a:t>for</a:t>
            </a:r>
            <a:r>
              <a:rPr lang="hu-HU"/>
              <a:t>, </a:t>
            </a:r>
            <a:r>
              <a:rPr lang="hu-HU" err="1"/>
              <a:t>while</a:t>
            </a:r>
            <a:r>
              <a:rPr lang="hu-HU"/>
              <a:t>, </a:t>
            </a:r>
            <a:r>
              <a:rPr lang="hu-HU" err="1"/>
              <a:t>do-while</a:t>
            </a:r>
            <a:r>
              <a:rPr lang="hu-HU"/>
              <a:t>)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71B7F6-493A-AA68-C318-F2C1F5B9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Miért </a:t>
            </a:r>
            <a:r>
              <a:rPr lang="hu-HU" b="1" dirty="0" err="1">
                <a:ea typeface="+mn-lt"/>
                <a:cs typeface="+mn-lt"/>
              </a:rPr>
              <a:t>fontosak</a:t>
            </a:r>
            <a:r>
              <a:rPr lang="hu-HU" b="1" dirty="0">
                <a:ea typeface="+mn-lt"/>
                <a:cs typeface="+mn-lt"/>
              </a:rPr>
              <a:t> a ciklusok?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Ismétlődő műveletek hatékony végrehajtása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Kód ismétlésének elkerülése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A képen Betűtípus, szöveg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FA59E4B-1BF0-1041-883A-79029323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" y="3865562"/>
            <a:ext cx="5508625" cy="1016635"/>
          </a:xfrm>
          <a:prstGeom prst="rect">
            <a:avLst/>
          </a:prstGeom>
        </p:spPr>
      </p:pic>
      <p:pic>
        <p:nvPicPr>
          <p:cNvPr id="5" name="Kép 4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F47F078-8040-3870-90F1-E00F84222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5054282"/>
            <a:ext cx="3093720" cy="1301115"/>
          </a:xfrm>
          <a:prstGeom prst="rect">
            <a:avLst/>
          </a:prstGeo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F7E5CD2-EE66-E751-C2EE-86364EC03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797" y="5057457"/>
            <a:ext cx="2397125" cy="131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8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19FD09-CAE4-2F5D-322B-701F9C80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12. Tömbök és listák kezelése</a:t>
            </a:r>
          </a:p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4A1A6478-3287-CCA3-1A16-EE212F319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2630" y="580675"/>
            <a:ext cx="3611907" cy="567634"/>
          </a:xfrm>
        </p:spPr>
      </p:pic>
      <p:pic>
        <p:nvPicPr>
          <p:cNvPr id="5" name="Kép 4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47EA98D-052F-F050-A8FF-59C41EFA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172" y="1476376"/>
            <a:ext cx="3606523" cy="1122292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69DCBD2A-9CF2-0740-9C5F-708B8E0BA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795" y="2743268"/>
            <a:ext cx="3347278" cy="510070"/>
          </a:xfrm>
          <a:prstGeom prst="rect">
            <a:avLst/>
          </a:prstGeom>
        </p:spPr>
      </p:pic>
      <p:pic>
        <p:nvPicPr>
          <p:cNvPr id="7" name="Kép 6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003A6BD-79C9-DC93-52B7-8F67A96C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002" y="3696529"/>
            <a:ext cx="3600865" cy="635553"/>
          </a:xfrm>
          <a:prstGeom prst="rect">
            <a:avLst/>
          </a:prstGeom>
        </p:spPr>
      </p:pic>
      <p:pic>
        <p:nvPicPr>
          <p:cNvPr id="8" name="Kép 7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9D858E3-6D2A-8480-9C7C-8E273FF9D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18" y="4608374"/>
            <a:ext cx="4486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2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E24ED7-1890-C865-8912-28C73107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13. Metódusok és függvények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7E581E-1ED6-E182-62EB-E0387235D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Miért használunk metódusokat?</a:t>
            </a:r>
            <a:endParaRPr lang="hu-HU" dirty="0"/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A kód </a:t>
            </a:r>
            <a:r>
              <a:rPr lang="hu-HU" dirty="0" err="1">
                <a:ea typeface="+mn-lt"/>
                <a:cs typeface="+mn-lt"/>
              </a:rPr>
              <a:t>újrahasznosítása</a:t>
            </a:r>
            <a:endParaRPr lang="hu-HU" dirty="0" err="1"/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Olvashatóbb és könnyebben karbantartható program</a:t>
            </a:r>
            <a:endParaRPr lang="hu-HU" dirty="0"/>
          </a:p>
          <a:p>
            <a:endParaRPr lang="hu-HU" dirty="0"/>
          </a:p>
        </p:txBody>
      </p:sp>
      <p:pic>
        <p:nvPicPr>
          <p:cNvPr id="4" name="Kép 3" descr="A képen szöveg, Betűtípus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2DCD64E-1845-35D9-9F49-CA607EC1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0" y="2713659"/>
            <a:ext cx="3995806" cy="9668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B2A0E0-2862-0CFC-34E9-BE317A57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696" y="3044688"/>
            <a:ext cx="1139824" cy="393147"/>
          </a:xfrm>
          <a:prstGeom prst="rect">
            <a:avLst/>
          </a:prstGeom>
        </p:spPr>
      </p:pic>
      <p:pic>
        <p:nvPicPr>
          <p:cNvPr id="6" name="Kép 5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EC1AE2B-0143-753F-B480-F9C35868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86" y="3857417"/>
            <a:ext cx="3978827" cy="88803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A423149-0FDE-8A3E-5AA1-8171F204F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392" y="4017824"/>
            <a:ext cx="1435652" cy="390525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4B8D6F-09D9-A5C2-0D7C-52086E9AD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47" y="4939472"/>
            <a:ext cx="5977421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51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EB7D7-5703-D6A7-777E-9A727471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14. OOP alapok: Osztályok és objektumok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AC172B-383D-3B8A-6E9A-5F6EBB10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Mi az objektumorientált programozás (OOP)?</a:t>
            </a:r>
            <a:endParaRPr lang="hu-H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Az adatok és a műveletek csoportosítása osztályokba</a:t>
            </a:r>
            <a:endParaRPr lang="hu-HU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Valós világ modellezése (pl. autók, személyek)</a:t>
            </a:r>
            <a:endParaRPr lang="hu-HU">
              <a:ea typeface="+mn-lt"/>
              <a:cs typeface="+mn-lt"/>
            </a:endParaRPr>
          </a:p>
          <a:p>
            <a:endParaRPr lang="hu-HU" dirty="0"/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3585CA2-F4A8-D6C3-D612-F11EDF5E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56" y="4340777"/>
            <a:ext cx="2038350" cy="1047750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6FA839-FF5A-301C-4856-94DDFAC1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16" y="5636729"/>
            <a:ext cx="3743325" cy="819150"/>
          </a:xfrm>
          <a:prstGeom prst="rect">
            <a:avLst/>
          </a:prstGeo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5EB51A4-825B-C89A-D0FB-8C747765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892" y="4038117"/>
            <a:ext cx="3552825" cy="1476375"/>
          </a:xfrm>
          <a:prstGeom prst="rect">
            <a:avLst/>
          </a:prstGeom>
        </p:spPr>
      </p:pic>
      <p:pic>
        <p:nvPicPr>
          <p:cNvPr id="7" name="Kép 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2B303DE-153C-97A4-D1C0-420448FB8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0476" y="5918407"/>
            <a:ext cx="3314700" cy="542925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47C87FF-9156-7DC6-31F1-D121E4D5D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7715" y="3907804"/>
            <a:ext cx="4510571" cy="1604480"/>
          </a:xfrm>
          <a:prstGeom prst="rect">
            <a:avLst/>
          </a:prstGeom>
        </p:spPr>
      </p:pic>
      <p:pic>
        <p:nvPicPr>
          <p:cNvPr id="9" name="Kép 8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AFFC041-DDA7-C420-3FB2-3F45904FB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5372" y="5686977"/>
            <a:ext cx="4741518" cy="7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6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512997-AF50-855F-192A-70226DFB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16. OOP: Öröklődés és polimorfizmus</a:t>
            </a:r>
            <a:endParaRPr lang="hu-HU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80AAB2-9BD1-C13F-6BB1-B5BC2B529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Öröklődés: Egy osztály átveszi egy másik osztály tulajdonságait és metódusait</a:t>
            </a:r>
            <a:endParaRPr lang="hu-HU">
              <a:ea typeface="+mn-lt"/>
              <a:cs typeface="+mn-lt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082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8DEB108-677C-373F-4E0F-1CF754AD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620559"/>
            <a:ext cx="5021183" cy="596593"/>
          </a:xfrm>
        </p:spPr>
        <p:txBody>
          <a:bodyPr>
            <a:normAutofit/>
          </a:bodyPr>
          <a:lstStyle/>
          <a:p>
            <a:r>
              <a:rPr lang="hu-HU" sz="3200" dirty="0"/>
              <a:t>Az előadás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8D2CC-5E39-66AC-B88D-E1DFE98AC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68" y="1087920"/>
            <a:ext cx="5026463" cy="52600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Bevezetés a programozásba</a:t>
            </a:r>
            <a:endParaRPr lang="en-US" sz="18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Mi az a C#?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A C# története és felhasználása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Fejlesztői környezet beállítása (Visual </a:t>
            </a:r>
            <a:r>
              <a:rPr lang="hu-HU" sz="1800" b="1" dirty="0" err="1">
                <a:ea typeface="+mn-lt"/>
                <a:cs typeface="+mn-lt"/>
              </a:rPr>
              <a:t>Studio</a:t>
            </a:r>
            <a:r>
              <a:rPr lang="hu-HU" sz="1800" b="1" dirty="0">
                <a:ea typeface="+mn-lt"/>
                <a:cs typeface="+mn-lt"/>
              </a:rPr>
              <a:t>)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Az első C# programod ("Hello, World!")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Alapvető szintaxis és szabályok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Változók és adattípusok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Operátorok és kifejezések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Felhasználói bevitel és kimenet</a:t>
            </a:r>
            <a:endParaRPr lang="hu-HU" sz="180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Feltételes elágazások (</a:t>
            </a:r>
            <a:r>
              <a:rPr lang="hu-HU" sz="1800" b="1" dirty="0" err="1">
                <a:ea typeface="+mn-lt"/>
                <a:cs typeface="+mn-lt"/>
              </a:rPr>
              <a:t>if</a:t>
            </a:r>
            <a:r>
              <a:rPr lang="hu-HU" sz="1800" b="1" dirty="0">
                <a:ea typeface="+mn-lt"/>
                <a:cs typeface="+mn-lt"/>
              </a:rPr>
              <a:t>, </a:t>
            </a:r>
            <a:r>
              <a:rPr lang="hu-HU" sz="1800" b="1" dirty="0" err="1">
                <a:ea typeface="+mn-lt"/>
                <a:cs typeface="+mn-lt"/>
              </a:rPr>
              <a:t>else</a:t>
            </a:r>
            <a:r>
              <a:rPr lang="hu-HU" sz="1800" b="1" dirty="0">
                <a:ea typeface="+mn-lt"/>
                <a:cs typeface="+mn-lt"/>
              </a:rPr>
              <a:t>, </a:t>
            </a:r>
            <a:r>
              <a:rPr lang="hu-HU" sz="1800" b="1" dirty="0" err="1">
                <a:ea typeface="+mn-lt"/>
                <a:cs typeface="+mn-lt"/>
              </a:rPr>
              <a:t>switch</a:t>
            </a:r>
            <a:r>
              <a:rPr lang="hu-HU" sz="1800" b="1" dirty="0">
                <a:ea typeface="+mn-lt"/>
                <a:cs typeface="+mn-lt"/>
              </a:rPr>
              <a:t>)</a:t>
            </a:r>
            <a:endParaRPr lang="hu-HU" sz="1800"/>
          </a:p>
          <a:p>
            <a:pPr marL="285750" indent="-285750">
              <a:buFont typeface="Arial"/>
              <a:buChar char="•"/>
            </a:pPr>
            <a:r>
              <a:rPr lang="hu-HU" sz="1800" b="1" dirty="0">
                <a:ea typeface="+mn-lt"/>
                <a:cs typeface="+mn-lt"/>
              </a:rPr>
              <a:t>Ciklusok (</a:t>
            </a:r>
            <a:r>
              <a:rPr lang="hu-HU" sz="1800" b="1" dirty="0" err="1">
                <a:ea typeface="+mn-lt"/>
                <a:cs typeface="+mn-lt"/>
              </a:rPr>
              <a:t>for</a:t>
            </a:r>
            <a:r>
              <a:rPr lang="hu-HU" sz="1800" b="1" dirty="0">
                <a:ea typeface="+mn-lt"/>
                <a:cs typeface="+mn-lt"/>
              </a:rPr>
              <a:t>, </a:t>
            </a:r>
            <a:r>
              <a:rPr lang="hu-HU" sz="1800" b="1" dirty="0" err="1">
                <a:ea typeface="+mn-lt"/>
                <a:cs typeface="+mn-lt"/>
              </a:rPr>
              <a:t>while</a:t>
            </a:r>
            <a:r>
              <a:rPr lang="hu-HU" sz="1800" b="1" dirty="0">
                <a:ea typeface="+mn-lt"/>
                <a:cs typeface="+mn-lt"/>
              </a:rPr>
              <a:t>, </a:t>
            </a:r>
            <a:r>
              <a:rPr lang="hu-HU" sz="1800" b="1" dirty="0" err="1">
                <a:ea typeface="+mn-lt"/>
                <a:cs typeface="+mn-lt"/>
              </a:rPr>
              <a:t>do-while</a:t>
            </a:r>
            <a:r>
              <a:rPr lang="hu-HU" sz="1800" b="1" dirty="0">
                <a:ea typeface="+mn-lt"/>
                <a:cs typeface="+mn-lt"/>
              </a:rPr>
              <a:t>)</a:t>
            </a:r>
            <a:endParaRPr lang="hu-HU" sz="1800" dirty="0"/>
          </a:p>
          <a:p>
            <a:pPr marL="285750" indent="-285750">
              <a:buFont typeface="Arial"/>
              <a:buChar char="•"/>
            </a:pPr>
            <a:endParaRPr lang="hu-HU" sz="1800" b="1" dirty="0">
              <a:ea typeface="+mn-lt"/>
              <a:cs typeface="+mn-lt"/>
            </a:endParaRPr>
          </a:p>
          <a:p>
            <a:endParaRPr lang="hu-HU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5987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B41A1DA-1677-E733-EAA7-08DA3AA25322}"/>
              </a:ext>
            </a:extLst>
          </p:cNvPr>
          <p:cNvSpPr txBox="1"/>
          <p:nvPr/>
        </p:nvSpPr>
        <p:spPr>
          <a:xfrm>
            <a:off x="6664960" y="1087120"/>
            <a:ext cx="5008880" cy="44464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 err="1"/>
              <a:t>Tömbök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listák</a:t>
            </a:r>
            <a:r>
              <a:rPr lang="en-US" b="1" dirty="0"/>
              <a:t> </a:t>
            </a:r>
            <a:r>
              <a:rPr lang="en-US" b="1" dirty="0" err="1"/>
              <a:t>kezelése</a:t>
            </a:r>
            <a:endParaRPr lang="hu-HU" dirty="0" err="1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 err="1"/>
              <a:t>Metódusok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függvények</a:t>
            </a:r>
            <a:endParaRPr lang="en-US" b="1" dirty="0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/>
              <a:t>OOP </a:t>
            </a:r>
            <a:r>
              <a:rPr lang="en-US" b="1" dirty="0" err="1"/>
              <a:t>alapok</a:t>
            </a:r>
            <a:r>
              <a:rPr lang="en-US" b="1" dirty="0"/>
              <a:t>: </a:t>
            </a:r>
            <a:r>
              <a:rPr lang="en-US" b="1" dirty="0" err="1"/>
              <a:t>Osztályok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objektumok</a:t>
            </a:r>
            <a:endParaRPr lang="en-US" b="1" dirty="0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/>
              <a:t>OOP: </a:t>
            </a:r>
            <a:r>
              <a:rPr lang="en-US" b="1" dirty="0" err="1"/>
              <a:t>Konstruktorok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példányok</a:t>
            </a:r>
            <a:endParaRPr lang="en-US" b="1" dirty="0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/>
              <a:t>OOP: </a:t>
            </a:r>
            <a:r>
              <a:rPr lang="en-US" b="1" dirty="0" err="1"/>
              <a:t>Öröklődés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polimorfizmus</a:t>
            </a:r>
            <a:endParaRPr lang="en-US" b="1" dirty="0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 err="1"/>
              <a:t>Fájlkezelés</a:t>
            </a:r>
            <a:r>
              <a:rPr lang="en-US" b="1" dirty="0"/>
              <a:t> </a:t>
            </a:r>
            <a:r>
              <a:rPr lang="en-US" b="1" dirty="0" err="1"/>
              <a:t>és</a:t>
            </a:r>
            <a:r>
              <a:rPr lang="en-US" b="1" dirty="0"/>
              <a:t> </a:t>
            </a:r>
            <a:r>
              <a:rPr lang="en-US" b="1" dirty="0" err="1"/>
              <a:t>adatmentés</a:t>
            </a:r>
            <a:endParaRPr lang="en-US" b="1" dirty="0"/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dirty="0" err="1"/>
              <a:t>Hibakezelés</a:t>
            </a:r>
            <a:r>
              <a:rPr lang="en-US" b="1" dirty="0"/>
              <a:t> (try-catch-finally)</a:t>
            </a:r>
          </a:p>
          <a:p>
            <a:pPr>
              <a:lnSpc>
                <a:spcPct val="200000"/>
              </a:lnSpc>
              <a:buFont typeface=""/>
              <a:buChar char="•"/>
            </a:pPr>
            <a:r>
              <a:rPr lang="en-US" b="1" err="1"/>
              <a:t>Alapvető</a:t>
            </a:r>
            <a:r>
              <a:rPr lang="en-US" b="1" dirty="0"/>
              <a:t> </a:t>
            </a:r>
            <a:r>
              <a:rPr lang="en-US" b="1" err="1"/>
              <a:t>algoritmusok</a:t>
            </a:r>
            <a:r>
              <a:rPr lang="en-US" b="1" dirty="0"/>
              <a:t> </a:t>
            </a:r>
            <a:r>
              <a:rPr lang="en-US" b="1" err="1"/>
              <a:t>és</a:t>
            </a:r>
            <a:r>
              <a:rPr lang="en-US" b="1" dirty="0"/>
              <a:t> </a:t>
            </a:r>
            <a:r>
              <a:rPr lang="en-US" b="1" err="1"/>
              <a:t>adatszerkezetek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743031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296A82-A545-712D-25F4-434BA835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17. Interfészek és absztrakt osztályok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F3AA3D-22E9-1A1B-C4BD-C3535273B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ea typeface="+mn-lt"/>
                <a:cs typeface="+mn-lt"/>
              </a:rPr>
              <a:t>Absztrakt osztály:</a:t>
            </a:r>
            <a:r>
              <a:rPr lang="hu-HU" dirty="0">
                <a:ea typeface="+mn-lt"/>
                <a:cs typeface="+mn-lt"/>
              </a:rPr>
              <a:t> Nem </a:t>
            </a:r>
            <a:r>
              <a:rPr lang="hu-HU" err="1">
                <a:ea typeface="+mn-lt"/>
                <a:cs typeface="+mn-lt"/>
              </a:rPr>
              <a:t>példányosítható</a:t>
            </a:r>
            <a:r>
              <a:rPr lang="hu-HU" dirty="0">
                <a:ea typeface="+mn-lt"/>
                <a:cs typeface="+mn-lt"/>
              </a:rPr>
              <a:t>, de más osztályok örökölhetik</a:t>
            </a:r>
          </a:p>
          <a:p>
            <a:r>
              <a:rPr lang="hu-HU" b="1" dirty="0">
                <a:ea typeface="+mn-lt"/>
                <a:cs typeface="+mn-lt"/>
              </a:rPr>
              <a:t>Interfész: </a:t>
            </a:r>
            <a:r>
              <a:rPr lang="hu-HU" dirty="0">
                <a:ea typeface="+mn-lt"/>
                <a:cs typeface="+mn-lt"/>
              </a:rPr>
              <a:t>Egy osztálynak meg kell valósítania az előírt metódusokat</a:t>
            </a:r>
            <a:endParaRPr lang="hu-HU" dirty="0"/>
          </a:p>
          <a:p>
            <a:endParaRPr lang="hu-HU" dirty="0">
              <a:latin typeface="Bierstadt"/>
            </a:endParaRP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BE80D57-B483-7CD7-79DB-7161AFB7D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28" y="3410433"/>
            <a:ext cx="5267325" cy="19145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ED037D1-FEFA-9C20-093F-EE0716CC6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125" y="5612640"/>
            <a:ext cx="2695575" cy="447675"/>
          </a:xfrm>
          <a:prstGeom prst="rect">
            <a:avLst/>
          </a:prstGeo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144726F-654E-CB94-B773-A583D16D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109" y="3401529"/>
            <a:ext cx="4191000" cy="1733550"/>
          </a:xfrm>
          <a:prstGeom prst="rect">
            <a:avLst/>
          </a:prstGeom>
        </p:spPr>
      </p:pic>
      <p:pic>
        <p:nvPicPr>
          <p:cNvPr id="7" name="Kép 6" descr="A képen szöveg, Betűtípus, képernyőkép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4266FFA-24D2-8D1D-8924-469E8B08C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8099" y="5337865"/>
            <a:ext cx="27241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12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7AEDB4A-6442-3643-B5B6-86DAAC18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18. Fájlkezelés (olvasás és írás)</a:t>
            </a: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CBD280-6069-B041-D4BB-F015AA3A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Fájlba írás</a:t>
            </a:r>
          </a:p>
          <a:p>
            <a:endParaRPr lang="hu-HU" dirty="0">
              <a:ea typeface="+mn-lt"/>
              <a:cs typeface="+mn-lt"/>
            </a:endParaRPr>
          </a:p>
          <a:p>
            <a:endParaRPr lang="hu-HU" dirty="0">
              <a:ea typeface="+mn-lt"/>
              <a:cs typeface="+mn-lt"/>
            </a:endParaRPr>
          </a:p>
          <a:p>
            <a:r>
              <a:rPr lang="hu-HU" dirty="0">
                <a:ea typeface="+mn-lt"/>
                <a:cs typeface="+mn-lt"/>
              </a:rPr>
              <a:t>Fájl olvasása</a:t>
            </a:r>
          </a:p>
          <a:p>
            <a:endParaRPr lang="hu-HU" dirty="0">
              <a:ea typeface="+mn-lt"/>
              <a:cs typeface="+mn-lt"/>
            </a:endParaRPr>
          </a:p>
          <a:p>
            <a:r>
              <a:rPr lang="hu-HU" dirty="0">
                <a:ea typeface="+mn-lt"/>
                <a:cs typeface="+mn-lt"/>
              </a:rPr>
              <a:t>Fájlkezelés </a:t>
            </a:r>
            <a:r>
              <a:rPr lang="hu-HU" err="1">
                <a:ea typeface="+mn-lt"/>
                <a:cs typeface="+mn-lt"/>
              </a:rPr>
              <a:t>StreamWriter-rel</a:t>
            </a:r>
            <a:r>
              <a:rPr lang="hu-HU" dirty="0">
                <a:ea typeface="+mn-lt"/>
                <a:cs typeface="+mn-lt"/>
              </a:rPr>
              <a:t> és </a:t>
            </a:r>
            <a:r>
              <a:rPr lang="hu-HU" err="1">
                <a:ea typeface="+mn-lt"/>
                <a:cs typeface="+mn-lt"/>
              </a:rPr>
              <a:t>StreamReader-rel</a:t>
            </a:r>
            <a:endParaRPr lang="hu-HU" err="1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E333D01-DA79-BBB2-4114-F2A718302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113" y="537817"/>
            <a:ext cx="1371600" cy="3048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9608FE6-A1B0-9395-3C63-CCB10877C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427" y="1574386"/>
            <a:ext cx="3600450" cy="28575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8FD761B-372A-9035-002F-1F742F6FF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54" y="2752587"/>
            <a:ext cx="38957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996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21DF77-3627-2582-3715-D55A2520E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59"/>
            <a:ext cx="5021184" cy="2274003"/>
          </a:xfrm>
        </p:spPr>
        <p:txBody>
          <a:bodyPr>
            <a:normAutofit/>
          </a:bodyPr>
          <a:lstStyle/>
          <a:p>
            <a:r>
              <a:rPr lang="hu-HU" sz="4400"/>
              <a:t>19. Hibakezelés (try-catch-finally)</a:t>
            </a:r>
          </a:p>
          <a:p>
            <a:endParaRPr lang="hu-HU" sz="440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4BD7D6-39A7-E479-F67D-858B5AE2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7" y="3552826"/>
            <a:ext cx="5011962" cy="27931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sz="1800" b="1">
                <a:ea typeface="+mn-lt"/>
                <a:cs typeface="+mn-lt"/>
              </a:rPr>
              <a:t>Miért fontos a hibakezelés?</a:t>
            </a:r>
            <a:endParaRPr lang="hu-HU" sz="1800"/>
          </a:p>
          <a:p>
            <a:pPr marL="285750" indent="-285750">
              <a:buFont typeface="Arial"/>
              <a:buChar char="•"/>
            </a:pPr>
            <a:r>
              <a:rPr lang="hu-HU" sz="1800">
                <a:ea typeface="+mn-lt"/>
                <a:cs typeface="+mn-lt"/>
              </a:rPr>
              <a:t>Megakadályozza a program összeomlását</a:t>
            </a:r>
            <a:endParaRPr lang="hu-HU" sz="1800"/>
          </a:p>
          <a:p>
            <a:pPr marL="285750" indent="-285750">
              <a:buFont typeface="Arial"/>
              <a:buChar char="•"/>
            </a:pPr>
            <a:r>
              <a:rPr lang="hu-HU" sz="1800">
                <a:ea typeface="+mn-lt"/>
                <a:cs typeface="+mn-lt"/>
              </a:rPr>
              <a:t>Segít megfelelő hibaüzenetet adni a felhasználónak</a:t>
            </a:r>
            <a:endParaRPr lang="hu-HU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C5FE1C-310B-4F6B-A44A-BC43430A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82AB81D-0B1F-E665-83D5-98600AE9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44" y="3903470"/>
            <a:ext cx="5021183" cy="2087846"/>
          </a:xfrm>
          <a:prstGeom prst="rect">
            <a:avLst/>
          </a:prstGeom>
        </p:spPr>
      </p:pic>
      <p:pic>
        <p:nvPicPr>
          <p:cNvPr id="5" name="Kép 4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57393F2-3634-4045-6DDD-466C7439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56" y="508091"/>
            <a:ext cx="4923376" cy="279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14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9A97B-1917-9176-B980-E15E8CBDB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761F80C-DA6B-A641-790A-5748BB39C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107790" cy="3431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Köszönöm a figyelmet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10779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011C4F-7FF0-7357-C559-B7679DC27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9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CE408B-F653-C985-CA54-E1550FA7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991600" cy="1463040"/>
          </a:xfrm>
        </p:spPr>
        <p:txBody>
          <a:bodyPr>
            <a:normAutofit fontScale="90000"/>
          </a:bodyPr>
          <a:lstStyle/>
          <a:p>
            <a:r>
              <a:rPr lang="hu-HU" dirty="0"/>
              <a:t>1. Bevezetés a programozásba</a:t>
            </a:r>
          </a:p>
          <a:p>
            <a:pPr marL="285750" indent="-285750">
              <a:buFont typeface="Arial"/>
              <a:buChar char="•"/>
            </a:pPr>
            <a:endParaRPr lang="hu-HU"/>
          </a:p>
          <a:p>
            <a:endParaRPr lang="hu-HU" sz="44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370C46-DB97-3529-F946-ED2165BD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hu-HU" sz="2800" dirty="0">
                <a:ea typeface="+mn-lt"/>
                <a:cs typeface="+mn-lt"/>
              </a:rPr>
              <a:t> Mi az a programozás?</a:t>
            </a:r>
            <a:endParaRPr lang="hu-HU" sz="2800" dirty="0"/>
          </a:p>
          <a:p>
            <a:pPr marL="342900" indent="-342900">
              <a:buFont typeface="Arial"/>
              <a:buChar char="•"/>
            </a:pPr>
            <a:r>
              <a:rPr lang="hu-HU" sz="2800" dirty="0">
                <a:ea typeface="+mn-lt"/>
                <a:cs typeface="+mn-lt"/>
              </a:rPr>
              <a:t>Miért érdemes megtanulni?</a:t>
            </a:r>
            <a:endParaRPr lang="hu-HU" sz="2800" dirty="0"/>
          </a:p>
          <a:p>
            <a:pPr marL="342900" indent="-342900">
              <a:buFont typeface="Arial"/>
              <a:buChar char="•"/>
            </a:pPr>
            <a:r>
              <a:rPr lang="hu-HU" sz="2800" dirty="0">
                <a:ea typeface="+mn-lt"/>
                <a:cs typeface="+mn-lt"/>
              </a:rPr>
              <a:t>Hogyan gondolkodik egy számítógép?</a:t>
            </a:r>
          </a:p>
          <a:p>
            <a:pPr marL="342900" indent="-342900">
              <a:buFont typeface="Arial"/>
              <a:buChar char="•"/>
            </a:pPr>
            <a:r>
              <a:rPr lang="hu-HU" sz="2800" dirty="0">
                <a:ea typeface="+mn-lt"/>
                <a:cs typeface="+mn-lt"/>
              </a:rPr>
              <a:t>Példák programozási nyelvekre (Java , JavaScript, </a:t>
            </a:r>
            <a:r>
              <a:rPr lang="hu-HU" sz="2800" dirty="0" err="1">
                <a:ea typeface="+mn-lt"/>
                <a:cs typeface="+mn-lt"/>
              </a:rPr>
              <a:t>Kotlin</a:t>
            </a:r>
            <a:r>
              <a:rPr lang="hu-HU" sz="2800" dirty="0">
                <a:ea typeface="+mn-lt"/>
                <a:cs typeface="+mn-lt"/>
              </a:rPr>
              <a:t> , C , Assembly , C#)</a:t>
            </a:r>
            <a:endParaRPr lang="hu-HU" sz="2800" dirty="0"/>
          </a:p>
          <a:p>
            <a:pPr marL="342900" indent="-342900">
              <a:buFont typeface="Arial"/>
              <a:buChar char="•"/>
            </a:pPr>
            <a:endParaRPr lang="hu-HU" sz="2800" dirty="0"/>
          </a:p>
          <a:p>
            <a:pPr marL="342900" indent="-342900">
              <a:buFont typeface="Arial"/>
              <a:buChar char="•"/>
            </a:pPr>
            <a:endParaRPr lang="hu-HU" sz="2800" dirty="0"/>
          </a:p>
          <a:p>
            <a:pPr marL="285750" indent="-285750">
              <a:buChar char="•"/>
            </a:pPr>
            <a:endParaRPr lang="hu-HU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2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3096945-8319-6306-621E-331AC719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976160"/>
            <a:ext cx="8686800" cy="1463040"/>
          </a:xfrm>
        </p:spPr>
        <p:txBody>
          <a:bodyPr>
            <a:normAutofit/>
          </a:bodyPr>
          <a:lstStyle/>
          <a:p>
            <a:r>
              <a:rPr lang="hu-HU" sz="4400" dirty="0">
                <a:ea typeface="+mj-lt"/>
                <a:cs typeface="+mj-lt"/>
              </a:rPr>
              <a:t>Mi az a C#?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9087C2-9E4A-8626-3840-226FBDE3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578608"/>
            <a:ext cx="8686800" cy="37673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A C# egy modern, objektumorientált programozási nyelv</a:t>
            </a:r>
            <a:endParaRPr lang="hu-HU" sz="2400" dirty="0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Microsoft fejlesztette a .NET platformhoz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Használata: asztali alkalmazások, játékok (</a:t>
            </a:r>
            <a:r>
              <a:rPr lang="hu-HU" sz="2400" err="1">
                <a:ea typeface="+mn-lt"/>
                <a:cs typeface="+mn-lt"/>
              </a:rPr>
              <a:t>Unity</a:t>
            </a:r>
            <a:r>
              <a:rPr lang="hu-HU" sz="2400" dirty="0">
                <a:ea typeface="+mn-lt"/>
                <a:cs typeface="+mn-lt"/>
              </a:rPr>
              <a:t>), webfejlesztés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Könnyen tanulható, erőteljes nyelv</a:t>
            </a:r>
            <a:endParaRPr lang="hu-HU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7C0F45-1F86-F890-4754-AA74E1ED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A C# története és felhasználása</a:t>
            </a:r>
          </a:p>
          <a:p>
            <a:pPr marL="285750" indent="-285750">
              <a:buFont typeface="Arial"/>
              <a:buChar char="•"/>
            </a:pPr>
            <a:endParaRPr lang="hu-HU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28FEB9-DE98-827F-0349-81AFF196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Kifejlesztette: Microsoft (2000-es évek elején)</a:t>
            </a:r>
            <a:endParaRPr lang="hu-HU" sz="2400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A Java alternatívájaként indult</a:t>
            </a:r>
            <a:endParaRPr lang="hu-HU" sz="2400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Jelenlegi verziók és fejlődés</a:t>
            </a:r>
            <a:endParaRPr lang="hu-HU" sz="2400" dirty="0"/>
          </a:p>
          <a:p>
            <a:pPr marL="342900" indent="-342900">
              <a:lnSpc>
                <a:spcPct val="150000"/>
              </a:lnSpc>
              <a:buChar char="•"/>
            </a:pPr>
            <a:r>
              <a:rPr lang="hu-HU" sz="2400" dirty="0">
                <a:ea typeface="+mn-lt"/>
                <a:cs typeface="+mn-lt"/>
              </a:rPr>
              <a:t>Hol használják? (Pl.: Windows alkalmazások, </a:t>
            </a:r>
            <a:r>
              <a:rPr lang="hu-HU" sz="2400" err="1">
                <a:ea typeface="+mn-lt"/>
                <a:cs typeface="+mn-lt"/>
              </a:rPr>
              <a:t>Unity</a:t>
            </a:r>
            <a:r>
              <a:rPr lang="hu-HU" sz="2400" dirty="0">
                <a:ea typeface="+mn-lt"/>
                <a:cs typeface="+mn-lt"/>
              </a:rPr>
              <a:t> játékfejlesztés, weboldalak, mesterséges intelligencia)</a:t>
            </a:r>
            <a:endParaRPr lang="hu-HU" sz="2400" dirty="0"/>
          </a:p>
          <a:p>
            <a:pPr marL="342900" indent="-342900">
              <a:lnSpc>
                <a:spcPct val="150000"/>
              </a:lnSpc>
              <a:buChar char="•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6065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413B6B-D23E-6108-2074-0F647434F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 fontScale="90000"/>
          </a:bodyPr>
          <a:lstStyle/>
          <a:p>
            <a:r>
              <a:rPr lang="hu-HU" dirty="0"/>
              <a:t>4. Fejlesztői környezet beállítása</a:t>
            </a:r>
          </a:p>
          <a:p>
            <a:pPr marL="285750" indent="-285750">
              <a:buFont typeface="Arial"/>
              <a:buChar char="•"/>
            </a:pPr>
            <a:endParaRPr lang="hu-HU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2400" b="0" dirty="0">
                <a:ea typeface="+mj-lt"/>
                <a:cs typeface="+mj-lt"/>
              </a:rPr>
              <a:t>Mi kell a C# fejlesztéshez? </a:t>
            </a:r>
            <a:br>
              <a:rPr lang="hu-HU" sz="2400" b="0" dirty="0">
                <a:ea typeface="+mj-lt"/>
                <a:cs typeface="+mj-lt"/>
              </a:rPr>
            </a:br>
            <a:r>
              <a:rPr lang="hu-HU" sz="2400" b="0" dirty="0">
                <a:ea typeface="+mj-lt"/>
                <a:cs typeface="+mj-lt"/>
              </a:rPr>
              <a:t>       Visual </a:t>
            </a:r>
            <a:r>
              <a:rPr lang="hu-HU" sz="2400" b="0" err="1">
                <a:ea typeface="+mj-lt"/>
                <a:cs typeface="+mj-lt"/>
              </a:rPr>
              <a:t>Studio</a:t>
            </a:r>
            <a:r>
              <a:rPr lang="hu-HU" sz="2400" b="0" dirty="0">
                <a:ea typeface="+mj-lt"/>
                <a:cs typeface="+mj-lt"/>
              </a:rPr>
              <a:t> vagy Visual </a:t>
            </a:r>
            <a:r>
              <a:rPr lang="hu-HU" sz="2400" b="0" err="1">
                <a:ea typeface="+mj-lt"/>
                <a:cs typeface="+mj-lt"/>
              </a:rPr>
              <a:t>Studio</a:t>
            </a:r>
            <a:r>
              <a:rPr lang="hu-HU" sz="2400" b="0" dirty="0">
                <a:ea typeface="+mj-lt"/>
                <a:cs typeface="+mj-lt"/>
              </a:rPr>
              <a:t> </a:t>
            </a:r>
            <a:r>
              <a:rPr lang="hu-HU" sz="2400" b="0" err="1">
                <a:ea typeface="+mj-lt"/>
                <a:cs typeface="+mj-lt"/>
              </a:rPr>
              <a:t>Code</a:t>
            </a:r>
            <a:r>
              <a:rPr lang="hu-HU" sz="2400" b="0">
                <a:ea typeface="+mj-lt"/>
                <a:cs typeface="+mj-lt"/>
              </a:rPr>
              <a:t> (</a:t>
            </a:r>
            <a:r>
              <a:rPr lang="hu-HU" sz="2400" b="0" err="1">
                <a:ea typeface="+mj-lt"/>
                <a:cs typeface="+mj-lt"/>
              </a:rPr>
              <a:t>Rider</a:t>
            </a:r>
            <a:r>
              <a:rPr lang="hu-HU" sz="2400" b="0">
                <a:ea typeface="+mj-lt"/>
                <a:cs typeface="+mj-lt"/>
              </a:rPr>
              <a:t> IDE)</a:t>
            </a:r>
            <a:endParaRPr lang="hu-HU" sz="2400" b="0" dirty="0">
              <a:ea typeface="+mj-lt"/>
              <a:cs typeface="+mj-lt"/>
            </a:endParaRPr>
          </a:p>
          <a:p>
            <a:pPr>
              <a:lnSpc>
                <a:spcPct val="150000"/>
              </a:lnSpc>
            </a:pPr>
            <a:r>
              <a:rPr lang="hu-HU" sz="2400" b="0">
                <a:ea typeface="+mj-lt"/>
                <a:cs typeface="+mj-lt"/>
              </a:rPr>
              <a:t>      .NET SDK telepítése</a:t>
            </a:r>
            <a:endParaRPr lang="hu-HU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hu-HU" sz="2400" b="0" dirty="0">
                <a:ea typeface="+mj-lt"/>
                <a:cs typeface="+mj-lt"/>
              </a:rPr>
              <a:t>Első lépések a Visual </a:t>
            </a:r>
            <a:r>
              <a:rPr lang="hu-HU" sz="2400" b="0" err="1">
                <a:ea typeface="+mj-lt"/>
                <a:cs typeface="+mj-lt"/>
              </a:rPr>
              <a:t>Studio</a:t>
            </a:r>
            <a:r>
              <a:rPr lang="hu-HU" sz="2400" b="0" dirty="0">
                <a:ea typeface="+mj-lt"/>
                <a:cs typeface="+mj-lt"/>
              </a:rPr>
              <a:t>-ban </a:t>
            </a:r>
          </a:p>
          <a:p>
            <a:pPr>
              <a:lnSpc>
                <a:spcPct val="150000"/>
              </a:lnSpc>
            </a:pPr>
            <a:r>
              <a:rPr lang="hu-HU" sz="2400" b="0">
                <a:ea typeface="+mj-lt"/>
                <a:cs typeface="+mj-lt"/>
              </a:rPr>
              <a:t>     Új projekt létrehozása</a:t>
            </a:r>
          </a:p>
          <a:p>
            <a:pPr>
              <a:lnSpc>
                <a:spcPct val="150000"/>
              </a:lnSpc>
            </a:pPr>
            <a:r>
              <a:rPr lang="hu-HU" sz="2400" b="0">
                <a:ea typeface="+mj-lt"/>
                <a:cs typeface="+mj-lt"/>
              </a:rPr>
              <a:t>     Kód szerkesztése, futtatása</a:t>
            </a:r>
            <a:endParaRPr lang="hu-HU"/>
          </a:p>
          <a:p>
            <a:pPr>
              <a:lnSpc>
                <a:spcPct val="150000"/>
              </a:lnSpc>
            </a:pPr>
            <a:r>
              <a:rPr lang="hu-HU" sz="2400" b="0">
                <a:ea typeface="+mj-lt"/>
                <a:cs typeface="+mj-lt"/>
              </a:rPr>
              <a:t>      Hibakeresési lehetőségek</a:t>
            </a:r>
            <a:br>
              <a:rPr lang="hu-HU" sz="2400" b="0" dirty="0">
                <a:ea typeface="+mj-lt"/>
                <a:cs typeface="+mj-lt"/>
              </a:rPr>
            </a:br>
            <a:endParaRPr lang="hu-HU" sz="2400" b="0"/>
          </a:p>
          <a:p>
            <a:endParaRPr lang="hu-HU" sz="2400" b="0" dirty="0"/>
          </a:p>
          <a:p>
            <a:pPr>
              <a:buFont typeface="Arial"/>
              <a:buChar char="•"/>
            </a:pPr>
            <a:endParaRPr lang="hu-HU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hu-HU" sz="2400" b="0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hu-HU"/>
          </a:p>
          <a:p>
            <a:endParaRPr lang="hu-HU" sz="4400" dirty="0"/>
          </a:p>
        </p:txBody>
      </p:sp>
      <p:pic>
        <p:nvPicPr>
          <p:cNvPr id="4" name="Tartalom helye 3" descr="Visual Studio logo and symbol, meaning, history, PNG">
            <a:extLst>
              <a:ext uri="{FF2B5EF4-FFF2-40B4-BE49-F238E27FC236}">
                <a16:creationId xmlns:a16="http://schemas.microsoft.com/office/drawing/2014/main" id="{2421BFA7-FA9A-E98B-B5D2-0FF254063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7045" y="1836420"/>
            <a:ext cx="2145454" cy="1206818"/>
          </a:xfrm>
        </p:spPr>
      </p:pic>
      <p:sp>
        <p:nvSpPr>
          <p:cNvPr id="38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Kép 4" descr="File:Visual Studio Code 1.35 icon.svg - Wikipedia">
            <a:extLst>
              <a:ext uri="{FF2B5EF4-FFF2-40B4-BE49-F238E27FC236}">
                <a16:creationId xmlns:a16="http://schemas.microsoft.com/office/drawing/2014/main" id="{808489C3-DA9F-18E2-9FC3-0E56E77A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1760" y="3429000"/>
            <a:ext cx="1209040" cy="120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5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A05663-0501-CAAA-6E45-22EF16A8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59"/>
            <a:ext cx="5021183" cy="5371793"/>
          </a:xfrm>
        </p:spPr>
        <p:txBody>
          <a:bodyPr>
            <a:normAutofit/>
          </a:bodyPr>
          <a:lstStyle/>
          <a:p>
            <a:r>
              <a:rPr lang="hu-HU" dirty="0"/>
              <a:t>5. Az első C# programod ("Hello, World!")</a:t>
            </a:r>
          </a:p>
          <a:p>
            <a:pPr marL="285750" indent="-285750">
              <a:buFont typeface="Arial"/>
              <a:buChar char="•"/>
            </a:pPr>
            <a:endParaRPr lang="hu-HU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25CEC-049C-B929-6515-B08D1A61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76160"/>
            <a:ext cx="4945183" cy="53717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1800" dirty="0">
                <a:ea typeface="+mn-lt"/>
                <a:cs typeface="+mn-lt"/>
              </a:rPr>
              <a:t>Hogyan néz ki egy egyszerű, alap C# program?</a:t>
            </a:r>
            <a:endParaRPr lang="hu-HU" dirty="0"/>
          </a:p>
          <a:p>
            <a:endParaRPr lang="hu-HU" sz="1800" dirty="0">
              <a:latin typeface="Bierstad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559870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ED645DB-6CD8-D7E6-0F5A-035625D55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013" y="1635125"/>
            <a:ext cx="4951095" cy="25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6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Kettős keresztes jel kék háttérrel">
            <a:extLst>
              <a:ext uri="{FF2B5EF4-FFF2-40B4-BE49-F238E27FC236}">
                <a16:creationId xmlns:a16="http://schemas.microsoft.com/office/drawing/2014/main" id="{2A9084DE-39BF-4E76-6B12-1852E3BA5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45" r="6" b="8141"/>
          <a:stretch/>
        </p:blipFill>
        <p:spPr>
          <a:xfrm>
            <a:off x="10180" y="10"/>
            <a:ext cx="1218893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31D567E-8BED-7809-695D-322F324DC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622808"/>
            <a:ext cx="5021182" cy="2202168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6. A "Hello, World!" program részei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0F9E425-D2C3-1CEB-67F6-A44A82C9D1A7}"/>
              </a:ext>
            </a:extLst>
          </p:cNvPr>
          <p:cNvSpPr txBox="1"/>
          <p:nvPr/>
        </p:nvSpPr>
        <p:spPr>
          <a:xfrm>
            <a:off x="518160" y="293226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ea typeface="+mn-lt"/>
                <a:cs typeface="+mn-lt"/>
              </a:rPr>
              <a:t>using</a:t>
            </a:r>
            <a:r>
              <a:rPr lang="hu-HU" sz="2000" b="1" dirty="0">
                <a:ea typeface="+mn-lt"/>
                <a:cs typeface="+mn-lt"/>
              </a:rPr>
              <a:t> System;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7D42665-7CBF-B60A-AA16-603FFBDFDE08}"/>
              </a:ext>
            </a:extLst>
          </p:cNvPr>
          <p:cNvSpPr txBox="1"/>
          <p:nvPr/>
        </p:nvSpPr>
        <p:spPr>
          <a:xfrm>
            <a:off x="519043" y="3449982"/>
            <a:ext cx="3637280" cy="966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u-HU" sz="2000" dirty="0">
                <a:ea typeface="+mn-lt"/>
                <a:cs typeface="+mn-lt"/>
              </a:rPr>
              <a:t>A </a:t>
            </a:r>
            <a:r>
              <a:rPr lang="hu-HU" sz="2000" dirty="0">
                <a:latin typeface="Consolas"/>
              </a:rPr>
              <a:t>System</a:t>
            </a:r>
            <a:r>
              <a:rPr lang="hu-HU" sz="2000" dirty="0">
                <a:ea typeface="+mn-lt"/>
                <a:cs typeface="+mn-lt"/>
              </a:rPr>
              <a:t> névtér (</a:t>
            </a:r>
            <a:r>
              <a:rPr lang="hu-HU" sz="2000" err="1">
                <a:ea typeface="+mn-lt"/>
                <a:cs typeface="+mn-lt"/>
              </a:rPr>
              <a:t>namespace</a:t>
            </a:r>
            <a:r>
              <a:rPr lang="hu-HU" sz="2000" dirty="0">
                <a:ea typeface="+mn-lt"/>
                <a:cs typeface="+mn-lt"/>
              </a:rPr>
              <a:t>) használata</a:t>
            </a:r>
            <a:endParaRPr lang="hu-HU" sz="200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F3F99440-F82C-F5F5-1BAC-667F34840D74}"/>
              </a:ext>
            </a:extLst>
          </p:cNvPr>
          <p:cNvSpPr txBox="1"/>
          <p:nvPr/>
        </p:nvSpPr>
        <p:spPr>
          <a:xfrm>
            <a:off x="517277" y="4600271"/>
            <a:ext cx="363728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u-HU" sz="2000" dirty="0">
                <a:ea typeface="+mn-lt"/>
                <a:cs typeface="+mn-lt"/>
              </a:rPr>
              <a:t>Tartalmazza az alapvető funkciókat, például a konzolos kiírást (</a:t>
            </a:r>
            <a:r>
              <a:rPr lang="hu-HU" sz="2000" err="1">
                <a:latin typeface="Consolas"/>
              </a:rPr>
              <a:t>Console.WriteLine</a:t>
            </a:r>
            <a:r>
              <a:rPr lang="hu-HU" sz="2000" dirty="0">
                <a:ea typeface="+mn-lt"/>
                <a:cs typeface="+mn-lt"/>
              </a:rPr>
              <a:t>)</a:t>
            </a:r>
            <a:endParaRPr lang="hu-HU" sz="2000"/>
          </a:p>
          <a:p>
            <a:pPr algn="l"/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5524F9D-0B06-3BB0-B186-3BD67B2EF9E8}"/>
              </a:ext>
            </a:extLst>
          </p:cNvPr>
          <p:cNvSpPr txBox="1"/>
          <p:nvPr/>
        </p:nvSpPr>
        <p:spPr>
          <a:xfrm>
            <a:off x="6095558" y="65907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ea typeface="+mn-lt"/>
                <a:cs typeface="+mn-lt"/>
              </a:rPr>
              <a:t>class</a:t>
            </a:r>
            <a:r>
              <a:rPr lang="hu-HU" sz="2000" b="1" dirty="0">
                <a:ea typeface="+mn-lt"/>
                <a:cs typeface="+mn-lt"/>
              </a:rPr>
              <a:t> Program { ... }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AE1D067-B70C-2957-C658-ABA476C27D08}"/>
              </a:ext>
            </a:extLst>
          </p:cNvPr>
          <p:cNvSpPr txBox="1"/>
          <p:nvPr/>
        </p:nvSpPr>
        <p:spPr>
          <a:xfrm>
            <a:off x="6103951" y="1057081"/>
            <a:ext cx="308864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000" dirty="0">
                <a:ea typeface="+mn-lt"/>
                <a:cs typeface="+mn-lt"/>
              </a:rPr>
              <a:t>Egy osztály deklarálása</a:t>
            </a:r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52AB55A-4337-6C2E-3B03-13DC84464318}"/>
              </a:ext>
            </a:extLst>
          </p:cNvPr>
          <p:cNvSpPr txBox="1"/>
          <p:nvPr/>
        </p:nvSpPr>
        <p:spPr>
          <a:xfrm>
            <a:off x="6093791" y="1453321"/>
            <a:ext cx="4155440" cy="9667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hu-HU" sz="2000" dirty="0">
                <a:ea typeface="+mn-lt"/>
                <a:cs typeface="+mn-lt"/>
              </a:rPr>
              <a:t>Minden C# programnak legalább egy osztályra van szüksége</a:t>
            </a:r>
            <a:endParaRPr lang="hu-HU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98F613E0-D1E8-5468-6C02-BA4A2EBF1FD8}"/>
              </a:ext>
            </a:extLst>
          </p:cNvPr>
          <p:cNvSpPr txBox="1"/>
          <p:nvPr/>
        </p:nvSpPr>
        <p:spPr>
          <a:xfrm>
            <a:off x="6091140" y="254088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ea typeface="+mn-lt"/>
                <a:cs typeface="+mn-lt"/>
              </a:rPr>
              <a:t>static</a:t>
            </a:r>
            <a:r>
              <a:rPr lang="hu-HU" sz="2000" b="1" dirty="0">
                <a:ea typeface="+mn-lt"/>
                <a:cs typeface="+mn-lt"/>
              </a:rPr>
              <a:t> </a:t>
            </a:r>
            <a:r>
              <a:rPr lang="hu-HU" sz="2000" b="1" err="1">
                <a:ea typeface="+mn-lt"/>
                <a:cs typeface="+mn-lt"/>
              </a:rPr>
              <a:t>void</a:t>
            </a:r>
            <a:r>
              <a:rPr lang="hu-HU" sz="2000" b="1" dirty="0">
                <a:ea typeface="+mn-lt"/>
                <a:cs typeface="+mn-lt"/>
              </a:rPr>
              <a:t> Main()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6C052F5-BD0D-3117-F0C0-49902473B54B}"/>
              </a:ext>
            </a:extLst>
          </p:cNvPr>
          <p:cNvSpPr txBox="1"/>
          <p:nvPr/>
        </p:nvSpPr>
        <p:spPr>
          <a:xfrm>
            <a:off x="6110577" y="3129721"/>
            <a:ext cx="35763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hu-HU" sz="2000" dirty="0">
                <a:ea typeface="+mn-lt"/>
                <a:cs typeface="+mn-lt"/>
              </a:rPr>
              <a:t>A program belépési pontja</a:t>
            </a:r>
            <a:endParaRPr lang="hu-HU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C58B48F-6263-2725-060B-940E114D6C4D}"/>
              </a:ext>
            </a:extLst>
          </p:cNvPr>
          <p:cNvSpPr txBox="1"/>
          <p:nvPr/>
        </p:nvSpPr>
        <p:spPr>
          <a:xfrm>
            <a:off x="6107485" y="3610775"/>
            <a:ext cx="31800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dirty="0">
                <a:ea typeface="+mn-lt"/>
                <a:cs typeface="+mn-lt"/>
              </a:rPr>
              <a:t>Minden C# program itt indul el</a:t>
            </a:r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A936C22-94BC-011D-9850-FC1780FCCAA6}"/>
              </a:ext>
            </a:extLst>
          </p:cNvPr>
          <p:cNvSpPr txBox="1"/>
          <p:nvPr/>
        </p:nvSpPr>
        <p:spPr>
          <a:xfrm>
            <a:off x="6094233" y="4419158"/>
            <a:ext cx="39725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err="1">
                <a:ea typeface="+mn-lt"/>
                <a:cs typeface="+mn-lt"/>
              </a:rPr>
              <a:t>Console.WriteLine</a:t>
            </a:r>
            <a:r>
              <a:rPr lang="hu-HU" b="1" dirty="0">
                <a:ea typeface="+mn-lt"/>
                <a:cs typeface="+mn-lt"/>
              </a:rPr>
              <a:t>("Hello, World!");</a:t>
            </a:r>
            <a:endParaRPr lang="hu-HU" b="1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89CB4D2-D4DC-33E7-3D0F-6BB932807610}"/>
              </a:ext>
            </a:extLst>
          </p:cNvPr>
          <p:cNvSpPr txBox="1"/>
          <p:nvPr/>
        </p:nvSpPr>
        <p:spPr>
          <a:xfrm>
            <a:off x="6111460" y="4983700"/>
            <a:ext cx="379984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 sz="2000">
                <a:ea typeface="+mn-lt"/>
                <a:cs typeface="+mn-lt"/>
              </a:rPr>
              <a:t>Kiír egy szöveget a konzolra</a:t>
            </a:r>
            <a:endParaRPr lang="hu-HU" sz="2000"/>
          </a:p>
          <a:p>
            <a:pPr marL="285750" indent="-285750">
              <a:buFont typeface="Arial"/>
              <a:buChar char="•"/>
            </a:pPr>
            <a:endParaRPr lang="hu-HU"/>
          </a:p>
          <a:p>
            <a:pPr algn="l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8994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7A139F-395C-822C-5619-D436EA79F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Alapvető szintaxis és szabályok</a:t>
            </a:r>
          </a:p>
          <a:p>
            <a:endParaRPr lang="hu-HU" dirty="0"/>
          </a:p>
        </p:txBody>
      </p:sp>
      <p:graphicFrame>
        <p:nvGraphicFramePr>
          <p:cNvPr id="6" name="Tartalom helye 2">
            <a:extLst>
              <a:ext uri="{FF2B5EF4-FFF2-40B4-BE49-F238E27FC236}">
                <a16:creationId xmlns:a16="http://schemas.microsoft.com/office/drawing/2014/main" id="{1D902BF6-75BA-9818-6CDF-35AEF3D963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662168" y="969264"/>
          <a:ext cx="5021182" cy="48704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Kép 3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A4D99E-4B89-F5DB-59F9-F00BCEB80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305" y="4153217"/>
            <a:ext cx="230251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7422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1</Words>
  <Application>Microsoft Office PowerPoint</Application>
  <PresentationFormat>Szélesvásznú</PresentationFormat>
  <Paragraphs>1</Paragraphs>
  <Slides>23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4" baseType="lpstr">
      <vt:lpstr>GestaltVTI</vt:lpstr>
      <vt:lpstr>C# programozás alapok</vt:lpstr>
      <vt:lpstr>Az előadás felépítése</vt:lpstr>
      <vt:lpstr>1. Bevezetés a programozásba  </vt:lpstr>
      <vt:lpstr>Mi az a C#?</vt:lpstr>
      <vt:lpstr>3. A C# története és felhasználása  </vt:lpstr>
      <vt:lpstr>4. Fejlesztői környezet beállítása  Mi kell a C# fejlesztéshez?         Visual Studio vagy Visual Studio Code (Rider IDE)       .NET SDK telepítése Első lépések a Visual Studio-ban       Új projekt létrehozása      Kód szerkesztése, futtatása       Hibakeresési lehetőségek      </vt:lpstr>
      <vt:lpstr>5. Az első C# programod ("Hello, World!")  </vt:lpstr>
      <vt:lpstr>6. A "Hello, World!" program részei</vt:lpstr>
      <vt:lpstr>6. Alapvető szintaxis és szabályok </vt:lpstr>
      <vt:lpstr>6.2 Fájl szerkezete</vt:lpstr>
      <vt:lpstr>7. Változók és adattípusok </vt:lpstr>
      <vt:lpstr>8. Operátorok és kifejezések</vt:lpstr>
      <vt:lpstr>9. Felhasználói bevitel és kimenet</vt:lpstr>
      <vt:lpstr>10. Feltételes elágazások (if, else, switch) </vt:lpstr>
      <vt:lpstr>11. Ciklusok (for, while, do-while) </vt:lpstr>
      <vt:lpstr>12. Tömbök és listák kezelése </vt:lpstr>
      <vt:lpstr>13. Metódusok és függvények </vt:lpstr>
      <vt:lpstr>14. OOP alapok: Osztályok és objektumok </vt:lpstr>
      <vt:lpstr>16. OOP: Öröklődés és polimorfizmus </vt:lpstr>
      <vt:lpstr>17. Interfészek és absztrakt osztályok </vt:lpstr>
      <vt:lpstr>18. Fájlkezelés (olvasás és írás) </vt:lpstr>
      <vt:lpstr>19. Hibakezelés (try-catch-finally) </vt:lpstr>
      <vt:lpstr>Köszönöm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405</cp:revision>
  <dcterms:created xsi:type="dcterms:W3CDTF">2025-03-16T15:01:58Z</dcterms:created>
  <dcterms:modified xsi:type="dcterms:W3CDTF">2025-03-16T18:10:29Z</dcterms:modified>
</cp:coreProperties>
</file>