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37b9a17f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37b9a17f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437b9a17fb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37b9a17fb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37b9a17f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37b9a17fb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37b9a17fb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37b9a17fb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437b9a17fb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37b9a17fb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37b9a17fb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437b9a17fb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37b9a17fb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37b9a17fb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437b9a17fb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37b9a17fb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37b9a17fb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437b9a17fb_1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259" name="Google Shape;2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7b9a17fb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7b9a17f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437b9a17fb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7b9a17fb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37b9a17fb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37b9a17fb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37b9a17fb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37b9a17fb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437b9a17fb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37b9a17fb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37b9a17fb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37b9a17fb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37b9a17fb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37b9a17fb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437b9a17fb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37b9a17fb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37b9a17fb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437b9a17fb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37b9a17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37b9a17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37b9a17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37b9a17f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37b9a17f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437b9a17f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2357370" y="1016000"/>
            <a:ext cx="7477259" cy="241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2357370" y="3521074"/>
            <a:ext cx="747726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838200" y="365125"/>
            <a:ext cx="63137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838200" y="1825625"/>
            <a:ext cx="63137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5035296" y="365125"/>
            <a:ext cx="63185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5035296" y="1825625"/>
            <a:ext cx="63185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5692462" y="692377"/>
            <a:ext cx="5661338" cy="20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5692462" y="2895117"/>
            <a:ext cx="5661338" cy="167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812146" y="692378"/>
            <a:ext cx="6501148" cy="20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812146" y="2891488"/>
            <a:ext cx="6501148" cy="1680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267426" y="1959203"/>
            <a:ext cx="6465552" cy="20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267426" y="4158313"/>
            <a:ext cx="6465552" cy="1325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7"/>
          <p:cNvSpPr/>
          <p:nvPr>
            <p:ph idx="2" type="pic"/>
          </p:nvPr>
        </p:nvSpPr>
        <p:spPr>
          <a:xfrm>
            <a:off x="7697452" y="912079"/>
            <a:ext cx="1333500" cy="1333500"/>
          </a:xfrm>
          <a:prstGeom prst="ellipse">
            <a:avLst/>
          </a:prstGeom>
          <a:solidFill>
            <a:srgbClr val="C7EEE9"/>
          </a:solidFill>
          <a:ln>
            <a:noFill/>
          </a:ln>
        </p:spPr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9222774" y="1194881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9222774" y="1464529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5" type="body"/>
          </p:nvPr>
        </p:nvSpPr>
        <p:spPr>
          <a:xfrm>
            <a:off x="9222774" y="1730603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and Typography">
  <p:cSld name="Color and Typograph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838199" y="1830763"/>
            <a:ext cx="894312" cy="174112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838199" y="1830763"/>
            <a:ext cx="894312" cy="155130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838199" y="1830763"/>
            <a:ext cx="894312" cy="136148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838199" y="1830763"/>
            <a:ext cx="894312" cy="11716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838199" y="1830763"/>
            <a:ext cx="894312" cy="9818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838200" y="1830763"/>
            <a:ext cx="894312" cy="7882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1907231" y="1830763"/>
            <a:ext cx="894312" cy="1741127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907231" y="1830763"/>
            <a:ext cx="894312" cy="155130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1907231" y="1830763"/>
            <a:ext cx="894312" cy="136148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1907231" y="1830763"/>
            <a:ext cx="894312" cy="117166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1907231" y="1830763"/>
            <a:ext cx="894312" cy="98184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907232" y="1830763"/>
            <a:ext cx="894312" cy="7882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2976263" y="1830763"/>
            <a:ext cx="894312" cy="174112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2976263" y="1830763"/>
            <a:ext cx="894312" cy="155130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2976263" y="1830763"/>
            <a:ext cx="894312" cy="1361486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2976263" y="1830763"/>
            <a:ext cx="894312" cy="1171666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2976263" y="1830763"/>
            <a:ext cx="894312" cy="981846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2976264" y="1830763"/>
            <a:ext cx="894312" cy="7882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4045295" y="1830763"/>
            <a:ext cx="894312" cy="1741127"/>
          </a:xfrm>
          <a:prstGeom prst="rect">
            <a:avLst/>
          </a:prstGeom>
          <a:solidFill>
            <a:srgbClr val="0C2D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4045295" y="1830763"/>
            <a:ext cx="894312" cy="1551307"/>
          </a:xfrm>
          <a:prstGeom prst="rect">
            <a:avLst/>
          </a:prstGeom>
          <a:solidFill>
            <a:srgbClr val="134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4045295" y="1830763"/>
            <a:ext cx="894312" cy="1361486"/>
          </a:xfrm>
          <a:prstGeom prst="rect">
            <a:avLst/>
          </a:prstGeom>
          <a:solidFill>
            <a:srgbClr val="45C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4045295" y="1830763"/>
            <a:ext cx="894312" cy="1171666"/>
          </a:xfrm>
          <a:prstGeom prst="rect">
            <a:avLst/>
          </a:prstGeom>
          <a:solidFill>
            <a:srgbClr val="83DC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4045295" y="1830763"/>
            <a:ext cx="894312" cy="981846"/>
          </a:xfrm>
          <a:prstGeom prst="rect">
            <a:avLst/>
          </a:prstGeom>
          <a:solidFill>
            <a:srgbClr val="C1ED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4045296" y="1830763"/>
            <a:ext cx="894312" cy="7882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5114327" y="1830763"/>
            <a:ext cx="894312" cy="1741127"/>
          </a:xfrm>
          <a:prstGeom prst="rect">
            <a:avLst/>
          </a:prstGeom>
          <a:solidFill>
            <a:srgbClr val="113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5114327" y="1830763"/>
            <a:ext cx="894312" cy="1551307"/>
          </a:xfrm>
          <a:prstGeom prst="rect">
            <a:avLst/>
          </a:prstGeom>
          <a:solidFill>
            <a:srgbClr val="1A57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5114327" y="1830763"/>
            <a:ext cx="894312" cy="1361486"/>
          </a:xfrm>
          <a:prstGeom prst="rect">
            <a:avLst/>
          </a:prstGeom>
          <a:solidFill>
            <a:srgbClr val="59CC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5114327" y="1830763"/>
            <a:ext cx="894312" cy="1171666"/>
          </a:xfrm>
          <a:prstGeom prst="rect">
            <a:avLst/>
          </a:prstGeom>
          <a:solidFill>
            <a:srgbClr val="90DD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5114327" y="1830763"/>
            <a:ext cx="894312" cy="981846"/>
          </a:xfrm>
          <a:prstGeom prst="rect">
            <a:avLst/>
          </a:prstGeom>
          <a:solidFill>
            <a:srgbClr val="C7EE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5114328" y="1830763"/>
            <a:ext cx="894312" cy="788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183359" y="1830763"/>
            <a:ext cx="894312" cy="1741127"/>
          </a:xfrm>
          <a:prstGeom prst="rect">
            <a:avLst/>
          </a:prstGeom>
          <a:solidFill>
            <a:srgbClr val="0C2D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6183359" y="1830763"/>
            <a:ext cx="894312" cy="1551307"/>
          </a:xfrm>
          <a:prstGeom prst="rect">
            <a:avLst/>
          </a:prstGeom>
          <a:solidFill>
            <a:srgbClr val="134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183359" y="1830763"/>
            <a:ext cx="894312" cy="1361486"/>
          </a:xfrm>
          <a:prstGeom prst="rect">
            <a:avLst/>
          </a:prstGeom>
          <a:solidFill>
            <a:srgbClr val="45C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183359" y="1830763"/>
            <a:ext cx="894312" cy="1171666"/>
          </a:xfrm>
          <a:prstGeom prst="rect">
            <a:avLst/>
          </a:prstGeom>
          <a:solidFill>
            <a:srgbClr val="83DC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6183359" y="1830763"/>
            <a:ext cx="894312" cy="981846"/>
          </a:xfrm>
          <a:prstGeom prst="rect">
            <a:avLst/>
          </a:prstGeom>
          <a:solidFill>
            <a:srgbClr val="C1ED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183360" y="1830763"/>
            <a:ext cx="894312" cy="78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7252391" y="1830763"/>
            <a:ext cx="894312" cy="1741127"/>
          </a:xfrm>
          <a:prstGeom prst="rect">
            <a:avLst/>
          </a:prstGeom>
          <a:solidFill>
            <a:srgbClr val="265F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7252391" y="1830763"/>
            <a:ext cx="894312" cy="1551307"/>
          </a:xfrm>
          <a:prstGeom prst="rect">
            <a:avLst/>
          </a:prstGeom>
          <a:solidFill>
            <a:srgbClr val="378A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7252391" y="1830763"/>
            <a:ext cx="894312" cy="1361486"/>
          </a:xfrm>
          <a:prstGeom prst="rect">
            <a:avLst/>
          </a:prstGeom>
          <a:solidFill>
            <a:srgbClr val="68BE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7252391" y="1830763"/>
            <a:ext cx="894312" cy="1171666"/>
          </a:xfrm>
          <a:prstGeom prst="rect">
            <a:avLst/>
          </a:prstGeom>
          <a:solidFill>
            <a:srgbClr val="B1D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7252391" y="1830763"/>
            <a:ext cx="894312" cy="981846"/>
          </a:xfrm>
          <a:prstGeom prst="rect">
            <a:avLst/>
          </a:prstGeom>
          <a:solidFill>
            <a:srgbClr val="DEF1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7252392" y="1830763"/>
            <a:ext cx="894312" cy="788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8321423" y="1830763"/>
            <a:ext cx="894312" cy="1741127"/>
          </a:xfrm>
          <a:prstGeom prst="rect">
            <a:avLst/>
          </a:prstGeom>
          <a:solidFill>
            <a:srgbClr val="A557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8321423" y="1830763"/>
            <a:ext cx="894312" cy="1551307"/>
          </a:xfrm>
          <a:prstGeom prst="rect">
            <a:avLst/>
          </a:prstGeom>
          <a:solidFill>
            <a:srgbClr val="E385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8321423" y="1830763"/>
            <a:ext cx="894312" cy="1361486"/>
          </a:xfrm>
          <a:prstGeom prst="rect">
            <a:avLst/>
          </a:prstGeom>
          <a:solidFill>
            <a:srgbClr val="F5D3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8321423" y="1830763"/>
            <a:ext cx="894312" cy="1171666"/>
          </a:xfrm>
          <a:prstGeom prst="rect">
            <a:avLst/>
          </a:prstGeom>
          <a:solidFill>
            <a:srgbClr val="F8E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8321423" y="1830763"/>
            <a:ext cx="894312" cy="981846"/>
          </a:xfrm>
          <a:prstGeom prst="rect">
            <a:avLst/>
          </a:prstGeom>
          <a:solidFill>
            <a:srgbClr val="FBF0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8321424" y="1830763"/>
            <a:ext cx="894312" cy="788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9390455" y="1830763"/>
            <a:ext cx="894312" cy="1741127"/>
          </a:xfrm>
          <a:prstGeom prst="rect">
            <a:avLst/>
          </a:prstGeom>
          <a:solidFill>
            <a:srgbClr val="A525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9390455" y="1830763"/>
            <a:ext cx="894312" cy="1551307"/>
          </a:xfrm>
          <a:prstGeom prst="rect">
            <a:avLst/>
          </a:prstGeom>
          <a:solidFill>
            <a:srgbClr val="E348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9390455" y="1830763"/>
            <a:ext cx="894312" cy="1361486"/>
          </a:xfrm>
          <a:prstGeom prst="rect">
            <a:avLst/>
          </a:prstGeom>
          <a:solidFill>
            <a:srgbClr val="F5BD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9390455" y="1830763"/>
            <a:ext cx="894312" cy="1171666"/>
          </a:xfrm>
          <a:prstGeom prst="rect">
            <a:avLst/>
          </a:prstGeom>
          <a:solidFill>
            <a:srgbClr val="F8D3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9390455" y="1830763"/>
            <a:ext cx="894312" cy="981846"/>
          </a:xfrm>
          <a:prstGeom prst="rect">
            <a:avLst/>
          </a:prstGeom>
          <a:solidFill>
            <a:srgbClr val="FBE8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9390456" y="1830763"/>
            <a:ext cx="894312" cy="7882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10459488" y="1830763"/>
            <a:ext cx="894312" cy="1741127"/>
          </a:xfrm>
          <a:prstGeom prst="rect">
            <a:avLst/>
          </a:prstGeom>
          <a:solidFill>
            <a:srgbClr val="7E3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0459488" y="1830763"/>
            <a:ext cx="894312" cy="1551307"/>
          </a:xfrm>
          <a:prstGeom prst="rect">
            <a:avLst/>
          </a:prstGeom>
          <a:solidFill>
            <a:srgbClr val="BD5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459488" y="1830763"/>
            <a:ext cx="894312" cy="1361486"/>
          </a:xfrm>
          <a:prstGeom prst="rect">
            <a:avLst/>
          </a:prstGeom>
          <a:solidFill>
            <a:srgbClr val="E5B8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10459488" y="1830763"/>
            <a:ext cx="894312" cy="1171666"/>
          </a:xfrm>
          <a:prstGeom prst="rect">
            <a:avLst/>
          </a:prstGeom>
          <a:solidFill>
            <a:srgbClr val="EEC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10459488" y="1830763"/>
            <a:ext cx="894312" cy="981846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10459489" y="1830763"/>
            <a:ext cx="894312" cy="788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838199" y="370915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CBBA"/>
              </a:buClr>
              <a:buSzPts val="4400"/>
              <a:buNone/>
              <a:defRPr b="1" sz="4400">
                <a:solidFill>
                  <a:srgbClr val="45CBB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8"/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/>
          </a:p>
        </p:txBody>
      </p:sp>
      <p:sp>
        <p:nvSpPr>
          <p:cNvPr id="127" name="Google Shape;127;p8"/>
          <p:cNvSpPr txBox="1"/>
          <p:nvPr>
            <p:ph idx="2" type="body"/>
          </p:nvPr>
        </p:nvSpPr>
        <p:spPr>
          <a:xfrm>
            <a:off x="4697757" y="6124726"/>
            <a:ext cx="2394180" cy="56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presentationgo.com/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45CBB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Google Shape;17;p1"/>
              <p:cNvSpPr txBox="1"/>
              <p:nvPr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By:</a:t>
                </a:r>
                <a:endParaRPr/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.com</a:t>
                </a:r>
                <a:endParaRPr/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757647" y="1022945"/>
                <a:ext cx="4193833" cy="548492"/>
              </a:xfrm>
              <a:custGeom>
                <a:rect b="b" l="l" r="r" t="t"/>
                <a:pathLst>
                  <a:path extrusionOk="0" h="21600" w="2160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032172" y="1021854"/>
                <a:ext cx="1051185" cy="549583"/>
              </a:xfrm>
              <a:custGeom>
                <a:rect b="b" l="l" r="r" t="t"/>
                <a:pathLst>
                  <a:path extrusionOk="0" h="21600" w="2160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" name="Google Shape;22;p1"/>
          <p:cNvSpPr/>
          <p:nvPr/>
        </p:nvSpPr>
        <p:spPr>
          <a:xfrm>
            <a:off x="-12701" y="6959601"/>
            <a:ext cx="16039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8C58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b="0" i="0" lang="en-US" sz="1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presentationgo.com</a:t>
            </a:r>
            <a:endParaRPr sz="1200">
              <a:solidFill>
                <a:srgbClr val="008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ctrTitle"/>
          </p:nvPr>
        </p:nvSpPr>
        <p:spPr>
          <a:xfrm>
            <a:off x="2357370" y="1016000"/>
            <a:ext cx="7477259" cy="241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6000"/>
              <a:buFont typeface="Calibri"/>
              <a:buNone/>
            </a:pPr>
            <a:r>
              <a:rPr lang="en-US"/>
              <a:t>Vizsgaremek: Wimu</a:t>
            </a:r>
            <a:endParaRPr/>
          </a:p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2357370" y="3521074"/>
            <a:ext cx="747726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Készítette: Futó Csaba, Pál Rajmund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ctrTitle"/>
          </p:nvPr>
        </p:nvSpPr>
        <p:spPr>
          <a:xfrm>
            <a:off x="2263850" y="408650"/>
            <a:ext cx="7477200" cy="81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A felhasználó itt megadja a postázási címét.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013" y="1394100"/>
            <a:ext cx="5339973" cy="53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ctrTitle"/>
          </p:nvPr>
        </p:nvSpPr>
        <p:spPr>
          <a:xfrm>
            <a:off x="2263850" y="408650"/>
            <a:ext cx="7477200" cy="81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Fizetési módok. (Fejlesztés alatt.)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00" y="1427588"/>
            <a:ext cx="92011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ctrTitle"/>
          </p:nvPr>
        </p:nvSpPr>
        <p:spPr>
          <a:xfrm>
            <a:off x="689300" y="155875"/>
            <a:ext cx="7055400" cy="93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00">
                <a:highlight>
                  <a:schemeClr val="dk2"/>
                </a:highlight>
              </a:rPr>
              <a:t>A webshop admin felülete látható ami több funkcióval is rendelkezik:</a:t>
            </a:r>
            <a:endParaRPr sz="3400">
              <a:highlight>
                <a:schemeClr val="dk2"/>
              </a:highlight>
            </a:endParaRPr>
          </a:p>
        </p:txBody>
      </p:sp>
      <p:sp>
        <p:nvSpPr>
          <p:cNvPr id="226" name="Google Shape;226;p21"/>
          <p:cNvSpPr txBox="1"/>
          <p:nvPr>
            <p:ph idx="1" type="subTitle"/>
          </p:nvPr>
        </p:nvSpPr>
        <p:spPr>
          <a:xfrm>
            <a:off x="166250" y="1311775"/>
            <a:ext cx="5611200" cy="181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75443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Az admin felületet csak admin “role”-al/felhasználóval lehet elérni</a:t>
            </a:r>
            <a:endParaRPr sz="2500"/>
          </a:p>
          <a:p>
            <a:pPr indent="-375443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Admin felhasználóval való bejelentkezés után a legördülő menüből érhető el az admin felület</a:t>
            </a:r>
            <a:endParaRPr sz="2500"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5" y="4242656"/>
            <a:ext cx="1661875" cy="201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850" y="3311125"/>
            <a:ext cx="10227426" cy="33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>
            <p:ph idx="1" type="subTitle"/>
          </p:nvPr>
        </p:nvSpPr>
        <p:spPr>
          <a:xfrm>
            <a:off x="5881250" y="1245475"/>
            <a:ext cx="5811300" cy="188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63537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Adminként elérhetővé válik egy termék/termék kategória felvétele felvétele</a:t>
            </a:r>
            <a:endParaRPr sz="2500"/>
          </a:p>
          <a:p>
            <a:pPr indent="-363537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Megjelenik a rendelési lista megtekintése</a:t>
            </a:r>
            <a:endParaRPr sz="2500"/>
          </a:p>
          <a:p>
            <a:pPr indent="-363537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illetve egy már a webshopon lévő terméket is itt tudunk módosítani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ctrTitle"/>
          </p:nvPr>
        </p:nvSpPr>
        <p:spPr>
          <a:xfrm>
            <a:off x="2306775" y="155850"/>
            <a:ext cx="6800400" cy="79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Az admin felületnek a kódja:</a:t>
            </a:r>
            <a:endParaRPr sz="4000"/>
          </a:p>
        </p:txBody>
      </p:sp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0" y="1236525"/>
            <a:ext cx="11362048" cy="54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ctrTitle"/>
          </p:nvPr>
        </p:nvSpPr>
        <p:spPr>
          <a:xfrm>
            <a:off x="2357400" y="155850"/>
            <a:ext cx="74772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Főoldal:</a:t>
            </a:r>
            <a:endParaRPr sz="4000"/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75" y="970800"/>
            <a:ext cx="11109652" cy="5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ctrTitle"/>
          </p:nvPr>
        </p:nvSpPr>
        <p:spPr>
          <a:xfrm>
            <a:off x="1974300" y="270150"/>
            <a:ext cx="7969800" cy="97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Kódrészlet a főoldalból:</a:t>
            </a:r>
            <a:endParaRPr sz="4000"/>
          </a:p>
        </p:txBody>
      </p:sp>
      <p:sp>
        <p:nvSpPr>
          <p:cNvPr id="253" name="Google Shape;25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0" y="1506675"/>
            <a:ext cx="9822901" cy="49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4100" y="1813150"/>
            <a:ext cx="2186925" cy="4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1994625" y="229075"/>
            <a:ext cx="7554300" cy="20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CBBA"/>
              </a:buClr>
              <a:buSzPts val="6000"/>
              <a:buFont typeface="Calibri"/>
              <a:buNone/>
            </a:pPr>
            <a:r>
              <a:rPr lang="en-US"/>
              <a:t>Köszönjük a figyelmet!</a:t>
            </a:r>
            <a:endParaRPr/>
          </a:p>
        </p:txBody>
      </p: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EEE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C7EEE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C7EEE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 txBox="1"/>
          <p:nvPr>
            <p:ph idx="4" type="body"/>
          </p:nvPr>
        </p:nvSpPr>
        <p:spPr>
          <a:xfrm>
            <a:off x="4745580" y="4581066"/>
            <a:ext cx="199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600"/>
              <a:t>📞</a:t>
            </a:r>
            <a:r>
              <a:rPr lang="en-US" sz="1600"/>
              <a:t>(123) 456-7890</a:t>
            </a:r>
            <a:endParaRPr sz="1600"/>
          </a:p>
        </p:txBody>
      </p:sp>
      <p:sp>
        <p:nvSpPr>
          <p:cNvPr id="264" name="Google Shape;264;p25"/>
          <p:cNvSpPr txBox="1"/>
          <p:nvPr>
            <p:ph idx="5" type="body"/>
          </p:nvPr>
        </p:nvSpPr>
        <p:spPr>
          <a:xfrm>
            <a:off x="4802680" y="4943007"/>
            <a:ext cx="199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600"/>
              <a:t>Wimu webáruház</a:t>
            </a:r>
            <a:endParaRPr sz="1600"/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400" y="2283025"/>
            <a:ext cx="7252524" cy="22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3200375" y="259775"/>
            <a:ext cx="5185200" cy="81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Webshop adatbázisa: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50" y="1257400"/>
            <a:ext cx="11249765" cy="546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ctrTitle"/>
          </p:nvPr>
        </p:nvSpPr>
        <p:spPr>
          <a:xfrm>
            <a:off x="460623" y="585375"/>
            <a:ext cx="5169000" cy="92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Regisztráció felülete: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150" name="Google Shape;150;p12"/>
          <p:cNvSpPr txBox="1"/>
          <p:nvPr>
            <p:ph idx="1" type="subTitle"/>
          </p:nvPr>
        </p:nvSpPr>
        <p:spPr>
          <a:xfrm>
            <a:off x="5827899" y="444525"/>
            <a:ext cx="5789100" cy="12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Ellenőrzi</a:t>
            </a:r>
            <a:r>
              <a:rPr lang="en-US"/>
              <a:t>, hogy egy valódi email címet adunk-e meg, illetve a jelszóhoz is vannak megadott követelmények (lásd a jelszó alatti részen)</a:t>
            </a:r>
            <a:endParaRPr/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0" y="1787225"/>
            <a:ext cx="11353798" cy="48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ctrTitle"/>
          </p:nvPr>
        </p:nvSpPr>
        <p:spPr>
          <a:xfrm>
            <a:off x="1798650" y="114300"/>
            <a:ext cx="8594700" cy="92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A regisztráció ellenőrzésének a kódja: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00" y="1038900"/>
            <a:ext cx="9798626" cy="55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ctrTitle"/>
          </p:nvPr>
        </p:nvSpPr>
        <p:spPr>
          <a:xfrm>
            <a:off x="1724900" y="103925"/>
            <a:ext cx="8520300" cy="66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00">
                <a:highlight>
                  <a:schemeClr val="dk2"/>
                </a:highlight>
              </a:rPr>
              <a:t>Regisztráció után a profilunk módosítása is lehetséges:</a:t>
            </a:r>
            <a:endParaRPr sz="2900">
              <a:highlight>
                <a:schemeClr val="dk2"/>
              </a:highlight>
            </a:endParaRPr>
          </a:p>
        </p:txBody>
      </p:sp>
      <p:sp>
        <p:nvSpPr>
          <p:cNvPr id="167" name="Google Shape;167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50" y="802987"/>
            <a:ext cx="9963423" cy="50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2831375" y="5855650"/>
            <a:ext cx="6697200" cy="7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2500"/>
              <a:t>A módosítás felületen azt is ellenőrzi az oldal, hogy az újonnan megadott két jelszó megegyezik-e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ctrTitle"/>
          </p:nvPr>
        </p:nvSpPr>
        <p:spPr>
          <a:xfrm>
            <a:off x="1361175" y="93525"/>
            <a:ext cx="8728500" cy="90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highlight>
                  <a:schemeClr val="dk2"/>
                </a:highlight>
              </a:rPr>
              <a:t>A profil módosítás, illetve az itt történő jelszó ellenőrzés kód részlete:</a:t>
            </a:r>
            <a:endParaRPr sz="3400">
              <a:highlight>
                <a:schemeClr val="dk2"/>
              </a:highlight>
            </a:endParaRPr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163" y="997425"/>
            <a:ext cx="8790724" cy="56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ctrTitle"/>
          </p:nvPr>
        </p:nvSpPr>
        <p:spPr>
          <a:xfrm>
            <a:off x="2263850" y="408650"/>
            <a:ext cx="7477200" cy="81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A felhasználó itt tekintheti meg a kosarát: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184" name="Google Shape;184;p16"/>
          <p:cNvSpPr txBox="1"/>
          <p:nvPr>
            <p:ph idx="1" type="subTitle"/>
          </p:nvPr>
        </p:nvSpPr>
        <p:spPr>
          <a:xfrm>
            <a:off x="2585975" y="5229612"/>
            <a:ext cx="7477200" cy="71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Itt tud tovább menni a felhasználó a fizetéshez, illetve törölheti a kosarának teljes egészét, vagy csak egyenként a termékeket</a:t>
            </a:r>
            <a:endParaRPr/>
          </a:p>
        </p:txBody>
      </p:sp>
      <p:sp>
        <p:nvSpPr>
          <p:cNvPr id="185" name="Google Shape;18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5700"/>
            <a:ext cx="11887201" cy="32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ctrTitle"/>
          </p:nvPr>
        </p:nvSpPr>
        <p:spPr>
          <a:xfrm>
            <a:off x="2263850" y="408650"/>
            <a:ext cx="7477200" cy="81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A felhasználó itt </a:t>
            </a:r>
            <a:r>
              <a:rPr lang="en-US" sz="4000">
                <a:highlight>
                  <a:schemeClr val="dk2"/>
                </a:highlight>
              </a:rPr>
              <a:t>még egyszer</a:t>
            </a:r>
            <a:r>
              <a:rPr lang="en-US" sz="4000">
                <a:highlight>
                  <a:schemeClr val="dk2"/>
                </a:highlight>
              </a:rPr>
              <a:t> megtekintheti a kosarát: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193" name="Google Shape;193;p17"/>
          <p:cNvSpPr txBox="1"/>
          <p:nvPr>
            <p:ph idx="1" type="subTitle"/>
          </p:nvPr>
        </p:nvSpPr>
        <p:spPr>
          <a:xfrm>
            <a:off x="2585975" y="5229612"/>
            <a:ext cx="7477200" cy="71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Itt tud tovább menni a felhasználó a fizetéshez, illetve meg adja a szállítási adatokat.</a:t>
            </a:r>
            <a:endParaRPr/>
          </a:p>
        </p:txBody>
      </p:sp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50" y="1530113"/>
            <a:ext cx="94297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ctrTitle"/>
          </p:nvPr>
        </p:nvSpPr>
        <p:spPr>
          <a:xfrm>
            <a:off x="2263850" y="408650"/>
            <a:ext cx="7477200" cy="81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dk2"/>
                </a:highlight>
              </a:rPr>
              <a:t>A felhasználó itt még egyszer megtekintheti a kosarát:</a:t>
            </a:r>
            <a:endParaRPr sz="4000">
              <a:highlight>
                <a:schemeClr val="dk2"/>
              </a:highlight>
            </a:endParaRPr>
          </a:p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500" y="1378250"/>
            <a:ext cx="6875893" cy="369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GO">
  <a:themeElements>
    <a:clrScheme name="Modern green">
      <a:dk1>
        <a:srgbClr val="000000"/>
      </a:dk1>
      <a:lt1>
        <a:srgbClr val="FFFFFF"/>
      </a:lt1>
      <a:dk2>
        <a:srgbClr val="1A5B53"/>
      </a:dk2>
      <a:lt2>
        <a:srgbClr val="EBEBEB"/>
      </a:lt2>
      <a:accent1>
        <a:srgbClr val="23746B"/>
      </a:accent1>
      <a:accent2>
        <a:srgbClr val="1A5B53"/>
      </a:accent2>
      <a:accent3>
        <a:srgbClr val="1B4346"/>
      </a:accent3>
      <a:accent4>
        <a:srgbClr val="EFB88A"/>
      </a:accent4>
      <a:accent5>
        <a:srgbClr val="EF9489"/>
      </a:accent5>
      <a:accent6>
        <a:srgbClr val="D58A75"/>
      </a:accent6>
      <a:hlink>
        <a:srgbClr val="E3C459"/>
      </a:hlink>
      <a:folHlink>
        <a:srgbClr val="FFC1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