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>
        <p:scale>
          <a:sx n="66" d="100"/>
          <a:sy n="66" d="100"/>
        </p:scale>
        <p:origin x="1464" y="48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Kaggle Project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48235" y="4249153"/>
            <a:ext cx="1250621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소속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38519" y="4213176"/>
            <a:ext cx="869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solidFill>
                  <a:srgbClr val="78808D"/>
                </a:solidFill>
              </a:rPr>
              <a:t>KISTI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48235" y="4900387"/>
            <a:ext cx="1250621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38945" y="4829500"/>
            <a:ext cx="12682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solidFill>
                  <a:srgbClr val="78808D"/>
                </a:solidFill>
              </a:rPr>
              <a:t>1.</a:t>
            </a:r>
            <a:r>
              <a:rPr lang="ko-KR" altLang="en-US" sz="2200" b="1" dirty="0">
                <a:solidFill>
                  <a:srgbClr val="78808D"/>
                </a:solidFill>
              </a:rPr>
              <a:t>권민정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대회 개요 </a:t>
            </a:r>
            <a:endParaRPr lang="en-US" altLang="ko-KR" sz="3600" b="1" i="1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56156" y="5648640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360218" y="5712934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타이타닉 호에서 어떤 사람이 살아남았는지에 관한 데이터를 분석하여 승선한 사람들의 생존율을 예측하는 대회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prstClr val="white"/>
                  </a:solidFill>
                </a:rPr>
                <a:t>개요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E8747F-F51B-4AED-9274-ADDF169C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39" y="3147147"/>
            <a:ext cx="8693005" cy="23933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DDD44EC-4CDD-401E-8FDB-665BC582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0" y="1317549"/>
            <a:ext cx="9127191" cy="25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7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46920" y="1178086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378691" y="5681839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One-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hotEncoding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통해 이진 특성을 나타냄 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prstClr val="white"/>
                  </a:solidFill>
                </a:rPr>
                <a:t>Pclass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ACBC34-77F8-4675-B0FA-8EE76FAE7423}"/>
              </a:ext>
            </a:extLst>
          </p:cNvPr>
          <p:cNvGrpSpPr/>
          <p:nvPr/>
        </p:nvGrpSpPr>
        <p:grpSpPr>
          <a:xfrm>
            <a:off x="246920" y="3350924"/>
            <a:ext cx="11698158" cy="1123949"/>
            <a:chOff x="287841" y="5446693"/>
            <a:chExt cx="11698158" cy="112394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38386DA-E259-48A2-BFC7-DEA0600309BE}"/>
                </a:ext>
              </a:extLst>
            </p:cNvPr>
            <p:cNvSpPr/>
            <p:nvPr/>
          </p:nvSpPr>
          <p:spPr>
            <a:xfrm>
              <a:off x="360218" y="5712934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E03F8B-4FD8-4B2C-A5FD-3586250D164B}"/>
                </a:ext>
              </a:extLst>
            </p:cNvPr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[‘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Age_cat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’]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이라는 새로운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column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만들어 추가  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A1E92796-C70E-4C32-8933-C53CCB424632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Age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E4A1F3-B149-4105-82FD-1318DEA8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" b="7196"/>
          <a:stretch/>
        </p:blipFill>
        <p:spPr>
          <a:xfrm>
            <a:off x="401137" y="2024981"/>
            <a:ext cx="9167736" cy="13259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836615-6A30-4499-8271-D192A3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2" r="1450" b="7834"/>
          <a:stretch/>
        </p:blipFill>
        <p:spPr>
          <a:xfrm>
            <a:off x="401137" y="4175997"/>
            <a:ext cx="8745782" cy="25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46920" y="1178086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378691" y="5681839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[‘Initial’]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열 생성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이를 통해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Age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값의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Null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값을 </a:t>
              </a:r>
              <a:r>
                <a:rPr lang="ko-KR" alt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채워줌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Name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45121CF-87CA-4DCC-831D-F9650130D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61" b="1000"/>
          <a:stretch/>
        </p:blipFill>
        <p:spPr>
          <a:xfrm>
            <a:off x="401137" y="3334761"/>
            <a:ext cx="11453093" cy="1198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632F5-5A27-409C-B0AB-B9DF9667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7" y="1952989"/>
            <a:ext cx="10353675" cy="1057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3ED6AA-83E9-4285-A1FC-4FAC2FA30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37" y="4689314"/>
            <a:ext cx="9534525" cy="9906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85F550-1B17-4280-9153-294DCE501AA9}"/>
              </a:ext>
            </a:extLst>
          </p:cNvPr>
          <p:cNvSpPr/>
          <p:nvPr/>
        </p:nvSpPr>
        <p:spPr>
          <a:xfrm>
            <a:off x="401137" y="5835895"/>
            <a:ext cx="3524318" cy="4939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One-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hotencoding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2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46920" y="1178086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378691" y="5681839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많은 분포를 차지한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‘S’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Null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값에 대신 채우고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One-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hotEncoding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통해 이진 특성을 나타냄 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Embarked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67A1BD4-DF55-4929-B8FD-2E2FF4CE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7" y="2002112"/>
            <a:ext cx="9810750" cy="160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BFE200-0110-4EFD-862B-A00AA2509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" t="-988" r="18882" b="4983"/>
          <a:stretch/>
        </p:blipFill>
        <p:spPr>
          <a:xfrm>
            <a:off x="401137" y="3556587"/>
            <a:ext cx="9810750" cy="1521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E1C9E9-3D8B-41AD-A614-A7A3A331CB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" r="16328"/>
          <a:stretch/>
        </p:blipFill>
        <p:spPr>
          <a:xfrm>
            <a:off x="401137" y="5187110"/>
            <a:ext cx="9810750" cy="7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46920" y="1178086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378691" y="5681839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[‘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FamilySize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’] [‘Alone’]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열을 새로 생성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665007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prstClr val="white"/>
                  </a:solidFill>
                </a:rPr>
                <a:t>SibSp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/Parch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918EA8-6D52-4F94-9774-A657A3A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7" y="2130088"/>
            <a:ext cx="8801100" cy="19526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5F664C-DB61-4665-9056-FB0DE89B0B7A}"/>
              </a:ext>
            </a:extLst>
          </p:cNvPr>
          <p:cNvGrpSpPr/>
          <p:nvPr/>
        </p:nvGrpSpPr>
        <p:grpSpPr>
          <a:xfrm>
            <a:off x="246920" y="3993991"/>
            <a:ext cx="11698158" cy="1123949"/>
            <a:chOff x="287841" y="5446693"/>
            <a:chExt cx="11698158" cy="112394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CBEE777-F5E0-4795-B47F-14C890B2025E}"/>
                </a:ext>
              </a:extLst>
            </p:cNvPr>
            <p:cNvSpPr/>
            <p:nvPr/>
          </p:nvSpPr>
          <p:spPr>
            <a:xfrm>
              <a:off x="378691" y="5681839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95D136-7974-42D1-84FF-425040B2260B}"/>
                </a:ext>
              </a:extLst>
            </p:cNvPr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Qcut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함수를 통해 범위를 나누고 범위에 따라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0-3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사이의 값으로 나타냄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56E5553E-A5B7-4BCC-AEF9-16AC409DD3C9}"/>
                </a:ext>
              </a:extLst>
            </p:cNvPr>
            <p:cNvSpPr/>
            <p:nvPr/>
          </p:nvSpPr>
          <p:spPr>
            <a:xfrm>
              <a:off x="287841" y="5446693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Fare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E042A22-C651-4738-98BA-0FB044F1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0" y="4761062"/>
            <a:ext cx="10394593" cy="775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22D14D-3A26-446C-A553-0F191D40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70" y="5392776"/>
            <a:ext cx="9498666" cy="12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3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942DF8-E41C-4CED-A3D4-083CD3EBDA63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1B40D-9FDB-471B-805F-E2F0D26BFBB2}"/>
              </a:ext>
            </a:extLst>
          </p:cNvPr>
          <p:cNvGrpSpPr/>
          <p:nvPr/>
        </p:nvGrpSpPr>
        <p:grpSpPr>
          <a:xfrm>
            <a:off x="246920" y="1178086"/>
            <a:ext cx="11698158" cy="1123949"/>
            <a:chOff x="287841" y="5446693"/>
            <a:chExt cx="11698158" cy="112394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5C942C-E176-44CB-AC94-E51EF9A46C30}"/>
                </a:ext>
              </a:extLst>
            </p:cNvPr>
            <p:cNvSpPr/>
            <p:nvPr/>
          </p:nvSpPr>
          <p:spPr>
            <a:xfrm>
              <a:off x="410373" y="5733750"/>
              <a:ext cx="11453093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drop['Name','Age','Ticket','Fare','Cabin','Fare_Range','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PassengerId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']</a:t>
              </a:r>
            </a:p>
          </p:txBody>
        </p:sp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AD25B077-7A65-467F-8DF4-BCD6C45AAE3A}"/>
                </a:ext>
              </a:extLst>
            </p:cNvPr>
            <p:cNvSpPr/>
            <p:nvPr/>
          </p:nvSpPr>
          <p:spPr>
            <a:xfrm>
              <a:off x="287841" y="5446693"/>
              <a:ext cx="1665007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Delete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9F6FE4-5D30-4104-8DE5-9D0A2E701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89" b="4215"/>
          <a:stretch/>
        </p:blipFill>
        <p:spPr>
          <a:xfrm>
            <a:off x="401137" y="2142280"/>
            <a:ext cx="10559625" cy="1255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661D26-C950-4DB6-9A53-75BECF28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7" y="3114675"/>
            <a:ext cx="10091371" cy="354474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686559-33B6-4930-9676-6A132DD0A219}"/>
              </a:ext>
            </a:extLst>
          </p:cNvPr>
          <p:cNvSpPr/>
          <p:nvPr/>
        </p:nvSpPr>
        <p:spPr>
          <a:xfrm>
            <a:off x="7105740" y="4640095"/>
            <a:ext cx="3918678" cy="4939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 찾기가 어려워서 삭제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87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3EFF5-C493-49E2-B09D-DC5DF5EC3551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1820111-69F9-421A-9330-A245D8F4AE8F}"/>
              </a:ext>
            </a:extLst>
          </p:cNvPr>
          <p:cNvSpPr/>
          <p:nvPr/>
        </p:nvSpPr>
        <p:spPr>
          <a:xfrm>
            <a:off x="3126919" y="25774"/>
            <a:ext cx="5938160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2E15AF6-5B1A-457C-846D-9FA756D0A82F}"/>
              </a:ext>
            </a:extLst>
          </p:cNvPr>
          <p:cNvGrpSpPr/>
          <p:nvPr/>
        </p:nvGrpSpPr>
        <p:grpSpPr>
          <a:xfrm>
            <a:off x="146683" y="1283527"/>
            <a:ext cx="2219189" cy="4218120"/>
            <a:chOff x="972385" y="1621247"/>
            <a:chExt cx="2219189" cy="4218120"/>
          </a:xfrm>
        </p:grpSpPr>
        <p:sp>
          <p:nvSpPr>
            <p:cNvPr id="36" name="모서리가 둥근 직사각형 14">
              <a:extLst>
                <a:ext uri="{FF2B5EF4-FFF2-40B4-BE49-F238E27FC236}">
                  <a16:creationId xmlns:a16="http://schemas.microsoft.com/office/drawing/2014/main" id="{CAA85CC4-70EA-4C4B-91F0-555377E393AA}"/>
                </a:ext>
              </a:extLst>
            </p:cNvPr>
            <p:cNvSpPr/>
            <p:nvPr/>
          </p:nvSpPr>
          <p:spPr>
            <a:xfrm>
              <a:off x="972385" y="1621247"/>
              <a:ext cx="2219189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Cross Validation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C5EC78-48CF-46AF-A3A1-CAA90BBFD800}"/>
                </a:ext>
              </a:extLst>
            </p:cNvPr>
            <p:cNvGrpSpPr/>
            <p:nvPr/>
          </p:nvGrpSpPr>
          <p:grpSpPr>
            <a:xfrm>
              <a:off x="1037036" y="2200435"/>
              <a:ext cx="2089883" cy="3638932"/>
              <a:chOff x="246917" y="2302035"/>
              <a:chExt cx="2089883" cy="3638932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D4D5A41F-94E8-4004-8EF5-4487962454C9}"/>
                  </a:ext>
                </a:extLst>
              </p:cNvPr>
              <p:cNvSpPr/>
              <p:nvPr/>
            </p:nvSpPr>
            <p:spPr>
              <a:xfrm>
                <a:off x="246921" y="2302035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rbf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-SVM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5836180-63FB-4F63-A515-05DAD7C42D7D}"/>
                  </a:ext>
                </a:extLst>
              </p:cNvPr>
              <p:cNvSpPr/>
              <p:nvPr/>
            </p:nvSpPr>
            <p:spPr>
              <a:xfrm>
                <a:off x="246920" y="2935098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Linear-SVM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060B2AB-2430-45F7-9488-662331B0D0F0}"/>
                  </a:ext>
                </a:extLst>
              </p:cNvPr>
              <p:cNvSpPr/>
              <p:nvPr/>
            </p:nvSpPr>
            <p:spPr>
              <a:xfrm>
                <a:off x="246919" y="3568162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Logistic Regression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3056AC-B060-4E34-A1EC-4B75FDA89100}"/>
                  </a:ext>
                </a:extLst>
              </p:cNvPr>
              <p:cNvSpPr/>
              <p:nvPr/>
            </p:nvSpPr>
            <p:spPr>
              <a:xfrm>
                <a:off x="246919" y="4201225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Decision Tree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79146DF-0B26-4D25-BC4D-B56E5826326A}"/>
                  </a:ext>
                </a:extLst>
              </p:cNvPr>
              <p:cNvSpPr/>
              <p:nvPr/>
            </p:nvSpPr>
            <p:spPr>
              <a:xfrm>
                <a:off x="246918" y="4834288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GussianNB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E797487-E39D-4900-8C5C-35CAC0B26616}"/>
                  </a:ext>
                </a:extLst>
              </p:cNvPr>
              <p:cNvSpPr/>
              <p:nvPr/>
            </p:nvSpPr>
            <p:spPr>
              <a:xfrm>
                <a:off x="246917" y="5447065"/>
                <a:ext cx="2089879" cy="49390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rPr>
                  <a:t>RandomForest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399A4B-458C-4CD5-91BF-C9A09DA3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56" y="4416100"/>
            <a:ext cx="2679269" cy="226494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8CBF9AA-D971-4EB6-A965-457AB79F7EAC}"/>
              </a:ext>
            </a:extLst>
          </p:cNvPr>
          <p:cNvSpPr/>
          <p:nvPr/>
        </p:nvSpPr>
        <p:spPr>
          <a:xfrm>
            <a:off x="2361112" y="3700675"/>
            <a:ext cx="409888" cy="42610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728E1-86CE-4695-92F6-AB5CCEA89FC1}"/>
              </a:ext>
            </a:extLst>
          </p:cNvPr>
          <p:cNvGrpSpPr/>
          <p:nvPr/>
        </p:nvGrpSpPr>
        <p:grpSpPr>
          <a:xfrm>
            <a:off x="2830897" y="1269824"/>
            <a:ext cx="2219189" cy="2972280"/>
            <a:chOff x="8474001" y="1621247"/>
            <a:chExt cx="2219189" cy="2972280"/>
          </a:xfrm>
        </p:grpSpPr>
        <p:sp>
          <p:nvSpPr>
            <p:cNvPr id="43" name="모서리가 둥근 직사각형 14">
              <a:extLst>
                <a:ext uri="{FF2B5EF4-FFF2-40B4-BE49-F238E27FC236}">
                  <a16:creationId xmlns:a16="http://schemas.microsoft.com/office/drawing/2014/main" id="{E7C379EE-DB20-47C4-A852-5365548618DA}"/>
                </a:ext>
              </a:extLst>
            </p:cNvPr>
            <p:cNvSpPr/>
            <p:nvPr/>
          </p:nvSpPr>
          <p:spPr>
            <a:xfrm>
              <a:off x="8474001" y="1621247"/>
              <a:ext cx="2219189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Ensemble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4CC728F-A84A-4556-B432-0E65AF1DE74C}"/>
                </a:ext>
              </a:extLst>
            </p:cNvPr>
            <p:cNvSpPr/>
            <p:nvPr/>
          </p:nvSpPr>
          <p:spPr>
            <a:xfrm>
              <a:off x="8538660" y="2201159"/>
              <a:ext cx="2089879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AdaBoostClassifier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3A7A86B-C88B-4F28-A7FF-8EA2CD13D764}"/>
                </a:ext>
              </a:extLst>
            </p:cNvPr>
            <p:cNvSpPr/>
            <p:nvPr/>
          </p:nvSpPr>
          <p:spPr>
            <a:xfrm>
              <a:off x="8538659" y="2832588"/>
              <a:ext cx="2089879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xgboost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A7856C-CC3D-429E-A6C1-F5B321FE3A09}"/>
                </a:ext>
              </a:extLst>
            </p:cNvPr>
            <p:cNvSpPr/>
            <p:nvPr/>
          </p:nvSpPr>
          <p:spPr>
            <a:xfrm>
              <a:off x="8538658" y="3464017"/>
              <a:ext cx="2089879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BaggingClassifier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68E95DD-B493-42B7-9D4A-40A3C8F6600B}"/>
                </a:ext>
              </a:extLst>
            </p:cNvPr>
            <p:cNvSpPr/>
            <p:nvPr/>
          </p:nvSpPr>
          <p:spPr>
            <a:xfrm>
              <a:off x="8538657" y="4099625"/>
              <a:ext cx="2089879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GradientBoosting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49" name="모서리가 둥근 직사각형 14">
            <a:extLst>
              <a:ext uri="{FF2B5EF4-FFF2-40B4-BE49-F238E27FC236}">
                <a16:creationId xmlns:a16="http://schemas.microsoft.com/office/drawing/2014/main" id="{7FFC31F9-A604-4F06-9CAA-79B5311E8396}"/>
              </a:ext>
            </a:extLst>
          </p:cNvPr>
          <p:cNvSpPr/>
          <p:nvPr/>
        </p:nvSpPr>
        <p:spPr>
          <a:xfrm>
            <a:off x="5515111" y="1234783"/>
            <a:ext cx="2219189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Adaboost</a:t>
            </a:r>
            <a:r>
              <a:rPr lang="ko-KR" altLang="en-US" sz="1600" b="1" dirty="0">
                <a:solidFill>
                  <a:prstClr val="white"/>
                </a:solidFill>
              </a:rPr>
              <a:t>를 적용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52" name="그림 51" descr="테이블이(가) 표시된 사진&#10;&#10;자동 생성된 설명">
            <a:extLst>
              <a:ext uri="{FF2B5EF4-FFF2-40B4-BE49-F238E27FC236}">
                <a16:creationId xmlns:a16="http://schemas.microsoft.com/office/drawing/2014/main" id="{47C6F631-040F-4745-884D-8E9FB4F28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9" y="1862715"/>
            <a:ext cx="5491234" cy="3698877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FF21F-1067-48CA-9F44-6EBF766858D5}"/>
              </a:ext>
            </a:extLst>
          </p:cNvPr>
          <p:cNvSpPr/>
          <p:nvPr/>
        </p:nvSpPr>
        <p:spPr>
          <a:xfrm>
            <a:off x="5895715" y="5870586"/>
            <a:ext cx="5668212" cy="4939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B0502040204020203" pitchFamily="18" charset="-34"/>
              </a:rPr>
              <a:t>Initial_0 </a:t>
            </a:r>
            <a:r>
              <a:rPr lang="ko-KR" altLang="en-US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B0502040204020203" pitchFamily="18" charset="-34"/>
              </a:rPr>
              <a:t>값을 제거하여 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B0502040204020203" pitchFamily="18" charset="-34"/>
              </a:rPr>
              <a:t>accuracy </a:t>
            </a:r>
            <a:r>
              <a:rPr lang="ko-KR" altLang="en-US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B0502040204020203" pitchFamily="18" charset="-34"/>
              </a:rPr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12844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9FE2B-14F6-4004-B4F1-1E02EF7381C0}"/>
              </a:ext>
            </a:extLst>
          </p:cNvPr>
          <p:cNvSpPr/>
          <p:nvPr/>
        </p:nvSpPr>
        <p:spPr>
          <a:xfrm>
            <a:off x="0" y="1"/>
            <a:ext cx="12192000" cy="11464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11CBCE-3E95-4658-9789-5377C8DF7985}"/>
              </a:ext>
            </a:extLst>
          </p:cNvPr>
          <p:cNvSpPr/>
          <p:nvPr/>
        </p:nvSpPr>
        <p:spPr>
          <a:xfrm>
            <a:off x="2510186" y="19027"/>
            <a:ext cx="7171626" cy="22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600" b="1" i="1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78808D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73D45-7EE7-4D47-9E44-492CFB27EBB0}"/>
              </a:ext>
            </a:extLst>
          </p:cNvPr>
          <p:cNvGrpSpPr/>
          <p:nvPr/>
        </p:nvGrpSpPr>
        <p:grpSpPr>
          <a:xfrm>
            <a:off x="246919" y="1227057"/>
            <a:ext cx="11698160" cy="1076828"/>
            <a:chOff x="287839" y="5493814"/>
            <a:chExt cx="11698160" cy="107682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A0F1B59-D281-4513-90C6-62622934CECB}"/>
                </a:ext>
              </a:extLst>
            </p:cNvPr>
            <p:cNvSpPr/>
            <p:nvPr/>
          </p:nvSpPr>
          <p:spPr>
            <a:xfrm>
              <a:off x="410372" y="5977448"/>
              <a:ext cx="6964221" cy="4939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Pipeline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함수를 만들어서 유동적으로 데이터를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하기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28DF20-8F9F-49BF-A389-7A7BAA054CE7}"/>
                </a:ext>
              </a:extLst>
            </p:cNvPr>
            <p:cNvSpPr/>
            <p:nvPr/>
          </p:nvSpPr>
          <p:spPr>
            <a:xfrm>
              <a:off x="442058" y="5712934"/>
              <a:ext cx="1154394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모서리가 둥근 직사각형 14">
              <a:extLst>
                <a:ext uri="{FF2B5EF4-FFF2-40B4-BE49-F238E27FC236}">
                  <a16:creationId xmlns:a16="http://schemas.microsoft.com/office/drawing/2014/main" id="{6F64C0DD-286C-4C05-B20F-2C41FA608E8E}"/>
                </a:ext>
              </a:extLst>
            </p:cNvPr>
            <p:cNvSpPr/>
            <p:nvPr/>
          </p:nvSpPr>
          <p:spPr>
            <a:xfrm>
              <a:off x="287839" y="5493814"/>
              <a:ext cx="3623116" cy="36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prstClr val="white"/>
                  </a:solidFill>
                </a:rPr>
                <a:t>앞으로 더 해보고 싶은 것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2F0C56-2C55-4AB3-A812-87FF2810E2D8}"/>
              </a:ext>
            </a:extLst>
          </p:cNvPr>
          <p:cNvSpPr/>
          <p:nvPr/>
        </p:nvSpPr>
        <p:spPr>
          <a:xfrm>
            <a:off x="369452" y="2269515"/>
            <a:ext cx="6964221" cy="4939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앙상블 모델에서 파라미터 조절해보기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87A6AFA-9C59-4F90-9B02-C8C19110018E}"/>
              </a:ext>
            </a:extLst>
          </p:cNvPr>
          <p:cNvSpPr/>
          <p:nvPr/>
        </p:nvSpPr>
        <p:spPr>
          <a:xfrm>
            <a:off x="369451" y="2828339"/>
            <a:ext cx="6964221" cy="4939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성능 지표를 생각하고 적용해보기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3B6C4-C4B1-4BFD-8A8B-81F7DF6A82C4}"/>
              </a:ext>
            </a:extLst>
          </p:cNvPr>
          <p:cNvSpPr/>
          <p:nvPr/>
        </p:nvSpPr>
        <p:spPr>
          <a:xfrm>
            <a:off x="2689655" y="42588"/>
            <a:ext cx="717162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노하우 및 소감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B3AF17D-D9C4-4B39-BA84-D8527CAE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90948"/>
              </p:ext>
            </p:extLst>
          </p:nvPr>
        </p:nvGraphicFramePr>
        <p:xfrm>
          <a:off x="369451" y="4433224"/>
          <a:ext cx="9011493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4553">
                  <a:extLst>
                    <a:ext uri="{9D8B030D-6E8A-4147-A177-3AD203B41FA5}">
                      <a16:colId xmlns:a16="http://schemas.microsoft.com/office/drawing/2014/main" val="3912244109"/>
                    </a:ext>
                  </a:extLst>
                </a:gridCol>
                <a:gridCol w="2671482">
                  <a:extLst>
                    <a:ext uri="{9D8B030D-6E8A-4147-A177-3AD203B41FA5}">
                      <a16:colId xmlns:a16="http://schemas.microsoft.com/office/drawing/2014/main" val="1987995054"/>
                    </a:ext>
                  </a:extLst>
                </a:gridCol>
                <a:gridCol w="3185458">
                  <a:extLst>
                    <a:ext uri="{9D8B030D-6E8A-4147-A177-3AD203B41FA5}">
                      <a16:colId xmlns:a16="http://schemas.microsoft.com/office/drawing/2014/main" val="131488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Private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PUBLIC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0.77990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0.77033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Ticket/Cabin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포함된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0.81339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0.76555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54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titanic baseline - Fare 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0.84126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0.71917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957150"/>
                  </a:ext>
                </a:extLst>
              </a:tr>
            </a:tbl>
          </a:graphicData>
        </a:graphic>
      </p:graphicFrame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726B95AF-1DE5-406F-8511-F00EA9A23D32}"/>
              </a:ext>
            </a:extLst>
          </p:cNvPr>
          <p:cNvSpPr/>
          <p:nvPr/>
        </p:nvSpPr>
        <p:spPr>
          <a:xfrm>
            <a:off x="246919" y="3834411"/>
            <a:ext cx="3623116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PUBLIC Score &amp; Private Score</a:t>
            </a:r>
          </a:p>
        </p:txBody>
      </p:sp>
    </p:spTree>
    <p:extLst>
      <p:ext uri="{BB962C8B-B14F-4D97-AF65-F5344CB8AC3E}">
        <p14:creationId xmlns:p14="http://schemas.microsoft.com/office/powerpoint/2010/main" val="230756751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236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Angsana New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권혁재</cp:lastModifiedBy>
  <cp:revision>28</cp:revision>
  <dcterms:created xsi:type="dcterms:W3CDTF">2020-05-10T05:16:49Z</dcterms:created>
  <dcterms:modified xsi:type="dcterms:W3CDTF">2020-12-03T06:40:00Z</dcterms:modified>
  <cp:version/>
</cp:coreProperties>
</file>