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9" r:id="rId1"/>
  </p:sldMasterIdLst>
  <p:sldIdLst>
    <p:sldId id="257" r:id="rId2"/>
    <p:sldId id="258" r:id="rId3"/>
    <p:sldId id="259" r:id="rId4"/>
    <p:sldId id="260" r:id="rId5"/>
    <p:sldId id="267" r:id="rId6"/>
    <p:sldId id="269" r:id="rId7"/>
    <p:sldId id="268" r:id="rId8"/>
    <p:sldId id="265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18" y="3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1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70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03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1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0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4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9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13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5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2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58971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 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3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24190" y="2019696"/>
            <a:ext cx="534361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>
                <a:solidFill>
                  <a:srgbClr val="ff7954"/>
                </a:solidFill>
              </a:rPr>
              <a:t>Titanic_Kaggle</a:t>
            </a:r>
            <a:endParaRPr lang="en-US" altLang="ko-KR" sz="4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5302826" y="3621562"/>
            <a:ext cx="1790700" cy="393700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prstClr val="white"/>
                </a:solidFill>
              </a:rPr>
              <a:t>김재호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436562" y="688184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srgbClr val="FF7954"/>
                </a:solidFill>
              </a:rPr>
              <a:t>대회 개요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www.pptbizcam.co.kr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F5B85419-C80B-4191-B3A3-A1491EB4DA0F}"/>
              </a:ext>
            </a:extLst>
          </p:cNvPr>
          <p:cNvGrpSpPr/>
          <p:nvPr/>
        </p:nvGrpSpPr>
        <p:grpSpPr>
          <a:xfrm>
            <a:off x="2208643" y="1227145"/>
            <a:ext cx="275933" cy="425472"/>
            <a:chOff x="931886" y="1683184"/>
            <a:chExt cx="236514" cy="364691"/>
          </a:xfrm>
          <a:solidFill>
            <a:srgbClr val="FF7954"/>
          </a:solidFill>
        </p:grpSpPr>
        <p:sp>
          <p:nvSpPr>
            <p:cNvPr id="12" name="모서리가 둥근 직사각형 47">
              <a:extLst>
                <a:ext uri="{FF2B5EF4-FFF2-40B4-BE49-F238E27FC236}">
                  <a16:creationId xmlns="" xmlns:a16="http://schemas.microsoft.com/office/drawing/2014/main" id="{057684F8-3726-4B28-9703-F483D858B719}"/>
                </a:ext>
              </a:extLst>
            </p:cNvPr>
            <p:cNvSpPr/>
            <p:nvPr/>
          </p:nvSpPr>
          <p:spPr>
            <a:xfrm>
              <a:off x="931886" y="1683184"/>
              <a:ext cx="236514" cy="364691"/>
            </a:xfrm>
            <a:prstGeom prst="roundRect">
              <a:avLst/>
            </a:prstGeom>
            <a:noFill/>
            <a:ln w="28575"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86B97139-7E03-4CC5-83AD-30E0B4E884BD}"/>
                </a:ext>
              </a:extLst>
            </p:cNvPr>
            <p:cNvCxnSpPr/>
            <p:nvPr/>
          </p:nvCxnSpPr>
          <p:spPr>
            <a:xfrm>
              <a:off x="973161" y="1743292"/>
              <a:ext cx="144000" cy="0"/>
            </a:xfrm>
            <a:prstGeom prst="line">
              <a:avLst/>
            </a:prstGeom>
            <a:grpFill/>
            <a:ln w="28575" cap="rnd">
              <a:solidFill>
                <a:srgbClr val="FF79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77DA9ABF-7BB6-4298-B815-7B179E29E29D}"/>
                </a:ext>
              </a:extLst>
            </p:cNvPr>
            <p:cNvCxnSpPr/>
            <p:nvPr/>
          </p:nvCxnSpPr>
          <p:spPr>
            <a:xfrm>
              <a:off x="973161" y="1819492"/>
              <a:ext cx="144000" cy="0"/>
            </a:xfrm>
            <a:prstGeom prst="line">
              <a:avLst/>
            </a:prstGeom>
            <a:grpFill/>
            <a:ln w="28575" cap="rnd">
              <a:solidFill>
                <a:srgbClr val="FF79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9CD84956-1DA2-4181-B44C-0B05D9DC1F86}"/>
                </a:ext>
              </a:extLst>
            </p:cNvPr>
            <p:cNvCxnSpPr/>
            <p:nvPr/>
          </p:nvCxnSpPr>
          <p:spPr>
            <a:xfrm>
              <a:off x="973161" y="1895692"/>
              <a:ext cx="144000" cy="0"/>
            </a:xfrm>
            <a:prstGeom prst="line">
              <a:avLst/>
            </a:prstGeom>
            <a:grpFill/>
            <a:ln w="28575" cap="rnd">
              <a:solidFill>
                <a:srgbClr val="FF79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2BF714EE-6E36-4C7E-8F89-DD34D0C03F93}"/>
                </a:ext>
              </a:extLst>
            </p:cNvPr>
            <p:cNvCxnSpPr/>
            <p:nvPr/>
          </p:nvCxnSpPr>
          <p:spPr>
            <a:xfrm>
              <a:off x="973161" y="1971892"/>
              <a:ext cx="144000" cy="0"/>
            </a:xfrm>
            <a:prstGeom prst="line">
              <a:avLst/>
            </a:prstGeom>
            <a:grpFill/>
            <a:ln w="28575" cap="rnd">
              <a:solidFill>
                <a:srgbClr val="FF79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660650" y="1439881"/>
            <a:ext cx="7937500" cy="1446550"/>
          </a:xfrm>
          <a:prstGeom prst="rect">
            <a:avLst/>
          </a:prstGeom>
          <a:noFill/>
          <a:ln>
            <a:solidFill>
              <a:srgbClr val="FF795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+mj-ea"/>
                <a:ea typeface="+mj-ea"/>
              </a:rPr>
              <a:t>1) “RMS </a:t>
            </a:r>
            <a:r>
              <a:rPr lang="ko-KR" altLang="en-US" sz="2200" dirty="0" err="1" smtClean="0">
                <a:latin typeface="+mj-ea"/>
                <a:ea typeface="+mj-ea"/>
              </a:rPr>
              <a:t>타이타닉</a:t>
            </a:r>
            <a:r>
              <a:rPr lang="en-US" altLang="ko-KR" sz="2200" dirty="0" smtClean="0">
                <a:latin typeface="+mj-ea"/>
                <a:ea typeface="+mj-ea"/>
              </a:rPr>
              <a:t>”</a:t>
            </a:r>
            <a:r>
              <a:rPr lang="ko-KR" altLang="en-US" sz="2200" dirty="0" smtClean="0">
                <a:latin typeface="+mj-ea"/>
                <a:ea typeface="+mj-ea"/>
              </a:rPr>
              <a:t>의 데이터를 기반으로 어떤 부류의 사람들이 생존할 가능성이 더 높았는지에 관해 분석</a:t>
            </a:r>
            <a:endParaRPr lang="en-US" altLang="ko-KR" sz="2200" dirty="0" smtClean="0">
              <a:latin typeface="+mj-ea"/>
              <a:ea typeface="+mj-ea"/>
            </a:endParaRPr>
          </a:p>
          <a:p>
            <a:endParaRPr lang="en-US" altLang="ko-KR" sz="2200" dirty="0">
              <a:latin typeface="+mj-ea"/>
              <a:ea typeface="+mj-ea"/>
            </a:endParaRPr>
          </a:p>
          <a:p>
            <a:r>
              <a:rPr lang="en-US" altLang="ko-KR" sz="2200" dirty="0" smtClean="0">
                <a:latin typeface="+mj-ea"/>
                <a:ea typeface="+mj-ea"/>
              </a:rPr>
              <a:t>2) </a:t>
            </a:r>
            <a:r>
              <a:rPr lang="ko-KR" altLang="en-US" sz="2200" dirty="0" err="1" smtClean="0">
                <a:latin typeface="+mj-ea"/>
                <a:ea typeface="+mj-ea"/>
              </a:rPr>
              <a:t>머신러닝</a:t>
            </a:r>
            <a:r>
              <a:rPr lang="ko-KR" altLang="en-US" sz="2200" dirty="0" smtClean="0">
                <a:latin typeface="+mj-ea"/>
                <a:ea typeface="+mj-ea"/>
              </a:rPr>
              <a:t> 모델을 만들어서 승객의 생존 유무 예측</a:t>
            </a:r>
            <a:endParaRPr lang="en-US" altLang="ko-KR" sz="2200" dirty="0" smtClean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576" y="2939073"/>
            <a:ext cx="8324854" cy="336664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307447" y="6382639"/>
            <a:ext cx="7862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/>
              <a:t>https://ko.wikipedia.org/wiki/RMS_%ED%83%80%EC%9D%B4%ED%83%80%EB%8B%89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3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FF6600"/>
                </a:solidFill>
              </a:rPr>
              <a:t>Feature</a:t>
            </a:r>
            <a:r>
              <a:rPr lang="en-US" altLang="ko-KR" sz="2400" b="1" i="1" kern="0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Engineering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www.pptbizcam.co.kr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3BDACD84-B28F-4FE8-A359-E9B955098D8C}"/>
              </a:ext>
            </a:extLst>
          </p:cNvPr>
          <p:cNvCxnSpPr>
            <a:stCxn id="19" idx="0"/>
            <a:endCxn id="43" idx="0"/>
          </p:cNvCxnSpPr>
          <p:nvPr/>
        </p:nvCxnSpPr>
        <p:spPr>
          <a:xfrm flipV="1">
            <a:off x="2527971" y="3848902"/>
            <a:ext cx="8095697" cy="2"/>
          </a:xfrm>
          <a:prstGeom prst="line">
            <a:avLst/>
          </a:prstGeom>
          <a:ln w="19050">
            <a:solidFill>
              <a:srgbClr val="FF795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6BF83E6-32D9-4885-A4FD-973AB7587693}"/>
              </a:ext>
            </a:extLst>
          </p:cNvPr>
          <p:cNvGrpSpPr/>
          <p:nvPr/>
        </p:nvGrpSpPr>
        <p:grpSpPr>
          <a:xfrm>
            <a:off x="1308489" y="3141605"/>
            <a:ext cx="1219481" cy="1414598"/>
            <a:chOff x="3001181" y="2880318"/>
            <a:chExt cx="1005343" cy="1166198"/>
          </a:xfrm>
        </p:grpSpPr>
        <p:sp>
          <p:nvSpPr>
            <p:cNvPr id="19" name="이등변 삼각형 18">
              <a:extLst>
                <a:ext uri="{FF2B5EF4-FFF2-40B4-BE49-F238E27FC236}">
                  <a16:creationId xmlns="" xmlns:a16="http://schemas.microsoft.com/office/drawing/2014/main" id="{65E2A89F-938D-4AA8-BDEE-4920D6B2E8E3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="" xmlns:a16="http://schemas.microsoft.com/office/drawing/2014/main" id="{0888CDDB-88ED-46F8-B6D2-F6C1C9352393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ED8D9C6-5E23-4BCB-8622-1B4054051C66}"/>
              </a:ext>
            </a:extLst>
          </p:cNvPr>
          <p:cNvSpPr/>
          <p:nvPr/>
        </p:nvSpPr>
        <p:spPr>
          <a:xfrm>
            <a:off x="1563021" y="5255140"/>
            <a:ext cx="28865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Age_Cat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= {&lt;=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16 (0)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&gt;16 (1),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&gt;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32 (2), &gt; 48, &gt; 64 (3)}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8B1D17EC-2E67-403F-BA2E-72F51FAD7F2B}"/>
              </a:ext>
            </a:extLst>
          </p:cNvPr>
          <p:cNvGrpSpPr/>
          <p:nvPr/>
        </p:nvGrpSpPr>
        <p:grpSpPr>
          <a:xfrm>
            <a:off x="1126318" y="4561337"/>
            <a:ext cx="1267305" cy="1011521"/>
            <a:chOff x="2379639" y="4122534"/>
            <a:chExt cx="1453949" cy="1160494"/>
          </a:xfrm>
        </p:grpSpPr>
        <p:sp>
          <p:nvSpPr>
            <p:cNvPr id="23" name="자유형: 도형 28">
              <a:extLst>
                <a:ext uri="{FF2B5EF4-FFF2-40B4-BE49-F238E27FC236}">
                  <a16:creationId xmlns="" xmlns:a16="http://schemas.microsoft.com/office/drawing/2014/main" id="{C0720130-9B2F-48E4-8148-0CA7E025FAB3}"/>
                </a:ext>
              </a:extLst>
            </p:cNvPr>
            <p:cNvSpPr/>
            <p:nvPr/>
          </p:nvSpPr>
          <p:spPr>
            <a:xfrm rot="19800000">
              <a:off x="2379639" y="4122534"/>
              <a:ext cx="1453949" cy="724895"/>
            </a:xfrm>
            <a:custGeom>
              <a:avLst/>
              <a:gdLst>
                <a:gd name="connsiteX0" fmla="*/ 1453949 w 1453949"/>
                <a:gd name="connsiteY0" fmla="*/ 1185 h 724895"/>
                <a:gd name="connsiteX1" fmla="*/ 1453949 w 1453949"/>
                <a:gd name="connsiteY1" fmla="*/ 32518 h 724895"/>
                <a:gd name="connsiteX2" fmla="*/ 593249 w 1453949"/>
                <a:gd name="connsiteY2" fmla="*/ 32518 h 724895"/>
                <a:gd name="connsiteX3" fmla="*/ 534910 w 1453949"/>
                <a:gd name="connsiteY3" fmla="*/ 38399 h 724895"/>
                <a:gd name="connsiteX4" fmla="*/ 531707 w 1453949"/>
                <a:gd name="connsiteY4" fmla="*/ 39393 h 724895"/>
                <a:gd name="connsiteX5" fmla="*/ 515496 w 1453949"/>
                <a:gd name="connsiteY5" fmla="*/ 40524 h 724895"/>
                <a:gd name="connsiteX6" fmla="*/ 339727 w 1453949"/>
                <a:gd name="connsiteY6" fmla="*/ 175396 h 724895"/>
                <a:gd name="connsiteX7" fmla="*/ 22474 w 1453949"/>
                <a:gd name="connsiteY7" fmla="*/ 724895 h 724895"/>
                <a:gd name="connsiteX8" fmla="*/ 0 w 1453949"/>
                <a:gd name="connsiteY8" fmla="*/ 711920 h 724895"/>
                <a:gd name="connsiteX9" fmla="*/ 327852 w 1453949"/>
                <a:gd name="connsiteY9" fmla="*/ 144063 h 724895"/>
                <a:gd name="connsiteX10" fmla="*/ 558396 w 1453949"/>
                <a:gd name="connsiteY10" fmla="*/ 0 h 724895"/>
                <a:gd name="connsiteX11" fmla="*/ 603436 w 1453949"/>
                <a:gd name="connsiteY11" fmla="*/ 1185 h 72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3949" h="724895">
                  <a:moveTo>
                    <a:pt x="1453949" y="1185"/>
                  </a:moveTo>
                  <a:lnTo>
                    <a:pt x="1453949" y="32518"/>
                  </a:lnTo>
                  <a:lnTo>
                    <a:pt x="593249" y="32518"/>
                  </a:lnTo>
                  <a:cubicBezTo>
                    <a:pt x="573265" y="32518"/>
                    <a:pt x="553754" y="34543"/>
                    <a:pt x="534910" y="38399"/>
                  </a:cubicBezTo>
                  <a:lnTo>
                    <a:pt x="531707" y="39393"/>
                  </a:lnTo>
                  <a:lnTo>
                    <a:pt x="515496" y="40524"/>
                  </a:lnTo>
                  <a:cubicBezTo>
                    <a:pt x="443938" y="59697"/>
                    <a:pt x="379695" y="106170"/>
                    <a:pt x="339727" y="175396"/>
                  </a:cubicBezTo>
                  <a:lnTo>
                    <a:pt x="22474" y="724895"/>
                  </a:lnTo>
                  <a:lnTo>
                    <a:pt x="0" y="711920"/>
                  </a:lnTo>
                  <a:lnTo>
                    <a:pt x="327852" y="144063"/>
                  </a:lnTo>
                  <a:cubicBezTo>
                    <a:pt x="377812" y="57530"/>
                    <a:pt x="465702" y="6550"/>
                    <a:pt x="558396" y="0"/>
                  </a:cubicBezTo>
                  <a:lnTo>
                    <a:pt x="603436" y="1185"/>
                  </a:lnTo>
                  <a:close/>
                </a:path>
              </a:pathLst>
            </a:cu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59A45533-8D1D-499E-9AD9-D6460098A00D}"/>
                </a:ext>
              </a:extLst>
            </p:cNvPr>
            <p:cNvSpPr/>
            <p:nvPr/>
          </p:nvSpPr>
          <p:spPr>
            <a:xfrm>
              <a:off x="2572251" y="5096717"/>
              <a:ext cx="186311" cy="186311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BDA90E74-B77D-4488-B8DE-DC13EE0F1722}"/>
              </a:ext>
            </a:extLst>
          </p:cNvPr>
          <p:cNvGrpSpPr/>
          <p:nvPr/>
        </p:nvGrpSpPr>
        <p:grpSpPr>
          <a:xfrm rot="10800000" flipH="1">
            <a:off x="3585980" y="2130080"/>
            <a:ext cx="1267305" cy="1011521"/>
            <a:chOff x="2379639" y="4122534"/>
            <a:chExt cx="1453949" cy="1160494"/>
          </a:xfrm>
        </p:grpSpPr>
        <p:sp>
          <p:nvSpPr>
            <p:cNvPr id="26" name="자유형: 도형 31">
              <a:extLst>
                <a:ext uri="{FF2B5EF4-FFF2-40B4-BE49-F238E27FC236}">
                  <a16:creationId xmlns="" xmlns:a16="http://schemas.microsoft.com/office/drawing/2014/main" id="{9B6BEB01-C0FC-4CE8-BAA2-195F01860F64}"/>
                </a:ext>
              </a:extLst>
            </p:cNvPr>
            <p:cNvSpPr/>
            <p:nvPr/>
          </p:nvSpPr>
          <p:spPr>
            <a:xfrm rot="19800000">
              <a:off x="2379639" y="4122534"/>
              <a:ext cx="1453949" cy="724895"/>
            </a:xfrm>
            <a:custGeom>
              <a:avLst/>
              <a:gdLst>
                <a:gd name="connsiteX0" fmla="*/ 1453949 w 1453949"/>
                <a:gd name="connsiteY0" fmla="*/ 1185 h 724895"/>
                <a:gd name="connsiteX1" fmla="*/ 1453949 w 1453949"/>
                <a:gd name="connsiteY1" fmla="*/ 32518 h 724895"/>
                <a:gd name="connsiteX2" fmla="*/ 593249 w 1453949"/>
                <a:gd name="connsiteY2" fmla="*/ 32518 h 724895"/>
                <a:gd name="connsiteX3" fmla="*/ 534910 w 1453949"/>
                <a:gd name="connsiteY3" fmla="*/ 38399 h 724895"/>
                <a:gd name="connsiteX4" fmla="*/ 531707 w 1453949"/>
                <a:gd name="connsiteY4" fmla="*/ 39393 h 724895"/>
                <a:gd name="connsiteX5" fmla="*/ 515496 w 1453949"/>
                <a:gd name="connsiteY5" fmla="*/ 40524 h 724895"/>
                <a:gd name="connsiteX6" fmla="*/ 339727 w 1453949"/>
                <a:gd name="connsiteY6" fmla="*/ 175396 h 724895"/>
                <a:gd name="connsiteX7" fmla="*/ 22474 w 1453949"/>
                <a:gd name="connsiteY7" fmla="*/ 724895 h 724895"/>
                <a:gd name="connsiteX8" fmla="*/ 0 w 1453949"/>
                <a:gd name="connsiteY8" fmla="*/ 711920 h 724895"/>
                <a:gd name="connsiteX9" fmla="*/ 327852 w 1453949"/>
                <a:gd name="connsiteY9" fmla="*/ 144063 h 724895"/>
                <a:gd name="connsiteX10" fmla="*/ 558396 w 1453949"/>
                <a:gd name="connsiteY10" fmla="*/ 0 h 724895"/>
                <a:gd name="connsiteX11" fmla="*/ 603436 w 1453949"/>
                <a:gd name="connsiteY11" fmla="*/ 1185 h 72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3949" h="724895">
                  <a:moveTo>
                    <a:pt x="1453949" y="1185"/>
                  </a:moveTo>
                  <a:lnTo>
                    <a:pt x="1453949" y="32518"/>
                  </a:lnTo>
                  <a:lnTo>
                    <a:pt x="593249" y="32518"/>
                  </a:lnTo>
                  <a:cubicBezTo>
                    <a:pt x="573265" y="32518"/>
                    <a:pt x="553754" y="34543"/>
                    <a:pt x="534910" y="38399"/>
                  </a:cubicBezTo>
                  <a:lnTo>
                    <a:pt x="531707" y="39393"/>
                  </a:lnTo>
                  <a:lnTo>
                    <a:pt x="515496" y="40524"/>
                  </a:lnTo>
                  <a:cubicBezTo>
                    <a:pt x="443938" y="59697"/>
                    <a:pt x="379695" y="106170"/>
                    <a:pt x="339727" y="175396"/>
                  </a:cubicBezTo>
                  <a:lnTo>
                    <a:pt x="22474" y="724895"/>
                  </a:lnTo>
                  <a:lnTo>
                    <a:pt x="0" y="711920"/>
                  </a:lnTo>
                  <a:lnTo>
                    <a:pt x="327852" y="144063"/>
                  </a:lnTo>
                  <a:cubicBezTo>
                    <a:pt x="377812" y="57530"/>
                    <a:pt x="465702" y="6550"/>
                    <a:pt x="558396" y="0"/>
                  </a:cubicBezTo>
                  <a:lnTo>
                    <a:pt x="603436" y="1185"/>
                  </a:lnTo>
                  <a:close/>
                </a:path>
              </a:pathLst>
            </a:cu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ADB54700-36E9-46FC-956F-138B41B7ADA6}"/>
                </a:ext>
              </a:extLst>
            </p:cNvPr>
            <p:cNvSpPr/>
            <p:nvPr/>
          </p:nvSpPr>
          <p:spPr>
            <a:xfrm>
              <a:off x="2572251" y="5096717"/>
              <a:ext cx="186311" cy="186311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45FF9688-A5A8-48CD-926E-AC75CCAD33C8}"/>
              </a:ext>
            </a:extLst>
          </p:cNvPr>
          <p:cNvGrpSpPr/>
          <p:nvPr/>
        </p:nvGrpSpPr>
        <p:grpSpPr>
          <a:xfrm>
            <a:off x="3585980" y="3141604"/>
            <a:ext cx="1219481" cy="1414598"/>
            <a:chOff x="3001181" y="2880318"/>
            <a:chExt cx="1005343" cy="1166198"/>
          </a:xfrm>
        </p:grpSpPr>
        <p:sp>
          <p:nvSpPr>
            <p:cNvPr id="29" name="이등변 삼각형 28">
              <a:extLst>
                <a:ext uri="{FF2B5EF4-FFF2-40B4-BE49-F238E27FC236}">
                  <a16:creationId xmlns="" xmlns:a16="http://schemas.microsoft.com/office/drawing/2014/main" id="{74DE07E7-5459-422E-B42A-7D31315DE45B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="" xmlns:a16="http://schemas.microsoft.com/office/drawing/2014/main" id="{925E606A-D94E-4D71-AE71-76EAAD595B2C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1B6A0F0-B920-4328-926D-63FFA5F1987D}"/>
              </a:ext>
            </a:extLst>
          </p:cNvPr>
          <p:cNvSpPr/>
          <p:nvPr/>
        </p:nvSpPr>
        <p:spPr>
          <a:xfrm>
            <a:off x="4048429" y="1288024"/>
            <a:ext cx="277529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Family_Size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400" dirty="0" smtClean="0"/>
              <a:t>= dataset</a:t>
            </a:r>
            <a:r>
              <a:rPr lang="en-US" altLang="ko-KR" sz="1400" dirty="0"/>
              <a:t>['</a:t>
            </a:r>
            <a:r>
              <a:rPr lang="en-US" altLang="ko-KR" sz="1400" dirty="0" err="1"/>
              <a:t>SibSp</a:t>
            </a:r>
            <a:r>
              <a:rPr lang="en-US" altLang="ko-KR" sz="1400" dirty="0"/>
              <a:t>'] </a:t>
            </a:r>
            <a:endParaRPr lang="en-US" altLang="ko-KR" sz="1400" dirty="0" smtClean="0"/>
          </a:p>
          <a:p>
            <a:r>
              <a:rPr lang="en-US" altLang="ko-KR" sz="1400" dirty="0" smtClean="0"/>
              <a:t>+</a:t>
            </a:r>
            <a:r>
              <a:rPr lang="en-US" altLang="ko-KR" sz="1400" dirty="0"/>
              <a:t> dataset['Parch'] + </a:t>
            </a:r>
            <a:r>
              <a:rPr lang="en-US" altLang="ko-KR" sz="1400" dirty="0" smtClean="0"/>
              <a:t>1(#</a:t>
            </a:r>
            <a:r>
              <a:rPr lang="ko-KR" altLang="en-US" sz="1400" dirty="0" smtClean="0"/>
              <a:t>본인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5A806C10-CF16-46C2-BFAD-B59CA0CB5E1B}"/>
              </a:ext>
            </a:extLst>
          </p:cNvPr>
          <p:cNvGrpSpPr/>
          <p:nvPr/>
        </p:nvGrpSpPr>
        <p:grpSpPr>
          <a:xfrm>
            <a:off x="5824125" y="3141604"/>
            <a:ext cx="1219481" cy="1414598"/>
            <a:chOff x="3001181" y="2880318"/>
            <a:chExt cx="1005343" cy="1166198"/>
          </a:xfrm>
        </p:grpSpPr>
        <p:sp>
          <p:nvSpPr>
            <p:cNvPr id="33" name="이등변 삼각형 32">
              <a:extLst>
                <a:ext uri="{FF2B5EF4-FFF2-40B4-BE49-F238E27FC236}">
                  <a16:creationId xmlns="" xmlns:a16="http://schemas.microsoft.com/office/drawing/2014/main" id="{073D53C0-79EF-4575-B3D5-F989B5A0F9D0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="" xmlns:a16="http://schemas.microsoft.com/office/drawing/2014/main" id="{F2E28739-F46B-409A-B214-81D88FCEFB5C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6555DC9-58A1-4C4F-B44A-B765D5DFB60E}"/>
              </a:ext>
            </a:extLst>
          </p:cNvPr>
          <p:cNvSpPr/>
          <p:nvPr/>
        </p:nvSpPr>
        <p:spPr>
          <a:xfrm>
            <a:off x="6105932" y="5255139"/>
            <a:ext cx="27967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Age*Class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= </a:t>
            </a:r>
            <a:r>
              <a:rPr lang="en-US" altLang="ko-KR" sz="1400" dirty="0" err="1" smtClean="0"/>
              <a:t>dataset.Age</a:t>
            </a:r>
            <a:r>
              <a:rPr lang="en-US" altLang="ko-KR" sz="1400" dirty="0" smtClean="0"/>
              <a:t> * </a:t>
            </a:r>
            <a:r>
              <a:rPr lang="en-US" altLang="ko-KR" sz="1400" dirty="0" err="1" smtClean="0"/>
              <a:t>dataset.Pclass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8C915494-322A-4688-84B4-563FAE0F7257}"/>
              </a:ext>
            </a:extLst>
          </p:cNvPr>
          <p:cNvGrpSpPr/>
          <p:nvPr/>
        </p:nvGrpSpPr>
        <p:grpSpPr>
          <a:xfrm>
            <a:off x="5641953" y="4561337"/>
            <a:ext cx="1267305" cy="1011521"/>
            <a:chOff x="2379639" y="4122534"/>
            <a:chExt cx="1453949" cy="1160494"/>
          </a:xfrm>
        </p:grpSpPr>
        <p:sp>
          <p:nvSpPr>
            <p:cNvPr id="37" name="자유형: 도형 52">
              <a:extLst>
                <a:ext uri="{FF2B5EF4-FFF2-40B4-BE49-F238E27FC236}">
                  <a16:creationId xmlns="" xmlns:a16="http://schemas.microsoft.com/office/drawing/2014/main" id="{08509988-636D-4488-9DBA-13A0E7C27285}"/>
                </a:ext>
              </a:extLst>
            </p:cNvPr>
            <p:cNvSpPr/>
            <p:nvPr/>
          </p:nvSpPr>
          <p:spPr>
            <a:xfrm rot="19800000">
              <a:off x="2379639" y="4122534"/>
              <a:ext cx="1453949" cy="724895"/>
            </a:xfrm>
            <a:custGeom>
              <a:avLst/>
              <a:gdLst>
                <a:gd name="connsiteX0" fmla="*/ 1453949 w 1453949"/>
                <a:gd name="connsiteY0" fmla="*/ 1185 h 724895"/>
                <a:gd name="connsiteX1" fmla="*/ 1453949 w 1453949"/>
                <a:gd name="connsiteY1" fmla="*/ 32518 h 724895"/>
                <a:gd name="connsiteX2" fmla="*/ 593249 w 1453949"/>
                <a:gd name="connsiteY2" fmla="*/ 32518 h 724895"/>
                <a:gd name="connsiteX3" fmla="*/ 534910 w 1453949"/>
                <a:gd name="connsiteY3" fmla="*/ 38399 h 724895"/>
                <a:gd name="connsiteX4" fmla="*/ 531707 w 1453949"/>
                <a:gd name="connsiteY4" fmla="*/ 39393 h 724895"/>
                <a:gd name="connsiteX5" fmla="*/ 515496 w 1453949"/>
                <a:gd name="connsiteY5" fmla="*/ 40524 h 724895"/>
                <a:gd name="connsiteX6" fmla="*/ 339727 w 1453949"/>
                <a:gd name="connsiteY6" fmla="*/ 175396 h 724895"/>
                <a:gd name="connsiteX7" fmla="*/ 22474 w 1453949"/>
                <a:gd name="connsiteY7" fmla="*/ 724895 h 724895"/>
                <a:gd name="connsiteX8" fmla="*/ 0 w 1453949"/>
                <a:gd name="connsiteY8" fmla="*/ 711920 h 724895"/>
                <a:gd name="connsiteX9" fmla="*/ 327852 w 1453949"/>
                <a:gd name="connsiteY9" fmla="*/ 144063 h 724895"/>
                <a:gd name="connsiteX10" fmla="*/ 558396 w 1453949"/>
                <a:gd name="connsiteY10" fmla="*/ 0 h 724895"/>
                <a:gd name="connsiteX11" fmla="*/ 603436 w 1453949"/>
                <a:gd name="connsiteY11" fmla="*/ 1185 h 72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3949" h="724895">
                  <a:moveTo>
                    <a:pt x="1453949" y="1185"/>
                  </a:moveTo>
                  <a:lnTo>
                    <a:pt x="1453949" y="32518"/>
                  </a:lnTo>
                  <a:lnTo>
                    <a:pt x="593249" y="32518"/>
                  </a:lnTo>
                  <a:cubicBezTo>
                    <a:pt x="573265" y="32518"/>
                    <a:pt x="553754" y="34543"/>
                    <a:pt x="534910" y="38399"/>
                  </a:cubicBezTo>
                  <a:lnTo>
                    <a:pt x="531707" y="39393"/>
                  </a:lnTo>
                  <a:lnTo>
                    <a:pt x="515496" y="40524"/>
                  </a:lnTo>
                  <a:cubicBezTo>
                    <a:pt x="443938" y="59697"/>
                    <a:pt x="379695" y="106170"/>
                    <a:pt x="339727" y="175396"/>
                  </a:cubicBezTo>
                  <a:lnTo>
                    <a:pt x="22474" y="724895"/>
                  </a:lnTo>
                  <a:lnTo>
                    <a:pt x="0" y="711920"/>
                  </a:lnTo>
                  <a:lnTo>
                    <a:pt x="327852" y="144063"/>
                  </a:lnTo>
                  <a:cubicBezTo>
                    <a:pt x="377812" y="57530"/>
                    <a:pt x="465702" y="6550"/>
                    <a:pt x="558396" y="0"/>
                  </a:cubicBezTo>
                  <a:lnTo>
                    <a:pt x="603436" y="1185"/>
                  </a:lnTo>
                  <a:close/>
                </a:path>
              </a:pathLst>
            </a:cu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21EBCC95-67C8-43AE-B0DB-F70FAE20F24F}"/>
                </a:ext>
              </a:extLst>
            </p:cNvPr>
            <p:cNvSpPr/>
            <p:nvPr/>
          </p:nvSpPr>
          <p:spPr>
            <a:xfrm>
              <a:off x="2572251" y="5096717"/>
              <a:ext cx="186311" cy="186311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8272A259-633D-4554-8CD6-3D5E07424D3A}"/>
              </a:ext>
            </a:extLst>
          </p:cNvPr>
          <p:cNvGrpSpPr/>
          <p:nvPr/>
        </p:nvGrpSpPr>
        <p:grpSpPr>
          <a:xfrm rot="10800000" flipH="1">
            <a:off x="8101616" y="2130080"/>
            <a:ext cx="1267305" cy="1011521"/>
            <a:chOff x="2379639" y="4122534"/>
            <a:chExt cx="1453949" cy="1160494"/>
          </a:xfrm>
        </p:grpSpPr>
        <p:sp>
          <p:nvSpPr>
            <p:cNvPr id="40" name="자유형: 도형 55">
              <a:extLst>
                <a:ext uri="{FF2B5EF4-FFF2-40B4-BE49-F238E27FC236}">
                  <a16:creationId xmlns="" xmlns:a16="http://schemas.microsoft.com/office/drawing/2014/main" id="{2335E52F-BA15-4521-964F-89A1D7EFA57D}"/>
                </a:ext>
              </a:extLst>
            </p:cNvPr>
            <p:cNvSpPr/>
            <p:nvPr/>
          </p:nvSpPr>
          <p:spPr>
            <a:xfrm rot="19800000">
              <a:off x="2379639" y="4122534"/>
              <a:ext cx="1453949" cy="724895"/>
            </a:xfrm>
            <a:custGeom>
              <a:avLst/>
              <a:gdLst>
                <a:gd name="connsiteX0" fmla="*/ 1453949 w 1453949"/>
                <a:gd name="connsiteY0" fmla="*/ 1185 h 724895"/>
                <a:gd name="connsiteX1" fmla="*/ 1453949 w 1453949"/>
                <a:gd name="connsiteY1" fmla="*/ 32518 h 724895"/>
                <a:gd name="connsiteX2" fmla="*/ 593249 w 1453949"/>
                <a:gd name="connsiteY2" fmla="*/ 32518 h 724895"/>
                <a:gd name="connsiteX3" fmla="*/ 534910 w 1453949"/>
                <a:gd name="connsiteY3" fmla="*/ 38399 h 724895"/>
                <a:gd name="connsiteX4" fmla="*/ 531707 w 1453949"/>
                <a:gd name="connsiteY4" fmla="*/ 39393 h 724895"/>
                <a:gd name="connsiteX5" fmla="*/ 515496 w 1453949"/>
                <a:gd name="connsiteY5" fmla="*/ 40524 h 724895"/>
                <a:gd name="connsiteX6" fmla="*/ 339727 w 1453949"/>
                <a:gd name="connsiteY6" fmla="*/ 175396 h 724895"/>
                <a:gd name="connsiteX7" fmla="*/ 22474 w 1453949"/>
                <a:gd name="connsiteY7" fmla="*/ 724895 h 724895"/>
                <a:gd name="connsiteX8" fmla="*/ 0 w 1453949"/>
                <a:gd name="connsiteY8" fmla="*/ 711920 h 724895"/>
                <a:gd name="connsiteX9" fmla="*/ 327852 w 1453949"/>
                <a:gd name="connsiteY9" fmla="*/ 144063 h 724895"/>
                <a:gd name="connsiteX10" fmla="*/ 558396 w 1453949"/>
                <a:gd name="connsiteY10" fmla="*/ 0 h 724895"/>
                <a:gd name="connsiteX11" fmla="*/ 603436 w 1453949"/>
                <a:gd name="connsiteY11" fmla="*/ 1185 h 72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3949" h="724895">
                  <a:moveTo>
                    <a:pt x="1453949" y="1185"/>
                  </a:moveTo>
                  <a:lnTo>
                    <a:pt x="1453949" y="32518"/>
                  </a:lnTo>
                  <a:lnTo>
                    <a:pt x="593249" y="32518"/>
                  </a:lnTo>
                  <a:cubicBezTo>
                    <a:pt x="573265" y="32518"/>
                    <a:pt x="553754" y="34543"/>
                    <a:pt x="534910" y="38399"/>
                  </a:cubicBezTo>
                  <a:lnTo>
                    <a:pt x="531707" y="39393"/>
                  </a:lnTo>
                  <a:lnTo>
                    <a:pt x="515496" y="40524"/>
                  </a:lnTo>
                  <a:cubicBezTo>
                    <a:pt x="443938" y="59697"/>
                    <a:pt x="379695" y="106170"/>
                    <a:pt x="339727" y="175396"/>
                  </a:cubicBezTo>
                  <a:lnTo>
                    <a:pt x="22474" y="724895"/>
                  </a:lnTo>
                  <a:lnTo>
                    <a:pt x="0" y="711920"/>
                  </a:lnTo>
                  <a:lnTo>
                    <a:pt x="327852" y="144063"/>
                  </a:lnTo>
                  <a:cubicBezTo>
                    <a:pt x="377812" y="57530"/>
                    <a:pt x="465702" y="6550"/>
                    <a:pt x="558396" y="0"/>
                  </a:cubicBezTo>
                  <a:lnTo>
                    <a:pt x="603436" y="1185"/>
                  </a:lnTo>
                  <a:close/>
                </a:path>
              </a:pathLst>
            </a:cu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3CBD56E7-116E-49F0-B089-BD897EEFE9DE}"/>
                </a:ext>
              </a:extLst>
            </p:cNvPr>
            <p:cNvSpPr/>
            <p:nvPr/>
          </p:nvSpPr>
          <p:spPr>
            <a:xfrm>
              <a:off x="2572251" y="5096717"/>
              <a:ext cx="186311" cy="186311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45385153-37DB-4A46-A63F-344FDBA916BE}"/>
              </a:ext>
            </a:extLst>
          </p:cNvPr>
          <p:cNvGrpSpPr/>
          <p:nvPr/>
        </p:nvGrpSpPr>
        <p:grpSpPr>
          <a:xfrm>
            <a:off x="8101616" y="3141603"/>
            <a:ext cx="1219481" cy="1414598"/>
            <a:chOff x="3001181" y="2880318"/>
            <a:chExt cx="1005343" cy="1166198"/>
          </a:xfrm>
        </p:grpSpPr>
        <p:sp>
          <p:nvSpPr>
            <p:cNvPr id="43" name="이등변 삼각형 42">
              <a:extLst>
                <a:ext uri="{FF2B5EF4-FFF2-40B4-BE49-F238E27FC236}">
                  <a16:creationId xmlns="" xmlns:a16="http://schemas.microsoft.com/office/drawing/2014/main" id="{811A8AD2-307B-41C7-829C-43AA72C67395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="" xmlns:a16="http://schemas.microsoft.com/office/drawing/2014/main" id="{0769298C-7792-4877-A905-CF7CCC0ACA36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72BC2B0-5949-4418-BFCE-73FB8E9B0468}"/>
              </a:ext>
            </a:extLst>
          </p:cNvPr>
          <p:cNvSpPr/>
          <p:nvPr/>
        </p:nvSpPr>
        <p:spPr>
          <a:xfrm>
            <a:off x="8580269" y="1228043"/>
            <a:ext cx="27608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Fare_Band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: drop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{&lt;= 7.91 (0),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7.91 &amp; &lt;=14.454 (1),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14.454 &amp; &lt;= 31 (2),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31 (3)}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665561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weights=[0.1, 0.1, 0.1, 0.1, 0.6]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srgbClr val="FF7954"/>
                </a:solidFill>
              </a:rPr>
              <a:t>사용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www.pptbizcam.co.kr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37C8297-32F8-4264-BD53-4C0CE261130F}"/>
              </a:ext>
            </a:extLst>
          </p:cNvPr>
          <p:cNvSpPr/>
          <p:nvPr/>
        </p:nvSpPr>
        <p:spPr>
          <a:xfrm>
            <a:off x="1544564" y="3747177"/>
            <a:ext cx="264952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Random Forest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711B2503-F0C2-4118-8BBE-2AD8088D9B71}"/>
              </a:ext>
            </a:extLst>
          </p:cNvPr>
          <p:cNvSpPr/>
          <p:nvPr/>
        </p:nvSpPr>
        <p:spPr>
          <a:xfrm>
            <a:off x="1833810" y="1653314"/>
            <a:ext cx="2071028" cy="9032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400" b="1" dirty="0" smtClean="0">
                <a:solidFill>
                  <a:srgbClr val="FF7954"/>
                </a:solidFill>
              </a:rPr>
              <a:t>단일 모델</a:t>
            </a:r>
            <a:endParaRPr lang="ko-KR" altLang="en-US" sz="2400" b="1" dirty="0">
              <a:solidFill>
                <a:srgbClr val="FF7954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711B2503-F0C2-4118-8BBE-2AD8088D9B71}"/>
              </a:ext>
            </a:extLst>
          </p:cNvPr>
          <p:cNvSpPr/>
          <p:nvPr/>
        </p:nvSpPr>
        <p:spPr>
          <a:xfrm>
            <a:off x="7988784" y="1681805"/>
            <a:ext cx="2071028" cy="9032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400" b="1" dirty="0" smtClean="0">
                <a:solidFill>
                  <a:srgbClr val="FF7954"/>
                </a:solidFill>
              </a:rPr>
              <a:t>앙상블</a:t>
            </a:r>
            <a:r>
              <a:rPr lang="ko-KR" altLang="en-US" sz="2400" b="1" dirty="0">
                <a:solidFill>
                  <a:srgbClr val="FF7954"/>
                </a:solidFill>
              </a:rPr>
              <a:t> </a:t>
            </a:r>
            <a:r>
              <a:rPr lang="en-US" altLang="ko-KR" sz="2400" b="1" dirty="0" smtClean="0">
                <a:solidFill>
                  <a:srgbClr val="FF7954"/>
                </a:solidFill>
              </a:rPr>
              <a:t>(WA)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E37C8297-32F8-4264-BD53-4C0CE261130F}"/>
              </a:ext>
            </a:extLst>
          </p:cNvPr>
          <p:cNvSpPr/>
          <p:nvPr/>
        </p:nvSpPr>
        <p:spPr>
          <a:xfrm>
            <a:off x="7754540" y="2316221"/>
            <a:ext cx="2539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[0.1</a:t>
            </a:r>
            <a:r>
              <a:rPr lang="en-US" altLang="ko-KR" b="1" dirty="0"/>
              <a:t>, 0.1, 0.1, 0.1, 0.6]</a:t>
            </a:r>
          </a:p>
          <a:p>
            <a:pPr algn="ctr">
              <a:lnSpc>
                <a:spcPct val="150000"/>
              </a:lnSpc>
            </a:pP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E37C8297-32F8-4264-BD53-4C0CE261130F}"/>
              </a:ext>
            </a:extLst>
          </p:cNvPr>
          <p:cNvSpPr/>
          <p:nvPr/>
        </p:nvSpPr>
        <p:spPr>
          <a:xfrm>
            <a:off x="7644536" y="3114094"/>
            <a:ext cx="264952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Random Forest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E37C8297-32F8-4264-BD53-4C0CE261130F}"/>
              </a:ext>
            </a:extLst>
          </p:cNvPr>
          <p:cNvSpPr/>
          <p:nvPr/>
        </p:nvSpPr>
        <p:spPr>
          <a:xfrm>
            <a:off x="7699538" y="3812212"/>
            <a:ext cx="26495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XGBoost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E37C8297-32F8-4264-BD53-4C0CE261130F}"/>
              </a:ext>
            </a:extLst>
          </p:cNvPr>
          <p:cNvSpPr/>
          <p:nvPr/>
        </p:nvSpPr>
        <p:spPr>
          <a:xfrm>
            <a:off x="7699538" y="4548492"/>
            <a:ext cx="26495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LightGBM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37C8297-32F8-4264-BD53-4C0CE261130F}"/>
              </a:ext>
            </a:extLst>
          </p:cNvPr>
          <p:cNvSpPr/>
          <p:nvPr/>
        </p:nvSpPr>
        <p:spPr>
          <a:xfrm>
            <a:off x="7699538" y="5300998"/>
            <a:ext cx="26495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Catboost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E37C8297-32F8-4264-BD53-4C0CE261130F}"/>
              </a:ext>
            </a:extLst>
          </p:cNvPr>
          <p:cNvSpPr/>
          <p:nvPr/>
        </p:nvSpPr>
        <p:spPr>
          <a:xfrm>
            <a:off x="7699538" y="6037923"/>
            <a:ext cx="26495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MLP</a:t>
            </a:r>
          </a:p>
        </p:txBody>
      </p:sp>
    </p:spTree>
    <p:extLst>
      <p:ext uri="{BB962C8B-B14F-4D97-AF65-F5344CB8AC3E}">
        <p14:creationId xmlns:p14="http://schemas.microsoft.com/office/powerpoint/2010/main" val="19513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665561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weights=[0.1, 0.1, 0.1, 0.1, 0.6]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FF7954"/>
                </a:solidFill>
              </a:rPr>
              <a:t>MLP -</a:t>
            </a:r>
            <a:r>
              <a:rPr lang="en-US" altLang="ko-KR" sz="2400" b="1" i="1" kern="0" dirty="0" err="1" smtClean="0"/>
              <a:t>Nadam</a:t>
            </a:r>
            <a:endParaRPr lang="en-US" altLang="ko-KR" sz="2400" b="1" i="1" kern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1063624"/>
            <a:ext cx="8069006" cy="3908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71031" y="6318411"/>
            <a:ext cx="485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https</a:t>
            </a:r>
            <a:r>
              <a:rPr lang="en-US" altLang="ko-KR" dirty="0"/>
              <a:t>://gomguard.tistory.com/187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4750" y="5288994"/>
            <a:ext cx="1044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optimizer = </a:t>
            </a:r>
            <a:r>
              <a:rPr lang="en-US" altLang="ko-KR" dirty="0" err="1"/>
              <a:t>Nadam</a:t>
            </a:r>
            <a:r>
              <a:rPr lang="en-US" altLang="ko-KR" dirty="0"/>
              <a:t>(</a:t>
            </a:r>
            <a:r>
              <a:rPr lang="en-US" altLang="ko-KR" dirty="0" err="1"/>
              <a:t>lr</a:t>
            </a:r>
            <a:r>
              <a:rPr lang="en-US" altLang="ko-KR" dirty="0"/>
              <a:t>=0.002, beta_1=0.9, beta_2=0.999, epsilon=None, </a:t>
            </a:r>
            <a:r>
              <a:rPr lang="en-US" altLang="ko-KR" dirty="0" err="1"/>
              <a:t>schedule_decay</a:t>
            </a:r>
            <a:r>
              <a:rPr lang="en-US" altLang="ko-KR" dirty="0"/>
              <a:t>=0.004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출처 </a:t>
            </a:r>
            <a:r>
              <a:rPr lang="en-US" altLang="ko-KR" dirty="0" smtClean="0"/>
              <a:t>https</a:t>
            </a:r>
            <a:r>
              <a:rPr lang="en-US" altLang="ko-KR" dirty="0"/>
              <a:t>://keras.io/ko/optimizers/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11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6712" y="665561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weights=[0.1, 0.1, 0.1, 0.1, 0.6]</a:t>
            </a: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3424190" y="2776"/>
            <a:ext cx="5343619" cy="643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srgbClr val="ff6600"/>
                </a:solidFill>
              </a:rPr>
              <a:t>간략한</a:t>
            </a:r>
            <a:r>
              <a:rPr lang="ko-KR" altLang="en-US" sz="2400" b="1" i="1" kern="0"/>
              <a:t> 정리</a:t>
            </a:r>
            <a:endParaRPr lang="ko-KR" altLang="en-US" sz="2400" b="1" i="1" kern="0"/>
          </a:p>
        </p:txBody>
      </p:sp>
      <p:sp>
        <p:nvSpPr>
          <p:cNvPr id="5" name="TextBox 4"/>
          <p:cNvSpPr txBox="1"/>
          <p:nvPr/>
        </p:nvSpPr>
        <p:spPr>
          <a:xfrm>
            <a:off x="873125" y="2782669"/>
            <a:ext cx="10445750" cy="35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ff6600"/>
                </a:solidFill>
              </a:rPr>
              <a:t>GPU</a:t>
            </a:r>
            <a:r>
              <a:rPr lang="ko-KR" altLang="en-US" b="1">
                <a:solidFill>
                  <a:srgbClr val="ff6600"/>
                </a:solidFill>
              </a:rPr>
              <a:t> 백엔드 문제로 Grid</a:t>
            </a:r>
            <a:r>
              <a:rPr lang="ko-KR" altLang="en-US" b="1">
                <a:solidFill>
                  <a:schemeClr val="dk1"/>
                </a:solidFill>
              </a:rPr>
              <a:t>Search를 하지 못했음</a:t>
            </a:r>
            <a:endParaRPr lang="ko-KR" altLang="en-US" b="1">
              <a:solidFill>
                <a:schemeClr val="dk1"/>
              </a:solidFill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025525" y="4089065"/>
            <a:ext cx="10445750" cy="365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ff6600"/>
                </a:solidFill>
              </a:rPr>
              <a:t>Most votes</a:t>
            </a:r>
            <a:r>
              <a:rPr lang="ko-KR" altLang="en-US" b="1">
                <a:solidFill>
                  <a:srgbClr val="ff6600"/>
                </a:solidFill>
              </a:rPr>
              <a:t>의 상위 코드와  </a:t>
            </a:r>
            <a:r>
              <a:rPr lang="en-US" altLang="ko-KR" b="1">
                <a:solidFill>
                  <a:srgbClr val="ff6600"/>
                </a:solidFill>
              </a:rPr>
              <a:t>Recently</a:t>
            </a:r>
            <a:r>
              <a:rPr lang="ko-KR" altLang="en-US" b="1">
                <a:solidFill>
                  <a:srgbClr val="ff6600"/>
                </a:solidFill>
              </a:rPr>
              <a:t>에 올라온 </a:t>
            </a:r>
            <a:r>
              <a:rPr lang="en-US" altLang="ko-KR" b="1">
                <a:solidFill>
                  <a:schemeClr val="dk1"/>
                </a:solidFill>
              </a:rPr>
              <a:t>Expert</a:t>
            </a:r>
            <a:r>
              <a:rPr lang="ko-KR" altLang="en-US" b="1">
                <a:solidFill>
                  <a:schemeClr val="dk1"/>
                </a:solidFill>
              </a:rPr>
              <a:t> 이상의 코드를 필사하고 배웠던 모델을 사용</a:t>
            </a:r>
            <a:r>
              <a:rPr lang="ko-KR" altLang="en-US" b="1">
                <a:solidFill>
                  <a:srgbClr val="ff6600"/>
                </a:solidFill>
              </a:rPr>
              <a:t> </a:t>
            </a:r>
            <a:endParaRPr lang="ko-KR" altLang="en-US" b="1">
              <a:solidFill>
                <a:srgbClr val="ff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665561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weights=[0.1, 0.1, 0.1, 0.1, 0.6]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srgbClr val="FF7954"/>
                </a:solidFill>
              </a:rPr>
              <a:t>결과 </a:t>
            </a:r>
            <a:r>
              <a:rPr lang="en-US" altLang="ko-KR" sz="2400" b="1" i="1" kern="0" dirty="0" smtClean="0">
                <a:solidFill>
                  <a:srgbClr val="FF7954"/>
                </a:solidFill>
              </a:rPr>
              <a:t>(</a:t>
            </a:r>
            <a:r>
              <a:rPr lang="ko-KR" altLang="en-US" sz="2400" b="1" i="1" kern="0" dirty="0" err="1" smtClean="0">
                <a:solidFill>
                  <a:srgbClr val="FF7954"/>
                </a:solidFill>
              </a:rPr>
              <a:t>캡쳐</a:t>
            </a:r>
            <a:r>
              <a:rPr lang="en-US" altLang="ko-KR" sz="2400" b="1" i="1" kern="0" dirty="0" smtClean="0">
                <a:solidFill>
                  <a:srgbClr val="FF7954"/>
                </a:solidFill>
              </a:rPr>
              <a:t>)</a:t>
            </a:r>
            <a:endParaRPr lang="en-US" altLang="ko-KR" sz="2400" b="1" i="1" kern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" y="665561"/>
            <a:ext cx="11458574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649107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weights=[0.1, 0.1, 0.1, 0.1, 0.6]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srgbClr val="FF7954"/>
                </a:solidFill>
              </a:rPr>
              <a:t>사용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www.pptbizcam.co.kr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37C8297-32F8-4264-BD53-4C0CE261130F}"/>
              </a:ext>
            </a:extLst>
          </p:cNvPr>
          <p:cNvSpPr/>
          <p:nvPr/>
        </p:nvSpPr>
        <p:spPr>
          <a:xfrm>
            <a:off x="1544564" y="3747177"/>
            <a:ext cx="26495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Public 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Private</a:t>
            </a: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0.76076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0.77033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711B2503-F0C2-4118-8BBE-2AD8088D9B71}"/>
              </a:ext>
            </a:extLst>
          </p:cNvPr>
          <p:cNvSpPr/>
          <p:nvPr/>
        </p:nvSpPr>
        <p:spPr>
          <a:xfrm>
            <a:off x="1833810" y="1653314"/>
            <a:ext cx="2071028" cy="9032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400" b="1" dirty="0" smtClean="0">
                <a:solidFill>
                  <a:srgbClr val="FF7954"/>
                </a:solidFill>
              </a:rPr>
              <a:t>단일 모델</a:t>
            </a:r>
            <a:endParaRPr lang="ko-KR" altLang="en-US" sz="2400" b="1" dirty="0">
              <a:solidFill>
                <a:srgbClr val="FF7954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711B2503-F0C2-4118-8BBE-2AD8088D9B71}"/>
              </a:ext>
            </a:extLst>
          </p:cNvPr>
          <p:cNvSpPr/>
          <p:nvPr/>
        </p:nvSpPr>
        <p:spPr>
          <a:xfrm>
            <a:off x="7988784" y="1681805"/>
            <a:ext cx="2071028" cy="9032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400" b="1" dirty="0" smtClean="0">
                <a:solidFill>
                  <a:srgbClr val="FF7954"/>
                </a:solidFill>
              </a:rPr>
              <a:t>앙상블</a:t>
            </a:r>
            <a:r>
              <a:rPr lang="ko-KR" altLang="en-US" sz="2400" b="1" dirty="0">
                <a:solidFill>
                  <a:srgbClr val="FF7954"/>
                </a:solidFill>
              </a:rPr>
              <a:t> </a:t>
            </a:r>
            <a:r>
              <a:rPr lang="en-US" altLang="ko-KR" sz="2400" b="1" dirty="0" smtClean="0">
                <a:solidFill>
                  <a:srgbClr val="FF7954"/>
                </a:solidFill>
              </a:rPr>
              <a:t>(WA)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E37C8297-32F8-4264-BD53-4C0CE261130F}"/>
              </a:ext>
            </a:extLst>
          </p:cNvPr>
          <p:cNvSpPr/>
          <p:nvPr/>
        </p:nvSpPr>
        <p:spPr>
          <a:xfrm>
            <a:off x="7754540" y="2316221"/>
            <a:ext cx="2539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[0.1</a:t>
            </a:r>
            <a:r>
              <a:rPr lang="en-US" altLang="ko-KR" b="1" dirty="0"/>
              <a:t>, 0.1, 0.1, 0.1, 0.6]</a:t>
            </a:r>
          </a:p>
          <a:p>
            <a:pPr algn="ctr">
              <a:lnSpc>
                <a:spcPct val="150000"/>
              </a:lnSpc>
            </a:pP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E37C8297-32F8-4264-BD53-4C0CE261130F}"/>
              </a:ext>
            </a:extLst>
          </p:cNvPr>
          <p:cNvSpPr/>
          <p:nvPr/>
        </p:nvSpPr>
        <p:spPr>
          <a:xfrm>
            <a:off x="7699538" y="3819060"/>
            <a:ext cx="26495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Public 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Private</a:t>
            </a: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0.73205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0.76076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65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72661" y="1589660"/>
            <a:ext cx="4620009" cy="4529786"/>
          </a:xfrm>
          <a:prstGeom prst="ellipse">
            <a:avLst/>
          </a:prstGeom>
          <a:solidFill>
            <a:srgbClr val="FF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데이터 </a:t>
            </a:r>
            <a:r>
              <a:rPr lang="ko-KR" altLang="en-US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전처리와</a:t>
            </a:r>
            <a:r>
              <a:rPr lang="ko-KR" alt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관련된 리더보드를 더 필사</a:t>
            </a:r>
            <a:endParaRPr lang="en-US" altLang="ko-KR" sz="2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59061" y="1539837"/>
            <a:ext cx="4818661" cy="4629432"/>
          </a:xfrm>
          <a:prstGeom prst="ellipse">
            <a:avLst/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white"/>
                </a:solidFill>
              </a:rPr>
              <a:t>기본 베이스 라인에서 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‘Fare’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만 제거한 결과가 </a:t>
            </a:r>
            <a:r>
              <a:rPr lang="en-US" altLang="ko-KR" sz="2400" b="1" dirty="0" smtClean="0">
                <a:solidFill>
                  <a:prstClr val="white"/>
                </a:solidFill>
              </a:rPr>
              <a:t>‘0.84126’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이 나와서</a:t>
            </a:r>
            <a:endParaRPr lang="en-US" altLang="ko-KR" sz="24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white"/>
                </a:solidFill>
              </a:rPr>
              <a:t>(…)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white"/>
                </a:solidFill>
              </a:rPr>
              <a:t>일단 기본에 충실하자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157</ep:Words>
  <ep:PresentationFormat>와이드스크린</ep:PresentationFormat>
  <ep:Paragraphs>64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2020-11-26T01:52:25.000</dcterms:created>
  <cp:lastModifiedBy>김재환</cp:lastModifiedBy>
  <dcterms:modified xsi:type="dcterms:W3CDTF">2020-12-03T04:51:51.455</dcterms:modified>
  <cp:revision>31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