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3B44-C576-4656-A213-F11E4EDB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3BA6AF-3D3C-4243-98CC-F019FFCE1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BDA29-5122-4582-990D-831A295A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AE8DE-13A1-4F32-AECE-8F55BF1B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A6CA6-4FEF-4501-889F-C766CC17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9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24C27-DBD7-4C2C-9823-C0E3F76E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B74B0-6513-436E-A4A4-00297EA3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507FF-70DF-4A35-97AE-664614BE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69526-A91D-4CBB-9F83-EBB1BB88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EC337-BA65-4B87-95B9-0DACAB2D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3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4DFB53-253C-47BE-8749-B18AE0518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9974F-4B95-4252-90F7-6E4E4534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86FEF-659A-4858-872A-A01892D3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9FB7F-F882-453A-91B0-011AE4B5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8CCD-12EF-4653-B29A-EB1B16E9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0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4070-0DC9-4547-A1F3-6AEF604F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7AB13-3D8D-40C5-B7FB-B0832CED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222A7-3D2F-48A4-9B09-5F36C8EF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42AB8-9191-47D0-BAC6-103576BC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44B93-9826-45DA-B289-05EA2A6A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4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107C5-57D4-4EEB-83D8-8340F3D3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175F3-2503-40C1-A7D9-31F6A410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2F4B2-FBF5-4AB7-9357-A4DE5ACB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D557C-DD02-400B-AD4E-D2B82DC4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64A5A-5D47-43B9-AA8F-2948B2CA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3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D95AE-A054-4B84-A133-06BD594C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DC94F-9879-482E-80D2-86B73C799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C4807-132A-439E-A159-C619440F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340BB-9E2A-4526-B4C5-1721525E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3D0BD-14EF-4C72-B8AD-3B1AA49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41941-0A77-414B-8D0C-FEC934DC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8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E4BAD-5116-4716-9D68-C3CB67E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6D1A5-5F13-4C9C-BCC6-BFEE80FE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C6D19-D9C3-4339-B72A-2EB3BE56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1E1685-F985-4F6C-8F99-341ACC907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1C924-3610-4919-A864-330B24C1B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A70538-4CA0-487D-BEE1-4B656B7B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B9F4A-C42A-4C4B-B70E-2161FA5E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C5C4F-7175-48C9-A53D-780E0619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7103E-CEFF-4C5B-BB6D-517765E5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F37974-C953-4A6F-B2F6-BD16A23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A4590-1421-42ED-9661-3E23A7C4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D89F3C-C519-48B4-AE12-1350CA30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2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AF142-6042-49B2-BEF1-4423B678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BE0C71-8DC9-4A3D-AF13-BAD495F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2953B-3C90-44EF-BE10-E2BD41E2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6C770-0DC1-4AA8-A63E-3C92B24E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7EDD8-0841-4742-AB2F-E4D9A53C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FE222-D48B-4692-A1D6-0A9431ED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824CF-22A5-4183-AD45-E1D0FD1D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66867-29BC-4172-B0CC-15CCDC14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EDE64-7027-43D4-BEAF-1ECEEF9D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6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F78B-80BE-4512-BE68-89A46EC5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D7341-22C4-4233-87AF-13E57DB84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C72BAD-D101-44A1-B97A-F1E5A8FC8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A078F-0E94-468A-A1F7-2CB5D220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5289B-B883-42DE-BC08-FB62B53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72426-EEEA-4D50-A197-53CF127A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EF07F-6CCE-44DE-AD43-5592B8BC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8650B-A7C9-42B3-B211-2C7538D9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41815-B4B2-4916-A15C-DCC7B730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18B9-D6E7-4418-9A65-665202EB63E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CD4A0-7B8D-48BB-A669-837B75EEE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73DBE-75F7-41D0-8F94-3DAA66507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BAC9-D9FA-42C6-8F0E-ABCAB887C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3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ojeongchan/jdo-s-titani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AB0B5-03CB-4FC0-81DC-29A036DEED7B}"/>
              </a:ext>
            </a:extLst>
          </p:cNvPr>
          <p:cNvSpPr txBox="1"/>
          <p:nvPr/>
        </p:nvSpPr>
        <p:spPr>
          <a:xfrm>
            <a:off x="555092" y="1356853"/>
            <a:ext cx="6959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KISTI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Kaggle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Competetition</a:t>
            </a:r>
          </a:p>
          <a:p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- jdo's titanic</a:t>
            </a:r>
            <a:endParaRPr lang="ko-KR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15EE-488F-4B3A-8D36-5F2768C1FB26}"/>
              </a:ext>
            </a:extLst>
          </p:cNvPr>
          <p:cNvSpPr txBox="1"/>
          <p:nvPr/>
        </p:nvSpPr>
        <p:spPr>
          <a:xfrm>
            <a:off x="555092" y="429285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도정찬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9640A2-FD7C-4BF5-BFD1-D1BA7F2A199E}"/>
              </a:ext>
            </a:extLst>
          </p:cNvPr>
          <p:cNvCxnSpPr/>
          <p:nvPr/>
        </p:nvCxnSpPr>
        <p:spPr>
          <a:xfrm>
            <a:off x="0" y="5016740"/>
            <a:ext cx="10887456" cy="0"/>
          </a:xfrm>
          <a:prstGeom prst="line">
            <a:avLst/>
          </a:prstGeom>
          <a:ln w="889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2B718F-78AB-4438-8D7F-E9377758A26A}"/>
              </a:ext>
            </a:extLst>
          </p:cNvPr>
          <p:cNvSpPr txBox="1"/>
          <p:nvPr/>
        </p:nvSpPr>
        <p:spPr>
          <a:xfrm>
            <a:off x="3048000" y="59875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https://www.kaggle.com/dojeongchan/jdo-s-titanic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6078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베이스 라인 모델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- 1.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모델 준비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253119"/>
            <a:ext cx="53799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분류기에 사용가능한 다양한 모델들을 준비 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이전의 전처리한 데이터 셋을 훈련</a:t>
            </a:r>
            <a:r>
              <a:rPr lang="en-US" altLang="ko-KR" sz="1600"/>
              <a:t>/</a:t>
            </a:r>
            <a:r>
              <a:rPr lang="ko-KR" altLang="en-US" sz="1600"/>
              <a:t>테스트 셋으로 분리</a:t>
            </a:r>
            <a:endParaRPr lang="en-US" altLang="ko-KR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5D6B9-6FB7-4B6B-A8AE-00DF7C23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9" y="2815205"/>
            <a:ext cx="9477382" cy="28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10312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베이스 라인 모델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- 2.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기본 데이터셋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분류기 성능 비교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253119"/>
            <a:ext cx="493436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각 분류기 별 분류 측정 지표 출력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-&gt; </a:t>
            </a:r>
            <a:r>
              <a:rPr lang="ko-KR" altLang="en-US" sz="1600"/>
              <a:t>수치 값으로만 보기에는 다소 불편</a:t>
            </a:r>
            <a:r>
              <a:rPr lang="en-US" altLang="ko-KR" sz="1600"/>
              <a:t>. </a:t>
            </a:r>
            <a:r>
              <a:rPr lang="ko-KR" altLang="en-US" sz="1600"/>
              <a:t>시각화 구현</a:t>
            </a:r>
            <a:endParaRPr lang="en-US" altLang="ko-KR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89531-3A62-4BD9-B468-82FFD874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9" y="2559972"/>
            <a:ext cx="5530192" cy="4137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6AF12F-1A9D-4B7B-A169-0D3A7BA3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46" y="1184235"/>
            <a:ext cx="5310451" cy="55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5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6078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베이스 라인 모델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- 3.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성능 비교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253119"/>
            <a:ext cx="10040826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각 디폴트 모델의 경우 로지스틱 회귀</a:t>
            </a:r>
            <a:r>
              <a:rPr lang="en-US" altLang="ko-KR" sz="1600"/>
              <a:t>, LGBM, </a:t>
            </a:r>
            <a:r>
              <a:rPr lang="ko-KR" altLang="en-US" sz="1600"/>
              <a:t>아다부스트</a:t>
            </a:r>
            <a:r>
              <a:rPr lang="en-US" altLang="ko-KR" sz="1600"/>
              <a:t>, </a:t>
            </a:r>
            <a:r>
              <a:rPr lang="ko-KR" altLang="en-US" sz="1600"/>
              <a:t>랜덤 포레스트 등의 모델들이 좋은 성능을 보임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en-US" altLang="ko-KR" sz="1600"/>
              <a:t>SVC</a:t>
            </a:r>
            <a:r>
              <a:rPr lang="ko-KR" altLang="en-US" sz="1600"/>
              <a:t>의 경우 재현율과 정밀도 사이 차이가 큼</a:t>
            </a:r>
            <a:r>
              <a:rPr lang="en-US" altLang="ko-KR" sz="1600"/>
              <a:t>. </a:t>
            </a:r>
            <a:r>
              <a:rPr lang="ko-KR" altLang="en-US" sz="1600"/>
              <a:t>재현율</a:t>
            </a:r>
            <a:r>
              <a:rPr lang="en-US" altLang="ko-KR" sz="1600"/>
              <a:t>-</a:t>
            </a:r>
            <a:r>
              <a:rPr lang="ko-KR" altLang="en-US" sz="1600"/>
              <a:t>정밀도 조정 필요 해 보임</a:t>
            </a:r>
            <a:endParaRPr lang="en-US" altLang="ko-KR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627C2-006E-47D4-A553-C158AAF4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5" y="2956288"/>
            <a:ext cx="5099679" cy="25761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474720-D788-4FD9-84D4-24CE05A9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73" y="2417036"/>
            <a:ext cx="6288112" cy="3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1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9650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하이퍼 파라미터 튜닝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- 1.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로지스틱 회귀 분석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147843"/>
            <a:ext cx="769152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디폴트 모델 중 가장 좋은 성능을 보인 </a:t>
            </a:r>
            <a:r>
              <a:rPr lang="en-US" altLang="ko-KR" sz="1600"/>
              <a:t>4</a:t>
            </a:r>
            <a:r>
              <a:rPr lang="ko-KR" altLang="en-US" sz="1600"/>
              <a:t>가지 모델 위주로 하이퍼 파라미터 조정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로지스틱 회귀 분석 모델의 하이퍼 파라미터들</a:t>
            </a:r>
            <a:endParaRPr lang="en-US" altLang="ko-KR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4D8C3A-4831-4E63-997C-3A9FB5D9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4007803"/>
            <a:ext cx="5113580" cy="15970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A71A41-21FE-49C7-B53F-5E1249CA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4" y="4007803"/>
            <a:ext cx="6212011" cy="1597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4B756-47B7-4B90-9E5E-A572EEC70712}"/>
              </a:ext>
            </a:extLst>
          </p:cNvPr>
          <p:cNvSpPr txBox="1"/>
          <p:nvPr/>
        </p:nvSpPr>
        <p:spPr>
          <a:xfrm>
            <a:off x="879075" y="2088390"/>
            <a:ext cx="81218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Inter"/>
              </a:rPr>
              <a:t> 일부 파라미터사용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 penalty : l1, l2, elasticnet, none, default = l2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 class_weight : weight dict, "balanced", default = None (balanced </a:t>
            </a:r>
            <a:r>
              <a:rPr lang="ko-KR" altLang="en-US" b="0" i="0">
                <a:effectLst/>
                <a:latin typeface="Inter"/>
              </a:rPr>
              <a:t>자동 가중치 조정</a:t>
            </a:r>
            <a:r>
              <a:rPr lang="en-US" altLang="ko-KR" b="0" i="0">
                <a:effectLst/>
                <a:latin typeface="Inte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 solver : </a:t>
            </a:r>
            <a:r>
              <a:rPr lang="ko-KR" altLang="en-US" b="0" i="0">
                <a:effectLst/>
                <a:latin typeface="Inter"/>
              </a:rPr>
              <a:t>최적화기로 </a:t>
            </a:r>
            <a:r>
              <a:rPr lang="en-US" altLang="ko-KR" b="0" i="0">
                <a:effectLst/>
                <a:latin typeface="Inter"/>
              </a:rPr>
              <a:t>newton-cg, lbfgs, liblinear, sag, saga, default=lbfgs </a:t>
            </a:r>
            <a:r>
              <a:rPr lang="ko-KR" altLang="en-US" b="0" i="0">
                <a:effectLst/>
                <a:latin typeface="Inter"/>
              </a:rPr>
              <a:t>제공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 max_iter : default=100</a:t>
            </a:r>
          </a:p>
        </p:txBody>
      </p:sp>
    </p:spTree>
    <p:extLst>
      <p:ext uri="{BB962C8B-B14F-4D97-AF65-F5344CB8AC3E}">
        <p14:creationId xmlns:p14="http://schemas.microsoft.com/office/powerpoint/2010/main" val="282473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786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하이퍼 파라미터 튜닝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- 2.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랜덤 포레스트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147843"/>
            <a:ext cx="3235181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랜덤 포레스트 하이퍼 파라미터</a:t>
            </a:r>
            <a:endParaRPr lang="en-US" altLang="ko-KR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4B756-47B7-4B90-9E5E-A572EEC70712}"/>
              </a:ext>
            </a:extLst>
          </p:cNvPr>
          <p:cNvSpPr txBox="1"/>
          <p:nvPr/>
        </p:nvSpPr>
        <p:spPr>
          <a:xfrm>
            <a:off x="787880" y="1719058"/>
            <a:ext cx="10616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n_estimators : int, default = 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criterion : "giny", "entropy", default = "gini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max_depth : int, default=None(None :expend until all leaves are pure or less than min_sample_split)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min_saples_split : int or float, default =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max_samples_leaf : int or float, default =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max_featues : "auto", "sqrt", "log2", default="auto"(max_features_func(n_features), auto=sqrt(n_feature))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01ECE2-497D-4053-9814-0DFFAF28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2" y="4196978"/>
            <a:ext cx="5549031" cy="15970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3F5D6-C607-4482-9384-C69DCABC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01790"/>
            <a:ext cx="5549031" cy="1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0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7165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하이퍼 파라미터 튜닝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- 3.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아다부스트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147843"/>
            <a:ext cx="3645550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아다부스트 분류기 하이퍼 파라미터</a:t>
            </a:r>
            <a:endParaRPr lang="en-US" altLang="ko-KR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4B756-47B7-4B90-9E5E-A572EEC70712}"/>
              </a:ext>
            </a:extLst>
          </p:cNvPr>
          <p:cNvSpPr txBox="1"/>
          <p:nvPr/>
        </p:nvSpPr>
        <p:spPr>
          <a:xfrm>
            <a:off x="787880" y="1719058"/>
            <a:ext cx="10616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base</a:t>
            </a:r>
            <a:r>
              <a:rPr lang="en-US" altLang="ko-KR" b="0" i="1">
                <a:effectLst/>
                <a:latin typeface="Inter"/>
              </a:rPr>
              <a:t>estimator : class</a:t>
            </a:r>
            <a:r>
              <a:rPr lang="en-US" altLang="ko-KR" b="0" i="0">
                <a:effectLst/>
                <a:latin typeface="Inter"/>
              </a:rPr>
              <a:t>, default=None(DecisionTreeClassifier maxdepth=1)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n_estimator : int, default = 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learning_rate : float, default =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F0AD9-E2F1-4C7A-BF09-49D041C3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2" y="3934947"/>
            <a:ext cx="6614162" cy="1561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0A9B57-DE04-4612-BCE0-4D351419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34" y="3134280"/>
            <a:ext cx="4852011" cy="31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7641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하이퍼 파라미터 튜닝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- 4. LGBM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분류기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147843"/>
            <a:ext cx="3162341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en-US" altLang="ko-KR" sz="1600"/>
              <a:t>LGBM </a:t>
            </a:r>
            <a:r>
              <a:rPr lang="ko-KR" altLang="en-US" sz="1600"/>
              <a:t>분류기 하이퍼 파라미터</a:t>
            </a:r>
            <a:endParaRPr lang="en-US" altLang="ko-KR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4B756-47B7-4B90-9E5E-A572EEC70712}"/>
              </a:ext>
            </a:extLst>
          </p:cNvPr>
          <p:cNvSpPr txBox="1"/>
          <p:nvPr/>
        </p:nvSpPr>
        <p:spPr>
          <a:xfrm>
            <a:off x="787880" y="1659607"/>
            <a:ext cx="10616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num_leaves : (maximum number of leaves in one tree) int, default=32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learning_rate : float, defalut=0.1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objective : default : regression/binary, multiclass, cross_entropy etc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max_depth : int, default = -1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min_data_in_leaf : int, default = 20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Inter"/>
              </a:rPr>
              <a:t>num_iterations : int, default = 100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CEA95A-0728-429B-89B7-FAADD534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5148"/>
            <a:ext cx="5534025" cy="2466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B4946A-BF3A-40EA-9BE9-46835CE5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51" y="3839018"/>
            <a:ext cx="6745849" cy="27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1074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최적 분류기 성능 비교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기본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LGBM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와 최적 모델 위주로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239283"/>
            <a:ext cx="1030051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최적 </a:t>
            </a:r>
            <a:r>
              <a:rPr lang="en-US" altLang="ko-KR" sz="1600"/>
              <a:t>LGBM </a:t>
            </a:r>
            <a:r>
              <a:rPr lang="ko-KR" altLang="en-US" sz="1600"/>
              <a:t>분류기 모델과 기본 모델을 비교하면</a:t>
            </a:r>
            <a:r>
              <a:rPr lang="en-US" altLang="ko-KR" sz="1600"/>
              <a:t>, </a:t>
            </a:r>
            <a:r>
              <a:rPr lang="ko-KR" altLang="en-US" sz="1600"/>
              <a:t>교차 검증 결과 대부분의 평가 지표에서 성능  향상을 보임</a:t>
            </a:r>
            <a:endParaRPr lang="en-US" altLang="ko-KR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389C3-9A97-424C-A41A-7334CBE2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0" y="4239006"/>
            <a:ext cx="5967628" cy="1524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923CB0-020B-4585-8945-9C2DCF4D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0" y="2824201"/>
            <a:ext cx="5967628" cy="12679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3E6269-EACD-423D-BB0A-6F5822C1B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03" y="3039496"/>
            <a:ext cx="5514567" cy="25101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CF9514-9DE4-4C9D-B792-8CB2B1800C6F}"/>
              </a:ext>
            </a:extLst>
          </p:cNvPr>
          <p:cNvSpPr txBox="1"/>
          <p:nvPr/>
        </p:nvSpPr>
        <p:spPr>
          <a:xfrm>
            <a:off x="726674" y="1675141"/>
            <a:ext cx="548675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정확도</a:t>
            </a:r>
            <a:r>
              <a:rPr lang="en-US" altLang="ko-KR" sz="1600"/>
              <a:t>, </a:t>
            </a:r>
            <a:r>
              <a:rPr lang="ko-KR" altLang="en-US" sz="1600"/>
              <a:t>정밀도</a:t>
            </a:r>
            <a:r>
              <a:rPr lang="en-US" altLang="ko-KR" sz="1600"/>
              <a:t>, f1 score,</a:t>
            </a:r>
            <a:r>
              <a:rPr lang="ko-KR" altLang="en-US" sz="1600"/>
              <a:t> </a:t>
            </a:r>
            <a:r>
              <a:rPr lang="en-US" altLang="ko-KR" sz="1600"/>
              <a:t>roc auc</a:t>
            </a:r>
            <a:r>
              <a:rPr lang="ko-KR" altLang="en-US" sz="1600"/>
              <a:t> </a:t>
            </a:r>
            <a:r>
              <a:rPr lang="en-US" altLang="ko-KR" sz="1600"/>
              <a:t>score </a:t>
            </a:r>
            <a:r>
              <a:rPr lang="ko-KR" altLang="en-US" sz="1600"/>
              <a:t>가 다소 향상 됨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정밀도가 크게 뛰었으나 재현율은 다소 하락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04728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소감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716001" y="1897839"/>
            <a:ext cx="8276625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다양한 기본 모델들 중 좋은 성능을 보이는 분류기 선정 </a:t>
            </a:r>
            <a:r>
              <a:rPr lang="en-US" altLang="ko-KR" sz="1600"/>
              <a:t>-&gt; </a:t>
            </a:r>
            <a:r>
              <a:rPr lang="ko-KR" altLang="en-US" sz="1600"/>
              <a:t>하이퍼 파라미터 튜닝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캐글 대회 노트북 잘 정리하기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추가적인 데이터 전처리 과정 수행 </a:t>
            </a:r>
            <a:r>
              <a:rPr lang="en-US" altLang="ko-KR" sz="1600"/>
              <a:t>-&gt; </a:t>
            </a:r>
            <a:r>
              <a:rPr lang="ko-KR" altLang="en-US" sz="1600"/>
              <a:t>최적 분류기 훈련 </a:t>
            </a:r>
            <a:r>
              <a:rPr lang="en-US" altLang="ko-KR" sz="1600"/>
              <a:t>-&gt; </a:t>
            </a:r>
            <a:r>
              <a:rPr lang="ko-KR" altLang="en-US" sz="1600"/>
              <a:t>피드백 </a:t>
            </a:r>
            <a:r>
              <a:rPr lang="en-US" altLang="ko-KR" sz="1600"/>
              <a:t>-&gt; </a:t>
            </a:r>
            <a:r>
              <a:rPr lang="ko-KR" altLang="en-US" sz="1600"/>
              <a:t>최종 결과 도출 </a:t>
            </a:r>
            <a:endParaRPr lang="en-US" altLang="ko-KR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ECAAC-A1B3-4349-8BB1-AC1E848CA349}"/>
              </a:ext>
            </a:extLst>
          </p:cNvPr>
          <p:cNvSpPr txBox="1"/>
          <p:nvPr/>
        </p:nvSpPr>
        <p:spPr>
          <a:xfrm>
            <a:off x="531941" y="1236185"/>
            <a:ext cx="1507144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C00000"/>
                </a:solidFill>
              </a:rPr>
              <a:t> </a:t>
            </a:r>
            <a:r>
              <a:rPr lang="ko-KR" altLang="en-US" sz="2000"/>
              <a:t>기존 목표</a:t>
            </a:r>
            <a:endParaRPr lang="en-US" altLang="ko-KR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84FB5-7114-471A-9D01-A49950FFE6D4}"/>
              </a:ext>
            </a:extLst>
          </p:cNvPr>
          <p:cNvSpPr txBox="1"/>
          <p:nvPr/>
        </p:nvSpPr>
        <p:spPr>
          <a:xfrm>
            <a:off x="531941" y="3251251"/>
            <a:ext cx="1763624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C00000"/>
                </a:solidFill>
              </a:rPr>
              <a:t> </a:t>
            </a:r>
            <a:r>
              <a:rPr lang="ko-KR" altLang="en-US" sz="2000"/>
              <a:t>아쉬운 부분</a:t>
            </a:r>
            <a:endParaRPr lang="en-US" altLang="ko-KR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58BF4-5A2A-4741-9D3C-854D5771AAAE}"/>
              </a:ext>
            </a:extLst>
          </p:cNvPr>
          <p:cNvSpPr txBox="1"/>
          <p:nvPr/>
        </p:nvSpPr>
        <p:spPr>
          <a:xfrm>
            <a:off x="716001" y="4010289"/>
            <a:ext cx="1093209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시간 부족으로 다양한 전처리 단계를 추가 후 성능 비교하거나 스태킹 기법 등을 수행하지 못함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하이퍼 파라미터 튜닝 중 </a:t>
            </a:r>
            <a:r>
              <a:rPr lang="en-US" altLang="ko-KR" sz="1600"/>
              <a:t>LGBM</a:t>
            </a:r>
            <a:r>
              <a:rPr lang="ko-KR" altLang="en-US" sz="1600"/>
              <a:t>의 경우 문서를 제대로 숙지하지 못해 중요한 하이퍼 파라미터들을 탐색해보지 못함</a:t>
            </a:r>
            <a:endParaRPr lang="en-US" altLang="ko-KR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0E5517-D76F-4729-9F51-EC367D64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60" y="5560482"/>
            <a:ext cx="5106879" cy="7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35E73-640C-4767-B3F2-3C0BFE722DAC}"/>
              </a:ext>
            </a:extLst>
          </p:cNvPr>
          <p:cNvSpPr txBox="1"/>
          <p:nvPr/>
        </p:nvSpPr>
        <p:spPr>
          <a:xfrm>
            <a:off x="935873" y="1323457"/>
            <a:ext cx="5650906" cy="4850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개요</a:t>
            </a:r>
            <a:endParaRPr lang="en-US" altLang="ko-KR" sz="3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데이터 분석 </a:t>
            </a:r>
            <a:endParaRPr lang="en-US" altLang="ko-KR" sz="3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피처 처리</a:t>
            </a:r>
            <a:endParaRPr lang="en-US" altLang="ko-KR" sz="3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베이스라인 모델 학습 및 평가</a:t>
            </a:r>
            <a:endParaRPr lang="en-US" altLang="ko-KR" sz="3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하이퍼 파라미터 튜닝</a:t>
            </a:r>
            <a:endParaRPr lang="en-US" altLang="ko-KR" sz="3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최적 분류기 성능 비교</a:t>
            </a:r>
            <a:endParaRPr lang="en-US" altLang="ko-KR" sz="3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소감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386821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35E73-640C-4767-B3F2-3C0BFE722DAC}"/>
              </a:ext>
            </a:extLst>
          </p:cNvPr>
          <p:cNvSpPr txBox="1"/>
          <p:nvPr/>
        </p:nvSpPr>
        <p:spPr>
          <a:xfrm>
            <a:off x="281748" y="1797591"/>
            <a:ext cx="11628504" cy="2773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타이타닉 사망자 분류 문제</a:t>
            </a:r>
            <a:endParaRPr lang="en-US" altLang="ko-KR" sz="3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목표 </a:t>
            </a:r>
            <a:r>
              <a:rPr lang="en-US" altLang="ko-KR" sz="3000"/>
              <a:t>: 891 x</a:t>
            </a:r>
            <a:r>
              <a:rPr lang="ko-KR" altLang="en-US" sz="3000"/>
              <a:t> </a:t>
            </a:r>
            <a:r>
              <a:rPr lang="en-US" altLang="ko-KR" sz="3000"/>
              <a:t>12 </a:t>
            </a:r>
            <a:r>
              <a:rPr lang="ko-KR" altLang="en-US" sz="3000"/>
              <a:t>훈련 데이터로부터 사람의 생존 여부를 판단하라</a:t>
            </a:r>
            <a:endParaRPr lang="en-US" altLang="ko-KR" sz="3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다양한 분류 모델들 간의 생존 여부 판별 성능 비교</a:t>
            </a:r>
            <a:endParaRPr lang="en-US" altLang="ko-KR" sz="3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solidFill>
                  <a:srgbClr val="C00000"/>
                </a:solidFill>
              </a:rPr>
              <a:t> </a:t>
            </a:r>
            <a:r>
              <a:rPr lang="ko-KR" altLang="en-US" sz="3000"/>
              <a:t>하이퍼 파라미터 튜닝 전</a:t>
            </a:r>
            <a:r>
              <a:rPr lang="en-US" altLang="ko-KR" sz="3000"/>
              <a:t>, </a:t>
            </a:r>
            <a:r>
              <a:rPr lang="ko-KR" altLang="en-US" sz="3000"/>
              <a:t>후 생존 여부 판별 성능 비교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2381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648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데이터 분석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- 1.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데이터 형태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35E73-640C-4767-B3F2-3C0BFE722DAC}"/>
              </a:ext>
            </a:extLst>
          </p:cNvPr>
          <p:cNvSpPr txBox="1"/>
          <p:nvPr/>
        </p:nvSpPr>
        <p:spPr>
          <a:xfrm>
            <a:off x="6460958" y="1089055"/>
            <a:ext cx="2807179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solidFill>
                  <a:srgbClr val="C00000"/>
                </a:solidFill>
              </a:rPr>
              <a:t> </a:t>
            </a:r>
            <a:r>
              <a:rPr lang="ko-KR" altLang="en-US" sz="2400"/>
              <a:t>제출 데이터 형태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04700-351F-4663-9EDE-94E9013D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958" y="3107375"/>
            <a:ext cx="5557683" cy="204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75692F-5671-4853-AC10-E6E895D674E9}"/>
              </a:ext>
            </a:extLst>
          </p:cNvPr>
          <p:cNvSpPr txBox="1"/>
          <p:nvPr/>
        </p:nvSpPr>
        <p:spPr>
          <a:xfrm>
            <a:off x="6771979" y="1762424"/>
            <a:ext cx="3076483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승객 </a:t>
            </a:r>
            <a:r>
              <a:rPr lang="en-US" altLang="ko-KR" sz="1600"/>
              <a:t>Id</a:t>
            </a:r>
            <a:r>
              <a:rPr lang="ko-KR" altLang="en-US" sz="1600"/>
              <a:t>와 생존 여부를 위주로</a:t>
            </a:r>
            <a:endParaRPr lang="en-US" altLang="ko-KR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41935-A9DF-49E8-BA7A-13E305E71F27}"/>
              </a:ext>
            </a:extLst>
          </p:cNvPr>
          <p:cNvSpPr txBox="1"/>
          <p:nvPr/>
        </p:nvSpPr>
        <p:spPr>
          <a:xfrm>
            <a:off x="433172" y="1089055"/>
            <a:ext cx="2807179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solidFill>
                  <a:srgbClr val="C00000"/>
                </a:solidFill>
              </a:rPr>
              <a:t> </a:t>
            </a:r>
            <a:r>
              <a:rPr lang="ko-KR" altLang="en-US" sz="2400"/>
              <a:t>훈련 데이터 형태</a:t>
            </a:r>
            <a:endParaRPr lang="en-US" altLang="ko-KR"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D32008-919A-494E-BAD1-B0624CB6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1" y="2531545"/>
            <a:ext cx="5735675" cy="4099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663538" y="1762424"/>
            <a:ext cx="490281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승객 </a:t>
            </a:r>
            <a:r>
              <a:rPr lang="en-US" altLang="ko-KR" sz="1600"/>
              <a:t>ID, </a:t>
            </a:r>
            <a:r>
              <a:rPr lang="ko-KR" altLang="en-US" sz="1600"/>
              <a:t>생존 여부</a:t>
            </a:r>
            <a:r>
              <a:rPr lang="en-US" altLang="ko-KR" sz="1600"/>
              <a:t>, </a:t>
            </a:r>
            <a:r>
              <a:rPr lang="ko-KR" altLang="en-US" sz="1600"/>
              <a:t>선실 등급</a:t>
            </a:r>
            <a:r>
              <a:rPr lang="en-US" altLang="ko-KR" sz="1600"/>
              <a:t>, </a:t>
            </a:r>
            <a:r>
              <a:rPr lang="ko-KR" altLang="en-US" sz="1600"/>
              <a:t>성별</a:t>
            </a:r>
            <a:r>
              <a:rPr lang="en-US" altLang="ko-KR" sz="1600"/>
              <a:t>, </a:t>
            </a:r>
            <a:r>
              <a:rPr lang="ko-KR" altLang="en-US" sz="1600"/>
              <a:t>나이</a:t>
            </a:r>
            <a:r>
              <a:rPr lang="en-US" altLang="ko-KR" sz="1600"/>
              <a:t>, </a:t>
            </a:r>
            <a:r>
              <a:rPr lang="ko-KR" altLang="en-US" sz="1600"/>
              <a:t>요금 등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6823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648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데이터 분석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- 2.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기술 통계량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78871" y="1348400"/>
            <a:ext cx="64861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승객 </a:t>
            </a:r>
            <a:r>
              <a:rPr lang="en-US" altLang="ko-KR" sz="1600"/>
              <a:t>ID</a:t>
            </a:r>
            <a:r>
              <a:rPr lang="ko-KR" altLang="en-US" sz="1600"/>
              <a:t>를 제외한 변수들의 평균과 표준 편차</a:t>
            </a:r>
            <a:r>
              <a:rPr lang="en-US" altLang="ko-KR" sz="1600"/>
              <a:t>, min, max </a:t>
            </a:r>
            <a:r>
              <a:rPr lang="ko-KR" altLang="en-US" sz="1600"/>
              <a:t>위주 확인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-&gt; Fare</a:t>
            </a:r>
            <a:r>
              <a:rPr lang="ko-KR" altLang="en-US" sz="1600"/>
              <a:t>의 </a:t>
            </a:r>
            <a:r>
              <a:rPr lang="en-US" altLang="ko-KR" sz="1600"/>
              <a:t>Max</a:t>
            </a:r>
            <a:r>
              <a:rPr lang="ko-KR" altLang="en-US" sz="1600"/>
              <a:t>가 </a:t>
            </a:r>
            <a:r>
              <a:rPr lang="en-US" altLang="ko-KR" sz="1600"/>
              <a:t>512</a:t>
            </a:r>
            <a:r>
              <a:rPr lang="ko-KR" altLang="en-US" sz="1600"/>
              <a:t>인 경우를 제외하고 큰 아웃라이어는 없어보임</a:t>
            </a:r>
            <a:endParaRPr lang="en-US" altLang="ko-KR" sz="16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834D3B-2F2D-4AC7-A71A-C49355F4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87" y="2769045"/>
            <a:ext cx="8499342" cy="27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6114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데이터 분석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- 3.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널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결측치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163734"/>
            <a:ext cx="8707833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결측치 처리 방법으로 결측치 행</a:t>
            </a:r>
            <a:r>
              <a:rPr lang="en-US" altLang="ko-KR" sz="1600"/>
              <a:t>/</a:t>
            </a:r>
            <a:r>
              <a:rPr lang="ko-KR" altLang="en-US" sz="1600"/>
              <a:t>열 제거</a:t>
            </a:r>
            <a:r>
              <a:rPr lang="en-US" altLang="ko-KR" sz="1600"/>
              <a:t>, </a:t>
            </a:r>
            <a:r>
              <a:rPr lang="ko-KR" altLang="en-US" sz="1600"/>
              <a:t>다른 값으로 대체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en-US" altLang="ko-KR" sz="1600"/>
              <a:t>Age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177 -&gt; </a:t>
            </a:r>
            <a:r>
              <a:rPr lang="ko-KR" altLang="en-US" sz="1600"/>
              <a:t>정수형 데이터</a:t>
            </a:r>
            <a:r>
              <a:rPr lang="en-US" altLang="ko-KR" sz="1600"/>
              <a:t>, </a:t>
            </a:r>
            <a:r>
              <a:rPr lang="ko-KR" altLang="en-US" sz="1600"/>
              <a:t>전체의 상당 부분을 차지하나 해당 열의 평균으로 대체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en-US" altLang="ko-KR" sz="1600"/>
              <a:t>Cabin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687</a:t>
            </a:r>
            <a:r>
              <a:rPr lang="ko-KR" altLang="en-US" sz="1600"/>
              <a:t> </a:t>
            </a:r>
            <a:r>
              <a:rPr lang="en-US" altLang="ko-KR" sz="1600"/>
              <a:t>-&gt; </a:t>
            </a:r>
            <a:r>
              <a:rPr lang="ko-KR" altLang="en-US" sz="1600"/>
              <a:t>문자열 데이터이며</a:t>
            </a:r>
            <a:r>
              <a:rPr lang="en-US" altLang="ko-KR" sz="1600"/>
              <a:t>, </a:t>
            </a:r>
            <a:r>
              <a:rPr lang="ko-KR" altLang="en-US" sz="1600"/>
              <a:t>전체 데이터의 상당 부분이 널 값이므로 해당 열을 제거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en-US" altLang="ko-KR" sz="1600"/>
              <a:t>Embarked  : 2 -&gt; 2</a:t>
            </a:r>
            <a:r>
              <a:rPr lang="ko-KR" altLang="en-US" sz="1600"/>
              <a:t>개 뿐이므로 해당 행 삭제</a:t>
            </a:r>
            <a:endParaRPr lang="en-US" altLang="ko-KR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C7751-30E5-4497-B497-47062D53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11" y="2858836"/>
            <a:ext cx="8287377" cy="37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5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7598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데이터 분석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- 4.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변수 별 도수 분포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990652"/>
            <a:ext cx="7680308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생존 여부는 </a:t>
            </a:r>
            <a:r>
              <a:rPr lang="en-US" altLang="ko-KR" sz="1600"/>
              <a:t>549/342</a:t>
            </a:r>
            <a:r>
              <a:rPr lang="ko-KR" altLang="en-US" sz="1600"/>
              <a:t>로 생존 하지 못한 경우가 많음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성별은 </a:t>
            </a:r>
            <a:r>
              <a:rPr lang="en-US" altLang="ko-KR" sz="1600"/>
              <a:t>577/314</a:t>
            </a:r>
            <a:r>
              <a:rPr lang="ko-KR" altLang="en-US" sz="1600"/>
              <a:t>로 남성이 많음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  </a:t>
            </a:r>
            <a:r>
              <a:rPr lang="ko-KR" altLang="en-US" sz="1600"/>
              <a:t> </a:t>
            </a:r>
            <a:r>
              <a:rPr lang="en-US" altLang="ko-KR" sz="1600"/>
              <a:t>-&gt; </a:t>
            </a:r>
            <a:r>
              <a:rPr lang="ko-KR" altLang="en-US" sz="1600"/>
              <a:t>성별 생존 여부</a:t>
            </a:r>
            <a:r>
              <a:rPr lang="en-US" altLang="ko-KR" sz="1600"/>
              <a:t>, </a:t>
            </a:r>
            <a:r>
              <a:rPr lang="ko-KR" altLang="en-US" sz="1600"/>
              <a:t>나이별 생존 여부</a:t>
            </a:r>
            <a:r>
              <a:rPr lang="en-US" altLang="ko-KR" sz="1600"/>
              <a:t>, </a:t>
            </a:r>
            <a:r>
              <a:rPr lang="ko-KR" altLang="en-US" sz="1600"/>
              <a:t>선실 등급 별 생존 여부 위주로 살펴보기</a:t>
            </a:r>
            <a:endParaRPr lang="en-US" altLang="ko-KR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66269-0121-463B-B4DC-7ECB2A69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31" y="2120171"/>
            <a:ext cx="4653692" cy="4544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EBAABB-82EB-4461-8327-DEFD2321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54" y="2120170"/>
            <a:ext cx="4794715" cy="45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4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7454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데이터 분석 </a:t>
            </a:r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</a:rPr>
              <a:t>- 5. </a:t>
            </a:r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그룹별 생존 여부 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253119"/>
            <a:ext cx="6726521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성별 생존 여부를 살펴보면 남성보다 여성의 생존률이 높음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선실 등급별 생존 여부를 보면 선실 등급이 높을 수록 생존률이 높음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승선 항에 따른 생존 여부는 </a:t>
            </a:r>
            <a:r>
              <a:rPr lang="en-US" altLang="ko-KR" sz="1600"/>
              <a:t>3</a:t>
            </a:r>
            <a:r>
              <a:rPr lang="ko-KR" altLang="en-US" sz="1600"/>
              <a:t>가지 범주 별로 비슷비슷한 경향을 보임</a:t>
            </a:r>
            <a:endParaRPr lang="en-US" altLang="ko-KR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664814-6905-43EB-B0C5-474A933E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4" y="2925808"/>
            <a:ext cx="3695700" cy="2495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6D10A4-E630-45FF-B434-D55DC177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48" y="2925808"/>
            <a:ext cx="3762375" cy="2457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84A099-9A58-480B-A468-7CCD4BE3B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957" y="2851513"/>
            <a:ext cx="3733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623B1-810E-43AA-BAA6-797359BA62FA}"/>
              </a:ext>
            </a:extLst>
          </p:cNvPr>
          <p:cNvSpPr txBox="1"/>
          <p:nvPr/>
        </p:nvSpPr>
        <p:spPr>
          <a:xfrm>
            <a:off x="433172" y="40587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accent1">
                    <a:lumMod val="75000"/>
                  </a:schemeClr>
                </a:solidFill>
              </a:rPr>
              <a:t>피처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88449-DE39-4D84-A38B-E35CB8219070}"/>
              </a:ext>
            </a:extLst>
          </p:cNvPr>
          <p:cNvSpPr txBox="1"/>
          <p:nvPr/>
        </p:nvSpPr>
        <p:spPr>
          <a:xfrm>
            <a:off x="565808" y="1253119"/>
            <a:ext cx="773641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열 제거 </a:t>
            </a:r>
            <a:r>
              <a:rPr lang="en-US" altLang="ko-KR" sz="1600"/>
              <a:t>: </a:t>
            </a:r>
            <a:r>
              <a:rPr lang="ko-KR" altLang="en-US" sz="1600"/>
              <a:t>승객 번호</a:t>
            </a:r>
            <a:r>
              <a:rPr lang="en-US" altLang="ko-KR" sz="1600"/>
              <a:t>, </a:t>
            </a:r>
            <a:r>
              <a:rPr lang="ko-KR" altLang="en-US" sz="1600"/>
              <a:t>선실</a:t>
            </a:r>
            <a:r>
              <a:rPr lang="en-US" altLang="ko-KR" sz="1600"/>
              <a:t>, </a:t>
            </a:r>
            <a:r>
              <a:rPr lang="ko-KR" altLang="en-US" sz="1600"/>
              <a:t>이름과 같이 고유한 값을 갖는 경우 열 제거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결측치 대치 </a:t>
            </a:r>
            <a:r>
              <a:rPr lang="en-US" altLang="ko-KR" sz="1600"/>
              <a:t>: </a:t>
            </a:r>
            <a:r>
              <a:rPr lang="ko-KR" altLang="en-US" sz="1600"/>
              <a:t>정수형 데이터이나 큰 비율을 차지하는 나이는 평균 값으로 대치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ko-KR" altLang="en-US" sz="1600"/>
              <a:t>라벨 인코딩 </a:t>
            </a:r>
            <a:r>
              <a:rPr lang="en-US" altLang="ko-KR" sz="1600"/>
              <a:t>: </a:t>
            </a:r>
            <a:r>
              <a:rPr lang="ko-KR" altLang="en-US" sz="1600"/>
              <a:t> 제거 한 열 이외의 문자열 속성은 라벨 인코딩 수행</a:t>
            </a:r>
            <a:endParaRPr lang="en-US" altLang="ko-KR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4CAE1A-750B-42D8-A131-A59DC8EC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36" y="2652239"/>
            <a:ext cx="4907376" cy="4027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3F972D-CF89-4669-BC7E-EA9562D3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90" y="2652239"/>
            <a:ext cx="5428524" cy="3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928</Words>
  <Application>Microsoft Office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Inter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도정찬</dc:creator>
  <cp:lastModifiedBy>do</cp:lastModifiedBy>
  <cp:revision>16</cp:revision>
  <dcterms:created xsi:type="dcterms:W3CDTF">2019-06-28T07:07:34Z</dcterms:created>
  <dcterms:modified xsi:type="dcterms:W3CDTF">2020-12-03T02:42:09Z</dcterms:modified>
</cp:coreProperties>
</file>