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66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660A-BE50-48AA-A123-169C0F126B23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5CE-C33A-442A-A6BC-BE0846F5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37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660A-BE50-48AA-A123-169C0F126B23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5CE-C33A-442A-A6BC-BE0846F5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4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660A-BE50-48AA-A123-169C0F126B23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5CE-C33A-442A-A6BC-BE0846F5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2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660A-BE50-48AA-A123-169C0F126B23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5CE-C33A-442A-A6BC-BE0846F5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56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660A-BE50-48AA-A123-169C0F126B23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5CE-C33A-442A-A6BC-BE0846F5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42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660A-BE50-48AA-A123-169C0F126B23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5CE-C33A-442A-A6BC-BE0846F5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2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660A-BE50-48AA-A123-169C0F126B23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5CE-C33A-442A-A6BC-BE0846F5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99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660A-BE50-48AA-A123-169C0F126B23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5CE-C33A-442A-A6BC-BE0846F5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31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660A-BE50-48AA-A123-169C0F126B23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5CE-C33A-442A-A6BC-BE0846F5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89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660A-BE50-48AA-A123-169C0F126B23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5CE-C33A-442A-A6BC-BE0846F5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34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660A-BE50-48AA-A123-169C0F126B23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5CE-C33A-442A-A6BC-BE0846F5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29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660A-BE50-48AA-A123-169C0F126B23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D55CE-C33A-442A-A6BC-BE0846F5E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81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008414"/>
            <a:ext cx="9144000" cy="34126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대회 목표</a:t>
            </a:r>
            <a:endParaRPr lang="en-US" altLang="ko-KR" dirty="0"/>
          </a:p>
          <a:p>
            <a:pPr algn="l"/>
            <a:r>
              <a:rPr lang="ko-KR" altLang="en-US" dirty="0" smtClean="0"/>
              <a:t>타이타닉 탑승객에 대한 데이터를 바탕으로 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탑승객의 생존 유무 예측</a:t>
            </a:r>
            <a:endParaRPr lang="en-US" altLang="ko-KR" dirty="0" smtClean="0"/>
          </a:p>
          <a:p>
            <a:pPr algn="l"/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평가 방법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리더보드 랭킹 점수는 얼마나 정확하게 생존을 예측했는지</a:t>
            </a:r>
            <a:r>
              <a:rPr lang="en-US" altLang="ko-KR" dirty="0" smtClean="0"/>
              <a:t>,</a:t>
            </a:r>
          </a:p>
          <a:p>
            <a:pPr algn="l"/>
            <a:r>
              <a:rPr lang="ko-KR" altLang="en-US" dirty="0" smtClean="0"/>
              <a:t>즉 정확도</a:t>
            </a:r>
            <a:r>
              <a:rPr lang="en-US" altLang="ko-KR" dirty="0" smtClean="0"/>
              <a:t>(accuracy)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score</a:t>
            </a:r>
            <a:r>
              <a:rPr lang="ko-KR" altLang="en-US" dirty="0" smtClean="0"/>
              <a:t>가 평가됨</a:t>
            </a:r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6303" y="654492"/>
            <a:ext cx="9144000" cy="559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00B0F0"/>
                </a:solidFill>
              </a:rPr>
              <a:t>대회 개요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07" y="3588182"/>
            <a:ext cx="7544454" cy="8535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807" y="4453063"/>
            <a:ext cx="7513971" cy="8611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049" y="674100"/>
            <a:ext cx="7529212" cy="5334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428" y="1285741"/>
            <a:ext cx="7536833" cy="891617"/>
          </a:xfrm>
          <a:prstGeom prst="rect">
            <a:avLst/>
          </a:prstGeom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1447792" y="5310815"/>
            <a:ext cx="9144000" cy="1337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/>
              <a:t>“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Sumall</a:t>
            </a:r>
            <a:r>
              <a:rPr lang="en-US" altLang="ko-KR" sz="1800" dirty="0" smtClean="0"/>
              <a:t>” feature</a:t>
            </a:r>
            <a:r>
              <a:rPr lang="ko-KR" altLang="en-US" sz="1800" dirty="0" smtClean="0"/>
              <a:t>는 성능 향상에 도움이 되었는가</a:t>
            </a:r>
            <a:r>
              <a:rPr lang="en-US" altLang="ko-KR" sz="1800" dirty="0" smtClean="0"/>
              <a:t>?</a:t>
            </a:r>
          </a:p>
          <a:p>
            <a:r>
              <a:rPr lang="en-US" altLang="ko-KR" sz="1800" dirty="0" smtClean="0"/>
              <a:t>: </a:t>
            </a:r>
            <a:r>
              <a:rPr lang="en-US" altLang="ko-KR" sz="1800" dirty="0" smtClean="0">
                <a:solidFill>
                  <a:srgbClr val="0070C0"/>
                </a:solidFill>
              </a:rPr>
              <a:t>Public Score</a:t>
            </a:r>
            <a:r>
              <a:rPr lang="ko-KR" altLang="en-US" sz="1800" dirty="0" smtClean="0">
                <a:solidFill>
                  <a:srgbClr val="0070C0"/>
                </a:solidFill>
              </a:rPr>
              <a:t>는 하락</a:t>
            </a:r>
            <a:r>
              <a:rPr lang="en-US" altLang="ko-KR" sz="1800" dirty="0" smtClean="0"/>
              <a:t>, </a:t>
            </a:r>
            <a:r>
              <a:rPr lang="en-US" altLang="ko-KR" sz="1800" u="sng" dirty="0" smtClean="0">
                <a:solidFill>
                  <a:srgbClr val="FF0000"/>
                </a:solidFill>
              </a:rPr>
              <a:t>Private Score</a:t>
            </a:r>
            <a:r>
              <a:rPr lang="ko-KR" altLang="en-US" sz="1800" u="sng" dirty="0" smtClean="0">
                <a:solidFill>
                  <a:srgbClr val="FF0000"/>
                </a:solidFill>
              </a:rPr>
              <a:t>는 상승</a:t>
            </a:r>
            <a:endParaRPr lang="en-US" altLang="ko-KR" sz="1800" u="sng" dirty="0" smtClean="0">
              <a:solidFill>
                <a:srgbClr val="FF0000"/>
              </a:solidFill>
            </a:endParaRPr>
          </a:p>
          <a:p>
            <a:r>
              <a:rPr lang="en-US" altLang="ko-KR" sz="1800" dirty="0" smtClean="0"/>
              <a:t>BUT WHY?</a:t>
            </a: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4410899" y="3606940"/>
            <a:ext cx="3263511" cy="1337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 smtClean="0"/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“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Sumall</a:t>
            </a:r>
            <a:r>
              <a:rPr lang="en-US" altLang="ko-KR" sz="1600" dirty="0" smtClean="0">
                <a:solidFill>
                  <a:srgbClr val="FF0000"/>
                </a:solidFill>
              </a:rPr>
              <a:t>” feature </a:t>
            </a:r>
            <a:r>
              <a:rPr lang="ko-KR" altLang="en-US" sz="1600" dirty="0" smtClean="0">
                <a:solidFill>
                  <a:srgbClr val="FF0000"/>
                </a:solidFill>
              </a:rPr>
              <a:t>미포함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“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Sumall</a:t>
            </a:r>
            <a:r>
              <a:rPr lang="en-US" altLang="ko-KR" sz="1600" dirty="0" smtClean="0">
                <a:solidFill>
                  <a:srgbClr val="FF0000"/>
                </a:solidFill>
              </a:rPr>
              <a:t>” feature </a:t>
            </a:r>
            <a:r>
              <a:rPr lang="ko-KR" altLang="en-US" sz="1600" dirty="0" smtClean="0">
                <a:solidFill>
                  <a:srgbClr val="FF0000"/>
                </a:solidFill>
              </a:rPr>
              <a:t>포함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18" name="이등변 삼각형 17"/>
          <p:cNvSpPr/>
          <p:nvPr/>
        </p:nvSpPr>
        <p:spPr>
          <a:xfrm>
            <a:off x="8194775" y="4585735"/>
            <a:ext cx="161365" cy="14343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10800000">
            <a:off x="9498968" y="4585735"/>
            <a:ext cx="161365" cy="1434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807" y="3000038"/>
            <a:ext cx="7529212" cy="533446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3034" y="2250333"/>
            <a:ext cx="9144000" cy="1337849"/>
          </a:xfrm>
        </p:spPr>
        <p:txBody>
          <a:bodyPr>
            <a:normAutofit/>
          </a:bodyPr>
          <a:lstStyle/>
          <a:p>
            <a:r>
              <a:rPr lang="ko-KR" altLang="en-US" sz="1600" dirty="0" err="1" smtClean="0">
                <a:solidFill>
                  <a:schemeClr val="bg1">
                    <a:lumMod val="65000"/>
                  </a:schemeClr>
                </a:solidFill>
              </a:rPr>
              <a:t>최종제출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: Public Score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는 제일 높았지만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Private Score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는 하락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잘못 처리한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</a:rPr>
              <a:t>Sumall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” feature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를 포함한 데이터셋으로 학습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65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647578"/>
            <a:ext cx="9144000" cy="559480"/>
          </a:xfrm>
        </p:spPr>
        <p:txBody>
          <a:bodyPr>
            <a:noAutofit/>
          </a:bodyPr>
          <a:lstStyle/>
          <a:p>
            <a:r>
              <a:rPr lang="ko-KR" altLang="en-US" sz="2000" dirty="0" smtClean="0">
                <a:solidFill>
                  <a:srgbClr val="00B0F0"/>
                </a:solidFill>
              </a:rPr>
              <a:t>노하우 및 소감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86558" y="1744643"/>
            <a:ext cx="10243039" cy="3412672"/>
          </a:xfrm>
        </p:spPr>
        <p:txBody>
          <a:bodyPr>
            <a:noAutofit/>
          </a:bodyPr>
          <a:lstStyle/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등석에 탑승했던 부유한 노부부가 구명보트를 양보하고 생을 마감한 일화</a:t>
            </a:r>
            <a:endParaRPr lang="en-US" altLang="ko-KR" sz="16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현실에서 발생하는 데이터는 단순히 논리와 이성만으로 추론할 수 없는 영역도 포함</a:t>
            </a:r>
            <a:endParaRPr lang="en-US" altLang="ko-KR" sz="1600" dirty="0" smtClean="0"/>
          </a:p>
          <a:p>
            <a:r>
              <a:rPr lang="ko-KR" altLang="en-US" sz="1600" dirty="0" smtClean="0"/>
              <a:t>그런 모든 경우의 수를 완벽히 예측할 수 있는 모델을 어떻게 구현할 수 있을까</a:t>
            </a:r>
            <a:r>
              <a:rPr lang="en-US" altLang="ko-KR" sz="1600" dirty="0" smtClean="0"/>
              <a:t>?</a:t>
            </a:r>
          </a:p>
        </p:txBody>
      </p:sp>
      <p:pic>
        <p:nvPicPr>
          <p:cNvPr id="1026" name="Picture 2" descr="타이타닉 호의 숨겨진 이야기, 남편을 따라 구명 보트를 거부한 아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547" y="2224880"/>
            <a:ext cx="3912903" cy="204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88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34786" y="1387929"/>
            <a:ext cx="9949543" cy="34126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Age</a:t>
            </a:r>
            <a:r>
              <a:rPr lang="ko-KR" altLang="en-US" sz="1600" dirty="0" smtClean="0"/>
              <a:t>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NULL </a:t>
            </a:r>
            <a:r>
              <a:rPr lang="ko-KR" altLang="en-US" sz="1600" dirty="0" smtClean="0"/>
              <a:t>처리</a:t>
            </a:r>
            <a:endParaRPr lang="en-US" altLang="ko-KR" sz="1600" dirty="0" smtClean="0"/>
          </a:p>
          <a:p>
            <a:pPr marL="342900" indent="-342900" algn="l">
              <a:buFontTx/>
              <a:buChar char="-"/>
            </a:pPr>
            <a:r>
              <a:rPr lang="en-US" altLang="ko-KR" sz="1600" dirty="0" smtClean="0"/>
              <a:t>Name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Mr</a:t>
            </a:r>
            <a:r>
              <a:rPr lang="en-US" altLang="ko-KR" sz="1600" dirty="0" smtClean="0"/>
              <a:t>, Miss </a:t>
            </a:r>
            <a:r>
              <a:rPr lang="ko-KR" altLang="en-US" sz="1600" dirty="0" smtClean="0"/>
              <a:t>같은 성별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나이를 유추할 수 있는 호칭을 </a:t>
            </a:r>
            <a:r>
              <a:rPr lang="en-US" altLang="ko-KR" sz="1600" dirty="0" smtClean="0"/>
              <a:t>Initial </a:t>
            </a:r>
            <a:r>
              <a:rPr lang="ko-KR" altLang="en-US" sz="1600" dirty="0" smtClean="0"/>
              <a:t>항목으로 추출</a:t>
            </a:r>
            <a:endParaRPr lang="en-US" altLang="ko-KR" sz="1600" dirty="0" smtClean="0"/>
          </a:p>
          <a:p>
            <a:pPr marL="342900" indent="-342900" algn="l">
              <a:buFontTx/>
              <a:buChar char="-"/>
            </a:pPr>
            <a:r>
              <a:rPr lang="en-US" altLang="ko-KR" sz="1600" dirty="0" smtClean="0"/>
              <a:t>Initial</a:t>
            </a:r>
            <a:r>
              <a:rPr lang="ko-KR" altLang="en-US" sz="1600" dirty="0"/>
              <a:t>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Master, Miss, </a:t>
            </a:r>
            <a:r>
              <a:rPr lang="en-US" altLang="ko-KR" sz="1600" dirty="0" err="1" smtClean="0"/>
              <a:t>Mr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Mrs</a:t>
            </a:r>
            <a:r>
              <a:rPr lang="en-US" altLang="ko-KR" sz="1600" dirty="0" smtClean="0"/>
              <a:t>, Other </a:t>
            </a:r>
            <a:r>
              <a:rPr lang="ko-KR" altLang="en-US" sz="1600" dirty="0" smtClean="0"/>
              <a:t>대표적인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개 범주로 분류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-   5</a:t>
            </a:r>
            <a:r>
              <a:rPr lang="ko-KR" altLang="en-US" sz="1600" dirty="0" smtClean="0"/>
              <a:t>개 범주의 </a:t>
            </a:r>
            <a:r>
              <a:rPr lang="en-US" altLang="ko-KR" sz="1600" dirty="0" smtClean="0"/>
              <a:t>Age</a:t>
            </a:r>
            <a:r>
              <a:rPr lang="ko-KR" altLang="en-US" sz="1600" dirty="0" smtClean="0"/>
              <a:t> 평균을 구하여 </a:t>
            </a:r>
            <a:r>
              <a:rPr lang="en-US" altLang="ko-KR" sz="1600" dirty="0" smtClean="0"/>
              <a:t>Age Null</a:t>
            </a:r>
            <a:r>
              <a:rPr lang="ko-KR" altLang="en-US" sz="1600" dirty="0" smtClean="0"/>
              <a:t>값에 대입</a:t>
            </a:r>
            <a:endParaRPr lang="en-US" altLang="ko-KR" sz="1600" dirty="0" smtClean="0"/>
          </a:p>
          <a:p>
            <a:pPr marL="342900" indent="-342900" algn="l">
              <a:buFontTx/>
              <a:buChar char="-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77" y="2945799"/>
            <a:ext cx="3978861" cy="34181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58" y="2945799"/>
            <a:ext cx="3739807" cy="341815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459057" y="258839"/>
            <a:ext cx="9144000" cy="559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00B0F0"/>
                </a:solidFill>
              </a:rPr>
              <a:t>Feature Engineering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5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34786" y="1387929"/>
            <a:ext cx="9949543" cy="34126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Age</a:t>
            </a:r>
            <a:r>
              <a:rPr lang="ko-KR" altLang="en-US" sz="1800" dirty="0" smtClean="0"/>
              <a:t>에서 </a:t>
            </a:r>
            <a:r>
              <a:rPr lang="en-US" altLang="ko-KR" sz="1800" dirty="0" err="1" smtClean="0"/>
              <a:t>Age_cat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항목 생성</a:t>
            </a:r>
            <a:endParaRPr lang="en-US" altLang="ko-KR" sz="1800" dirty="0" smtClean="0"/>
          </a:p>
          <a:p>
            <a:pPr marL="342900" indent="-342900" algn="l">
              <a:buFontTx/>
              <a:buChar char="-"/>
            </a:pPr>
            <a:r>
              <a:rPr lang="en-US" altLang="ko-KR" sz="1800" dirty="0" smtClean="0"/>
              <a:t>Age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살 간격으로 나누어 </a:t>
            </a:r>
            <a:endParaRPr lang="en-US" altLang="ko-KR" sz="1800" dirty="0" smtClean="0"/>
          </a:p>
          <a:p>
            <a:pPr algn="l"/>
            <a:r>
              <a:rPr lang="en-US" altLang="ko-KR" sz="1800" dirty="0"/>
              <a:t> </a:t>
            </a:r>
            <a:r>
              <a:rPr lang="en-US" altLang="ko-KR" sz="1800" dirty="0" smtClean="0"/>
              <a:t>    continuous=&gt;categorical</a:t>
            </a:r>
            <a:r>
              <a:rPr lang="ko-KR" altLang="en-US" sz="1800" dirty="0" smtClean="0"/>
              <a:t>한 값으로 변환</a:t>
            </a:r>
            <a:endParaRPr lang="en-US" altLang="ko-KR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86" y="2759248"/>
            <a:ext cx="5788409" cy="28942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195" y="2759248"/>
            <a:ext cx="5179368" cy="894402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459057" y="258839"/>
            <a:ext cx="9144000" cy="559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00B0F0"/>
                </a:solidFill>
              </a:rPr>
              <a:t>Feature Engineering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34786" y="1738992"/>
            <a:ext cx="9949543" cy="34126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 smtClean="0"/>
              <a:t>Embarked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NULL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marL="342900" indent="-342900" algn="l">
              <a:buFontTx/>
              <a:buChar char="-"/>
            </a:pPr>
            <a:r>
              <a:rPr lang="en-US" altLang="ko-KR" dirty="0" smtClean="0"/>
              <a:t>Null</a:t>
            </a:r>
            <a:r>
              <a:rPr lang="ko-KR" altLang="en-US" dirty="0" smtClean="0"/>
              <a:t>값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가장 많은 범주인 </a:t>
            </a:r>
            <a:r>
              <a:rPr lang="en-US" altLang="ko-KR" dirty="0" smtClean="0"/>
              <a:t>S</a:t>
            </a:r>
            <a:r>
              <a:rPr lang="ko-KR" altLang="en-US" dirty="0" smtClean="0"/>
              <a:t>로 처리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16" y="2859975"/>
            <a:ext cx="3364576" cy="2072510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1459057" y="258839"/>
            <a:ext cx="9144000" cy="559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00B0F0"/>
                </a:solidFill>
              </a:rPr>
              <a:t>Feature Engineering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8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34786" y="1387929"/>
            <a:ext cx="9949543" cy="341267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범주형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항목</a:t>
            </a:r>
            <a:r>
              <a:rPr lang="en-US" altLang="ko-KR" sz="1800" dirty="0" smtClean="0"/>
              <a:t>(Initial, Embarked, Sex)</a:t>
            </a:r>
            <a:r>
              <a:rPr lang="ko-KR" altLang="en-US" sz="1800" dirty="0" smtClean="0"/>
              <a:t>의 수치화</a:t>
            </a:r>
            <a:endParaRPr lang="en-US" altLang="ko-KR" sz="1800" dirty="0" smtClean="0"/>
          </a:p>
          <a:p>
            <a:pPr marL="342900" indent="-342900" algn="l">
              <a:buFontTx/>
              <a:buChar char="-"/>
            </a:pPr>
            <a:r>
              <a:rPr lang="ko-KR" altLang="en-US" sz="1800" dirty="0" smtClean="0"/>
              <a:t>카테고리로 표현되어져 있는 데이터 </a:t>
            </a:r>
            <a:endParaRPr lang="en-US" altLang="ko-KR" sz="1800" dirty="0"/>
          </a:p>
          <a:p>
            <a:pPr algn="l"/>
            <a:r>
              <a:rPr lang="en-US" altLang="ko-KR" sz="1800" dirty="0" smtClean="0"/>
              <a:t>   =&gt; </a:t>
            </a:r>
            <a:r>
              <a:rPr lang="ko-KR" altLang="en-US" sz="1800" dirty="0" smtClean="0"/>
              <a:t>컴퓨터가 인식할 수 있도록 수치화</a:t>
            </a:r>
            <a:endParaRPr lang="ko-KR" altLang="en-US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79" y="2550184"/>
            <a:ext cx="2807294" cy="35604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266" y="2550184"/>
            <a:ext cx="7188098" cy="18501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628" y="4575432"/>
            <a:ext cx="2447736" cy="1760392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459057" y="258839"/>
            <a:ext cx="9144000" cy="559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00B0F0"/>
                </a:solidFill>
              </a:rPr>
              <a:t>Feature Engineering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3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34786" y="1387929"/>
            <a:ext cx="9949543" cy="341267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One-hot encoding</a:t>
            </a:r>
          </a:p>
          <a:p>
            <a:pPr algn="l"/>
            <a:r>
              <a:rPr lang="en-US" altLang="ko-KR" sz="1800" dirty="0" smtClean="0"/>
              <a:t>- 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범주형 데이터를 </a:t>
            </a:r>
            <a:r>
              <a:rPr lang="en-US" altLang="ko-KR" sz="1800" dirty="0" smtClean="0"/>
              <a:t>(0,1)</a:t>
            </a:r>
            <a:r>
              <a:rPr lang="ko-KR" altLang="en-US" sz="1800" dirty="0" smtClean="0"/>
              <a:t>로 이루어진 </a:t>
            </a:r>
            <a:r>
              <a:rPr lang="en-US" altLang="ko-KR" sz="1800" dirty="0" smtClean="0"/>
              <a:t>N</a:t>
            </a:r>
            <a:r>
              <a:rPr lang="ko-KR" altLang="en-US" sz="1800" dirty="0" smtClean="0"/>
              <a:t>차원 벡터로 나타냄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613" y="2235512"/>
            <a:ext cx="8309141" cy="17175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13" y="4067255"/>
            <a:ext cx="8309141" cy="2314276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1459057" y="258839"/>
            <a:ext cx="9144000" cy="559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00B0F0"/>
                </a:solidFill>
              </a:rPr>
              <a:t>Feature Engineering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2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34786" y="1387929"/>
            <a:ext cx="9949543" cy="341267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Drop columns</a:t>
            </a:r>
          </a:p>
          <a:p>
            <a:pPr marL="342900" indent="-342900" algn="l">
              <a:buFontTx/>
              <a:buChar char="-"/>
            </a:pPr>
            <a:r>
              <a:rPr lang="ko-KR" altLang="en-US" sz="2000" dirty="0" smtClean="0"/>
              <a:t>분석에 반영하지 않을 컬럼들 삭제</a:t>
            </a:r>
            <a:endParaRPr lang="en-US" altLang="ko-KR" sz="2000" dirty="0" smtClean="0"/>
          </a:p>
          <a:p>
            <a:pPr marL="342900" indent="-342900" algn="l">
              <a:buFontTx/>
              <a:buChar char="-"/>
            </a:pPr>
            <a:r>
              <a:rPr lang="en-US" altLang="ko-KR" sz="2000" dirty="0" err="1" smtClean="0"/>
              <a:t>PassengerID</a:t>
            </a:r>
            <a:r>
              <a:rPr lang="en-US" altLang="ko-KR" sz="2000" dirty="0" smtClean="0"/>
              <a:t>, Name, </a:t>
            </a:r>
            <a:r>
              <a:rPr lang="en-US" altLang="ko-KR" sz="2000" dirty="0" err="1" smtClean="0"/>
              <a:t>SibSP</a:t>
            </a:r>
            <a:r>
              <a:rPr lang="en-US" altLang="ko-KR" sz="2000" dirty="0" smtClean="0"/>
              <a:t>, Parch, Ticket, Cabin, Fare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16" y="2903210"/>
            <a:ext cx="5051138" cy="3324519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459057" y="258839"/>
            <a:ext cx="9144000" cy="559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00B0F0"/>
                </a:solidFill>
              </a:rPr>
              <a:t>Feature Engineering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3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7740" y="874524"/>
            <a:ext cx="9949543" cy="34126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FF0000"/>
                </a:solidFill>
              </a:rPr>
              <a:t>추가적인 조작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sz="1800" dirty="0" smtClean="0"/>
              <a:t>     </a:t>
            </a:r>
            <a:r>
              <a:rPr lang="en-US" altLang="ko-KR" sz="1800" dirty="0" smtClean="0">
                <a:solidFill>
                  <a:srgbClr val="0070C0"/>
                </a:solidFill>
              </a:rPr>
              <a:t>“Feature</a:t>
            </a:r>
            <a:r>
              <a:rPr lang="ko-KR" altLang="en-US" sz="1800" dirty="0" err="1" smtClean="0">
                <a:solidFill>
                  <a:srgbClr val="0070C0"/>
                </a:solidFill>
              </a:rPr>
              <a:t>끼리의</a:t>
            </a:r>
            <a:r>
              <a:rPr lang="ko-KR" altLang="en-US" sz="1800" dirty="0" smtClean="0">
                <a:solidFill>
                  <a:srgbClr val="0070C0"/>
                </a:solidFill>
              </a:rPr>
              <a:t> 단순 연산</a:t>
            </a:r>
            <a:r>
              <a:rPr lang="en-US" altLang="ko-KR" sz="1800" dirty="0" smtClean="0">
                <a:solidFill>
                  <a:srgbClr val="0070C0"/>
                </a:solidFill>
              </a:rPr>
              <a:t>(</a:t>
            </a:r>
            <a:r>
              <a:rPr lang="ko-KR" altLang="en-US" sz="1800" dirty="0" smtClean="0">
                <a:solidFill>
                  <a:srgbClr val="0070C0"/>
                </a:solidFill>
              </a:rPr>
              <a:t>덧셈</a:t>
            </a:r>
            <a:r>
              <a:rPr lang="en-US" altLang="ko-KR" sz="1800" dirty="0" smtClean="0">
                <a:solidFill>
                  <a:srgbClr val="0070C0"/>
                </a:solidFill>
              </a:rPr>
              <a:t>,</a:t>
            </a:r>
            <a:r>
              <a:rPr lang="ko-KR" altLang="en-US" sz="1800" dirty="0" smtClean="0">
                <a:solidFill>
                  <a:srgbClr val="0070C0"/>
                </a:solidFill>
              </a:rPr>
              <a:t>곱셈</a:t>
            </a:r>
            <a:r>
              <a:rPr lang="en-US" altLang="ko-KR" sz="1800" dirty="0">
                <a:solidFill>
                  <a:srgbClr val="0070C0"/>
                </a:solidFill>
              </a:rPr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등</a:t>
            </a:r>
            <a:r>
              <a:rPr lang="en-US" altLang="ko-KR" sz="1800" dirty="0" smtClean="0">
                <a:solidFill>
                  <a:srgbClr val="0070C0"/>
                </a:solidFill>
              </a:rPr>
              <a:t>)</a:t>
            </a:r>
            <a:r>
              <a:rPr lang="ko-KR" altLang="en-US" sz="1800" dirty="0" smtClean="0">
                <a:solidFill>
                  <a:srgbClr val="0070C0"/>
                </a:solidFill>
              </a:rPr>
              <a:t>만으로 유의미한</a:t>
            </a:r>
            <a:r>
              <a:rPr lang="en-US" altLang="ko-KR" sz="1800" dirty="0">
                <a:solidFill>
                  <a:srgbClr val="0070C0"/>
                </a:solidFill>
              </a:rPr>
              <a:t> </a:t>
            </a:r>
            <a:r>
              <a:rPr lang="en-US" altLang="ko-KR" sz="1800" dirty="0" smtClean="0">
                <a:solidFill>
                  <a:srgbClr val="0070C0"/>
                </a:solidFill>
              </a:rPr>
              <a:t>Feature</a:t>
            </a:r>
            <a:r>
              <a:rPr lang="ko-KR" altLang="en-US" sz="1800" dirty="0" smtClean="0">
                <a:solidFill>
                  <a:srgbClr val="0070C0"/>
                </a:solidFill>
              </a:rPr>
              <a:t>를 찾을 수 있을까</a:t>
            </a:r>
            <a:r>
              <a:rPr lang="en-US" altLang="ko-KR" sz="1800" dirty="0" smtClean="0">
                <a:solidFill>
                  <a:srgbClr val="0070C0"/>
                </a:solidFill>
              </a:rPr>
              <a:t>?”</a:t>
            </a: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      </a:t>
            </a:r>
            <a:r>
              <a:rPr lang="ko-KR" altLang="en-US" sz="1800" dirty="0" smtClean="0"/>
              <a:t>모든 </a:t>
            </a:r>
            <a:r>
              <a:rPr lang="en-US" altLang="ko-KR" sz="1800" dirty="0" smtClean="0"/>
              <a:t>Feature </a:t>
            </a:r>
            <a:r>
              <a:rPr lang="ko-KR" altLang="en-US" sz="1800" dirty="0" smtClean="0"/>
              <a:t>값을 합산 </a:t>
            </a:r>
            <a:r>
              <a:rPr lang="en-US" altLang="ko-KR" sz="1800" dirty="0" smtClean="0"/>
              <a:t>=&gt;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Sumall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Feature </a:t>
            </a:r>
            <a:r>
              <a:rPr lang="ko-KR" altLang="en-US" sz="1800" dirty="0" smtClean="0"/>
              <a:t>생성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&amp; scaling</a:t>
            </a:r>
          </a:p>
          <a:p>
            <a:pPr algn="l"/>
            <a:endParaRPr lang="en-US" altLang="ko-KR" sz="1800" dirty="0"/>
          </a:p>
          <a:p>
            <a:pPr algn="l"/>
            <a:r>
              <a:rPr lang="en-US" altLang="ko-KR" sz="1600" dirty="0"/>
              <a:t> </a:t>
            </a:r>
            <a:r>
              <a:rPr lang="en-US" altLang="ko-KR" sz="1600" dirty="0" smtClean="0"/>
              <a:t>    (</a:t>
            </a:r>
            <a:r>
              <a:rPr lang="ko-KR" altLang="en-US" sz="1600" dirty="0" smtClean="0"/>
              <a:t>다른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값과 </a:t>
            </a:r>
            <a:r>
              <a:rPr lang="en-US" altLang="ko-KR" sz="1600" dirty="0" smtClean="0"/>
              <a:t>scale</a:t>
            </a:r>
            <a:r>
              <a:rPr lang="ko-KR" altLang="en-US" sz="1600" dirty="0" smtClean="0"/>
              <a:t>을 맞추기 위해 </a:t>
            </a:r>
            <a:r>
              <a:rPr lang="en-US" altLang="ko-KR" sz="1600" dirty="0" smtClean="0"/>
              <a:t>mean</a:t>
            </a:r>
            <a:r>
              <a:rPr lang="ko-KR" altLang="en-US" sz="1600" dirty="0" smtClean="0"/>
              <a:t>과 </a:t>
            </a:r>
            <a:r>
              <a:rPr lang="en-US" altLang="ko-KR" sz="1600" dirty="0" err="1" smtClean="0"/>
              <a:t>std</a:t>
            </a:r>
            <a:r>
              <a:rPr lang="ko-KR" altLang="en-US" sz="1600" dirty="0" smtClean="0"/>
              <a:t>로 표준화</a:t>
            </a:r>
            <a:r>
              <a:rPr lang="en-US" altLang="ko-KR" sz="1600" dirty="0" smtClean="0"/>
              <a:t>)</a:t>
            </a:r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22" y="3585372"/>
            <a:ext cx="6241101" cy="31364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40" y="2033756"/>
            <a:ext cx="7246206" cy="155161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297404" y="2339870"/>
            <a:ext cx="433841" cy="1133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782089" y="4250732"/>
            <a:ext cx="433841" cy="1133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386137" y="5588717"/>
            <a:ext cx="433841" cy="1133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364617" y="4343401"/>
            <a:ext cx="429514" cy="90560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459057" y="258839"/>
            <a:ext cx="9144000" cy="559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00B0F0"/>
                </a:solidFill>
              </a:rPr>
              <a:t>Feature Engineering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02" y="1466690"/>
            <a:ext cx="4632946" cy="47479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448" y="1466690"/>
            <a:ext cx="6677660" cy="1886110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523999" y="647578"/>
            <a:ext cx="9144000" cy="559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00B0F0"/>
                </a:solidFill>
              </a:rPr>
              <a:t>사용 모델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2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329</Words>
  <Application>Microsoft Office PowerPoint</Application>
  <PresentationFormat>와이드스크린</PresentationFormat>
  <Paragraphs>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노하우 및 소감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대회 개요</dc:title>
  <dc:creator>suryubin</dc:creator>
  <cp:lastModifiedBy>suryubin</cp:lastModifiedBy>
  <cp:revision>24</cp:revision>
  <dcterms:created xsi:type="dcterms:W3CDTF">2020-12-02T21:20:10Z</dcterms:created>
  <dcterms:modified xsi:type="dcterms:W3CDTF">2020-12-03T05:02:35Z</dcterms:modified>
</cp:coreProperties>
</file>