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FB574B8-00DE-499E-B326-A72E39E043AC}">
          <p14:sldIdLst>
            <p14:sldId id="256"/>
            <p14:sldId id="257"/>
            <p14:sldId id="262"/>
            <p14:sldId id="263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AMIKAA" initials="g" lastIdx="2" clrIdx="0">
    <p:extLst>
      <p:ext uri="{19B8F6BF-5375-455C-9EA6-DF929625EA0E}">
        <p15:presenceInfo xmlns:p15="http://schemas.microsoft.com/office/powerpoint/2012/main" userId="MIKAMIK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5BB24-A7F9-40C3-92F1-77A2B0EA4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97644A-6FAB-4E06-906D-D1A854501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C73A5-64C3-442F-B900-09E34310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3D1-1EA1-4396-88C5-8663A52CE9EC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198C0-710B-4C19-AB39-0AEA279C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FEEBF-3B9B-4867-9D2E-015B9934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91F1-1141-4272-8830-A016D477F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9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0C861-1E55-4E98-969E-EC585485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3B492A-712D-4091-B75A-01652A3C1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0C29B-922D-449C-9936-46B5161E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3D1-1EA1-4396-88C5-8663A52CE9EC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C9603-F85B-46E0-B4F1-640A8B9A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8A7D3D-742B-495E-96FC-2BA25CA5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91F1-1141-4272-8830-A016D477F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6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D72511-3A8E-4D69-8591-086AB8309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97C5A7-C69C-4C1F-BDF0-4CC4B1383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C77AC-EA26-4931-AF3B-E20D21E1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3D1-1EA1-4396-88C5-8663A52CE9EC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2442D-FE34-4E6E-91BC-A42BAD6B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216590-B370-4ADF-9562-2A070911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91F1-1141-4272-8830-A016D477F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57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4C8D2-4CB3-4A97-96A8-C4E830E9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D7186-7C47-430D-B6F9-152AA0F63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63D78-B2BA-40C8-9A6A-C95513D6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3D1-1EA1-4396-88C5-8663A52CE9EC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4F020-198E-4629-B6F1-B889EF9E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208E3-D837-4C27-82DE-5AA2E1BA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91F1-1141-4272-8830-A016D477F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7080A-7D82-4E6C-AD31-D4D5FE54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732EAB-D193-4D37-8050-56FE2B32E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AEA994-EE4C-46E8-BFA5-4AB5EADF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3D1-1EA1-4396-88C5-8663A52CE9EC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E449D-3CB6-4499-913F-C78E4A36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5EE2D-58E2-459D-B8C2-9874D00B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91F1-1141-4272-8830-A016D477F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6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36B90-61A5-4305-BA9E-55244992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653AC-B4B8-4D95-ACC7-E9D71718E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B1AB96-686D-4E58-96C2-5DB570DF5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A9B64F-28B0-4A1B-8E05-8C4E6EB0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3D1-1EA1-4396-88C5-8663A52CE9EC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63CA6-FF1D-44A0-9BB9-9EABF698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094BD-9DB3-44EB-B426-4C867C34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91F1-1141-4272-8830-A016D477F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19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E0ED0-31DB-474A-9A6B-042ED9DC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772608-673F-41FD-B15D-E078D338B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45B249-3F54-4AD1-AAAD-E9F18E8D1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84F371-AFF0-47B3-8736-17AADEB14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F4338D-1CD1-49FB-9887-9E5510C97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2443D-AA96-45E2-9650-DF463F68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3D1-1EA1-4396-88C5-8663A52CE9EC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18D52D-4101-472D-9C2C-070CA784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D7A1E3-EF3A-42D1-8371-25F49EFD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91F1-1141-4272-8830-A016D477F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33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90D5D-DDAD-438A-99F7-E8890237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7B5425-8499-4F19-907A-007A5DE3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3D1-1EA1-4396-88C5-8663A52CE9EC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31181F-CED8-44CC-8F11-96821047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DF9B2F-A72E-498A-820F-C2987C49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91F1-1141-4272-8830-A016D477F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42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4C83CE-2368-4963-8012-830DB067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3D1-1EA1-4396-88C5-8663A52CE9EC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80DCF8-05A7-47BA-A605-6CE64AF1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B14261-2646-4BC8-B60B-E1CE7918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91F1-1141-4272-8830-A016D477F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60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4C581-504A-4776-B18C-9E0D8AFE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2F14F-C2D5-407A-BDFF-6CA11A9E6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DBE47F-B9E4-44C9-9DE8-A9147F1DD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4A0793-2FFE-472A-8F43-A6CE33E0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3D1-1EA1-4396-88C5-8663A52CE9EC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936020-69CF-4F60-BAA6-EF38E894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5A6E7-4B0C-464B-BE6C-EC1DBCDD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91F1-1141-4272-8830-A016D477F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4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1EDA4-9EF6-47AC-B6B3-5A426128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B6D07B-C217-4927-B279-BB916DE1F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1294E8-C860-4C9E-A64B-A75926C21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FCDA34-731B-4392-AC93-A57EDD8B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3D1-1EA1-4396-88C5-8663A52CE9EC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6A6D9C-0CCE-47EF-A5E6-CF099E30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58055A-0204-4669-8454-6E7DD84A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91F1-1141-4272-8830-A016D477F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5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F89EB-8F5E-44BF-8742-01B7483B0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A8ABC5-1108-4A6D-9B9C-00E7B0B17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E04E0-9A99-4634-ADF2-B305A4534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3C3D1-1EA1-4396-88C5-8663A52CE9EC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581E0-A79E-41B4-B3FA-38CA11691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1ED8AF-C1A1-4231-804D-523BCAD49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91F1-1141-4272-8830-A016D477F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6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6468F7-FBFD-4FD5-96B0-8E77B44EB28C}"/>
              </a:ext>
            </a:extLst>
          </p:cNvPr>
          <p:cNvSpPr txBox="1"/>
          <p:nvPr/>
        </p:nvSpPr>
        <p:spPr>
          <a:xfrm>
            <a:off x="2432359" y="1997839"/>
            <a:ext cx="73272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       </a:t>
            </a:r>
            <a:r>
              <a:rPr lang="en-US" altLang="ko-KR" sz="4000" b="1" dirty="0">
                <a:solidFill>
                  <a:srgbClr val="3366FF"/>
                </a:solidFill>
              </a:rPr>
              <a:t>KISTI Kaggle Competition</a:t>
            </a:r>
          </a:p>
          <a:p>
            <a:r>
              <a:rPr lang="en-US" altLang="ko-KR" sz="4000" b="1" dirty="0"/>
              <a:t>           </a:t>
            </a:r>
            <a:r>
              <a:rPr lang="en-US" altLang="ko-KR" sz="2400" b="1" dirty="0"/>
              <a:t>- </a:t>
            </a:r>
            <a:r>
              <a:rPr lang="ko-KR" altLang="en-US" sz="2400" dirty="0"/>
              <a:t>승선자 생존유무 예측</a:t>
            </a:r>
          </a:p>
          <a:p>
            <a:endParaRPr lang="en-US" altLang="ko-KR" sz="3200" b="1" dirty="0"/>
          </a:p>
          <a:p>
            <a:endParaRPr lang="en-US" altLang="ko-KR" sz="32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77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9482C88-B96F-4DAF-BE6F-DF3BA18DD939}"/>
              </a:ext>
            </a:extLst>
          </p:cNvPr>
          <p:cNvSpPr/>
          <p:nvPr/>
        </p:nvSpPr>
        <p:spPr>
          <a:xfrm>
            <a:off x="-881849" y="856068"/>
            <a:ext cx="13955697" cy="88776"/>
          </a:xfrm>
          <a:prstGeom prst="rect">
            <a:avLst/>
          </a:prstGeom>
          <a:solidFill>
            <a:srgbClr val="0099FF"/>
          </a:solidFill>
          <a:ln>
            <a:solidFill>
              <a:srgbClr val="0099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5F052-321C-41B2-BD91-FA8D64EF6133}"/>
              </a:ext>
            </a:extLst>
          </p:cNvPr>
          <p:cNvSpPr txBox="1"/>
          <p:nvPr/>
        </p:nvSpPr>
        <p:spPr>
          <a:xfrm>
            <a:off x="239698" y="209737"/>
            <a:ext cx="618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* </a:t>
            </a:r>
            <a:r>
              <a:rPr lang="ko-KR" altLang="en-US" sz="3600" b="1" dirty="0">
                <a:latin typeface="+mj-lt"/>
              </a:rPr>
              <a:t>대회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8BB17-F855-4322-B243-4EB5B24679F6}"/>
              </a:ext>
            </a:extLst>
          </p:cNvPr>
          <p:cNvSpPr txBox="1"/>
          <p:nvPr/>
        </p:nvSpPr>
        <p:spPr>
          <a:xfrm>
            <a:off x="332740" y="1591174"/>
            <a:ext cx="97663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+mn-ea"/>
              </a:rPr>
              <a:t>어떤 부류의 사람들이 생존 할 가능성이 높았는 지에 대한 분석</a:t>
            </a:r>
            <a:endParaRPr lang="en-US" altLang="ko-KR" sz="2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+mn-ea"/>
              </a:rPr>
              <a:t>분석된 데이터 기반 </a:t>
            </a:r>
            <a:r>
              <a:rPr lang="ko-KR" altLang="en-US" sz="2400" b="1" dirty="0" err="1">
                <a:latin typeface="+mn-ea"/>
              </a:rPr>
              <a:t>머신러닝</a:t>
            </a:r>
            <a:r>
              <a:rPr lang="ko-KR" altLang="en-US" sz="2400" b="1" dirty="0">
                <a:latin typeface="+mn-ea"/>
              </a:rPr>
              <a:t> 모델을 생성 </a:t>
            </a:r>
            <a:endParaRPr lang="en-US" altLang="ko-KR" sz="2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+mn-ea"/>
              </a:rPr>
              <a:t>승선한 사람들의 생존유무를 예측</a:t>
            </a:r>
          </a:p>
        </p:txBody>
      </p:sp>
    </p:spTree>
    <p:extLst>
      <p:ext uri="{BB962C8B-B14F-4D97-AF65-F5344CB8AC3E}">
        <p14:creationId xmlns:p14="http://schemas.microsoft.com/office/powerpoint/2010/main" val="375159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9482C88-B96F-4DAF-BE6F-DF3BA18DD939}"/>
              </a:ext>
            </a:extLst>
          </p:cNvPr>
          <p:cNvSpPr/>
          <p:nvPr/>
        </p:nvSpPr>
        <p:spPr>
          <a:xfrm>
            <a:off x="-881849" y="856068"/>
            <a:ext cx="13955697" cy="88776"/>
          </a:xfrm>
          <a:prstGeom prst="rect">
            <a:avLst/>
          </a:prstGeom>
          <a:solidFill>
            <a:srgbClr val="0099FF"/>
          </a:solidFill>
          <a:ln>
            <a:solidFill>
              <a:srgbClr val="0099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5F052-321C-41B2-BD91-FA8D64EF6133}"/>
              </a:ext>
            </a:extLst>
          </p:cNvPr>
          <p:cNvSpPr txBox="1"/>
          <p:nvPr/>
        </p:nvSpPr>
        <p:spPr>
          <a:xfrm>
            <a:off x="239698" y="209737"/>
            <a:ext cx="722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* Feature Engineering </a:t>
            </a:r>
            <a:r>
              <a:rPr lang="ko-KR" altLang="en-US" sz="3600" b="1" dirty="0">
                <a:latin typeface="+mj-lt"/>
              </a:rPr>
              <a:t>설정 과정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0D8CCF-A363-4897-BF64-2F231B024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45" y="1877376"/>
            <a:ext cx="3453414" cy="21532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278771-992F-4158-81CA-9B722195B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02" y="1877376"/>
            <a:ext cx="3675994" cy="21532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EB45C94-8B7B-47C4-9A5C-1FFC7FFA8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53" y="1877376"/>
            <a:ext cx="3755553" cy="21532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9679F5B-2F76-4068-8854-F34A126955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45" y="4361532"/>
            <a:ext cx="3453414" cy="215320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7E8F3CB-9680-4A26-8AE8-6BDFAF5DB4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02" y="4337446"/>
            <a:ext cx="3675994" cy="217729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4385913-8B49-47EE-BE10-C9134A510C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52" y="4337446"/>
            <a:ext cx="3755553" cy="21532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4577BC-5D93-4800-BA78-5991147C5190}"/>
              </a:ext>
            </a:extLst>
          </p:cNvPr>
          <p:cNvSpPr txBox="1"/>
          <p:nvPr/>
        </p:nvSpPr>
        <p:spPr>
          <a:xfrm>
            <a:off x="437345" y="1024829"/>
            <a:ext cx="104440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선박 침몰과정 </a:t>
            </a:r>
            <a:r>
              <a:rPr lang="en-US" altLang="ko-KR" sz="2400" b="1" dirty="0"/>
              <a:t>=&gt; </a:t>
            </a:r>
            <a:r>
              <a:rPr lang="ko-KR" altLang="en-US" sz="1600" b="1" dirty="0">
                <a:solidFill>
                  <a:srgbClr val="FF0000"/>
                </a:solidFill>
              </a:rPr>
              <a:t>선박의 최하부층부터 물이 차오르기 때문에</a:t>
            </a:r>
            <a:r>
              <a:rPr lang="ko-KR" altLang="en-US" sz="1600" b="1" dirty="0"/>
              <a:t> </a:t>
            </a:r>
            <a:r>
              <a:rPr lang="en-US" altLang="ko-KR" sz="1600" b="1" dirty="0" err="1">
                <a:solidFill>
                  <a:srgbClr val="3366FF"/>
                </a:solidFill>
              </a:rPr>
              <a:t>Pclass</a:t>
            </a:r>
            <a:r>
              <a:rPr lang="ko-KR" altLang="en-US" sz="1600" b="1" dirty="0">
                <a:solidFill>
                  <a:srgbClr val="3366FF"/>
                </a:solidFill>
              </a:rPr>
              <a:t>가 가장 중요한 </a:t>
            </a:r>
            <a:r>
              <a:rPr lang="en-US" altLang="ko-KR" sz="1600" b="1" dirty="0">
                <a:solidFill>
                  <a:srgbClr val="3366FF"/>
                </a:solidFill>
              </a:rPr>
              <a:t>feature</a:t>
            </a:r>
            <a:r>
              <a:rPr lang="ko-KR" altLang="en-US" sz="1600" b="1" dirty="0">
                <a:solidFill>
                  <a:srgbClr val="FF0000"/>
                </a:solidFill>
              </a:rPr>
              <a:t>라고 생각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b="1" dirty="0">
                <a:solidFill>
                  <a:srgbClr val="FF0000"/>
                </a:solidFill>
              </a:rPr>
              <a:t>                                    + </a:t>
            </a:r>
            <a:r>
              <a:rPr lang="ko-KR" altLang="en-US" sz="1600" b="1" dirty="0">
                <a:solidFill>
                  <a:srgbClr val="FF0000"/>
                </a:solidFill>
              </a:rPr>
              <a:t>따라서</a:t>
            </a:r>
            <a:r>
              <a:rPr lang="en-US" altLang="ko-KR" sz="16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1600" b="1" dirty="0">
                <a:solidFill>
                  <a:srgbClr val="3366FF"/>
                </a:solidFill>
                <a:latin typeface="+mj-lt"/>
              </a:rPr>
              <a:t>Age</a:t>
            </a:r>
            <a:r>
              <a:rPr lang="ko-KR" altLang="en-US" sz="1600" b="1" dirty="0">
                <a:solidFill>
                  <a:srgbClr val="3366FF"/>
                </a:solidFill>
                <a:latin typeface="+mj-lt"/>
              </a:rPr>
              <a:t>가 낮을 수록 살아남을 확률이 더 크다</a:t>
            </a:r>
            <a:r>
              <a:rPr lang="ko-KR" altLang="en-US" sz="1600" b="1" dirty="0">
                <a:solidFill>
                  <a:srgbClr val="FF0000"/>
                </a:solidFill>
                <a:latin typeface="+mj-lt"/>
              </a:rPr>
              <a:t>고 판단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58D73E-622B-4FC7-8CBB-693E726A324F}"/>
              </a:ext>
            </a:extLst>
          </p:cNvPr>
          <p:cNvSpPr txBox="1"/>
          <p:nvPr/>
        </p:nvSpPr>
        <p:spPr>
          <a:xfrm>
            <a:off x="4680218" y="6514737"/>
            <a:ext cx="88399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https://terms.naver.com/entry.nhn?docId=3574197&amp;cid=58940&amp;categoryId=58956</a:t>
            </a:r>
          </a:p>
        </p:txBody>
      </p:sp>
    </p:spTree>
    <p:extLst>
      <p:ext uri="{BB962C8B-B14F-4D97-AF65-F5344CB8AC3E}">
        <p14:creationId xmlns:p14="http://schemas.microsoft.com/office/powerpoint/2010/main" val="377000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9482C88-B96F-4DAF-BE6F-DF3BA18DD939}"/>
              </a:ext>
            </a:extLst>
          </p:cNvPr>
          <p:cNvSpPr/>
          <p:nvPr/>
        </p:nvSpPr>
        <p:spPr>
          <a:xfrm>
            <a:off x="-881849" y="856068"/>
            <a:ext cx="13955697" cy="88776"/>
          </a:xfrm>
          <a:prstGeom prst="rect">
            <a:avLst/>
          </a:prstGeom>
          <a:solidFill>
            <a:srgbClr val="0099FF"/>
          </a:solidFill>
          <a:ln>
            <a:solidFill>
              <a:srgbClr val="0099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5F052-321C-41B2-BD91-FA8D64EF6133}"/>
              </a:ext>
            </a:extLst>
          </p:cNvPr>
          <p:cNvSpPr txBox="1"/>
          <p:nvPr/>
        </p:nvSpPr>
        <p:spPr>
          <a:xfrm>
            <a:off x="239698" y="209737"/>
            <a:ext cx="722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* Feature Engineering </a:t>
            </a:r>
            <a:r>
              <a:rPr lang="ko-KR" altLang="en-US" sz="3600" b="1" dirty="0">
                <a:latin typeface="+mj-lt"/>
              </a:rPr>
              <a:t>설정 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67B0B7-6D25-4A28-8EA1-FFD3C6750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8" y="1055147"/>
            <a:ext cx="5136642" cy="44403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650A8A-09E4-4BB0-86FF-1E0E03A29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55147"/>
            <a:ext cx="5989320" cy="32537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41819A-A258-4359-A25F-EA73FBD3E2B2}"/>
              </a:ext>
            </a:extLst>
          </p:cNvPr>
          <p:cNvSpPr txBox="1"/>
          <p:nvPr/>
        </p:nvSpPr>
        <p:spPr>
          <a:xfrm>
            <a:off x="173190" y="5801877"/>
            <a:ext cx="5856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+mj-lt"/>
              </a:rPr>
              <a:t>동반자가 </a:t>
            </a:r>
            <a:r>
              <a:rPr lang="en-US" altLang="ko-KR" sz="2000" b="1" dirty="0">
                <a:solidFill>
                  <a:srgbClr val="FF0000"/>
                </a:solidFill>
                <a:latin typeface="+mj-lt"/>
              </a:rPr>
              <a:t>0</a:t>
            </a:r>
            <a:r>
              <a:rPr lang="ko-KR" altLang="en-US" sz="2000" b="1" dirty="0">
                <a:solidFill>
                  <a:srgbClr val="FF0000"/>
                </a:solidFill>
                <a:latin typeface="+mj-lt"/>
              </a:rPr>
              <a:t>명일 수록 사망자 비율이 높음</a:t>
            </a:r>
            <a:endParaRPr lang="en-US" altLang="ko-KR" sz="2000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+mj-lt"/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  <a:latin typeface="+mj-lt"/>
              </a:rPr>
              <a:t>형제</a:t>
            </a:r>
            <a:r>
              <a:rPr lang="en-US" altLang="ko-KR" sz="2000" b="1" dirty="0">
                <a:solidFill>
                  <a:srgbClr val="FF0000"/>
                </a:solidFill>
                <a:latin typeface="+mj-lt"/>
              </a:rPr>
              <a:t>,</a:t>
            </a:r>
            <a:r>
              <a:rPr lang="ko-KR" altLang="en-US" sz="2000" b="1" dirty="0">
                <a:solidFill>
                  <a:srgbClr val="FF0000"/>
                </a:solidFill>
                <a:latin typeface="+mj-lt"/>
              </a:rPr>
              <a:t>자매</a:t>
            </a:r>
            <a:r>
              <a:rPr lang="en-US" altLang="ko-KR" sz="2000" b="1" dirty="0">
                <a:solidFill>
                  <a:srgbClr val="FF0000"/>
                </a:solidFill>
                <a:latin typeface="+mj-lt"/>
              </a:rPr>
              <a:t>,</a:t>
            </a:r>
            <a:r>
              <a:rPr lang="ko-KR" altLang="en-US" sz="2000" b="1" dirty="0">
                <a:solidFill>
                  <a:srgbClr val="FF0000"/>
                </a:solidFill>
                <a:latin typeface="+mj-lt"/>
              </a:rPr>
              <a:t>배우자</a:t>
            </a:r>
            <a:r>
              <a:rPr lang="en-US" altLang="ko-KR" sz="2000" b="1" dirty="0">
                <a:solidFill>
                  <a:srgbClr val="FF0000"/>
                </a:solidFill>
                <a:latin typeface="+mj-lt"/>
              </a:rPr>
              <a:t>,</a:t>
            </a:r>
            <a:r>
              <a:rPr lang="ko-KR" altLang="en-US" sz="2000" b="1" dirty="0">
                <a:solidFill>
                  <a:srgbClr val="FF0000"/>
                </a:solidFill>
                <a:latin typeface="+mj-lt"/>
              </a:rPr>
              <a:t>부모</a:t>
            </a:r>
            <a:r>
              <a:rPr lang="en-US" altLang="ko-KR" sz="2000" b="1" dirty="0">
                <a:solidFill>
                  <a:srgbClr val="FF0000"/>
                </a:solidFill>
                <a:latin typeface="+mj-lt"/>
              </a:rPr>
              <a:t>)</a:t>
            </a:r>
            <a:endParaRPr lang="ko-KR" altLang="en-US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34C7A-3DF0-4D6A-84C4-DFA6054F5BAA}"/>
              </a:ext>
            </a:extLst>
          </p:cNvPr>
          <p:cNvSpPr txBox="1"/>
          <p:nvPr/>
        </p:nvSpPr>
        <p:spPr>
          <a:xfrm>
            <a:off x="6162509" y="5801877"/>
            <a:ext cx="5651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+mj-lt"/>
              </a:rPr>
              <a:t>성별에 따라 생존자</a:t>
            </a:r>
            <a:r>
              <a:rPr lang="en-US" altLang="ko-KR" sz="2000" b="1" dirty="0">
                <a:solidFill>
                  <a:srgbClr val="FF0000"/>
                </a:solidFill>
                <a:latin typeface="+mj-lt"/>
              </a:rPr>
              <a:t>/</a:t>
            </a:r>
            <a:r>
              <a:rPr lang="ko-KR" altLang="en-US" sz="2000" b="1" dirty="0">
                <a:solidFill>
                  <a:srgbClr val="FF0000"/>
                </a:solidFill>
                <a:latin typeface="+mj-lt"/>
              </a:rPr>
              <a:t>사망자 비율 차이가 확연함</a:t>
            </a:r>
          </a:p>
        </p:txBody>
      </p:sp>
    </p:spTree>
    <p:extLst>
      <p:ext uri="{BB962C8B-B14F-4D97-AF65-F5344CB8AC3E}">
        <p14:creationId xmlns:p14="http://schemas.microsoft.com/office/powerpoint/2010/main" val="27167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9482C88-B96F-4DAF-BE6F-DF3BA18DD939}"/>
              </a:ext>
            </a:extLst>
          </p:cNvPr>
          <p:cNvSpPr/>
          <p:nvPr/>
        </p:nvSpPr>
        <p:spPr>
          <a:xfrm>
            <a:off x="-881849" y="856068"/>
            <a:ext cx="13955697" cy="88776"/>
          </a:xfrm>
          <a:prstGeom prst="rect">
            <a:avLst/>
          </a:prstGeom>
          <a:solidFill>
            <a:srgbClr val="0099FF"/>
          </a:solidFill>
          <a:ln>
            <a:solidFill>
              <a:srgbClr val="0099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5F052-321C-41B2-BD91-FA8D64EF6133}"/>
              </a:ext>
            </a:extLst>
          </p:cNvPr>
          <p:cNvSpPr txBox="1"/>
          <p:nvPr/>
        </p:nvSpPr>
        <p:spPr>
          <a:xfrm>
            <a:off x="239698" y="209737"/>
            <a:ext cx="618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* Feature Engineering</a:t>
            </a:r>
            <a:endParaRPr lang="ko-KR" altLang="en-US" sz="3600" b="1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7543DE-F781-49BC-9B92-8EEF065B4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8" y="3980794"/>
            <a:ext cx="7699248" cy="17545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49A926-067B-4D36-85AA-3DC78006A219}"/>
              </a:ext>
            </a:extLst>
          </p:cNvPr>
          <p:cNvSpPr txBox="1"/>
          <p:nvPr/>
        </p:nvSpPr>
        <p:spPr>
          <a:xfrm>
            <a:off x="520114" y="1360342"/>
            <a:ext cx="455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+mj-lt"/>
              </a:rPr>
              <a:t>드롭한</a:t>
            </a:r>
            <a:r>
              <a:rPr lang="ko-KR" altLang="en-US" sz="2400" b="1" dirty="0">
                <a:latin typeface="+mj-lt"/>
              </a:rPr>
              <a:t> </a:t>
            </a:r>
            <a:r>
              <a:rPr lang="en-US" altLang="ko-KR" sz="2400" b="1" dirty="0">
                <a:latin typeface="+mj-lt"/>
              </a:rPr>
              <a:t>Feature </a:t>
            </a:r>
            <a:r>
              <a:rPr lang="ko-KR" altLang="en-US" sz="2400" b="1" dirty="0">
                <a:latin typeface="+mj-lt"/>
              </a:rPr>
              <a:t>항목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1C471-0C18-42D6-AE61-C655645E998C}"/>
              </a:ext>
            </a:extLst>
          </p:cNvPr>
          <p:cNvSpPr txBox="1"/>
          <p:nvPr/>
        </p:nvSpPr>
        <p:spPr>
          <a:xfrm>
            <a:off x="520114" y="3547863"/>
            <a:ext cx="455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lt"/>
              </a:rPr>
              <a:t>활용한 </a:t>
            </a:r>
            <a:r>
              <a:rPr lang="en-US" altLang="ko-KR" sz="2400" b="1" dirty="0">
                <a:latin typeface="+mj-lt"/>
              </a:rPr>
              <a:t>Feature </a:t>
            </a:r>
            <a:r>
              <a:rPr lang="ko-KR" altLang="en-US" sz="2400" b="1" dirty="0">
                <a:latin typeface="+mj-lt"/>
              </a:rPr>
              <a:t>항목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CA37F9-48FC-47FB-B098-FADB7349AFFD}"/>
              </a:ext>
            </a:extLst>
          </p:cNvPr>
          <p:cNvSpPr txBox="1"/>
          <p:nvPr/>
        </p:nvSpPr>
        <p:spPr>
          <a:xfrm>
            <a:off x="793242" y="1881523"/>
            <a:ext cx="42816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Ticket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Fare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Cabin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Embarked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E3F4160B-9E46-4C06-94EF-C999B0AA501C}"/>
              </a:ext>
            </a:extLst>
          </p:cNvPr>
          <p:cNvSpPr/>
          <p:nvPr/>
        </p:nvSpPr>
        <p:spPr>
          <a:xfrm>
            <a:off x="6178999" y="3944256"/>
            <a:ext cx="1009435" cy="1951690"/>
          </a:xfrm>
          <a:prstGeom prst="fram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B2049B-9045-45DC-8203-4A573B7DA3CF}"/>
              </a:ext>
            </a:extLst>
          </p:cNvPr>
          <p:cNvSpPr txBox="1"/>
          <p:nvPr/>
        </p:nvSpPr>
        <p:spPr>
          <a:xfrm>
            <a:off x="520114" y="6019056"/>
            <a:ext cx="11151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3366FF"/>
                </a:solidFill>
                <a:latin typeface="+mj-lt"/>
              </a:rPr>
              <a:t>Null </a:t>
            </a:r>
            <a:r>
              <a:rPr lang="ko-KR" altLang="en-US" sz="1600" b="1" dirty="0">
                <a:solidFill>
                  <a:srgbClr val="3366FF"/>
                </a:solidFill>
                <a:latin typeface="+mj-lt"/>
              </a:rPr>
              <a:t>데이터 수가 적지 않음 </a:t>
            </a:r>
            <a:r>
              <a:rPr lang="en-US" altLang="ko-KR" sz="1600" b="1" dirty="0">
                <a:solidFill>
                  <a:srgbClr val="3366FF"/>
                </a:solidFill>
                <a:latin typeface="+mj-lt"/>
              </a:rPr>
              <a:t>+ </a:t>
            </a:r>
            <a:r>
              <a:rPr lang="ko-KR" altLang="en-US" sz="1600" b="1" dirty="0">
                <a:solidFill>
                  <a:srgbClr val="3366FF"/>
                </a:solidFill>
                <a:latin typeface="+mj-lt"/>
              </a:rPr>
              <a:t>많은 시뮬레이션을 통해 참조하는 </a:t>
            </a:r>
            <a:r>
              <a:rPr lang="en-US" altLang="ko-KR" sz="1600" b="1" dirty="0">
                <a:solidFill>
                  <a:srgbClr val="3366FF"/>
                </a:solidFill>
                <a:latin typeface="+mj-lt"/>
              </a:rPr>
              <a:t>Feature</a:t>
            </a:r>
            <a:r>
              <a:rPr lang="ko-KR" altLang="en-US" sz="1600" b="1" dirty="0">
                <a:solidFill>
                  <a:srgbClr val="3366FF"/>
                </a:solidFill>
                <a:latin typeface="+mj-lt"/>
              </a:rPr>
              <a:t>가 많을수록 무조건 정확도 높은 좋은 결과를 내는 것은 아니라는 것을 인지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125D7-95B3-43DF-BA52-C5BDDE41A26B}"/>
              </a:ext>
            </a:extLst>
          </p:cNvPr>
          <p:cNvSpPr txBox="1"/>
          <p:nvPr/>
        </p:nvSpPr>
        <p:spPr>
          <a:xfrm>
            <a:off x="3604143" y="6265277"/>
            <a:ext cx="8669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+mj-lt"/>
              </a:rPr>
              <a:t>=&gt; </a:t>
            </a:r>
            <a:r>
              <a:rPr lang="ko-KR" altLang="en-US" sz="1600" b="1" dirty="0">
                <a:solidFill>
                  <a:srgbClr val="FF0000"/>
                </a:solidFill>
                <a:latin typeface="+mj-lt"/>
              </a:rPr>
              <a:t>최대한 데이터 값이 확실한</a:t>
            </a:r>
            <a:r>
              <a:rPr lang="en-US" altLang="ko-KR" sz="1600" b="1" dirty="0">
                <a:solidFill>
                  <a:srgbClr val="FF0000"/>
                </a:solidFill>
                <a:latin typeface="+mj-lt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+mj-lt"/>
              </a:rPr>
              <a:t>최소한의 </a:t>
            </a:r>
            <a:r>
              <a:rPr lang="en-US" altLang="ko-KR" sz="1600" b="1" dirty="0">
                <a:solidFill>
                  <a:srgbClr val="FF0000"/>
                </a:solidFill>
                <a:latin typeface="+mj-lt"/>
              </a:rPr>
              <a:t>Feature</a:t>
            </a:r>
            <a:r>
              <a:rPr lang="ko-KR" altLang="en-US" sz="1600" b="1" dirty="0">
                <a:solidFill>
                  <a:srgbClr val="FF0000"/>
                </a:solidFill>
                <a:latin typeface="+mj-lt"/>
              </a:rPr>
              <a:t>를 위주로 </a:t>
            </a:r>
            <a:r>
              <a:rPr lang="en-US" altLang="ko-KR" sz="1600" b="1" dirty="0">
                <a:solidFill>
                  <a:srgbClr val="FF0000"/>
                </a:solidFill>
                <a:latin typeface="+mj-lt"/>
              </a:rPr>
              <a:t>Engineering </a:t>
            </a:r>
            <a:r>
              <a:rPr lang="ko-KR" altLang="en-US" sz="1600" b="1" dirty="0">
                <a:solidFill>
                  <a:srgbClr val="FF0000"/>
                </a:solidFill>
                <a:latin typeface="+mj-lt"/>
              </a:rPr>
              <a:t>하였음</a:t>
            </a:r>
            <a:r>
              <a:rPr lang="en-US" altLang="ko-KR" sz="1600" b="1" dirty="0">
                <a:solidFill>
                  <a:srgbClr val="FF0000"/>
                </a:solidFill>
                <a:latin typeface="+mj-lt"/>
              </a:rPr>
              <a:t>.</a:t>
            </a:r>
            <a:r>
              <a:rPr lang="ko-KR" altLang="en-US" sz="1600" b="1" dirty="0">
                <a:solidFill>
                  <a:srgbClr val="FF0000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8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9482C88-B96F-4DAF-BE6F-DF3BA18DD939}"/>
              </a:ext>
            </a:extLst>
          </p:cNvPr>
          <p:cNvSpPr/>
          <p:nvPr/>
        </p:nvSpPr>
        <p:spPr>
          <a:xfrm>
            <a:off x="-881849" y="856068"/>
            <a:ext cx="13955697" cy="88776"/>
          </a:xfrm>
          <a:prstGeom prst="rect">
            <a:avLst/>
          </a:prstGeom>
          <a:solidFill>
            <a:srgbClr val="0099FF"/>
          </a:solidFill>
          <a:ln>
            <a:solidFill>
              <a:srgbClr val="0099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5F052-321C-41B2-BD91-FA8D64EF6133}"/>
              </a:ext>
            </a:extLst>
          </p:cNvPr>
          <p:cNvSpPr txBox="1"/>
          <p:nvPr/>
        </p:nvSpPr>
        <p:spPr>
          <a:xfrm>
            <a:off x="239698" y="209737"/>
            <a:ext cx="618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* </a:t>
            </a:r>
            <a:r>
              <a:rPr lang="ko-KR" altLang="en-US" sz="3600" b="1" dirty="0">
                <a:latin typeface="+mj-lt"/>
              </a:rPr>
              <a:t>사용 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D984A9-BAE4-4111-BBE5-6C64993FC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25" y="1090492"/>
            <a:ext cx="8841155" cy="45041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A55E13-0A7B-4C3E-97C0-BB72C9F0522E}"/>
              </a:ext>
            </a:extLst>
          </p:cNvPr>
          <p:cNvSpPr txBox="1"/>
          <p:nvPr/>
        </p:nvSpPr>
        <p:spPr>
          <a:xfrm>
            <a:off x="273225" y="5740322"/>
            <a:ext cx="820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lt"/>
              </a:rPr>
              <a:t>&gt;&gt;&gt; </a:t>
            </a:r>
            <a:r>
              <a:rPr lang="ko-KR" altLang="en-US" sz="2400" b="1" dirty="0">
                <a:latin typeface="+mj-lt"/>
              </a:rPr>
              <a:t>정확도가 가장 높은 </a:t>
            </a:r>
            <a:r>
              <a:rPr lang="en-US" altLang="ko-KR" sz="2400" b="1" dirty="0">
                <a:latin typeface="+mj-lt"/>
              </a:rPr>
              <a:t>Random Forest </a:t>
            </a:r>
            <a:r>
              <a:rPr lang="ko-KR" altLang="en-US" sz="2400" b="1" dirty="0">
                <a:latin typeface="+mj-lt"/>
              </a:rPr>
              <a:t>선택  </a:t>
            </a:r>
            <a:r>
              <a:rPr lang="en-US" altLang="ko-KR" sz="2400" b="1" dirty="0">
                <a:latin typeface="+mj-lt"/>
              </a:rPr>
              <a:t>(86.31%)</a:t>
            </a:r>
            <a:endParaRPr lang="ko-KR" alt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192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9482C88-B96F-4DAF-BE6F-DF3BA18DD939}"/>
              </a:ext>
            </a:extLst>
          </p:cNvPr>
          <p:cNvSpPr/>
          <p:nvPr/>
        </p:nvSpPr>
        <p:spPr>
          <a:xfrm>
            <a:off x="-881849" y="856068"/>
            <a:ext cx="13955697" cy="88776"/>
          </a:xfrm>
          <a:prstGeom prst="rect">
            <a:avLst/>
          </a:prstGeom>
          <a:solidFill>
            <a:srgbClr val="0099FF"/>
          </a:solidFill>
          <a:ln>
            <a:solidFill>
              <a:srgbClr val="0099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5F052-321C-41B2-BD91-FA8D64EF6133}"/>
              </a:ext>
            </a:extLst>
          </p:cNvPr>
          <p:cNvSpPr txBox="1"/>
          <p:nvPr/>
        </p:nvSpPr>
        <p:spPr>
          <a:xfrm>
            <a:off x="239697" y="209737"/>
            <a:ext cx="677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* Public Score / Private Score</a:t>
            </a:r>
            <a:endParaRPr lang="ko-KR" altLang="en-US" sz="3600" b="1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077C52-2CFE-4C7E-8ED7-6F3783F99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94" y="1591175"/>
            <a:ext cx="9476654" cy="27034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FF4AAE-6B6B-4F01-8C6B-FF44A00F99CA}"/>
              </a:ext>
            </a:extLst>
          </p:cNvPr>
          <p:cNvSpPr txBox="1"/>
          <p:nvPr/>
        </p:nvSpPr>
        <p:spPr>
          <a:xfrm>
            <a:off x="657207" y="1133067"/>
            <a:ext cx="6982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+mj-lt"/>
              </a:rPr>
              <a:t>Public Score = 0.77033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735F3-FA33-44A9-93DE-AE608F0536AF}"/>
              </a:ext>
            </a:extLst>
          </p:cNvPr>
          <p:cNvSpPr txBox="1"/>
          <p:nvPr/>
        </p:nvSpPr>
        <p:spPr>
          <a:xfrm>
            <a:off x="657207" y="4940991"/>
            <a:ext cx="6982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+mj-lt"/>
              </a:rPr>
              <a:t>Private Score = 0.78468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260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F0E18E4-74A0-4107-83EE-08FF3D774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88" y="856068"/>
            <a:ext cx="4043577" cy="60019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9482C88-B96F-4DAF-BE6F-DF3BA18DD939}"/>
              </a:ext>
            </a:extLst>
          </p:cNvPr>
          <p:cNvSpPr/>
          <p:nvPr/>
        </p:nvSpPr>
        <p:spPr>
          <a:xfrm>
            <a:off x="-881849" y="856068"/>
            <a:ext cx="13955697" cy="88776"/>
          </a:xfrm>
          <a:prstGeom prst="rect">
            <a:avLst/>
          </a:prstGeom>
          <a:solidFill>
            <a:srgbClr val="0099FF"/>
          </a:solidFill>
          <a:ln>
            <a:solidFill>
              <a:srgbClr val="0099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5F052-321C-41B2-BD91-FA8D64EF6133}"/>
              </a:ext>
            </a:extLst>
          </p:cNvPr>
          <p:cNvSpPr txBox="1"/>
          <p:nvPr/>
        </p:nvSpPr>
        <p:spPr>
          <a:xfrm>
            <a:off x="239697" y="209737"/>
            <a:ext cx="656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* </a:t>
            </a:r>
            <a:r>
              <a:rPr lang="ko-KR" altLang="en-US" sz="3600" b="1" dirty="0">
                <a:latin typeface="+mj-lt"/>
              </a:rPr>
              <a:t>소감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31941-6A12-4D59-BF0B-4387A5EA3738}"/>
              </a:ext>
            </a:extLst>
          </p:cNvPr>
          <p:cNvSpPr txBox="1"/>
          <p:nvPr/>
        </p:nvSpPr>
        <p:spPr>
          <a:xfrm>
            <a:off x="504548" y="1490008"/>
            <a:ext cx="53813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3366FF"/>
                </a:solidFill>
                <a:latin typeface="+mj-lt"/>
              </a:rPr>
              <a:t>1</a:t>
            </a:r>
            <a:r>
              <a:rPr lang="ko-KR" altLang="en-US" sz="2400" b="1" dirty="0">
                <a:solidFill>
                  <a:srgbClr val="3366FF"/>
                </a:solidFill>
                <a:latin typeface="+mj-lt"/>
              </a:rPr>
              <a:t>등실 </a:t>
            </a:r>
            <a:r>
              <a:rPr lang="en-US" altLang="ko-KR" sz="2400" b="1" dirty="0">
                <a:solidFill>
                  <a:srgbClr val="3366FF"/>
                </a:solidFill>
                <a:latin typeface="+mj-lt"/>
              </a:rPr>
              <a:t>- </a:t>
            </a:r>
            <a:r>
              <a:rPr lang="ko-KR" altLang="en-US" sz="2400" b="1" dirty="0">
                <a:solidFill>
                  <a:srgbClr val="3366FF"/>
                </a:solidFill>
                <a:latin typeface="+mj-lt"/>
              </a:rPr>
              <a:t>최상층 </a:t>
            </a:r>
            <a:r>
              <a:rPr lang="en-US" altLang="ko-KR" sz="2400" b="1" dirty="0">
                <a:solidFill>
                  <a:srgbClr val="3366FF"/>
                </a:solidFill>
                <a:latin typeface="+mj-lt"/>
              </a:rPr>
              <a:t>~ </a:t>
            </a:r>
            <a:r>
              <a:rPr lang="ko-KR" altLang="en-US" sz="2400" b="1" dirty="0">
                <a:solidFill>
                  <a:srgbClr val="3366FF"/>
                </a:solidFill>
                <a:latin typeface="+mj-lt"/>
              </a:rPr>
              <a:t>갑판 </a:t>
            </a:r>
            <a:r>
              <a:rPr lang="en-US" altLang="ko-KR" sz="2400" b="1" dirty="0">
                <a:solidFill>
                  <a:srgbClr val="3366FF"/>
                </a:solidFill>
                <a:latin typeface="+mj-lt"/>
              </a:rPr>
              <a:t>E (329</a:t>
            </a:r>
            <a:r>
              <a:rPr lang="ko-KR" altLang="en-US" sz="2400" b="1" dirty="0">
                <a:solidFill>
                  <a:srgbClr val="3366FF"/>
                </a:solidFill>
                <a:latin typeface="+mj-lt"/>
              </a:rPr>
              <a:t>명</a:t>
            </a:r>
            <a:r>
              <a:rPr lang="en-US" altLang="ko-KR" sz="2400" b="1" dirty="0">
                <a:solidFill>
                  <a:srgbClr val="3366FF"/>
                </a:solidFill>
                <a:latin typeface="+mj-lt"/>
              </a:rPr>
              <a:t>)</a:t>
            </a:r>
          </a:p>
          <a:p>
            <a:endParaRPr lang="en-US" altLang="ko-KR" sz="2400" b="1" dirty="0">
              <a:solidFill>
                <a:srgbClr val="3366FF"/>
              </a:solidFill>
              <a:latin typeface="+mj-lt"/>
            </a:endParaRPr>
          </a:p>
          <a:p>
            <a:r>
              <a:rPr lang="en-US" altLang="ko-KR" sz="2400" b="1" dirty="0">
                <a:solidFill>
                  <a:srgbClr val="3366FF"/>
                </a:solidFill>
                <a:latin typeface="+mj-lt"/>
              </a:rPr>
              <a:t>2</a:t>
            </a:r>
            <a:r>
              <a:rPr lang="ko-KR" altLang="en-US" sz="2400" b="1" dirty="0">
                <a:solidFill>
                  <a:srgbClr val="3366FF"/>
                </a:solidFill>
                <a:latin typeface="+mj-lt"/>
              </a:rPr>
              <a:t>등실 </a:t>
            </a:r>
            <a:r>
              <a:rPr lang="en-US" altLang="ko-KR" sz="2400" b="1" dirty="0">
                <a:solidFill>
                  <a:srgbClr val="3366FF"/>
                </a:solidFill>
                <a:latin typeface="+mj-lt"/>
              </a:rPr>
              <a:t>– </a:t>
            </a:r>
            <a:r>
              <a:rPr lang="ko-KR" altLang="en-US" sz="2400" b="1" dirty="0">
                <a:solidFill>
                  <a:srgbClr val="3366FF"/>
                </a:solidFill>
                <a:latin typeface="+mj-lt"/>
              </a:rPr>
              <a:t>갑판 </a:t>
            </a:r>
            <a:r>
              <a:rPr lang="en-US" altLang="ko-KR" sz="2400" b="1" dirty="0">
                <a:solidFill>
                  <a:srgbClr val="3366FF"/>
                </a:solidFill>
                <a:latin typeface="+mj-lt"/>
              </a:rPr>
              <a:t>D ~ F (285</a:t>
            </a:r>
            <a:r>
              <a:rPr lang="ko-KR" altLang="en-US" sz="2400" b="1" dirty="0">
                <a:solidFill>
                  <a:srgbClr val="3366FF"/>
                </a:solidFill>
                <a:latin typeface="+mj-lt"/>
              </a:rPr>
              <a:t>명</a:t>
            </a:r>
            <a:r>
              <a:rPr lang="en-US" altLang="ko-KR" sz="2400" b="1" dirty="0">
                <a:solidFill>
                  <a:srgbClr val="3366FF"/>
                </a:solidFill>
                <a:latin typeface="+mj-lt"/>
              </a:rPr>
              <a:t>)</a:t>
            </a:r>
          </a:p>
          <a:p>
            <a:endParaRPr lang="en-US" altLang="ko-KR" sz="2400" b="1" dirty="0">
              <a:solidFill>
                <a:srgbClr val="3366FF"/>
              </a:solidFill>
              <a:latin typeface="+mj-lt"/>
            </a:endParaRPr>
          </a:p>
          <a:p>
            <a:r>
              <a:rPr lang="en-US" altLang="ko-KR" sz="2400" b="1" dirty="0">
                <a:solidFill>
                  <a:srgbClr val="3366FF"/>
                </a:solidFill>
                <a:latin typeface="+mj-lt"/>
              </a:rPr>
              <a:t>3</a:t>
            </a:r>
            <a:r>
              <a:rPr lang="ko-KR" altLang="en-US" sz="2400" b="1" dirty="0">
                <a:solidFill>
                  <a:srgbClr val="3366FF"/>
                </a:solidFill>
                <a:latin typeface="+mj-lt"/>
              </a:rPr>
              <a:t>등실 </a:t>
            </a:r>
            <a:r>
              <a:rPr lang="en-US" altLang="ko-KR" sz="2400" b="1" dirty="0">
                <a:solidFill>
                  <a:srgbClr val="3366FF"/>
                </a:solidFill>
                <a:latin typeface="+mj-lt"/>
              </a:rPr>
              <a:t>– </a:t>
            </a:r>
            <a:r>
              <a:rPr lang="ko-KR" altLang="en-US" sz="2400" b="1" dirty="0">
                <a:solidFill>
                  <a:srgbClr val="3366FF"/>
                </a:solidFill>
                <a:latin typeface="+mj-lt"/>
              </a:rPr>
              <a:t>갑판 </a:t>
            </a:r>
            <a:r>
              <a:rPr lang="en-US" altLang="ko-KR" sz="2400" b="1" dirty="0">
                <a:solidFill>
                  <a:srgbClr val="3366FF"/>
                </a:solidFill>
                <a:latin typeface="+mj-lt"/>
              </a:rPr>
              <a:t>D ~ G (710</a:t>
            </a:r>
            <a:r>
              <a:rPr lang="ko-KR" altLang="en-US" sz="2400" b="1" dirty="0">
                <a:solidFill>
                  <a:srgbClr val="3366FF"/>
                </a:solidFill>
                <a:latin typeface="+mj-lt"/>
              </a:rPr>
              <a:t>명</a:t>
            </a:r>
            <a:r>
              <a:rPr lang="en-US" altLang="ko-KR" sz="2400" b="1" dirty="0">
                <a:solidFill>
                  <a:srgbClr val="3366FF"/>
                </a:solidFill>
                <a:latin typeface="+mj-lt"/>
              </a:rPr>
              <a:t>)</a:t>
            </a:r>
            <a:endParaRPr lang="ko-KR" altLang="en-US" sz="2400" b="1" dirty="0">
              <a:solidFill>
                <a:srgbClr val="3366FF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EA3757-CD0B-4758-AFA5-95265B6FA7C7}"/>
              </a:ext>
            </a:extLst>
          </p:cNvPr>
          <p:cNvSpPr txBox="1"/>
          <p:nvPr/>
        </p:nvSpPr>
        <p:spPr>
          <a:xfrm>
            <a:off x="354366" y="4576125"/>
            <a:ext cx="6561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altLang="ko-KR" sz="1600" b="1" dirty="0" err="1">
                <a:solidFill>
                  <a:srgbClr val="FF0000"/>
                </a:solidFill>
                <a:latin typeface="+mj-lt"/>
              </a:rPr>
              <a:t>Pclass</a:t>
            </a:r>
            <a:r>
              <a:rPr lang="en-US" altLang="ko-KR" sz="16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+mj-lt"/>
              </a:rPr>
              <a:t>가 낮아질수록 객실이 하층에 위치하고</a:t>
            </a:r>
            <a:r>
              <a:rPr lang="en-US" altLang="ko-KR" sz="1600" b="1" dirty="0">
                <a:solidFill>
                  <a:srgbClr val="FF0000"/>
                </a:solidFill>
                <a:latin typeface="+mj-lt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+mj-lt"/>
              </a:rPr>
              <a:t>승객수도 많음</a:t>
            </a:r>
            <a:r>
              <a:rPr lang="en-US" altLang="ko-KR" sz="1600" b="1" dirty="0">
                <a:solidFill>
                  <a:srgbClr val="FF0000"/>
                </a:solidFill>
                <a:latin typeface="+mj-lt"/>
              </a:rPr>
              <a:t>.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+mj-lt"/>
              </a:rPr>
              <a:t>      (1-&gt;3)</a:t>
            </a:r>
          </a:p>
          <a:p>
            <a:endParaRPr lang="en-US" altLang="ko-KR" sz="1600" b="1" dirty="0">
              <a:solidFill>
                <a:srgbClr val="FF0000"/>
              </a:solidFill>
              <a:latin typeface="+mj-lt"/>
            </a:endParaRP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ko-KR" altLang="en-US" sz="1600" b="1" dirty="0">
                <a:solidFill>
                  <a:srgbClr val="FF0000"/>
                </a:solidFill>
                <a:latin typeface="+mj-lt"/>
              </a:rPr>
              <a:t>따라서 </a:t>
            </a:r>
            <a:r>
              <a:rPr lang="ko-KR" altLang="en-US" sz="1600" b="1" dirty="0">
                <a:solidFill>
                  <a:srgbClr val="3366FF"/>
                </a:solidFill>
                <a:latin typeface="+mj-lt"/>
              </a:rPr>
              <a:t>객실</a:t>
            </a:r>
            <a:r>
              <a:rPr lang="ko-KR" altLang="en-US" sz="16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1600" b="1" dirty="0">
                <a:solidFill>
                  <a:srgbClr val="3366FF"/>
                </a:solidFill>
                <a:latin typeface="+mj-lt"/>
              </a:rPr>
              <a:t>Cabin </a:t>
            </a:r>
            <a:r>
              <a:rPr lang="ko-KR" altLang="en-US" sz="1600" b="1" dirty="0">
                <a:solidFill>
                  <a:srgbClr val="3366FF"/>
                </a:solidFill>
                <a:latin typeface="+mj-lt"/>
              </a:rPr>
              <a:t>을 배제하지 않고 </a:t>
            </a:r>
            <a:r>
              <a:rPr lang="ko-KR" altLang="en-US" sz="1600" b="1" dirty="0">
                <a:solidFill>
                  <a:srgbClr val="FF0000"/>
                </a:solidFill>
                <a:latin typeface="+mj-lt"/>
              </a:rPr>
              <a:t>데이터에 첨가하여 분석 했다면 더 좋은 정확도 도출할 가능성 ↑ ↑ </a:t>
            </a:r>
          </a:p>
        </p:txBody>
      </p:sp>
    </p:spTree>
    <p:extLst>
      <p:ext uri="{BB962C8B-B14F-4D97-AF65-F5344CB8AC3E}">
        <p14:creationId xmlns:p14="http://schemas.microsoft.com/office/powerpoint/2010/main" val="75155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261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MIKAMIKAA</dc:creator>
  <cp:lastModifiedBy>MIKAMIKAA</cp:lastModifiedBy>
  <cp:revision>13</cp:revision>
  <dcterms:created xsi:type="dcterms:W3CDTF">2020-12-03T00:37:49Z</dcterms:created>
  <dcterms:modified xsi:type="dcterms:W3CDTF">2020-12-03T04:31:04Z</dcterms:modified>
</cp:coreProperties>
</file>