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59" r:id="rId4"/>
    <p:sldId id="260" r:id="rId5"/>
    <p:sldId id="266" r:id="rId6"/>
    <p:sldId id="265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86C3F1E-D71E-458B-9F5F-9FF7DF7C0402}">
          <p14:sldIdLst>
            <p14:sldId id="257"/>
            <p14:sldId id="264"/>
            <p14:sldId id="259"/>
            <p14:sldId id="260"/>
            <p14:sldId id="266"/>
            <p14:sldId id="265"/>
            <p14:sldId id="263"/>
          </p14:sldIdLst>
        </p14:section>
        <p14:section name="제목 없는 구역" id="{B4ACEF72-B196-4436-A5DD-B08F2F3C5E7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세호" initials="이" lastIdx="1" clrIdx="0">
    <p:extLst>
      <p:ext uri="{19B8F6BF-5375-455C-9EA6-DF929625EA0E}">
        <p15:presenceInfo xmlns:p15="http://schemas.microsoft.com/office/powerpoint/2012/main" userId="이세호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31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98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85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60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9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32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56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81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76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09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63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83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2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1A47B90-01A3-430F-9EA0-4B00FF44F81E}"/>
              </a:ext>
            </a:extLst>
          </p:cNvPr>
          <p:cNvSpPr/>
          <p:nvPr/>
        </p:nvSpPr>
        <p:spPr>
          <a:xfrm>
            <a:off x="0" y="0"/>
            <a:ext cx="12192000" cy="1547446"/>
          </a:xfrm>
          <a:prstGeom prst="rect">
            <a:avLst/>
          </a:prstGeom>
          <a:solidFill>
            <a:srgbClr val="475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81503E-9E6D-4963-9BEA-488588A7FF61}"/>
              </a:ext>
            </a:extLst>
          </p:cNvPr>
          <p:cNvSpPr/>
          <p:nvPr/>
        </p:nvSpPr>
        <p:spPr>
          <a:xfrm>
            <a:off x="1540042" y="2513649"/>
            <a:ext cx="9557886" cy="2300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i="1" kern="0" dirty="0">
                <a:solidFill>
                  <a:srgbClr val="04CAAD"/>
                </a:solidFill>
              </a:rPr>
              <a:t>KISTI Titanic Kaggle Competition</a:t>
            </a:r>
          </a:p>
          <a:p>
            <a:pPr algn="ctr" latinLnBrk="0">
              <a:lnSpc>
                <a:spcPct val="150000"/>
              </a:lnSpc>
              <a:defRPr/>
            </a:pPr>
            <a:endParaRPr lang="en-US" altLang="ko-KR" sz="4000" b="1" i="1" kern="0" dirty="0">
              <a:solidFill>
                <a:srgbClr val="04CAAD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600" kern="0" dirty="0"/>
              <a:t>발표자 </a:t>
            </a:r>
            <a:r>
              <a:rPr lang="en-US" altLang="ko-KR" sz="1600" kern="0" dirty="0"/>
              <a:t>: </a:t>
            </a:r>
            <a:r>
              <a:rPr lang="ko-KR" altLang="en-US" sz="1600" kern="0" dirty="0"/>
              <a:t>이세호</a:t>
            </a:r>
            <a:endParaRPr lang="en-US" altLang="ko-KR" sz="1400" kern="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206C77-647F-4683-849E-ABF65F9EB3B6}"/>
              </a:ext>
            </a:extLst>
          </p:cNvPr>
          <p:cNvSpPr/>
          <p:nvPr/>
        </p:nvSpPr>
        <p:spPr>
          <a:xfrm>
            <a:off x="-1" y="6822000"/>
            <a:ext cx="12192000" cy="36000"/>
          </a:xfrm>
          <a:prstGeom prst="rect">
            <a:avLst/>
          </a:prstGeom>
          <a:solidFill>
            <a:srgbClr val="04C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69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1A47B90-01A3-430F-9EA0-4B00FF44F81E}"/>
              </a:ext>
            </a:extLst>
          </p:cNvPr>
          <p:cNvSpPr/>
          <p:nvPr/>
        </p:nvSpPr>
        <p:spPr>
          <a:xfrm>
            <a:off x="0" y="0"/>
            <a:ext cx="12192000" cy="854792"/>
          </a:xfrm>
          <a:prstGeom prst="rect">
            <a:avLst/>
          </a:prstGeom>
          <a:solidFill>
            <a:srgbClr val="475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9282D2-A5E3-456C-B200-DDA3F6F905F2}"/>
              </a:ext>
            </a:extLst>
          </p:cNvPr>
          <p:cNvSpPr/>
          <p:nvPr/>
        </p:nvSpPr>
        <p:spPr>
          <a:xfrm>
            <a:off x="426720" y="294464"/>
            <a:ext cx="11338560" cy="5603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42900" dist="38100" dir="5400000" sx="95000" sy="95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 회 개 요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CD963FA-706C-41C9-ABB4-A9FC43E5E237}"/>
              </a:ext>
            </a:extLst>
          </p:cNvPr>
          <p:cNvGrpSpPr/>
          <p:nvPr/>
        </p:nvGrpSpPr>
        <p:grpSpPr>
          <a:xfrm>
            <a:off x="11293434" y="410698"/>
            <a:ext cx="297833" cy="358278"/>
            <a:chOff x="9336184" y="1320799"/>
            <a:chExt cx="411779" cy="495349"/>
          </a:xfrm>
        </p:grpSpPr>
        <p:sp>
          <p:nvSpPr>
            <p:cNvPr id="11" name="원형: 비어 있음 10">
              <a:extLst>
                <a:ext uri="{FF2B5EF4-FFF2-40B4-BE49-F238E27FC236}">
                  <a16:creationId xmlns:a16="http://schemas.microsoft.com/office/drawing/2014/main" id="{50ABAA4E-830C-47B1-9918-C85BDD5CBC76}"/>
                </a:ext>
              </a:extLst>
            </p:cNvPr>
            <p:cNvSpPr/>
            <p:nvPr/>
          </p:nvSpPr>
          <p:spPr>
            <a:xfrm>
              <a:off x="9336184" y="1320799"/>
              <a:ext cx="388920" cy="388921"/>
            </a:xfrm>
            <a:prstGeom prst="donut">
              <a:avLst>
                <a:gd name="adj" fmla="val 1218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0CE6BAC4-D940-478B-ADC2-975F58EF8A79}"/>
                </a:ext>
              </a:extLst>
            </p:cNvPr>
            <p:cNvSpPr/>
            <p:nvPr/>
          </p:nvSpPr>
          <p:spPr>
            <a:xfrm rot="18900000">
              <a:off x="9702244" y="1600148"/>
              <a:ext cx="45719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자유형 18">
            <a:extLst>
              <a:ext uri="{FF2B5EF4-FFF2-40B4-BE49-F238E27FC236}">
                <a16:creationId xmlns:a16="http://schemas.microsoft.com/office/drawing/2014/main" id="{61A47B90-01A3-430F-9EA0-4B00FF44F81E}"/>
              </a:ext>
            </a:extLst>
          </p:cNvPr>
          <p:cNvSpPr/>
          <p:nvPr/>
        </p:nvSpPr>
        <p:spPr>
          <a:xfrm>
            <a:off x="0" y="854792"/>
            <a:ext cx="12192000" cy="6003208"/>
          </a:xfrm>
          <a:custGeom>
            <a:avLst/>
            <a:gdLst>
              <a:gd name="connsiteX0" fmla="*/ 11765280 w 12192000"/>
              <a:gd name="connsiteY0" fmla="*/ 0 h 6003208"/>
              <a:gd name="connsiteX1" fmla="*/ 12192000 w 12192000"/>
              <a:gd name="connsiteY1" fmla="*/ 0 h 6003208"/>
              <a:gd name="connsiteX2" fmla="*/ 12192000 w 12192000"/>
              <a:gd name="connsiteY2" fmla="*/ 5723808 h 6003208"/>
              <a:gd name="connsiteX3" fmla="*/ 12192000 w 12192000"/>
              <a:gd name="connsiteY3" fmla="*/ 6003208 h 6003208"/>
              <a:gd name="connsiteX4" fmla="*/ 11765280 w 12192000"/>
              <a:gd name="connsiteY4" fmla="*/ 6003208 h 6003208"/>
              <a:gd name="connsiteX5" fmla="*/ 426720 w 12192000"/>
              <a:gd name="connsiteY5" fmla="*/ 6003208 h 6003208"/>
              <a:gd name="connsiteX6" fmla="*/ 0 w 12192000"/>
              <a:gd name="connsiteY6" fmla="*/ 6003208 h 6003208"/>
              <a:gd name="connsiteX7" fmla="*/ 0 w 12192000"/>
              <a:gd name="connsiteY7" fmla="*/ 5723808 h 6003208"/>
              <a:gd name="connsiteX8" fmla="*/ 0 w 12192000"/>
              <a:gd name="connsiteY8" fmla="*/ 0 h 6003208"/>
              <a:gd name="connsiteX9" fmla="*/ 426720 w 12192000"/>
              <a:gd name="connsiteY9" fmla="*/ 0 h 6003208"/>
              <a:gd name="connsiteX10" fmla="*/ 426720 w 12192000"/>
              <a:gd name="connsiteY10" fmla="*/ 5723808 h 6003208"/>
              <a:gd name="connsiteX11" fmla="*/ 11765280 w 12192000"/>
              <a:gd name="connsiteY11" fmla="*/ 5723808 h 600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003208">
                <a:moveTo>
                  <a:pt x="11765280" y="0"/>
                </a:moveTo>
                <a:lnTo>
                  <a:pt x="12192000" y="0"/>
                </a:lnTo>
                <a:lnTo>
                  <a:pt x="12192000" y="5723808"/>
                </a:lnTo>
                <a:lnTo>
                  <a:pt x="12192000" y="6003208"/>
                </a:lnTo>
                <a:lnTo>
                  <a:pt x="11765280" y="6003208"/>
                </a:lnTo>
                <a:lnTo>
                  <a:pt x="426720" y="6003208"/>
                </a:lnTo>
                <a:lnTo>
                  <a:pt x="0" y="6003208"/>
                </a:lnTo>
                <a:lnTo>
                  <a:pt x="0" y="5723808"/>
                </a:lnTo>
                <a:lnTo>
                  <a:pt x="0" y="0"/>
                </a:lnTo>
                <a:lnTo>
                  <a:pt x="426720" y="0"/>
                </a:lnTo>
                <a:lnTo>
                  <a:pt x="426720" y="5723808"/>
                </a:lnTo>
                <a:lnTo>
                  <a:pt x="11765280" y="57238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DAC4883-6936-4EE2-B8E3-0F7488ACE6A4}"/>
              </a:ext>
            </a:extLst>
          </p:cNvPr>
          <p:cNvSpPr/>
          <p:nvPr/>
        </p:nvSpPr>
        <p:spPr>
          <a:xfrm>
            <a:off x="942930" y="1259061"/>
            <a:ext cx="10306140" cy="4424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KISTI in class Titanic Kaggle Competition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개요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: KISTI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빅데이터 분석가 양성과정 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캐글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연습 대회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기간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:  2020-11-26 ~ 2020-12-03 10:00 a.m.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Columns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PassangerID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Pclass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, Name, Sex, Age, </a:t>
            </a:r>
            <a:r>
              <a:rPr lang="en-US" altLang="ko-KR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SibSp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,Parch, Ticket, Fare, Cabin, Embarked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Target(Label)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: Survived / 0 or 1 (Binary Classification)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618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1A47B90-01A3-430F-9EA0-4B00FF44F81E}"/>
              </a:ext>
            </a:extLst>
          </p:cNvPr>
          <p:cNvSpPr/>
          <p:nvPr/>
        </p:nvSpPr>
        <p:spPr>
          <a:xfrm>
            <a:off x="0" y="0"/>
            <a:ext cx="12192000" cy="854792"/>
          </a:xfrm>
          <a:prstGeom prst="rect">
            <a:avLst/>
          </a:prstGeom>
          <a:solidFill>
            <a:srgbClr val="475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9282D2-A5E3-456C-B200-DDA3F6F905F2}"/>
              </a:ext>
            </a:extLst>
          </p:cNvPr>
          <p:cNvSpPr/>
          <p:nvPr/>
        </p:nvSpPr>
        <p:spPr>
          <a:xfrm>
            <a:off x="426720" y="294464"/>
            <a:ext cx="11338560" cy="5603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42900" dist="38100" dir="5400000" sx="95000" sy="95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Feature Engineering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CD963FA-706C-41C9-ABB4-A9FC43E5E237}"/>
              </a:ext>
            </a:extLst>
          </p:cNvPr>
          <p:cNvGrpSpPr/>
          <p:nvPr/>
        </p:nvGrpSpPr>
        <p:grpSpPr>
          <a:xfrm>
            <a:off x="11293434" y="410698"/>
            <a:ext cx="297833" cy="358278"/>
            <a:chOff x="9336184" y="1320799"/>
            <a:chExt cx="411779" cy="495349"/>
          </a:xfrm>
        </p:grpSpPr>
        <p:sp>
          <p:nvSpPr>
            <p:cNvPr id="11" name="원형: 비어 있음 10">
              <a:extLst>
                <a:ext uri="{FF2B5EF4-FFF2-40B4-BE49-F238E27FC236}">
                  <a16:creationId xmlns:a16="http://schemas.microsoft.com/office/drawing/2014/main" id="{50ABAA4E-830C-47B1-9918-C85BDD5CBC76}"/>
                </a:ext>
              </a:extLst>
            </p:cNvPr>
            <p:cNvSpPr/>
            <p:nvPr/>
          </p:nvSpPr>
          <p:spPr>
            <a:xfrm>
              <a:off x="9336184" y="1320799"/>
              <a:ext cx="388920" cy="388921"/>
            </a:xfrm>
            <a:prstGeom prst="donut">
              <a:avLst>
                <a:gd name="adj" fmla="val 1218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0CE6BAC4-D940-478B-ADC2-975F58EF8A79}"/>
                </a:ext>
              </a:extLst>
            </p:cNvPr>
            <p:cNvSpPr/>
            <p:nvPr/>
          </p:nvSpPr>
          <p:spPr>
            <a:xfrm rot="18900000">
              <a:off x="9702244" y="1600148"/>
              <a:ext cx="45719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자유형 18">
            <a:extLst>
              <a:ext uri="{FF2B5EF4-FFF2-40B4-BE49-F238E27FC236}">
                <a16:creationId xmlns:a16="http://schemas.microsoft.com/office/drawing/2014/main" id="{61A47B90-01A3-430F-9EA0-4B00FF44F81E}"/>
              </a:ext>
            </a:extLst>
          </p:cNvPr>
          <p:cNvSpPr/>
          <p:nvPr/>
        </p:nvSpPr>
        <p:spPr>
          <a:xfrm>
            <a:off x="0" y="854792"/>
            <a:ext cx="12192000" cy="6003208"/>
          </a:xfrm>
          <a:custGeom>
            <a:avLst/>
            <a:gdLst>
              <a:gd name="connsiteX0" fmla="*/ 11765280 w 12192000"/>
              <a:gd name="connsiteY0" fmla="*/ 0 h 6003208"/>
              <a:gd name="connsiteX1" fmla="*/ 12192000 w 12192000"/>
              <a:gd name="connsiteY1" fmla="*/ 0 h 6003208"/>
              <a:gd name="connsiteX2" fmla="*/ 12192000 w 12192000"/>
              <a:gd name="connsiteY2" fmla="*/ 5723808 h 6003208"/>
              <a:gd name="connsiteX3" fmla="*/ 12192000 w 12192000"/>
              <a:gd name="connsiteY3" fmla="*/ 6003208 h 6003208"/>
              <a:gd name="connsiteX4" fmla="*/ 11765280 w 12192000"/>
              <a:gd name="connsiteY4" fmla="*/ 6003208 h 6003208"/>
              <a:gd name="connsiteX5" fmla="*/ 426720 w 12192000"/>
              <a:gd name="connsiteY5" fmla="*/ 6003208 h 6003208"/>
              <a:gd name="connsiteX6" fmla="*/ 0 w 12192000"/>
              <a:gd name="connsiteY6" fmla="*/ 6003208 h 6003208"/>
              <a:gd name="connsiteX7" fmla="*/ 0 w 12192000"/>
              <a:gd name="connsiteY7" fmla="*/ 5723808 h 6003208"/>
              <a:gd name="connsiteX8" fmla="*/ 0 w 12192000"/>
              <a:gd name="connsiteY8" fmla="*/ 0 h 6003208"/>
              <a:gd name="connsiteX9" fmla="*/ 426720 w 12192000"/>
              <a:gd name="connsiteY9" fmla="*/ 0 h 6003208"/>
              <a:gd name="connsiteX10" fmla="*/ 426720 w 12192000"/>
              <a:gd name="connsiteY10" fmla="*/ 5723808 h 6003208"/>
              <a:gd name="connsiteX11" fmla="*/ 11765280 w 12192000"/>
              <a:gd name="connsiteY11" fmla="*/ 5723808 h 600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003208">
                <a:moveTo>
                  <a:pt x="11765280" y="0"/>
                </a:moveTo>
                <a:lnTo>
                  <a:pt x="12192000" y="0"/>
                </a:lnTo>
                <a:lnTo>
                  <a:pt x="12192000" y="5723808"/>
                </a:lnTo>
                <a:lnTo>
                  <a:pt x="12192000" y="6003208"/>
                </a:lnTo>
                <a:lnTo>
                  <a:pt x="11765280" y="6003208"/>
                </a:lnTo>
                <a:lnTo>
                  <a:pt x="426720" y="6003208"/>
                </a:lnTo>
                <a:lnTo>
                  <a:pt x="0" y="6003208"/>
                </a:lnTo>
                <a:lnTo>
                  <a:pt x="0" y="5723808"/>
                </a:lnTo>
                <a:lnTo>
                  <a:pt x="0" y="0"/>
                </a:lnTo>
                <a:lnTo>
                  <a:pt x="426720" y="0"/>
                </a:lnTo>
                <a:lnTo>
                  <a:pt x="426720" y="5723808"/>
                </a:lnTo>
                <a:lnTo>
                  <a:pt x="11765280" y="57238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FF3C02-C711-4CEF-BB83-98EE201D72B9}"/>
              </a:ext>
            </a:extLst>
          </p:cNvPr>
          <p:cNvSpPr/>
          <p:nvPr/>
        </p:nvSpPr>
        <p:spPr>
          <a:xfrm>
            <a:off x="942929" y="981025"/>
            <a:ext cx="9736571" cy="5671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Input Dimension(23)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i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Pclass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</a:t>
            </a:r>
            <a:r>
              <a:rPr lang="en-US" altLang="ko-KR" dirty="0"/>
              <a:t>[1, 2, 3]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Sex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[‘male’, ‘female’] -&gt; [0,1]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Age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 :  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결측치는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Initial(Name)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별 평균치를 구해서 채움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	0~10/ 11 ~ 15/ 16 ~20/ … / 60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이상 구간으로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 구간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(0~11)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으로 변환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Embarked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결측치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가장 빈도 수가 높은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채움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3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[‘C’, ‘Q’, ‘S’]  -&gt; [0, 1, 2] -&gt; One hot encoding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 </a:t>
            </a: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Fare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Skewed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문제 해결을 위해 로그 변환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수치형 그대로 사용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FamilySize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Sip + Parch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Alone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FamilySize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인경우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Cabin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첫 번째 글자를 숫자로 매핑하고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Pclass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별 평균값으로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결측값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대체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Pclass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+ One hot encoding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Initial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One-hot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encoding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65E677-9C43-449F-BFC5-0E8834117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215" y="1184262"/>
            <a:ext cx="6106377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90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1A47B90-01A3-430F-9EA0-4B00FF44F81E}"/>
              </a:ext>
            </a:extLst>
          </p:cNvPr>
          <p:cNvSpPr/>
          <p:nvPr/>
        </p:nvSpPr>
        <p:spPr>
          <a:xfrm>
            <a:off x="0" y="0"/>
            <a:ext cx="12192000" cy="854792"/>
          </a:xfrm>
          <a:prstGeom prst="rect">
            <a:avLst/>
          </a:prstGeom>
          <a:solidFill>
            <a:srgbClr val="475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9282D2-A5E3-456C-B200-DDA3F6F905F2}"/>
              </a:ext>
            </a:extLst>
          </p:cNvPr>
          <p:cNvSpPr/>
          <p:nvPr/>
        </p:nvSpPr>
        <p:spPr>
          <a:xfrm>
            <a:off x="426720" y="294464"/>
            <a:ext cx="11338560" cy="5603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42900" dist="38100" dir="5400000" sx="95000" sy="95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 모델 및 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CD963FA-706C-41C9-ABB4-A9FC43E5E237}"/>
              </a:ext>
            </a:extLst>
          </p:cNvPr>
          <p:cNvGrpSpPr/>
          <p:nvPr/>
        </p:nvGrpSpPr>
        <p:grpSpPr>
          <a:xfrm>
            <a:off x="11293434" y="410698"/>
            <a:ext cx="297833" cy="358278"/>
            <a:chOff x="9336184" y="1320799"/>
            <a:chExt cx="411779" cy="495349"/>
          </a:xfrm>
        </p:grpSpPr>
        <p:sp>
          <p:nvSpPr>
            <p:cNvPr id="11" name="원형: 비어 있음 10">
              <a:extLst>
                <a:ext uri="{FF2B5EF4-FFF2-40B4-BE49-F238E27FC236}">
                  <a16:creationId xmlns:a16="http://schemas.microsoft.com/office/drawing/2014/main" id="{50ABAA4E-830C-47B1-9918-C85BDD5CBC76}"/>
                </a:ext>
              </a:extLst>
            </p:cNvPr>
            <p:cNvSpPr/>
            <p:nvPr/>
          </p:nvSpPr>
          <p:spPr>
            <a:xfrm>
              <a:off x="9336184" y="1320799"/>
              <a:ext cx="388920" cy="388921"/>
            </a:xfrm>
            <a:prstGeom prst="donut">
              <a:avLst>
                <a:gd name="adj" fmla="val 1218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0CE6BAC4-D940-478B-ADC2-975F58EF8A79}"/>
                </a:ext>
              </a:extLst>
            </p:cNvPr>
            <p:cNvSpPr/>
            <p:nvPr/>
          </p:nvSpPr>
          <p:spPr>
            <a:xfrm rot="18900000">
              <a:off x="9702244" y="1600148"/>
              <a:ext cx="45719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자유형 18">
            <a:extLst>
              <a:ext uri="{FF2B5EF4-FFF2-40B4-BE49-F238E27FC236}">
                <a16:creationId xmlns:a16="http://schemas.microsoft.com/office/drawing/2014/main" id="{61A47B90-01A3-430F-9EA0-4B00FF44F81E}"/>
              </a:ext>
            </a:extLst>
          </p:cNvPr>
          <p:cNvSpPr/>
          <p:nvPr/>
        </p:nvSpPr>
        <p:spPr>
          <a:xfrm>
            <a:off x="0" y="854792"/>
            <a:ext cx="12192000" cy="6003208"/>
          </a:xfrm>
          <a:custGeom>
            <a:avLst/>
            <a:gdLst>
              <a:gd name="connsiteX0" fmla="*/ 11765280 w 12192000"/>
              <a:gd name="connsiteY0" fmla="*/ 0 h 6003208"/>
              <a:gd name="connsiteX1" fmla="*/ 12192000 w 12192000"/>
              <a:gd name="connsiteY1" fmla="*/ 0 h 6003208"/>
              <a:gd name="connsiteX2" fmla="*/ 12192000 w 12192000"/>
              <a:gd name="connsiteY2" fmla="*/ 5723808 h 6003208"/>
              <a:gd name="connsiteX3" fmla="*/ 12192000 w 12192000"/>
              <a:gd name="connsiteY3" fmla="*/ 6003208 h 6003208"/>
              <a:gd name="connsiteX4" fmla="*/ 11765280 w 12192000"/>
              <a:gd name="connsiteY4" fmla="*/ 6003208 h 6003208"/>
              <a:gd name="connsiteX5" fmla="*/ 426720 w 12192000"/>
              <a:gd name="connsiteY5" fmla="*/ 6003208 h 6003208"/>
              <a:gd name="connsiteX6" fmla="*/ 0 w 12192000"/>
              <a:gd name="connsiteY6" fmla="*/ 6003208 h 6003208"/>
              <a:gd name="connsiteX7" fmla="*/ 0 w 12192000"/>
              <a:gd name="connsiteY7" fmla="*/ 5723808 h 6003208"/>
              <a:gd name="connsiteX8" fmla="*/ 0 w 12192000"/>
              <a:gd name="connsiteY8" fmla="*/ 0 h 6003208"/>
              <a:gd name="connsiteX9" fmla="*/ 426720 w 12192000"/>
              <a:gd name="connsiteY9" fmla="*/ 0 h 6003208"/>
              <a:gd name="connsiteX10" fmla="*/ 426720 w 12192000"/>
              <a:gd name="connsiteY10" fmla="*/ 5723808 h 6003208"/>
              <a:gd name="connsiteX11" fmla="*/ 11765280 w 12192000"/>
              <a:gd name="connsiteY11" fmla="*/ 5723808 h 600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003208">
                <a:moveTo>
                  <a:pt x="11765280" y="0"/>
                </a:moveTo>
                <a:lnTo>
                  <a:pt x="12192000" y="0"/>
                </a:lnTo>
                <a:lnTo>
                  <a:pt x="12192000" y="5723808"/>
                </a:lnTo>
                <a:lnTo>
                  <a:pt x="12192000" y="6003208"/>
                </a:lnTo>
                <a:lnTo>
                  <a:pt x="11765280" y="6003208"/>
                </a:lnTo>
                <a:lnTo>
                  <a:pt x="426720" y="6003208"/>
                </a:lnTo>
                <a:lnTo>
                  <a:pt x="0" y="6003208"/>
                </a:lnTo>
                <a:lnTo>
                  <a:pt x="0" y="5723808"/>
                </a:lnTo>
                <a:lnTo>
                  <a:pt x="0" y="0"/>
                </a:lnTo>
                <a:lnTo>
                  <a:pt x="426720" y="0"/>
                </a:lnTo>
                <a:lnTo>
                  <a:pt x="426720" y="5723808"/>
                </a:lnTo>
                <a:lnTo>
                  <a:pt x="11765280" y="57238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8C4D1C-8D08-4EC9-BD6A-59EB05D2E219}"/>
              </a:ext>
            </a:extLst>
          </p:cNvPr>
          <p:cNvSpPr/>
          <p:nvPr/>
        </p:nvSpPr>
        <p:spPr>
          <a:xfrm>
            <a:off x="942930" y="1254043"/>
            <a:ext cx="10306140" cy="1100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Ensemble(RF, SVM, </a:t>
            </a:r>
            <a:r>
              <a:rPr lang="en-US" altLang="ko-KR" sz="2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XGBoost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LGBM, </a:t>
            </a:r>
            <a:r>
              <a:rPr lang="en-US" altLang="ko-KR" sz="28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CatBoost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/ Voting) 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F4AC981-ED0D-453D-B45A-58B152FC3261}"/>
              </a:ext>
            </a:extLst>
          </p:cNvPr>
          <p:cNvGrpSpPr/>
          <p:nvPr/>
        </p:nvGrpSpPr>
        <p:grpSpPr>
          <a:xfrm>
            <a:off x="942930" y="2568707"/>
            <a:ext cx="9093011" cy="3758523"/>
            <a:chOff x="942930" y="1196801"/>
            <a:chExt cx="10306140" cy="384086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473B3B1-6878-43B0-B9E1-AFAC65A62E52}"/>
                </a:ext>
              </a:extLst>
            </p:cNvPr>
            <p:cNvSpPr/>
            <p:nvPr/>
          </p:nvSpPr>
          <p:spPr>
            <a:xfrm>
              <a:off x="942930" y="1196801"/>
              <a:ext cx="10306140" cy="38408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Public Score</a:t>
              </a:r>
            </a:p>
            <a:p>
              <a:pPr>
                <a:lnSpc>
                  <a:spcPct val="150000"/>
                </a:lnSpc>
              </a:pPr>
              <a:endPara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8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Private Score</a:t>
              </a:r>
            </a:p>
            <a:p>
              <a:pPr>
                <a:lnSpc>
                  <a:spcPct val="150000"/>
                </a:lnSpc>
              </a:pPr>
              <a:endPara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1A46DAA6-CF37-465C-B8A4-C07D5DFF4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2930" y="3856396"/>
              <a:ext cx="1590897" cy="1181265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048BBED2-4DE9-4E6A-9D4B-F3C775284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1087" y="2040493"/>
              <a:ext cx="1114581" cy="895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9139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1A47B90-01A3-430F-9EA0-4B00FF44F81E}"/>
              </a:ext>
            </a:extLst>
          </p:cNvPr>
          <p:cNvSpPr/>
          <p:nvPr/>
        </p:nvSpPr>
        <p:spPr>
          <a:xfrm>
            <a:off x="0" y="0"/>
            <a:ext cx="12192000" cy="854792"/>
          </a:xfrm>
          <a:prstGeom prst="rect">
            <a:avLst/>
          </a:prstGeom>
          <a:solidFill>
            <a:srgbClr val="475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9282D2-A5E3-456C-B200-DDA3F6F905F2}"/>
              </a:ext>
            </a:extLst>
          </p:cNvPr>
          <p:cNvSpPr/>
          <p:nvPr/>
        </p:nvSpPr>
        <p:spPr>
          <a:xfrm>
            <a:off x="426720" y="294464"/>
            <a:ext cx="11338560" cy="5603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42900" dist="38100" dir="5400000" sx="95000" sy="95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CD963FA-706C-41C9-ABB4-A9FC43E5E237}"/>
              </a:ext>
            </a:extLst>
          </p:cNvPr>
          <p:cNvGrpSpPr/>
          <p:nvPr/>
        </p:nvGrpSpPr>
        <p:grpSpPr>
          <a:xfrm>
            <a:off x="11293434" y="410698"/>
            <a:ext cx="297833" cy="358278"/>
            <a:chOff x="9336184" y="1320799"/>
            <a:chExt cx="411779" cy="495349"/>
          </a:xfrm>
        </p:grpSpPr>
        <p:sp>
          <p:nvSpPr>
            <p:cNvPr id="11" name="원형: 비어 있음 10">
              <a:extLst>
                <a:ext uri="{FF2B5EF4-FFF2-40B4-BE49-F238E27FC236}">
                  <a16:creationId xmlns:a16="http://schemas.microsoft.com/office/drawing/2014/main" id="{50ABAA4E-830C-47B1-9918-C85BDD5CBC76}"/>
                </a:ext>
              </a:extLst>
            </p:cNvPr>
            <p:cNvSpPr/>
            <p:nvPr/>
          </p:nvSpPr>
          <p:spPr>
            <a:xfrm>
              <a:off x="9336184" y="1320799"/>
              <a:ext cx="388920" cy="388921"/>
            </a:xfrm>
            <a:prstGeom prst="donut">
              <a:avLst>
                <a:gd name="adj" fmla="val 1218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0CE6BAC4-D940-478B-ADC2-975F58EF8A79}"/>
                </a:ext>
              </a:extLst>
            </p:cNvPr>
            <p:cNvSpPr/>
            <p:nvPr/>
          </p:nvSpPr>
          <p:spPr>
            <a:xfrm rot="18900000">
              <a:off x="9702244" y="1600148"/>
              <a:ext cx="45719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자유형 18">
            <a:extLst>
              <a:ext uri="{FF2B5EF4-FFF2-40B4-BE49-F238E27FC236}">
                <a16:creationId xmlns:a16="http://schemas.microsoft.com/office/drawing/2014/main" id="{61A47B90-01A3-430F-9EA0-4B00FF44F81E}"/>
              </a:ext>
            </a:extLst>
          </p:cNvPr>
          <p:cNvSpPr/>
          <p:nvPr/>
        </p:nvSpPr>
        <p:spPr>
          <a:xfrm>
            <a:off x="0" y="854792"/>
            <a:ext cx="12192000" cy="6003208"/>
          </a:xfrm>
          <a:custGeom>
            <a:avLst/>
            <a:gdLst>
              <a:gd name="connsiteX0" fmla="*/ 11765280 w 12192000"/>
              <a:gd name="connsiteY0" fmla="*/ 0 h 6003208"/>
              <a:gd name="connsiteX1" fmla="*/ 12192000 w 12192000"/>
              <a:gd name="connsiteY1" fmla="*/ 0 h 6003208"/>
              <a:gd name="connsiteX2" fmla="*/ 12192000 w 12192000"/>
              <a:gd name="connsiteY2" fmla="*/ 5723808 h 6003208"/>
              <a:gd name="connsiteX3" fmla="*/ 12192000 w 12192000"/>
              <a:gd name="connsiteY3" fmla="*/ 6003208 h 6003208"/>
              <a:gd name="connsiteX4" fmla="*/ 11765280 w 12192000"/>
              <a:gd name="connsiteY4" fmla="*/ 6003208 h 6003208"/>
              <a:gd name="connsiteX5" fmla="*/ 426720 w 12192000"/>
              <a:gd name="connsiteY5" fmla="*/ 6003208 h 6003208"/>
              <a:gd name="connsiteX6" fmla="*/ 0 w 12192000"/>
              <a:gd name="connsiteY6" fmla="*/ 6003208 h 6003208"/>
              <a:gd name="connsiteX7" fmla="*/ 0 w 12192000"/>
              <a:gd name="connsiteY7" fmla="*/ 5723808 h 6003208"/>
              <a:gd name="connsiteX8" fmla="*/ 0 w 12192000"/>
              <a:gd name="connsiteY8" fmla="*/ 0 h 6003208"/>
              <a:gd name="connsiteX9" fmla="*/ 426720 w 12192000"/>
              <a:gd name="connsiteY9" fmla="*/ 0 h 6003208"/>
              <a:gd name="connsiteX10" fmla="*/ 426720 w 12192000"/>
              <a:gd name="connsiteY10" fmla="*/ 5723808 h 6003208"/>
              <a:gd name="connsiteX11" fmla="*/ 11765280 w 12192000"/>
              <a:gd name="connsiteY11" fmla="*/ 5723808 h 600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003208">
                <a:moveTo>
                  <a:pt x="11765280" y="0"/>
                </a:moveTo>
                <a:lnTo>
                  <a:pt x="12192000" y="0"/>
                </a:lnTo>
                <a:lnTo>
                  <a:pt x="12192000" y="5723808"/>
                </a:lnTo>
                <a:lnTo>
                  <a:pt x="12192000" y="6003208"/>
                </a:lnTo>
                <a:lnTo>
                  <a:pt x="11765280" y="6003208"/>
                </a:lnTo>
                <a:lnTo>
                  <a:pt x="426720" y="6003208"/>
                </a:lnTo>
                <a:lnTo>
                  <a:pt x="0" y="6003208"/>
                </a:lnTo>
                <a:lnTo>
                  <a:pt x="0" y="5723808"/>
                </a:lnTo>
                <a:lnTo>
                  <a:pt x="0" y="0"/>
                </a:lnTo>
                <a:lnTo>
                  <a:pt x="426720" y="0"/>
                </a:lnTo>
                <a:lnTo>
                  <a:pt x="426720" y="5723808"/>
                </a:lnTo>
                <a:lnTo>
                  <a:pt x="11765280" y="57238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BCAC23-1A02-433D-A4A2-D7F7B2FE90D2}"/>
              </a:ext>
            </a:extLst>
          </p:cNvPr>
          <p:cNvSpPr txBox="1"/>
          <p:nvPr/>
        </p:nvSpPr>
        <p:spPr>
          <a:xfrm>
            <a:off x="1017917" y="1190445"/>
            <a:ext cx="7737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solidFill>
                <a:srgbClr val="000000"/>
              </a:solidFill>
              <a:effectLst/>
            </a:endParaRPr>
          </a:p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3E5A61-419F-44EB-8DB8-A9FD51347606}"/>
              </a:ext>
            </a:extLst>
          </p:cNvPr>
          <p:cNvSpPr/>
          <p:nvPr/>
        </p:nvSpPr>
        <p:spPr>
          <a:xfrm>
            <a:off x="942930" y="854792"/>
            <a:ext cx="10306140" cy="4799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시도해본 방법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Fare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그룹화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로그변환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제거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-&gt;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그룹화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제거보다 로그변환이 성능에 좀 더 좋았음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Age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그룹 개수 변경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( 4 / 11 ) -&gt;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변화 없음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Cabin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그룹화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(0,1,2,3,4,5,6)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및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One-Hot Encoding  -&gt;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약간 성능 향상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앙상블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평균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가중치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단일 모델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Grid search(</a:t>
            </a: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파라미터 최적화</a:t>
            </a: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 -&gt; </a:t>
            </a: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성능 향상</a:t>
            </a:r>
            <a:endParaRPr lang="en-US" altLang="ko-KR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75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1A47B90-01A3-430F-9EA0-4B00FF44F81E}"/>
              </a:ext>
            </a:extLst>
          </p:cNvPr>
          <p:cNvSpPr/>
          <p:nvPr/>
        </p:nvSpPr>
        <p:spPr>
          <a:xfrm>
            <a:off x="0" y="0"/>
            <a:ext cx="12192000" cy="854792"/>
          </a:xfrm>
          <a:prstGeom prst="rect">
            <a:avLst/>
          </a:prstGeom>
          <a:solidFill>
            <a:srgbClr val="475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9282D2-A5E3-456C-B200-DDA3F6F905F2}"/>
              </a:ext>
            </a:extLst>
          </p:cNvPr>
          <p:cNvSpPr/>
          <p:nvPr/>
        </p:nvSpPr>
        <p:spPr>
          <a:xfrm>
            <a:off x="426720" y="294464"/>
            <a:ext cx="11338560" cy="5603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42900" dist="38100" dir="5400000" sx="95000" sy="95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소감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CD963FA-706C-41C9-ABB4-A9FC43E5E237}"/>
              </a:ext>
            </a:extLst>
          </p:cNvPr>
          <p:cNvGrpSpPr/>
          <p:nvPr/>
        </p:nvGrpSpPr>
        <p:grpSpPr>
          <a:xfrm>
            <a:off x="11293434" y="410698"/>
            <a:ext cx="297833" cy="358278"/>
            <a:chOff x="9336184" y="1320799"/>
            <a:chExt cx="411779" cy="495349"/>
          </a:xfrm>
        </p:grpSpPr>
        <p:sp>
          <p:nvSpPr>
            <p:cNvPr id="11" name="원형: 비어 있음 10">
              <a:extLst>
                <a:ext uri="{FF2B5EF4-FFF2-40B4-BE49-F238E27FC236}">
                  <a16:creationId xmlns:a16="http://schemas.microsoft.com/office/drawing/2014/main" id="{50ABAA4E-830C-47B1-9918-C85BDD5CBC76}"/>
                </a:ext>
              </a:extLst>
            </p:cNvPr>
            <p:cNvSpPr/>
            <p:nvPr/>
          </p:nvSpPr>
          <p:spPr>
            <a:xfrm>
              <a:off x="9336184" y="1320799"/>
              <a:ext cx="388920" cy="388921"/>
            </a:xfrm>
            <a:prstGeom prst="donut">
              <a:avLst>
                <a:gd name="adj" fmla="val 1218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0CE6BAC4-D940-478B-ADC2-975F58EF8A79}"/>
                </a:ext>
              </a:extLst>
            </p:cNvPr>
            <p:cNvSpPr/>
            <p:nvPr/>
          </p:nvSpPr>
          <p:spPr>
            <a:xfrm rot="18900000">
              <a:off x="9702244" y="1600148"/>
              <a:ext cx="45719" cy="21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" name="자유형 18">
            <a:extLst>
              <a:ext uri="{FF2B5EF4-FFF2-40B4-BE49-F238E27FC236}">
                <a16:creationId xmlns:a16="http://schemas.microsoft.com/office/drawing/2014/main" id="{61A47B90-01A3-430F-9EA0-4B00FF44F81E}"/>
              </a:ext>
            </a:extLst>
          </p:cNvPr>
          <p:cNvSpPr/>
          <p:nvPr/>
        </p:nvSpPr>
        <p:spPr>
          <a:xfrm>
            <a:off x="0" y="854792"/>
            <a:ext cx="12192000" cy="6003208"/>
          </a:xfrm>
          <a:custGeom>
            <a:avLst/>
            <a:gdLst>
              <a:gd name="connsiteX0" fmla="*/ 11765280 w 12192000"/>
              <a:gd name="connsiteY0" fmla="*/ 0 h 6003208"/>
              <a:gd name="connsiteX1" fmla="*/ 12192000 w 12192000"/>
              <a:gd name="connsiteY1" fmla="*/ 0 h 6003208"/>
              <a:gd name="connsiteX2" fmla="*/ 12192000 w 12192000"/>
              <a:gd name="connsiteY2" fmla="*/ 5723808 h 6003208"/>
              <a:gd name="connsiteX3" fmla="*/ 12192000 w 12192000"/>
              <a:gd name="connsiteY3" fmla="*/ 6003208 h 6003208"/>
              <a:gd name="connsiteX4" fmla="*/ 11765280 w 12192000"/>
              <a:gd name="connsiteY4" fmla="*/ 6003208 h 6003208"/>
              <a:gd name="connsiteX5" fmla="*/ 426720 w 12192000"/>
              <a:gd name="connsiteY5" fmla="*/ 6003208 h 6003208"/>
              <a:gd name="connsiteX6" fmla="*/ 0 w 12192000"/>
              <a:gd name="connsiteY6" fmla="*/ 6003208 h 6003208"/>
              <a:gd name="connsiteX7" fmla="*/ 0 w 12192000"/>
              <a:gd name="connsiteY7" fmla="*/ 5723808 h 6003208"/>
              <a:gd name="connsiteX8" fmla="*/ 0 w 12192000"/>
              <a:gd name="connsiteY8" fmla="*/ 0 h 6003208"/>
              <a:gd name="connsiteX9" fmla="*/ 426720 w 12192000"/>
              <a:gd name="connsiteY9" fmla="*/ 0 h 6003208"/>
              <a:gd name="connsiteX10" fmla="*/ 426720 w 12192000"/>
              <a:gd name="connsiteY10" fmla="*/ 5723808 h 6003208"/>
              <a:gd name="connsiteX11" fmla="*/ 11765280 w 12192000"/>
              <a:gd name="connsiteY11" fmla="*/ 5723808 h 600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003208">
                <a:moveTo>
                  <a:pt x="11765280" y="0"/>
                </a:moveTo>
                <a:lnTo>
                  <a:pt x="12192000" y="0"/>
                </a:lnTo>
                <a:lnTo>
                  <a:pt x="12192000" y="5723808"/>
                </a:lnTo>
                <a:lnTo>
                  <a:pt x="12192000" y="6003208"/>
                </a:lnTo>
                <a:lnTo>
                  <a:pt x="11765280" y="6003208"/>
                </a:lnTo>
                <a:lnTo>
                  <a:pt x="426720" y="6003208"/>
                </a:lnTo>
                <a:lnTo>
                  <a:pt x="0" y="6003208"/>
                </a:lnTo>
                <a:lnTo>
                  <a:pt x="0" y="5723808"/>
                </a:lnTo>
                <a:lnTo>
                  <a:pt x="0" y="0"/>
                </a:lnTo>
                <a:lnTo>
                  <a:pt x="426720" y="0"/>
                </a:lnTo>
                <a:lnTo>
                  <a:pt x="426720" y="5723808"/>
                </a:lnTo>
                <a:lnTo>
                  <a:pt x="11765280" y="57238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BCAC23-1A02-433D-A4A2-D7F7B2FE90D2}"/>
              </a:ext>
            </a:extLst>
          </p:cNvPr>
          <p:cNvSpPr txBox="1"/>
          <p:nvPr/>
        </p:nvSpPr>
        <p:spPr>
          <a:xfrm>
            <a:off x="1017917" y="1190445"/>
            <a:ext cx="7737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>
              <a:solidFill>
                <a:srgbClr val="000000"/>
              </a:solidFill>
              <a:effectLst/>
            </a:endParaRPr>
          </a:p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3E5A61-419F-44EB-8DB8-A9FD51347606}"/>
              </a:ext>
            </a:extLst>
          </p:cNvPr>
          <p:cNvSpPr/>
          <p:nvPr/>
        </p:nvSpPr>
        <p:spPr>
          <a:xfrm>
            <a:off x="942930" y="1017586"/>
            <a:ext cx="10306140" cy="5215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느낀점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변경에 따른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변화를 확인하려고 했으나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생각보다 변화가 거의 없음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해석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 </a:t>
            </a:r>
            <a:r>
              <a:rPr lang="ko-KR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전처리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경험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필요성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처리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모델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파라미터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–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앙상블 등 조합 경우의 수가 많아 시간 소요 큼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추후 계획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전처리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시각화 함수 등 시간 단축 필요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다각적이고 효율적인 분석을 위한 이론 공부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통계이론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평가 지표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모델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과적합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원인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.. )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지속적인 </a:t>
            </a:r>
            <a:r>
              <a:rPr lang="ko-KR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캐글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활동 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+ 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도메인 지식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78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1A47B90-01A3-430F-9EA0-4B00FF44F81E}"/>
              </a:ext>
            </a:extLst>
          </p:cNvPr>
          <p:cNvSpPr/>
          <p:nvPr/>
        </p:nvSpPr>
        <p:spPr>
          <a:xfrm>
            <a:off x="0" y="0"/>
            <a:ext cx="12192000" cy="1547446"/>
          </a:xfrm>
          <a:prstGeom prst="rect">
            <a:avLst/>
          </a:prstGeom>
          <a:solidFill>
            <a:srgbClr val="475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81503E-9E6D-4963-9BEA-488588A7FF61}"/>
              </a:ext>
            </a:extLst>
          </p:cNvPr>
          <p:cNvSpPr/>
          <p:nvPr/>
        </p:nvSpPr>
        <p:spPr>
          <a:xfrm>
            <a:off x="3424190" y="3331796"/>
            <a:ext cx="5343619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감사합니다</a:t>
            </a:r>
            <a:r>
              <a:rPr lang="en-US" altLang="ko-KR" sz="40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206C77-647F-4683-849E-ABF65F9EB3B6}"/>
              </a:ext>
            </a:extLst>
          </p:cNvPr>
          <p:cNvSpPr/>
          <p:nvPr/>
        </p:nvSpPr>
        <p:spPr>
          <a:xfrm>
            <a:off x="-1" y="6822000"/>
            <a:ext cx="12192000" cy="36000"/>
          </a:xfrm>
          <a:prstGeom prst="rect">
            <a:avLst/>
          </a:prstGeom>
          <a:solidFill>
            <a:srgbClr val="04C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72919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402</Words>
  <Application>Microsoft Office PowerPoint</Application>
  <PresentationFormat>와이드스크린</PresentationFormat>
  <Paragraphs>58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이세호</cp:lastModifiedBy>
  <cp:revision>48</cp:revision>
  <dcterms:created xsi:type="dcterms:W3CDTF">2020-11-19T02:00:46Z</dcterms:created>
  <dcterms:modified xsi:type="dcterms:W3CDTF">2020-12-03T05:30:51Z</dcterms:modified>
</cp:coreProperties>
</file>