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5" r:id="rId5"/>
    <p:sldId id="266" r:id="rId6"/>
    <p:sldId id="273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27" autoAdjust="0"/>
  </p:normalViewPr>
  <p:slideViewPr>
    <p:cSldViewPr>
      <p:cViewPr varScale="1">
        <p:scale>
          <a:sx n="78" d="100"/>
          <a:sy n="78" d="100"/>
        </p:scale>
        <p:origin x="1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B866-C5EA-42CB-A30C-E82B7B09037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AF76-F0E2-42A6-BD56-2FD7F38B84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BAF76-F0E2-42A6-BD56-2FD7F38B84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7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요금 </a:t>
            </a:r>
            <a:r>
              <a:rPr lang="en-US" altLang="ko-KR" dirty="0"/>
              <a:t>13</a:t>
            </a:r>
            <a:r>
              <a:rPr lang="ko-KR" altLang="en-US" dirty="0"/>
              <a:t>구간</a:t>
            </a:r>
            <a:endParaRPr lang="en-US" altLang="ko-KR" dirty="0"/>
          </a:p>
          <a:p>
            <a:r>
              <a:rPr lang="ko-KR" altLang="en-US" dirty="0"/>
              <a:t>나이 </a:t>
            </a:r>
            <a:r>
              <a:rPr lang="en-US" altLang="ko-KR" dirty="0"/>
              <a:t>10</a:t>
            </a:r>
            <a:r>
              <a:rPr lang="ko-KR" altLang="en-US" dirty="0"/>
              <a:t>개 구간</a:t>
            </a:r>
            <a:endParaRPr lang="en-US" altLang="ko-KR" dirty="0"/>
          </a:p>
          <a:p>
            <a:r>
              <a:rPr lang="ko-KR" altLang="en-US" dirty="0"/>
              <a:t>패밀리 사이즈 혼자 </a:t>
            </a:r>
            <a:r>
              <a:rPr lang="en-US" altLang="ko-KR" dirty="0"/>
              <a:t>, 234 </a:t>
            </a:r>
            <a:r>
              <a:rPr lang="ko-KR" altLang="en-US" dirty="0" err="1"/>
              <a:t>스몰</a:t>
            </a:r>
            <a:r>
              <a:rPr lang="en-US" altLang="ko-KR" dirty="0"/>
              <a:t>, 56 </a:t>
            </a:r>
            <a:r>
              <a:rPr lang="ko-KR" altLang="en-US" dirty="0" err="1"/>
              <a:t>미디엄</a:t>
            </a:r>
            <a:r>
              <a:rPr lang="ko-KR" altLang="en-US" dirty="0"/>
              <a:t> </a:t>
            </a:r>
            <a:r>
              <a:rPr lang="en-US" altLang="ko-KR" dirty="0"/>
              <a:t>7811 </a:t>
            </a:r>
            <a:r>
              <a:rPr lang="ko-KR" altLang="en-US" dirty="0"/>
              <a:t>라지</a:t>
            </a:r>
            <a:endParaRPr lang="en-US" altLang="ko-KR" dirty="0"/>
          </a:p>
          <a:p>
            <a:r>
              <a:rPr lang="ko-KR" altLang="en-US" dirty="0"/>
              <a:t>가족 이외에도 친구</a:t>
            </a:r>
            <a:r>
              <a:rPr lang="en-US" altLang="ko-KR" dirty="0"/>
              <a:t>, </a:t>
            </a:r>
            <a:r>
              <a:rPr lang="ko-KR" altLang="en-US" dirty="0"/>
              <a:t>시녀 유모 티켓 겹치는 정도</a:t>
            </a:r>
            <a:endParaRPr lang="en-US" altLang="ko-KR" dirty="0"/>
          </a:p>
          <a:p>
            <a:r>
              <a:rPr lang="ko-KR" altLang="en-US" dirty="0"/>
              <a:t>이름에 따라 그룹화</a:t>
            </a:r>
            <a:endParaRPr lang="en-US" altLang="ko-KR" dirty="0"/>
          </a:p>
          <a:p>
            <a:r>
              <a:rPr lang="ko-KR" altLang="en-US" dirty="0"/>
              <a:t>결혼유무</a:t>
            </a:r>
            <a:r>
              <a:rPr lang="en-US" altLang="ko-KR" dirty="0"/>
              <a:t>’</a:t>
            </a:r>
            <a:r>
              <a:rPr lang="ko-KR" altLang="en-US" dirty="0"/>
              <a:t>서바이벌 </a:t>
            </a:r>
            <a:r>
              <a:rPr lang="ko-KR" altLang="en-US" dirty="0" err="1"/>
              <a:t>레이트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BAF76-F0E2-42A6-BD56-2FD7F38B84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0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데이터가 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Helvetica Neue"/>
              </a:rPr>
              <a:t>편항되어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 있을 경우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(</a:t>
            </a:r>
            <a:r>
              <a:rPr lang="ko-KR" altLang="en-US" b="0" i="0" dirty="0" err="1">
                <a:solidFill>
                  <a:srgbClr val="343A40"/>
                </a:solidFill>
                <a:effectLst/>
                <a:latin typeface="Helvetica Neue"/>
              </a:rPr>
              <a:t>몰려있을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 경우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)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단순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k-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겹 교차검증을 사용하면 성능 평가가 잘 되지 않을 수 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따라서 이럴 땐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stratified k-fold cross-validation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을 사용한다</a:t>
            </a:r>
          </a:p>
          <a:p>
            <a:pPr algn="l"/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StratifiedKFold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함수는 매개변수로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n_splits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shuffle,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random_state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를 가진다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n_splits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은 몇 개로 분할할지를 정하는 매개변수이고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shuffle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의 기본값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False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대신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True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를 넣으면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Fold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를 나누기 전에 무작위로 섞는다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그 후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cross_val_score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함수의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cv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매개변수에 넣으면 된다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일반적으로 회귀에는 기본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k-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겹 교차검증을 사용하고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분류에는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StratifiedKFold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를 사용한다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또한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cross_val_score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함수에는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KFold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의 매개변수를 제어할 수가 없으므로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따로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KFold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객체를 만들고 매개변수를 조정한 다음에 </a:t>
            </a:r>
            <a:r>
              <a:rPr lang="en-US" altLang="ko-KR" b="0" i="0" dirty="0" err="1">
                <a:solidFill>
                  <a:srgbClr val="343A40"/>
                </a:solidFill>
                <a:effectLst/>
                <a:latin typeface="Helvetica Neue"/>
              </a:rPr>
              <a:t>cross_val_score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cv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매개변수에 넣어야 한다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</a:t>
            </a:r>
          </a:p>
          <a:p>
            <a:r>
              <a:rPr lang="ko-KR" altLang="en-US" sz="1800" dirty="0">
                <a:effectLst/>
              </a:rPr>
              <a:t>예를 들어 </a:t>
            </a:r>
            <a:r>
              <a:rPr lang="en-US" altLang="ko-KR" sz="1800" dirty="0">
                <a:effectLst/>
              </a:rPr>
              <a:t>90%</a:t>
            </a:r>
            <a:r>
              <a:rPr lang="ko-KR" altLang="en-US" sz="1800" dirty="0">
                <a:effectLst/>
              </a:rPr>
              <a:t>가 클래스 </a:t>
            </a:r>
            <a:r>
              <a:rPr lang="en-US" altLang="ko-KR" sz="1800" dirty="0">
                <a:effectLst/>
              </a:rPr>
              <a:t>A, 10%</a:t>
            </a:r>
            <a:r>
              <a:rPr lang="ko-KR" altLang="en-US" sz="1800" dirty="0">
                <a:effectLst/>
              </a:rPr>
              <a:t>가 클래스 </a:t>
            </a:r>
            <a:r>
              <a:rPr lang="en-US" altLang="ko-KR" sz="1800" dirty="0">
                <a:effectLst/>
              </a:rPr>
              <a:t>B</a:t>
            </a:r>
            <a:r>
              <a:rPr lang="ko-KR" altLang="en-US" sz="1800" dirty="0">
                <a:effectLst/>
              </a:rPr>
              <a:t>인 데이터라면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계층별 교차 검증은 각 </a:t>
            </a:r>
            <a:r>
              <a:rPr lang="ko-KR" altLang="en-US" sz="1800" dirty="0" err="1">
                <a:effectLst/>
              </a:rPr>
              <a:t>폴드에</a:t>
            </a:r>
            <a:r>
              <a:rPr lang="ko-KR" altLang="en-US" sz="1800" dirty="0">
                <a:effectLst/>
              </a:rPr>
              <a:t> </a:t>
            </a:r>
            <a:r>
              <a:rPr lang="en-US" altLang="ko-KR" sz="1800" dirty="0">
                <a:effectLst/>
              </a:rPr>
              <a:t>9:1 </a:t>
            </a:r>
            <a:r>
              <a:rPr lang="ko-KR" altLang="en-US" sz="1800" dirty="0">
                <a:effectLst/>
              </a:rPr>
              <a:t>비율대로 만든다</a:t>
            </a:r>
            <a:r>
              <a:rPr lang="en-US" altLang="ko-KR" sz="1800" dirty="0">
                <a:effectLst/>
              </a:rPr>
              <a:t>.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en-US" altLang="ko-KR" b="0" i="0" dirty="0">
              <a:solidFill>
                <a:srgbClr val="343A40"/>
              </a:solidFill>
              <a:effectLst/>
              <a:latin typeface="Helvetica Neue"/>
            </a:endParaRPr>
          </a:p>
          <a:p>
            <a:br>
              <a:rPr lang="ko-KR" altLang="en-US" dirty="0"/>
            </a:br>
            <a:endParaRPr lang="en-US" altLang="ko-KR" b="0" i="0" dirty="0">
              <a:solidFill>
                <a:srgbClr val="343A40"/>
              </a:solidFill>
              <a:effectLst/>
              <a:latin typeface="Helvetica 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BAF76-F0E2-42A6-BD56-2FD7F38B845E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00BE-9D19-4F1D-B70D-94F3C743B5E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1BA4-DA97-4E5C-BD28-668A4564A39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26172" y="2564904"/>
            <a:ext cx="184731" cy="76944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endParaRPr lang="en-US" altLang="ko-KR" sz="4400" b="1" spc="-15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540568" y="237856"/>
            <a:ext cx="5938325" cy="724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540568" y="260648"/>
            <a:ext cx="10297144" cy="3816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383590" y="2852936"/>
            <a:ext cx="8760410" cy="1169551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0" b="1" dirty="0">
                <a:ln w="50800"/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en-US" altLang="ko-KR" sz="7000" b="1" dirty="0">
                <a:ln w="50800"/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aggle Titanic</a:t>
            </a:r>
            <a:endParaRPr kumimoji="0" lang="en-US" altLang="ko-KR" sz="7000" b="1" dirty="0">
              <a:ln w="50800"/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84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3077" y="1957112"/>
            <a:ext cx="3390864" cy="101566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spc="-150" dirty="0"/>
              <a:t>CONTEXTS</a:t>
            </a:r>
            <a:r>
              <a:rPr lang="en-US" altLang="ko-KR" sz="6000" b="1" spc="-150" dirty="0">
                <a:solidFill>
                  <a:schemeClr val="accent5"/>
                </a:solidFill>
              </a:rPr>
              <a:t>.</a:t>
            </a:r>
            <a:endParaRPr lang="en-US" altLang="ko-KR" sz="4800" b="1" spc="-150" dirty="0">
              <a:solidFill>
                <a:schemeClr val="accent5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540568" y="237856"/>
            <a:ext cx="5938325" cy="724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540568" y="260648"/>
            <a:ext cx="10297144" cy="3816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55111" y="2788109"/>
            <a:ext cx="20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25062" y="2972775"/>
            <a:ext cx="3012363" cy="168969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대회개요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2. Feature Engineering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사용 모델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점수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(Score)</a:t>
            </a:r>
          </a:p>
        </p:txBody>
      </p:sp>
    </p:spTree>
    <p:extLst>
      <p:ext uri="{BB962C8B-B14F-4D97-AF65-F5344CB8AC3E}">
        <p14:creationId xmlns:p14="http://schemas.microsoft.com/office/powerpoint/2010/main" val="137844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7207" y="537987"/>
            <a:ext cx="1781257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tx2"/>
                </a:solidFill>
              </a:rPr>
              <a:t>1. </a:t>
            </a:r>
            <a:r>
              <a:rPr lang="ko-KR" altLang="en-US" sz="2800" b="1" spc="-300" dirty="0">
                <a:solidFill>
                  <a:schemeClr val="tx2"/>
                </a:solidFill>
              </a:rPr>
              <a:t>대회개요</a:t>
            </a:r>
            <a:endParaRPr lang="en-US" altLang="ko-KR" sz="2800" b="1" spc="-300" dirty="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-158031"/>
            <a:ext cx="1728192" cy="7943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324544" y="-1035496"/>
            <a:ext cx="10297144" cy="26605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44208" y="2636912"/>
            <a:ext cx="20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51A4AE24-65FC-477F-8C58-B34D520600E7}"/>
              </a:ext>
            </a:extLst>
          </p:cNvPr>
          <p:cNvSpPr txBox="1">
            <a:spLocks/>
          </p:cNvSpPr>
          <p:nvPr/>
        </p:nvSpPr>
        <p:spPr>
          <a:xfrm>
            <a:off x="634243" y="4721896"/>
            <a:ext cx="896448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chemeClr val="tx1"/>
                </a:solidFill>
              </a:rPr>
              <a:t>o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러닝을 </a:t>
            </a:r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타이타닉 호에서 살아남은 승객을 </a:t>
            </a:r>
            <a:endParaRPr lang="en-US" altLang="ko-KR" sz="1800" b="1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예측하는 모델을 만드는 것이 목표</a:t>
            </a:r>
            <a:b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516BB1-00C3-4F70-993D-2086C16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94914"/>
            <a:ext cx="4977407" cy="32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2269" y="537987"/>
            <a:ext cx="3196195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tx2"/>
                </a:solidFill>
              </a:rPr>
              <a:t>2. Feature</a:t>
            </a:r>
            <a:r>
              <a:rPr lang="ko-KR" altLang="en-US" sz="2800" b="1" spc="-300" dirty="0">
                <a:solidFill>
                  <a:schemeClr val="tx2"/>
                </a:solidFill>
              </a:rPr>
              <a:t> </a:t>
            </a:r>
            <a:r>
              <a:rPr lang="en-US" altLang="ko-KR" sz="2800" b="1" spc="-300" dirty="0">
                <a:solidFill>
                  <a:schemeClr val="tx2"/>
                </a:solidFill>
              </a:rPr>
              <a:t>Engineering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-158031"/>
            <a:ext cx="1728192" cy="7943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324544" y="-1035496"/>
            <a:ext cx="10297144" cy="26605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91631" y="19477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9867" y="196049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58EA88-C911-4AEB-941A-02DD917B46AB}"/>
              </a:ext>
            </a:extLst>
          </p:cNvPr>
          <p:cNvGrpSpPr/>
          <p:nvPr/>
        </p:nvGrpSpPr>
        <p:grpSpPr>
          <a:xfrm>
            <a:off x="1598520" y="2337060"/>
            <a:ext cx="7907497" cy="4721758"/>
            <a:chOff x="1293732" y="2371519"/>
            <a:chExt cx="7368037" cy="47217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F767FB-3891-4D27-976B-5F6BC94BE827}"/>
                </a:ext>
              </a:extLst>
            </p:cNvPr>
            <p:cNvSpPr txBox="1"/>
            <p:nvPr/>
          </p:nvSpPr>
          <p:spPr>
            <a:xfrm>
              <a:off x="1293732" y="2384296"/>
              <a:ext cx="315942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Fare</a:t>
              </a:r>
            </a:p>
            <a:p>
              <a:endPara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en-US" altLang="ko-KR" sz="3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Age</a:t>
              </a:r>
            </a:p>
            <a:p>
              <a:endPara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Embarked</a:t>
              </a:r>
            </a:p>
            <a:p>
              <a:endPara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Familiy</a:t>
              </a:r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Size</a:t>
              </a:r>
            </a:p>
            <a:p>
              <a:endPara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</a:t>
              </a:r>
              <a:r>
                <a:rPr lang="en-US" altLang="ko-KR" sz="3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Ticket_Frequency</a:t>
              </a:r>
              <a:endPara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373C52-307C-41BC-898C-CD6C7D479709}"/>
                </a:ext>
              </a:extLst>
            </p:cNvPr>
            <p:cNvSpPr txBox="1"/>
            <p:nvPr/>
          </p:nvSpPr>
          <p:spPr>
            <a:xfrm>
              <a:off x="4571999" y="2371519"/>
              <a:ext cx="408977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Deck</a:t>
              </a:r>
              <a:endPara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</a:t>
              </a:r>
            </a:p>
            <a:p>
              <a:endPara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Marrried</a:t>
              </a:r>
              <a:endPara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3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 </a:t>
              </a:r>
              <a:r>
                <a:rPr lang="en-US" altLang="ko-KR" sz="3000" b="0" i="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Survival_Rate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68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79041" y="537987"/>
            <a:ext cx="1869423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tx2"/>
                </a:solidFill>
              </a:rPr>
              <a:t>3. </a:t>
            </a:r>
            <a:r>
              <a:rPr lang="ko-KR" altLang="en-US" sz="2800" b="1" spc="-300" dirty="0">
                <a:solidFill>
                  <a:schemeClr val="tx2"/>
                </a:solidFill>
              </a:rPr>
              <a:t>사용 모델</a:t>
            </a:r>
            <a:endParaRPr lang="en-US" altLang="ko-KR" sz="2800" b="1" spc="-300" dirty="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-158031"/>
            <a:ext cx="1728192" cy="7943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324544" y="-1035496"/>
            <a:ext cx="10297144" cy="26605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44208" y="2636912"/>
            <a:ext cx="20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91631" y="19477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45FE7-E8F0-4C22-A53F-D1F02AAC993B}"/>
              </a:ext>
            </a:extLst>
          </p:cNvPr>
          <p:cNvSpPr txBox="1"/>
          <p:nvPr/>
        </p:nvSpPr>
        <p:spPr>
          <a:xfrm>
            <a:off x="1187624" y="1196752"/>
            <a:ext cx="78952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  o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SeoulNamsanEB"/>
              </a:rPr>
              <a:t>결정 트리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SeoulNamsanEB"/>
              </a:rPr>
              <a:t>(Decision Tree)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SeoulNamsanEB"/>
              </a:rPr>
              <a:t>기반 모델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SeoulNamsanEB"/>
            </a:endParaRP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SeoulNamsanEB"/>
            </a:endParaRP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  o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SeoulNamsanEB"/>
              </a:rPr>
              <a:t>여러 결정 트리들을 앙상블한 모델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SeoulNamsanEB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SeoulNamsanEB"/>
            </a:endParaRP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  o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SeoulNamsanEB"/>
              </a:rPr>
              <a:t>모델 파라미터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SeoulNamsanEB"/>
              </a:rPr>
              <a:t>     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SeoulNamsanEB"/>
              </a:rPr>
              <a:t>n_estimators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SeoulNamsanEB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SeoulNamsanEB"/>
              </a:rPr>
              <a:t>max_features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SeoulNamsanEB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SeoulNamsanEB"/>
              </a:rPr>
              <a:t>max_depth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SeoulNamsanEB"/>
              </a:rPr>
              <a:t>,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SeoulNamsanEB"/>
              </a:rPr>
              <a:t>min_samples_split,min_samples_leaf</a:t>
            </a:r>
            <a:endParaRPr lang="en-US" altLang="ko-KR" dirty="0">
              <a:solidFill>
                <a:srgbClr val="000000"/>
              </a:solidFill>
              <a:latin typeface="SeoulNamsanEB"/>
            </a:endParaRP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SeoulNamsanEB"/>
            </a:endParaRPr>
          </a:p>
          <a:p>
            <a:pPr algn="l"/>
            <a:endParaRPr lang="en-US" altLang="ko-KR" dirty="0">
              <a:solidFill>
                <a:srgbClr val="0988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StratifiedKFold</a:t>
            </a:r>
            <a:endParaRPr lang="en-US" altLang="ko-KR" sz="3000" b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  o k-fold </a:t>
            </a:r>
            <a:r>
              <a:rPr lang="ko-KR" altLang="en-US" sz="1800" dirty="0">
                <a:solidFill>
                  <a:schemeClr val="tx1"/>
                </a:solidFill>
              </a:rPr>
              <a:t>검증의 변형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  o </a:t>
            </a:r>
            <a:r>
              <a:rPr lang="ko-KR" altLang="en-US" i="0" dirty="0">
                <a:solidFill>
                  <a:srgbClr val="343A40"/>
                </a:solidFill>
                <a:effectLst/>
                <a:latin typeface="Helvetica Neue"/>
              </a:rPr>
              <a:t>매개변수로 </a:t>
            </a:r>
            <a:r>
              <a:rPr lang="en-US" altLang="ko-KR" i="0" dirty="0" err="1">
                <a:solidFill>
                  <a:srgbClr val="343A40"/>
                </a:solidFill>
                <a:effectLst/>
                <a:latin typeface="Helvetica Neue"/>
              </a:rPr>
              <a:t>n_splits</a:t>
            </a:r>
            <a:r>
              <a:rPr lang="en-US" altLang="ko-KR" i="0" dirty="0">
                <a:solidFill>
                  <a:srgbClr val="343A40"/>
                </a:solidFill>
                <a:effectLst/>
                <a:latin typeface="Helvetica Neue"/>
              </a:rPr>
              <a:t>, shuffle, </a:t>
            </a:r>
            <a:r>
              <a:rPr lang="en-US" altLang="ko-KR" i="0" dirty="0" err="1">
                <a:solidFill>
                  <a:srgbClr val="343A40"/>
                </a:solidFill>
                <a:effectLst/>
                <a:latin typeface="Helvetica Neue"/>
              </a:rPr>
              <a:t>random_state</a:t>
            </a:r>
            <a:endParaRPr lang="en-US" altLang="ko-KR" i="0" dirty="0">
              <a:solidFill>
                <a:srgbClr val="343A40"/>
              </a:solidFill>
              <a:effectLst/>
              <a:latin typeface="Helvetica Neue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6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83603" y="537987"/>
            <a:ext cx="2064861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tx2"/>
                </a:solidFill>
              </a:rPr>
              <a:t>4. </a:t>
            </a:r>
            <a:r>
              <a:rPr lang="ko-KR" altLang="en-US" sz="2800" b="1" spc="-300" dirty="0">
                <a:solidFill>
                  <a:schemeClr val="tx2"/>
                </a:solidFill>
              </a:rPr>
              <a:t>점수</a:t>
            </a:r>
            <a:r>
              <a:rPr lang="en-US" altLang="ko-KR" sz="2800" b="1" spc="-300" dirty="0">
                <a:solidFill>
                  <a:schemeClr val="tx2"/>
                </a:solidFill>
              </a:rPr>
              <a:t>(Score)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-158031"/>
            <a:ext cx="1728192" cy="7943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324544" y="-1035496"/>
            <a:ext cx="10297144" cy="26605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91631" y="19477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9867" y="196049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900" b="1" dirty="0">
              <a:solidFill>
                <a:schemeClr val="tx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D01842-5F77-4BA7-989B-991C06466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2" y="2043463"/>
            <a:ext cx="4640612" cy="26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4726" y="2211829"/>
            <a:ext cx="4057714" cy="258532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b="1" spc="-150" dirty="0"/>
              <a:t>Thank</a:t>
            </a:r>
          </a:p>
          <a:p>
            <a:pPr algn="r"/>
            <a:r>
              <a:rPr lang="en-US" altLang="ko-KR" sz="5400" spc="-150" dirty="0"/>
              <a:t>You</a:t>
            </a:r>
            <a:endParaRPr lang="en-US" altLang="ko-KR" sz="5400" b="1" spc="-150" dirty="0">
              <a:solidFill>
                <a:schemeClr val="accent5"/>
              </a:solidFill>
            </a:endParaRPr>
          </a:p>
          <a:p>
            <a:pPr algn="r"/>
            <a:r>
              <a:rPr lang="en-US" altLang="ko-KR" sz="5400" b="1" spc="-150" dirty="0">
                <a:solidFill>
                  <a:schemeClr val="accent5"/>
                </a:solidFill>
              </a:rPr>
              <a:t>For listening</a:t>
            </a:r>
            <a:endParaRPr lang="en-US" altLang="ko-KR" sz="5400" spc="-15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540568" y="237856"/>
            <a:ext cx="5938325" cy="724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-540568" y="260648"/>
            <a:ext cx="10297144" cy="3816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-99392"/>
            <a:ext cx="9144000" cy="237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3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336</Words>
  <Application>Microsoft Office PowerPoint</Application>
  <PresentationFormat>화면 슬라이드 쇼(4:3)</PresentationFormat>
  <Paragraphs>65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Helvetica Neue</vt:lpstr>
      <vt:lpstr>HY견고딕</vt:lpstr>
      <vt:lpstr>SeoulNamsanEB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승수 이</cp:lastModifiedBy>
  <cp:revision>35</cp:revision>
  <dcterms:created xsi:type="dcterms:W3CDTF">2016-04-15T13:42:10Z</dcterms:created>
  <dcterms:modified xsi:type="dcterms:W3CDTF">2020-12-03T05:12:08Z</dcterms:modified>
</cp:coreProperties>
</file>