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3T02:05:19.4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11589 3581 0,'-18'0'47,"0"-18"-15,-17 18-17,0 0 1,0 0-1,-1 0-15,1 0 16,17 0 0,-17 0-1,-35 0 1,34 0 0,19 18-1,-36-1 1,-18 1-1,54-18 1,-19 18 0,36-1 15,-17-17-31,-1 18 16,0-18-1,1 18 1,-1-1-1,0-17 1,1 35 0,-1-17-1,-17 17 1,17-35 0,1 18-1,17 0 1,-36 35-1,19-18 1,-1-18 15,-17 36-15,35-17 0,-35 17-1,-1 35 1,19-35-1,-1 0 1,18-36 0,0 19-1,0 16 1,0 37 0,35-19-1,-17-52 1,0 17-1,17 36 1,35-1 15,1 36-15,-18-53 0,-36-18-1,19 18 1,-1-35-1,0 17 1,1-17 0,-1-1-1,0 1 1,36 0 0,17-1-1,0 1 1,36 0-1,-54-1 1,54 1 15,-19 17-15,89 0 0,-88 1-1,-53-36 1,0 0-1,0 0 1,18 0 0,-54 0-1,1 0 48,-1 0-48,1-18-15,17-17 16,1-1 15,-1 1-15,18-35 0,35-36-1,-35 71 1,-35-36-1,-1 36 1,1 17 0,0-17-1,17-18 1,0 18 0,-17 17-1,17-35 1,-17 0-1,17 18 1,-17-18 0,-1 0 15,-17 0-15,0 0-1,0 18-15,0 0 16,0-36-1,0 18 1,-17-17 0,-1-36-1,-17 35 1,-18-35 0,35 53-1,-17 18 1,0 0-1,-18-18 1,0 18 15,-35-18-15,35 17 0,-36 19-1,36-18 1,-17-1-1,-1 19 1,1-19 0,-1 1-1,1 17 1,17 1 0,-35-1-1,35 18 1,0 0-1,-71 0 1,36 0 15,-18 0-15,0 18 0,-17-1-1,70 19 1,-18-19-1,19 1 1,-19 17 0,36-17-1,17 0 1,18-1 15,-53 18-15,36-17-1,17 17 64,-18-35-64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3T02:05:26.5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18468 3263 0,'-18'0'31,"-17"0"-31,-18 0 31,-17 0-15,17 0-1,35 18 1,0-18 0,-35 17-1,18 1 1,0 0-16,-18 17 15,18-35 1,-18 35 0,0 18-1,18-53 1,35 35 0,-36 1-1,1-1 16,17 0-15,1 1 0,-19 17-1,1 17 1,35-17 0,0-18-1,-17 36 1,17-36-1,0 0 1,0 36 0,0-1-1,0-17 1,0 18 0,0 17-1,17-17 1,1-18 15,-1 0-15,19 17-1,-19-17 1,19 0 0,-1 17-1,18 36 1,-18-70-1,0 17 1,18-1 0,35-16-1,-35-1 1,0 0 0,0-35-1,35 53 16,-17-35-15,0-1 0,34 1-1,-52-18 1,-17 0 0,16 0-1,1 0 1,0 0-1,0 0 1,18 0 0,-36 0-1,0 0 1,1 0 0,34-18-1,36-34 1,0-1 15,-53 17-15,17-17-1,-34 18 1,-19-18 0,1-17-1,0 17 1,-1-35-1,1 52 1,-1-17 0,-17-17-1,0 17 1,0-18 0,0 1-1,-17-89 16,-1 88-15,1 1 0,17-18-1,-36 17 1,19 18 0,-19-17-1,19 17 1,-19-18-1,-17 1 1,18 52 0,18-17-1,-36 17 1,0-17 0,17 17-1,-34-35 16,17 36-15,0-1 0,18 0-1,0 1 1,-36-1 15,0-17-15,-17 17-1,53 18-15,-36-17 16,18 17 0,1 0-1,-19-18 1,18 18 0,-17 0-1,-1 0 16,-35 0-15,53 18 0,18-1-1,17-17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3T02:05:30.1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28504 10160 0,'0'0'0,"-17"-18"0,-18 1 15,-1-1-15,-52 18 31,0 0-15,17 0 0,-35 35-1,54-17 1,34 17 0,0-17-16,-35 0 15,0 34 1,-35 19-1,53-18 1,-18 17 0,-18 1-1,19-36 1,34 54 0,-17-37 15,17 1-16,0 0 1,18-17 0,0 16-1,0-16 1,0-19 0,0 72-1,0-19 1,0 1-1,0-54 1,0 36 0,18 35-1,0-35 1,-1-17 31,54 52-32,-36 0 1,18-53 0,-35 1-1,-1-1 1,19-35-16,-1 35 16,53 0-1,-35 1 1,35-19-1,-35 1 1,18 17 0,34 1-1,1-1 1,-35-35 0,17 17 15,-35 1-16,35-18 1,18 18 0,-18-1-1,-17 1 1,52 0 0,18-1-1,-88 1 1,71-18-1,-36 0 1,18 0 0,-18 0-1,88 0 1,18 0 0,-17 0 15,52 0-16,-123 0 1,0-18 0,-53 1-1,70-19 1,1 1 0,-54 17-1,1-17 1,-1-18-1,-34 36 1,-1-36 0,18 17-1,-36 19 1,19-36 0,17-18 15,-36 54-16,36-36 1,-35 17 0,17-16-1,0-37 1,-17-34 0,-18 35-1,0-1 1,0-16-1,0 52 1,0-35 0,-18 35-1,-52-106 1,-18 35 15,35 71-15,-18-52-1,1 34 1,-1 18 0,18 0-1,-35 18 1,-71-53 0,71 35-1,-53 0 1,35 18-1,18 17 1,0 0 0,-1-17-1,1 17 1,-106 1 15,71-1-15,-18-17-1,35 17 1,-18 1 0,1-1-1,17 0 1,18 18 0,17 0-1,-35 0 1,-17 0-1,35 0 1,0 0 0,-1 18-1,19 0 1,-18-1 15,-1 1-15,19 0-1,-1-1 1,1-17 0,34 18-1,1 17 1,-18-17 0,0 17-1,-52 53 1,52-70-1,17 0 1,19-1 0,-36 36-1,0 0 1,-18 0 15,71-35-15,-17-18-1,17 17 17,0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3T02:05:50.9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23230 9754 0,'0'-17'16,"-17"17"15,-1 0-31,-88 0 16,18 0-1,-106 0 16,88 35-15,53 0 0,-17 0-1,-1 36 1,-52 17 0,17 0-1,35-35 1,36-17-16,0 34 15,0 1 1,17-1 0,-17 1-1,-1-1 1,1 19 0,17-36 15,18 17-16,-35 1 1,17-18 0,18-36-1,0 18 1,-17 18 0,17 36-1,0 16 1,0-34-1,0 0 1,0-1 0,0-17-1,0 0 1,35 17 0,0 36 15,18-35-16,-17-1 1,-1-34-16,18 17 16,-18-18-1,18 35 1,0-17 0,35 0-1,36 18 1,34-18-1,-34 0 1,-54-18 0,1-17-1,-1-18 1,36 17 0,35-17 15,-52 18-16,69-1 1,-52 1 0,-18 0-1,1-18 1,-1 0 0,-18 0-1,36 0 1,-18 0-1,53 0 1,-52 0 0,-1-18-1,0 18 1,0 0 15,0 0-15,18-18-1,71 1 1,-72-18 0,-52 35-1,0-18 1,-17 0 0,17 1-1,-1-1 1,1 0-1,0 1 1,53-19 0,18 1-1,-19-18 1,-52 53 0,18-17 15,-18-19-16,53 1 1,-1 17 0,-52 1-1,36-1 1,16-17 0,1 0-1,-35 17 1,52-17-1,-87 17 1,52-17 0,-18-18-1,18 18 1,-52-1 0,-1 1 15,0 0-16,18-1 1,0-34 0,0-1-1,-18 36 1,-17-18 0,0 18-1,17 0 1,-35-18-1,18-36 1,-18 72-16,0-71 16,0 17-1,0 18 1,0 0 15,0-35-15,-53-18-1,-36-35 1,-34 0 0,-18 18-1,35 52 1,35 18 0,-34-17-1,-19 17 1,18 0-1,-35 0 1,-70-18 0,52 1-1,35 17 1,-17 0 15,-18 0-15,-17 18-1,53-1 1,-19 19 0,-16-19-1,34 19 1,36-1 0,-35 1-1,-36-19 1,53 36-1,-53-17 1,-17 17 0,123 0-1,-71 0 1,36 0 15,-53 0-15,35 0-1,-17 17 1,35 1 0,35 0-16,-35-1 15,-36 18 1,1 18 0,52-35-1,18 0 1,0-1-1,18 1 1,-18 0 0,-18-1-1,19 1 17,52-1-17,-18-17 1,18 18 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125F0-D8AC-4559-8541-E6F8FA595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BC3CB5-88BF-4222-936B-3C5759A78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E0405-C70D-475D-BDC1-2EB3936D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2D74-4A7A-4D82-8DDD-6FAB34A6264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34783-5C0B-4A7C-80E6-7C13985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721F9-3D6B-4158-B00B-B8B8CB40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3F3-E55A-4310-8180-DEB36319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9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32E41-45E2-4DE0-BC53-8A0362AA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43E8C-8A87-48BC-BC85-89EDE65BF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06412-3414-42C3-8D67-C5CF7F05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2D74-4A7A-4D82-8DDD-6FAB34A6264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8D9F8-A8AE-4223-9A11-F1258EA3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AE51B-39E5-4D0A-ACCE-0544D4BF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3F3-E55A-4310-8180-DEB36319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5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B8924A-0E36-4AD6-B22F-8BFCD3215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8DDAE0-F178-404D-A9C1-596EF2F1D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844DE-5CA9-4D97-997A-04722E0D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2D74-4A7A-4D82-8DDD-6FAB34A6264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1765B-C8C5-41D4-BCA2-B0A63345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99113-0CCE-4CDA-8E52-C5DD973A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3F3-E55A-4310-8180-DEB36319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9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27376-E871-4E4C-8525-75659D5F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4C5AC-67A7-45D0-8470-46A81368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D467D-F8E3-4BEF-8910-12423E03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2D74-4A7A-4D82-8DDD-6FAB34A6264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CCE09-1CA3-46E9-81CE-8C787CDA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F098F-3D5E-4C9E-A93D-CCE73B42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3F3-E55A-4310-8180-DEB36319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8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0E42B-61A4-4807-A365-6EC067F8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77440-F57B-494E-ADBF-92F34101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5F0C1-C535-4711-8F30-92DC5314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2D74-4A7A-4D82-8DDD-6FAB34A6264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F0AC4-B878-4C2D-892D-3B5B079B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0AE9B-F867-4DB5-ADC5-36C364C6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3F3-E55A-4310-8180-DEB36319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2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79CD5-8F41-4027-9E26-04A5FC7B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A4A-E5F8-4396-8A69-3E7968DCD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3AE18-1E05-43BE-9B45-56A8DE53D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F0DA6-976A-42ED-BE26-5CD11AC3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2D74-4A7A-4D82-8DDD-6FAB34A6264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D9737-F6D2-49EB-83C6-8D6890BC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33D9B0-A28D-4C9B-84DD-437B8816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3F3-E55A-4310-8180-DEB36319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17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3BC60-7237-432C-8E92-D4C04AE1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7A9DD-76FD-48EF-9478-45CBAFC79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5382A-3181-48CC-8C69-13CDF452D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EE6DB3-9C29-43A0-B330-1D4D3F7E6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99EEFF-7190-4151-B1A1-B655DAF29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E84A4-EB30-436D-8435-71AC668D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2D74-4A7A-4D82-8DDD-6FAB34A6264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8B3CEA-F87E-4EE5-92FF-76DE9BC6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22E418-DBA1-46EB-80E0-24BD5350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3F3-E55A-4310-8180-DEB36319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7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970A-8C2D-4D3D-918F-3DEDD6E1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B6864-23E4-4C84-9B43-6214E060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2D74-4A7A-4D82-8DDD-6FAB34A6264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40C770-62BE-44C9-9BE8-C83FB8B8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D01A12-0C73-46C2-ACAB-5D994CE4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3F3-E55A-4310-8180-DEB36319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45A450-7298-431A-BF35-4A912EB0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2D74-4A7A-4D82-8DDD-6FAB34A6264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711581-6EEC-4FC6-B0A3-42BEF6D1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1F788A-37FC-4944-A737-EECD4664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3F3-E55A-4310-8180-DEB36319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1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666D4-81F9-4AEC-9D91-7DB4A3F3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2C564-ED23-467E-A68A-5F1F2862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CCF853-0AA4-4A31-8DB2-F6D6EB077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C1E86B-86D4-4AFC-8073-B76BA644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2D74-4A7A-4D82-8DDD-6FAB34A6264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C68FD-4AC4-479B-A62D-C0B03C96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544011-17A4-4FFB-B662-0D7633B4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3F3-E55A-4310-8180-DEB36319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3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E68D5-76D1-4302-80E0-FDB8E63B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27580A-0B4D-4BDD-91D8-2F8D80324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EFF0D-7981-46F2-BA45-18F853B98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97301-CC24-413D-A71D-56BE0AB1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2D74-4A7A-4D82-8DDD-6FAB34A6264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FBB3E-C932-4C6C-A3A9-9EA7FC96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7A3F0-E9A1-470D-BF7E-1B4CB287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3F3-E55A-4310-8180-DEB36319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0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6F10A1-6260-485D-A56A-DEC62C14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9FA1AC-B57E-4938-B920-E3011334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9B31F-8B41-4E08-8A7B-6624258EB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E2D74-4A7A-4D82-8DDD-6FAB34A6264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C8967-D4C7-4F97-991C-E4B56A8E1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E3B30-C108-4EF9-BC02-06E81BE4C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A3F3-E55A-4310-8180-DEB36319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8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2.png"/><Relationship Id="rId7" Type="http://schemas.openxmlformats.org/officeDocument/2006/relationships/customXml" Target="../ink/ink2.xml"/><Relationship Id="rId12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6.emf"/><Relationship Id="rId4" Type="http://schemas.openxmlformats.org/officeDocument/2006/relationships/image" Target="../media/image13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itanic Icons - Download Free Vector Icons | Noun Project">
            <a:extLst>
              <a:ext uri="{FF2B5EF4-FFF2-40B4-BE49-F238E27FC236}">
                <a16:creationId xmlns:a16="http://schemas.microsoft.com/office/drawing/2014/main" id="{A4EB7DBA-05B8-4ACE-A999-862BB813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1952625"/>
            <a:ext cx="561702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FD728-47DE-450E-8463-37E0BAFCE1C6}"/>
              </a:ext>
            </a:extLst>
          </p:cNvPr>
          <p:cNvSpPr txBox="1"/>
          <p:nvPr/>
        </p:nvSpPr>
        <p:spPr>
          <a:xfrm>
            <a:off x="5353050" y="2495550"/>
            <a:ext cx="65722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</a:rPr>
              <a:t>2020</a:t>
            </a:r>
            <a:r>
              <a:rPr lang="ko-KR" altLang="en-US" sz="2800" b="1" dirty="0">
                <a:latin typeface="+mj-lt"/>
              </a:rPr>
              <a:t>년 하반기 </a:t>
            </a:r>
            <a:r>
              <a:rPr lang="en-US" altLang="ko-KR" sz="2800" b="1" dirty="0">
                <a:latin typeface="+mj-lt"/>
              </a:rPr>
              <a:t>KISTI </a:t>
            </a:r>
            <a:r>
              <a:rPr lang="ko-KR" altLang="en-US" sz="2800" b="1" dirty="0">
                <a:latin typeface="+mj-lt"/>
              </a:rPr>
              <a:t>과학기술 </a:t>
            </a:r>
            <a:endParaRPr lang="en-US" altLang="ko-KR" sz="2800" b="1" dirty="0">
              <a:latin typeface="+mj-lt"/>
            </a:endParaRPr>
          </a:p>
          <a:p>
            <a:r>
              <a:rPr lang="en-US" altLang="ko-KR" sz="2800" b="1" dirty="0">
                <a:latin typeface="+mj-lt"/>
              </a:rPr>
              <a:t>          </a:t>
            </a:r>
            <a:r>
              <a:rPr lang="ko-KR" altLang="en-US" sz="2800" b="1" dirty="0">
                <a:latin typeface="+mj-lt"/>
              </a:rPr>
              <a:t>빅데이터 분석가 과정 </a:t>
            </a:r>
            <a:r>
              <a:rPr lang="ko-KR" altLang="en-US" sz="2800" b="1" dirty="0" err="1">
                <a:latin typeface="+mj-lt"/>
              </a:rPr>
              <a:t>캐글대회</a:t>
            </a:r>
            <a:endParaRPr lang="en-US" altLang="ko-KR" sz="2800" b="1" dirty="0">
              <a:latin typeface="+mj-lt"/>
            </a:endParaRPr>
          </a:p>
          <a:p>
            <a:endParaRPr lang="en-US" altLang="ko-KR" sz="2800" b="1" dirty="0">
              <a:latin typeface="+mj-lt"/>
            </a:endParaRPr>
          </a:p>
          <a:p>
            <a:endParaRPr lang="en-US" altLang="ko-KR" sz="2800" b="1" dirty="0">
              <a:latin typeface="+mj-lt"/>
            </a:endParaRPr>
          </a:p>
          <a:p>
            <a:pPr algn="r"/>
            <a:r>
              <a:rPr lang="ko-KR" altLang="en-US" sz="2000" dirty="0">
                <a:latin typeface="+mj-lt"/>
              </a:rPr>
              <a:t>이용민</a:t>
            </a:r>
            <a:endParaRPr lang="ko-KR" altLang="en-US" sz="2800" dirty="0">
              <a:latin typeface="+mj-l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683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itanic Icons - Download Free Vector Icons | Noun Project">
            <a:extLst>
              <a:ext uri="{FF2B5EF4-FFF2-40B4-BE49-F238E27FC236}">
                <a16:creationId xmlns:a16="http://schemas.microsoft.com/office/drawing/2014/main" id="{A4EB7DBA-05B8-4ACE-A999-862BB813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2423"/>
            <a:ext cx="3632670" cy="325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FD728-47DE-450E-8463-37E0BAFCE1C6}"/>
              </a:ext>
            </a:extLst>
          </p:cNvPr>
          <p:cNvSpPr txBox="1"/>
          <p:nvPr/>
        </p:nvSpPr>
        <p:spPr>
          <a:xfrm>
            <a:off x="2809875" y="194640"/>
            <a:ext cx="657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+mj-lt"/>
              </a:rPr>
              <a:t>모델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0414C95-C1CA-4831-87F8-7558223900BF}"/>
              </a:ext>
            </a:extLst>
          </p:cNvPr>
          <p:cNvSpPr/>
          <p:nvPr/>
        </p:nvSpPr>
        <p:spPr>
          <a:xfrm>
            <a:off x="3789060" y="1366098"/>
            <a:ext cx="1604194" cy="14343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Decision Tree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F6DB50E-FF77-4C90-8D9A-EFF26ADC590F}"/>
              </a:ext>
            </a:extLst>
          </p:cNvPr>
          <p:cNvSpPr/>
          <p:nvPr/>
        </p:nvSpPr>
        <p:spPr>
          <a:xfrm>
            <a:off x="5961532" y="1399291"/>
            <a:ext cx="1622611" cy="13679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Gradient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boosting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73D8798-1B15-41F6-A2D1-F35564450669}"/>
              </a:ext>
            </a:extLst>
          </p:cNvPr>
          <p:cNvSpPr/>
          <p:nvPr/>
        </p:nvSpPr>
        <p:spPr>
          <a:xfrm>
            <a:off x="7933766" y="1366098"/>
            <a:ext cx="1604194" cy="14343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Support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Machine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3F8C154-C750-4796-B59B-3B0FD23B9E54}"/>
              </a:ext>
            </a:extLst>
          </p:cNvPr>
          <p:cNvSpPr/>
          <p:nvPr/>
        </p:nvSpPr>
        <p:spPr>
          <a:xfrm>
            <a:off x="9887583" y="1366098"/>
            <a:ext cx="1518958" cy="14343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Random Forest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071AD1D-31AF-4CF2-B37B-615D82BF3018}"/>
              </a:ext>
            </a:extLst>
          </p:cNvPr>
          <p:cNvSpPr/>
          <p:nvPr/>
        </p:nvSpPr>
        <p:spPr>
          <a:xfrm>
            <a:off x="7306727" y="3024064"/>
            <a:ext cx="699246" cy="143435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721300-9D49-47F3-9E40-32F69FA66C72}"/>
              </a:ext>
            </a:extLst>
          </p:cNvPr>
          <p:cNvSpPr/>
          <p:nvPr/>
        </p:nvSpPr>
        <p:spPr>
          <a:xfrm>
            <a:off x="6643338" y="4853546"/>
            <a:ext cx="2026024" cy="950259"/>
          </a:xfrm>
          <a:prstGeom prst="rect">
            <a:avLst/>
          </a:prstGeom>
          <a:solidFill>
            <a:srgbClr val="FC9A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Voting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Classifier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6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itanic Icons - Download Free Vector Icons | Noun Project">
            <a:extLst>
              <a:ext uri="{FF2B5EF4-FFF2-40B4-BE49-F238E27FC236}">
                <a16:creationId xmlns:a16="http://schemas.microsoft.com/office/drawing/2014/main" id="{A4EB7DBA-05B8-4ACE-A999-862BB813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2423"/>
            <a:ext cx="3632670" cy="325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FD728-47DE-450E-8463-37E0BAFCE1C6}"/>
              </a:ext>
            </a:extLst>
          </p:cNvPr>
          <p:cNvSpPr txBox="1"/>
          <p:nvPr/>
        </p:nvSpPr>
        <p:spPr>
          <a:xfrm>
            <a:off x="-268942" y="1616666"/>
            <a:ext cx="65722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lt"/>
              </a:rPr>
              <a:t>Public Score vs Private Score</a:t>
            </a:r>
          </a:p>
          <a:p>
            <a:pPr algn="ctr"/>
            <a:r>
              <a:rPr lang="en-US" altLang="ko-KR" dirty="0"/>
              <a:t>0.77990       0.75598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D90B3-5A56-43E3-97C9-C519FF4CB9DC}"/>
              </a:ext>
            </a:extLst>
          </p:cNvPr>
          <p:cNvSpPr txBox="1"/>
          <p:nvPr/>
        </p:nvSpPr>
        <p:spPr>
          <a:xfrm>
            <a:off x="6228789" y="537623"/>
            <a:ext cx="55939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Overfitting </a:t>
            </a:r>
            <a:r>
              <a:rPr lang="ko-KR" altLang="en-US" dirty="0"/>
              <a:t>문제에 대한 더욱 깊은 탐구</a:t>
            </a:r>
            <a:endParaRPr lang="en-US" altLang="ko-KR" dirty="0"/>
          </a:p>
          <a:p>
            <a:r>
              <a:rPr lang="en-US" altLang="ko-KR" dirty="0"/>
              <a:t>   (Training</a:t>
            </a:r>
            <a:r>
              <a:rPr lang="ko-KR" altLang="en-US" dirty="0"/>
              <a:t> </a:t>
            </a:r>
            <a:r>
              <a:rPr lang="en-US" altLang="ko-KR" dirty="0"/>
              <a:t>Accuracy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90~92%)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머신러닝</a:t>
            </a:r>
            <a:r>
              <a:rPr lang="ko-KR" altLang="en-US" dirty="0"/>
              <a:t> 이론적인 부분</a:t>
            </a:r>
            <a:r>
              <a:rPr lang="en-US" altLang="ko-KR" dirty="0"/>
              <a:t>, </a:t>
            </a:r>
            <a:r>
              <a:rPr lang="ko-KR" altLang="en-US" dirty="0"/>
              <a:t>모델 활용 방법에 대해  깊은 학습 필요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다른 사람의 것을 꾸준히 필사 연습</a:t>
            </a:r>
          </a:p>
        </p:txBody>
      </p:sp>
      <p:pic>
        <p:nvPicPr>
          <p:cNvPr id="3074" name="Picture 2" descr="핸즈온 머신러닝">
            <a:extLst>
              <a:ext uri="{FF2B5EF4-FFF2-40B4-BE49-F238E27FC236}">
                <a16:creationId xmlns:a16="http://schemas.microsoft.com/office/drawing/2014/main" id="{7FD05058-FA01-4301-AA27-C544D23F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302" y="2256996"/>
            <a:ext cx="1494388" cy="19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ogrammer Icon #379810 - Free Icons Library">
            <a:extLst>
              <a:ext uri="{FF2B5EF4-FFF2-40B4-BE49-F238E27FC236}">
                <a16:creationId xmlns:a16="http://schemas.microsoft.com/office/drawing/2014/main" id="{F5E9F3CD-4D22-410B-8375-6C44C64AA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120" y="4345669"/>
            <a:ext cx="17811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76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itanic Icons - Download Free Vector Icons | Noun Project">
            <a:extLst>
              <a:ext uri="{FF2B5EF4-FFF2-40B4-BE49-F238E27FC236}">
                <a16:creationId xmlns:a16="http://schemas.microsoft.com/office/drawing/2014/main" id="{A4EB7DBA-05B8-4ACE-A999-862BB813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1952625"/>
            <a:ext cx="561702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FD728-47DE-450E-8463-37E0BAFCE1C6}"/>
              </a:ext>
            </a:extLst>
          </p:cNvPr>
          <p:cNvSpPr txBox="1"/>
          <p:nvPr/>
        </p:nvSpPr>
        <p:spPr>
          <a:xfrm>
            <a:off x="5521779" y="663018"/>
            <a:ext cx="657224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u="sng" dirty="0">
                <a:latin typeface="+mj-lt"/>
              </a:rPr>
              <a:t>TITANIC </a:t>
            </a:r>
            <a:r>
              <a:rPr lang="ko-KR" altLang="en-US" sz="2800" b="1" u="sng" dirty="0" err="1">
                <a:latin typeface="+mj-lt"/>
              </a:rPr>
              <a:t>캐글</a:t>
            </a:r>
            <a:r>
              <a:rPr lang="ko-KR" altLang="en-US" sz="2800" b="1" u="sng" dirty="0">
                <a:latin typeface="+mj-lt"/>
              </a:rPr>
              <a:t> 대회 개요</a:t>
            </a:r>
            <a:endParaRPr lang="en-US" altLang="ko-KR" sz="2800" b="1" u="sng" dirty="0">
              <a:latin typeface="+mj-lt"/>
            </a:endParaRPr>
          </a:p>
          <a:p>
            <a:pPr algn="ctr"/>
            <a:endParaRPr lang="en-US" altLang="ko-KR" sz="2800" b="1" dirty="0">
              <a:latin typeface="+mj-lt"/>
            </a:endParaRPr>
          </a:p>
          <a:p>
            <a:pPr algn="ctr"/>
            <a:r>
              <a:rPr lang="en-US" altLang="ko-KR" sz="2000" dirty="0">
                <a:latin typeface="+mj-lt"/>
              </a:rPr>
              <a:t>1912</a:t>
            </a:r>
            <a:r>
              <a:rPr lang="ko-KR" altLang="en-US" sz="2000" dirty="0">
                <a:latin typeface="+mj-lt"/>
              </a:rPr>
              <a:t>년 </a:t>
            </a:r>
            <a:r>
              <a:rPr lang="ko-KR" altLang="en-US" sz="2000" dirty="0" err="1">
                <a:latin typeface="+mj-lt"/>
              </a:rPr>
              <a:t>타이타닉호</a:t>
            </a:r>
            <a:r>
              <a:rPr lang="ko-KR" altLang="en-US" sz="2000" dirty="0">
                <a:latin typeface="+mj-lt"/>
              </a:rPr>
              <a:t> 침몰 사건 승객의 데이터를</a:t>
            </a:r>
            <a:endParaRPr lang="en-US" altLang="ko-KR" sz="2000" dirty="0">
              <a:latin typeface="+mj-lt"/>
            </a:endParaRPr>
          </a:p>
          <a:p>
            <a:pPr algn="ctr"/>
            <a:r>
              <a:rPr lang="ko-KR" altLang="en-US" sz="2000" dirty="0"/>
              <a:t>활용하여 사망 또는 생존을 예측하는 대회</a:t>
            </a:r>
            <a:endParaRPr lang="en-US" altLang="ko-KR" sz="2000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● 변수 구성 ●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survived : </a:t>
            </a:r>
            <a:r>
              <a:rPr lang="ko-KR" altLang="en-US" dirty="0"/>
              <a:t>생존여부</a:t>
            </a:r>
            <a:r>
              <a:rPr lang="en-US" altLang="ko-KR" dirty="0"/>
              <a:t>, Integer </a:t>
            </a:r>
            <a:r>
              <a:rPr lang="en-US" altLang="ko-KR" dirty="0">
                <a:solidFill>
                  <a:srgbClr val="FF0000"/>
                </a:solidFill>
              </a:rPr>
              <a:t>(Target Variable)</a:t>
            </a:r>
          </a:p>
          <a:p>
            <a:pPr algn="ctr"/>
            <a:r>
              <a:rPr lang="en-US" altLang="ko-KR" sz="2400" b="1" dirty="0"/>
              <a:t>↑</a:t>
            </a:r>
          </a:p>
          <a:p>
            <a:pPr algn="ctr"/>
            <a:r>
              <a:rPr lang="en-US" altLang="ko-KR" dirty="0" err="1"/>
              <a:t>pclass</a:t>
            </a:r>
            <a:r>
              <a:rPr lang="en-US" altLang="ko-KR" dirty="0"/>
              <a:t> : </a:t>
            </a:r>
            <a:r>
              <a:rPr lang="ko-KR" altLang="en-US" dirty="0"/>
              <a:t>클래스</a:t>
            </a:r>
            <a:r>
              <a:rPr lang="en-US" altLang="ko-KR" dirty="0"/>
              <a:t>, Integer</a:t>
            </a:r>
          </a:p>
          <a:p>
            <a:pPr algn="ctr"/>
            <a:r>
              <a:rPr lang="en-US" altLang="ko-KR" dirty="0"/>
              <a:t>sex : </a:t>
            </a:r>
            <a:r>
              <a:rPr lang="ko-KR" altLang="en-US" dirty="0"/>
              <a:t>성별</a:t>
            </a:r>
          </a:p>
          <a:p>
            <a:pPr algn="ctr"/>
            <a:r>
              <a:rPr lang="en-US" altLang="ko-KR" dirty="0"/>
              <a:t>age : </a:t>
            </a:r>
            <a:r>
              <a:rPr lang="ko-KR" altLang="en-US" dirty="0"/>
              <a:t>나이</a:t>
            </a:r>
            <a:r>
              <a:rPr lang="en-US" altLang="ko-KR" dirty="0"/>
              <a:t>, Integer</a:t>
            </a:r>
          </a:p>
          <a:p>
            <a:pPr algn="ctr"/>
            <a:r>
              <a:rPr lang="en-US" altLang="ko-KR" dirty="0" err="1"/>
              <a:t>sibsp</a:t>
            </a:r>
            <a:r>
              <a:rPr lang="en-US" altLang="ko-KR" dirty="0"/>
              <a:t> : </a:t>
            </a:r>
            <a:r>
              <a:rPr lang="ko-KR" altLang="en-US" dirty="0"/>
              <a:t>형제와 배우자의 수</a:t>
            </a:r>
            <a:r>
              <a:rPr lang="en-US" altLang="ko-KR" dirty="0"/>
              <a:t>, Integer</a:t>
            </a:r>
          </a:p>
          <a:p>
            <a:pPr algn="ctr"/>
            <a:r>
              <a:rPr lang="en-US" altLang="ko-KR" dirty="0"/>
              <a:t>parch : </a:t>
            </a:r>
            <a:r>
              <a:rPr lang="ko-KR" altLang="en-US" dirty="0"/>
              <a:t>부모와 아이의 수</a:t>
            </a:r>
            <a:r>
              <a:rPr lang="en-US" altLang="ko-KR" dirty="0"/>
              <a:t>, Integer</a:t>
            </a:r>
          </a:p>
          <a:p>
            <a:pPr algn="ctr"/>
            <a:r>
              <a:rPr lang="en-US" altLang="ko-KR" dirty="0"/>
              <a:t>fare : </a:t>
            </a:r>
            <a:r>
              <a:rPr lang="ko-KR" altLang="en-US" dirty="0" err="1"/>
              <a:t>탑승료</a:t>
            </a:r>
            <a:r>
              <a:rPr lang="en-US" altLang="ko-KR" dirty="0"/>
              <a:t>, Float</a:t>
            </a:r>
          </a:p>
          <a:p>
            <a:pPr algn="ctr"/>
            <a:r>
              <a:rPr lang="en-US" altLang="ko-KR" dirty="0"/>
              <a:t>ticket : </a:t>
            </a:r>
            <a:r>
              <a:rPr lang="ko-KR" altLang="en-US" dirty="0"/>
              <a:t>티켓번호</a:t>
            </a:r>
          </a:p>
          <a:p>
            <a:pPr algn="ctr"/>
            <a:r>
              <a:rPr lang="en-US" altLang="ko-KR" dirty="0"/>
              <a:t>cabin : </a:t>
            </a:r>
            <a:r>
              <a:rPr lang="ko-KR" altLang="en-US" dirty="0"/>
              <a:t>객실 번호</a:t>
            </a:r>
          </a:p>
          <a:p>
            <a:pPr algn="ctr"/>
            <a:r>
              <a:rPr lang="en-US" altLang="ko-KR" dirty="0"/>
              <a:t>embarked : </a:t>
            </a:r>
            <a:r>
              <a:rPr lang="ko-KR" altLang="en-US" dirty="0"/>
              <a:t>탑승 항구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60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itanic Icons - Download Free Vector Icons | Noun Project">
            <a:extLst>
              <a:ext uri="{FF2B5EF4-FFF2-40B4-BE49-F238E27FC236}">
                <a16:creationId xmlns:a16="http://schemas.microsoft.com/office/drawing/2014/main" id="{A4EB7DBA-05B8-4ACE-A999-862BB813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2423"/>
            <a:ext cx="3632670" cy="325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FD728-47DE-450E-8463-37E0BAFCE1C6}"/>
              </a:ext>
            </a:extLst>
          </p:cNvPr>
          <p:cNvSpPr txBox="1"/>
          <p:nvPr/>
        </p:nvSpPr>
        <p:spPr>
          <a:xfrm>
            <a:off x="2809875" y="194640"/>
            <a:ext cx="657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lt"/>
              </a:rPr>
              <a:t>Feature Engineering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CECFB0-69DB-4F89-8557-6F749FBE8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23" y="1223409"/>
            <a:ext cx="5941637" cy="18156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22BA0F-0339-40A6-BF89-40CF504E6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954" y="1223409"/>
            <a:ext cx="4478340" cy="4863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B2A7CC-F20E-43A9-83B0-591C29D4E3C4}"/>
              </a:ext>
            </a:extLst>
          </p:cNvPr>
          <p:cNvSpPr txBox="1"/>
          <p:nvPr/>
        </p:nvSpPr>
        <p:spPr>
          <a:xfrm>
            <a:off x="4244164" y="3544584"/>
            <a:ext cx="6284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규모에 따라 카테고리화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명 </a:t>
            </a:r>
            <a:r>
              <a:rPr lang="en-US" altLang="ko-KR" dirty="0"/>
              <a:t>– 0</a:t>
            </a:r>
          </a:p>
          <a:p>
            <a:r>
              <a:rPr lang="en-US" altLang="ko-KR" dirty="0"/>
              <a:t>1~2</a:t>
            </a:r>
            <a:r>
              <a:rPr lang="ko-KR" altLang="en-US" dirty="0"/>
              <a:t>명</a:t>
            </a:r>
            <a:r>
              <a:rPr lang="en-US" altLang="ko-KR" dirty="0"/>
              <a:t>(</a:t>
            </a:r>
            <a:r>
              <a:rPr lang="ko-KR" altLang="en-US" dirty="0"/>
              <a:t>소규모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1</a:t>
            </a:r>
          </a:p>
          <a:p>
            <a:r>
              <a:rPr lang="en-US" altLang="ko-KR" dirty="0"/>
              <a:t>3~5</a:t>
            </a:r>
            <a:r>
              <a:rPr lang="ko-KR" altLang="en-US" dirty="0"/>
              <a:t>명</a:t>
            </a:r>
            <a:r>
              <a:rPr lang="en-US" altLang="ko-KR" dirty="0"/>
              <a:t>(</a:t>
            </a:r>
            <a:r>
              <a:rPr lang="ko-KR" altLang="en-US" dirty="0"/>
              <a:t>중규모</a:t>
            </a:r>
            <a:r>
              <a:rPr lang="en-US" altLang="ko-KR" dirty="0"/>
              <a:t>) – 2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명 이상</a:t>
            </a:r>
            <a:r>
              <a:rPr lang="en-US" altLang="ko-KR" dirty="0"/>
              <a:t>(</a:t>
            </a:r>
            <a:r>
              <a:rPr lang="ko-KR" altLang="en-US" dirty="0"/>
              <a:t>대규모</a:t>
            </a:r>
            <a:r>
              <a:rPr lang="en-US" altLang="ko-KR" dirty="0"/>
              <a:t>) – 3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071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itanic Icons - Download Free Vector Icons | Noun Project">
            <a:extLst>
              <a:ext uri="{FF2B5EF4-FFF2-40B4-BE49-F238E27FC236}">
                <a16:creationId xmlns:a16="http://schemas.microsoft.com/office/drawing/2014/main" id="{A4EB7DBA-05B8-4ACE-A999-862BB813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2423"/>
            <a:ext cx="3632670" cy="325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FD728-47DE-450E-8463-37E0BAFCE1C6}"/>
              </a:ext>
            </a:extLst>
          </p:cNvPr>
          <p:cNvSpPr txBox="1"/>
          <p:nvPr/>
        </p:nvSpPr>
        <p:spPr>
          <a:xfrm>
            <a:off x="2809875" y="194640"/>
            <a:ext cx="657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lt"/>
              </a:rPr>
              <a:t>Feature Engineering – New feature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2A7CC-F20E-43A9-83B0-591C29D4E3C4}"/>
              </a:ext>
            </a:extLst>
          </p:cNvPr>
          <p:cNvSpPr txBox="1"/>
          <p:nvPr/>
        </p:nvSpPr>
        <p:spPr>
          <a:xfrm>
            <a:off x="4017307" y="936899"/>
            <a:ext cx="62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Solo_trip</a:t>
            </a:r>
            <a:r>
              <a:rPr lang="en-US" altLang="ko-KR" dirty="0"/>
              <a:t>(</a:t>
            </a:r>
            <a:r>
              <a:rPr lang="ko-KR" altLang="en-US" dirty="0"/>
              <a:t>홀로 여행</a:t>
            </a:r>
            <a:r>
              <a:rPr lang="en-US" altLang="ko-KR" dirty="0"/>
              <a:t>)</a:t>
            </a:r>
            <a:r>
              <a:rPr lang="ko-KR" altLang="en-US" dirty="0"/>
              <a:t>의 여부를 파악하는 새 </a:t>
            </a:r>
            <a:r>
              <a:rPr lang="en-US" altLang="ko-KR" dirty="0"/>
              <a:t>feature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5B3678-D4C6-4F41-BE77-F636CD43E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307" y="1435869"/>
            <a:ext cx="6937564" cy="513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itanic Icons - Download Free Vector Icons | Noun Project">
            <a:extLst>
              <a:ext uri="{FF2B5EF4-FFF2-40B4-BE49-F238E27FC236}">
                <a16:creationId xmlns:a16="http://schemas.microsoft.com/office/drawing/2014/main" id="{A4EB7DBA-05B8-4ACE-A999-862BB813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2423"/>
            <a:ext cx="3632670" cy="325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FD728-47DE-450E-8463-37E0BAFCE1C6}"/>
              </a:ext>
            </a:extLst>
          </p:cNvPr>
          <p:cNvSpPr txBox="1"/>
          <p:nvPr/>
        </p:nvSpPr>
        <p:spPr>
          <a:xfrm>
            <a:off x="2809875" y="194640"/>
            <a:ext cx="657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lt"/>
              </a:rPr>
              <a:t>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2A7CC-F20E-43A9-83B0-591C29D4E3C4}"/>
              </a:ext>
            </a:extLst>
          </p:cNvPr>
          <p:cNvSpPr txBox="1"/>
          <p:nvPr/>
        </p:nvSpPr>
        <p:spPr>
          <a:xfrm>
            <a:off x="4024304" y="828285"/>
            <a:ext cx="628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Cabin</a:t>
            </a:r>
            <a:r>
              <a:rPr lang="ko-KR" altLang="en-US" dirty="0"/>
              <a:t> 항목의 앞 글자를 따서 </a:t>
            </a:r>
            <a:r>
              <a:rPr lang="en-US" altLang="ko-KR" dirty="0"/>
              <a:t>Deck</a:t>
            </a:r>
            <a:r>
              <a:rPr lang="ko-KR" altLang="en-US" dirty="0"/>
              <a:t>이라는 새 </a:t>
            </a:r>
            <a:r>
              <a:rPr lang="en-US" altLang="ko-KR" dirty="0"/>
              <a:t>feature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NaN</a:t>
            </a:r>
            <a:r>
              <a:rPr lang="ko-KR" altLang="en-US" dirty="0"/>
              <a:t>시 가상의 </a:t>
            </a:r>
            <a:r>
              <a:rPr lang="en-US" altLang="ko-KR" dirty="0"/>
              <a:t>U0 Cabin</a:t>
            </a:r>
            <a:r>
              <a:rPr lang="ko-KR" altLang="en-US" dirty="0"/>
              <a:t>을 생성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589E0A-2602-4B00-86BD-864AAEF76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308" y="1474617"/>
            <a:ext cx="7458075" cy="2485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49E49-1EF5-47D0-9570-B5D8A3CE6627}"/>
              </a:ext>
            </a:extLst>
          </p:cNvPr>
          <p:cNvSpPr txBox="1"/>
          <p:nvPr/>
        </p:nvSpPr>
        <p:spPr>
          <a:xfrm>
            <a:off x="4024304" y="4040140"/>
            <a:ext cx="62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Deck </a:t>
            </a:r>
            <a:r>
              <a:rPr lang="ko-KR" altLang="en-US" dirty="0"/>
              <a:t>마다의 생존율에 따라 </a:t>
            </a:r>
            <a:r>
              <a:rPr lang="en-US" altLang="ko-KR" dirty="0"/>
              <a:t>[0, 1, 2] </a:t>
            </a:r>
            <a:r>
              <a:rPr lang="ko-KR" altLang="en-US" dirty="0"/>
              <a:t>카테고리 생성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B72F24-1980-466E-A22F-D7849D58E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304" y="4409472"/>
            <a:ext cx="4922470" cy="217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5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itanic Icons - Download Free Vector Icons | Noun Project">
            <a:extLst>
              <a:ext uri="{FF2B5EF4-FFF2-40B4-BE49-F238E27FC236}">
                <a16:creationId xmlns:a16="http://schemas.microsoft.com/office/drawing/2014/main" id="{A4EB7DBA-05B8-4ACE-A999-862BB813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2423"/>
            <a:ext cx="3632670" cy="325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FD728-47DE-450E-8463-37E0BAFCE1C6}"/>
              </a:ext>
            </a:extLst>
          </p:cNvPr>
          <p:cNvSpPr txBox="1"/>
          <p:nvPr/>
        </p:nvSpPr>
        <p:spPr>
          <a:xfrm>
            <a:off x="2809875" y="194640"/>
            <a:ext cx="657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lt"/>
              </a:rPr>
              <a:t>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2A7CC-F20E-43A9-83B0-591C29D4E3C4}"/>
              </a:ext>
            </a:extLst>
          </p:cNvPr>
          <p:cNvSpPr txBox="1"/>
          <p:nvPr/>
        </p:nvSpPr>
        <p:spPr>
          <a:xfrm>
            <a:off x="4024304" y="861125"/>
            <a:ext cx="62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Fare</a:t>
            </a:r>
            <a:r>
              <a:rPr lang="ko-KR" altLang="en-US" dirty="0"/>
              <a:t> 범위에 따라 카테고리 생성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49E49-1EF5-47D0-9570-B5D8A3CE6627}"/>
              </a:ext>
            </a:extLst>
          </p:cNvPr>
          <p:cNvSpPr txBox="1"/>
          <p:nvPr/>
        </p:nvSpPr>
        <p:spPr>
          <a:xfrm>
            <a:off x="4024304" y="4229937"/>
            <a:ext cx="62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Fare / (Relationship+1) </a:t>
            </a:r>
            <a:r>
              <a:rPr lang="ko-KR" altLang="en-US" dirty="0"/>
              <a:t>을 통해 </a:t>
            </a:r>
            <a:r>
              <a:rPr lang="en-US" altLang="ko-KR" dirty="0"/>
              <a:t>1</a:t>
            </a:r>
            <a:r>
              <a:rPr lang="ko-KR" altLang="en-US" dirty="0"/>
              <a:t>인당 요금 </a:t>
            </a:r>
            <a:r>
              <a:rPr lang="en-US" altLang="ko-KR" dirty="0"/>
              <a:t>feature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3679E6-DBE9-41C6-B079-39910E6D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306" y="1230457"/>
            <a:ext cx="6810375" cy="29544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FC1398-2546-44C4-BFD0-8FD5F1E96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304" y="4644280"/>
            <a:ext cx="5915025" cy="18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0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itanic Icons - Download Free Vector Icons | Noun Project">
            <a:extLst>
              <a:ext uri="{FF2B5EF4-FFF2-40B4-BE49-F238E27FC236}">
                <a16:creationId xmlns:a16="http://schemas.microsoft.com/office/drawing/2014/main" id="{A4EB7DBA-05B8-4ACE-A999-862BB813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2423"/>
            <a:ext cx="3632670" cy="325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FD728-47DE-450E-8463-37E0BAFCE1C6}"/>
              </a:ext>
            </a:extLst>
          </p:cNvPr>
          <p:cNvSpPr txBox="1"/>
          <p:nvPr/>
        </p:nvSpPr>
        <p:spPr>
          <a:xfrm>
            <a:off x="2809875" y="194640"/>
            <a:ext cx="657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lt"/>
              </a:rPr>
              <a:t>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2A7CC-F20E-43A9-83B0-591C29D4E3C4}"/>
              </a:ext>
            </a:extLst>
          </p:cNvPr>
          <p:cNvSpPr txBox="1"/>
          <p:nvPr/>
        </p:nvSpPr>
        <p:spPr>
          <a:xfrm>
            <a:off x="3330948" y="813722"/>
            <a:ext cx="6284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Age NULL</a:t>
            </a:r>
            <a:r>
              <a:rPr lang="ko-KR" altLang="en-US" dirty="0"/>
              <a:t>값을 칭호</a:t>
            </a:r>
            <a:r>
              <a:rPr lang="en-US" altLang="ko-KR" dirty="0"/>
              <a:t>(Initial)</a:t>
            </a:r>
            <a:r>
              <a:rPr lang="ko-KR" altLang="en-US" dirty="0"/>
              <a:t>을 통해 처리할 때</a:t>
            </a:r>
            <a:r>
              <a:rPr lang="en-US" altLang="ko-KR" dirty="0"/>
              <a:t>, </a:t>
            </a:r>
            <a:r>
              <a:rPr lang="ko-KR" altLang="en-US" dirty="0"/>
              <a:t>한 값을 배정하는 것이 아닌 </a:t>
            </a:r>
            <a:r>
              <a:rPr lang="en-US" altLang="ko-KR" dirty="0"/>
              <a:t>Initial </a:t>
            </a:r>
            <a:r>
              <a:rPr lang="ko-KR" altLang="en-US" dirty="0"/>
              <a:t>카테고리 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  [</a:t>
            </a:r>
            <a:r>
              <a:rPr lang="ko-KR" altLang="en-US" dirty="0"/>
              <a:t>평균 </a:t>
            </a:r>
            <a:r>
              <a:rPr lang="en-US" altLang="ko-KR" dirty="0"/>
              <a:t>– </a:t>
            </a:r>
            <a:r>
              <a:rPr lang="ko-KR" altLang="en-US" dirty="0"/>
              <a:t>표준편차 </a:t>
            </a:r>
            <a:r>
              <a:rPr lang="en-US" altLang="ko-KR" dirty="0"/>
              <a:t>&lt;= Age &lt;= </a:t>
            </a:r>
            <a:r>
              <a:rPr lang="ko-KR" altLang="en-US" dirty="0"/>
              <a:t>평균 </a:t>
            </a:r>
            <a:r>
              <a:rPr lang="en-US" altLang="ko-KR" dirty="0"/>
              <a:t>+ </a:t>
            </a:r>
            <a:r>
              <a:rPr lang="ko-KR" altLang="en-US" dirty="0"/>
              <a:t>표준편차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사이에서 </a:t>
            </a:r>
            <a:r>
              <a:rPr lang="ko-KR" altLang="en-US" dirty="0" err="1"/>
              <a:t>랜덤한</a:t>
            </a:r>
            <a:r>
              <a:rPr lang="ko-KR" altLang="en-US" dirty="0"/>
              <a:t> 정수를 택할 수 있게 적용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49E49-1EF5-47D0-9570-B5D8A3CE6627}"/>
              </a:ext>
            </a:extLst>
          </p:cNvPr>
          <p:cNvSpPr txBox="1"/>
          <p:nvPr/>
        </p:nvSpPr>
        <p:spPr>
          <a:xfrm>
            <a:off x="4024305" y="4184927"/>
            <a:ext cx="62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Fare / (Relationship+1) </a:t>
            </a:r>
            <a:r>
              <a:rPr lang="ko-KR" altLang="en-US" dirty="0"/>
              <a:t>을 통해 </a:t>
            </a:r>
            <a:r>
              <a:rPr lang="en-US" altLang="ko-KR" dirty="0"/>
              <a:t>1</a:t>
            </a:r>
            <a:r>
              <a:rPr lang="ko-KR" altLang="en-US" dirty="0"/>
              <a:t>인당 요금 </a:t>
            </a:r>
            <a:r>
              <a:rPr lang="en-US" altLang="ko-KR" dirty="0"/>
              <a:t>feature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FF90C0-A1C9-4749-A67F-4158C11A1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305" y="2656789"/>
            <a:ext cx="7448550" cy="36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0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itanic Icons - Download Free Vector Icons | Noun Project">
            <a:extLst>
              <a:ext uri="{FF2B5EF4-FFF2-40B4-BE49-F238E27FC236}">
                <a16:creationId xmlns:a16="http://schemas.microsoft.com/office/drawing/2014/main" id="{A4EB7DBA-05B8-4ACE-A999-862BB813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2423"/>
            <a:ext cx="3632670" cy="325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FD728-47DE-450E-8463-37E0BAFCE1C6}"/>
              </a:ext>
            </a:extLst>
          </p:cNvPr>
          <p:cNvSpPr txBox="1"/>
          <p:nvPr/>
        </p:nvSpPr>
        <p:spPr>
          <a:xfrm>
            <a:off x="2809875" y="194640"/>
            <a:ext cx="657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lt"/>
              </a:rPr>
              <a:t>Feature Engineering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F7B7AD-2053-4203-BD00-8315D37A6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479" y="1172385"/>
            <a:ext cx="6105525" cy="2216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F30FD7-127D-4C08-A8BF-3069EC8586F5}"/>
              </a:ext>
            </a:extLst>
          </p:cNvPr>
          <p:cNvSpPr txBox="1"/>
          <p:nvPr/>
        </p:nvSpPr>
        <p:spPr>
          <a:xfrm>
            <a:off x="4188479" y="803053"/>
            <a:ext cx="579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Age </a:t>
            </a:r>
            <a:r>
              <a:rPr lang="ko-KR" altLang="en-US" dirty="0"/>
              <a:t>표준편차를 기준으로 카테고리화</a:t>
            </a:r>
            <a:r>
              <a:rPr lang="en-US" altLang="ko-KR" dirty="0"/>
              <a:t>(</a:t>
            </a:r>
            <a:r>
              <a:rPr lang="en-US" altLang="ko-KR" dirty="0" err="1"/>
              <a:t>Age_cat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60B974-00D7-44BD-92EE-A8B0141C8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479" y="3994617"/>
            <a:ext cx="4781550" cy="12855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551DB0-06D1-4490-80CB-CC0C4E2AD499}"/>
              </a:ext>
            </a:extLst>
          </p:cNvPr>
          <p:cNvSpPr txBox="1"/>
          <p:nvPr/>
        </p:nvSpPr>
        <p:spPr>
          <a:xfrm>
            <a:off x="4188479" y="3468965"/>
            <a:ext cx="579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Age_cat</a:t>
            </a:r>
            <a:r>
              <a:rPr lang="en-US" altLang="ko-KR" dirty="0"/>
              <a:t> * </a:t>
            </a:r>
            <a:r>
              <a:rPr lang="en-US" altLang="ko-KR" dirty="0" err="1"/>
              <a:t>Pclass</a:t>
            </a:r>
            <a:r>
              <a:rPr lang="ko-KR" altLang="en-US" dirty="0"/>
              <a:t>를 통해 </a:t>
            </a:r>
            <a:r>
              <a:rPr lang="en-US" altLang="ko-KR" dirty="0" err="1"/>
              <a:t>AgeCls</a:t>
            </a:r>
            <a:r>
              <a:rPr lang="en-US" altLang="ko-KR" dirty="0"/>
              <a:t> </a:t>
            </a:r>
            <a:r>
              <a:rPr lang="ko-KR" altLang="en-US" dirty="0"/>
              <a:t>새 </a:t>
            </a:r>
            <a:r>
              <a:rPr lang="en-US" altLang="ko-KR" dirty="0"/>
              <a:t>feature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55378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itanic Icons - Download Free Vector Icons | Noun Project">
            <a:extLst>
              <a:ext uri="{FF2B5EF4-FFF2-40B4-BE49-F238E27FC236}">
                <a16:creationId xmlns:a16="http://schemas.microsoft.com/office/drawing/2014/main" id="{A4EB7DBA-05B8-4ACE-A999-862BB813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2423"/>
            <a:ext cx="3632670" cy="325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FD728-47DE-450E-8463-37E0BAFCE1C6}"/>
              </a:ext>
            </a:extLst>
          </p:cNvPr>
          <p:cNvSpPr txBox="1"/>
          <p:nvPr/>
        </p:nvSpPr>
        <p:spPr>
          <a:xfrm>
            <a:off x="2809875" y="194640"/>
            <a:ext cx="657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+mj-lt"/>
              </a:rPr>
              <a:t>최종 </a:t>
            </a:r>
            <a:r>
              <a:rPr lang="en-US" altLang="ko-KR" sz="2800" b="1" dirty="0">
                <a:latin typeface="+mj-lt"/>
              </a:rPr>
              <a:t>Dataset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08291C-368B-45C4-8848-5241A4FB0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4" y="1424268"/>
            <a:ext cx="11182350" cy="1885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8D25DA-3F5C-4FF5-83F1-2A71E752B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525" y="3914775"/>
            <a:ext cx="6438900" cy="19145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C456101-E6CE-4F54-A825-97248BDB542E}"/>
                  </a:ext>
                </a:extLst>
              </p14:cNvPr>
              <p14:cNvContentPartPr/>
              <p14:nvPr/>
            </p14:nvContentPartPr>
            <p14:xfrm>
              <a:off x="3816360" y="1174680"/>
              <a:ext cx="857520" cy="7308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C456101-E6CE-4F54-A825-97248BDB54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0520" y="1111320"/>
                <a:ext cx="888840" cy="8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9D48DFA-8920-44E1-B8C5-370F37569575}"/>
                  </a:ext>
                </a:extLst>
              </p14:cNvPr>
              <p14:cNvContentPartPr/>
              <p14:nvPr/>
            </p14:nvContentPartPr>
            <p14:xfrm>
              <a:off x="6356520" y="1162080"/>
              <a:ext cx="704880" cy="7178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9D48DFA-8920-44E1-B8C5-370F375695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40680" y="1098720"/>
                <a:ext cx="73620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4B379E6-235B-4865-99BB-9A74DBD386AF}"/>
                  </a:ext>
                </a:extLst>
              </p14:cNvPr>
              <p14:cNvContentPartPr/>
              <p14:nvPr/>
            </p14:nvContentPartPr>
            <p14:xfrm>
              <a:off x="9893160" y="3492360"/>
              <a:ext cx="1467360" cy="8704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4B379E6-235B-4865-99BB-9A74DBD386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77320" y="3429000"/>
                <a:ext cx="1498680" cy="9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F8B119B-66E1-458B-A272-78ADA526301B}"/>
                  </a:ext>
                </a:extLst>
              </p14:cNvPr>
              <p14:cNvContentPartPr/>
              <p14:nvPr/>
            </p14:nvContentPartPr>
            <p14:xfrm>
              <a:off x="7880400" y="3365640"/>
              <a:ext cx="1975320" cy="11052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F8B119B-66E1-458B-A272-78ADA526301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64560" y="3302280"/>
                <a:ext cx="2006640" cy="12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896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317</Words>
  <Application>Microsoft Office PowerPoint</Application>
  <PresentationFormat>와이드스크린</PresentationFormat>
  <Paragraphs>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Yongmin</dc:creator>
  <cp:lastModifiedBy>Lee Yongmin</cp:lastModifiedBy>
  <cp:revision>10</cp:revision>
  <dcterms:created xsi:type="dcterms:W3CDTF">2020-12-03T01:35:58Z</dcterms:created>
  <dcterms:modified xsi:type="dcterms:W3CDTF">2020-12-03T05:46:06Z</dcterms:modified>
</cp:coreProperties>
</file>