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D4092-2772-44AF-923C-3FB6A79445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E2D5C8-A491-4E6C-94F4-08B11BA9ECF0}">
      <dgm:prSet/>
      <dgm:spPr/>
      <dgm:t>
        <a:bodyPr/>
        <a:lstStyle/>
        <a:p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Titanic 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전체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탑승객의 특성을 세분화하고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, 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이를 기반으로 머신 러닝 모델을 통해 탑승객의 </a:t>
          </a:r>
          <a:r>
            <a:rPr lang="ko-KR" dirty="0" err="1">
              <a:latin typeface="210 M고딕 060" panose="02020603020101020101" pitchFamily="18" charset="-127"/>
              <a:ea typeface="210 M고딕 060" panose="02020603020101020101" pitchFamily="18" charset="-127"/>
            </a:rPr>
            <a:t>생존률을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 예측한다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</a:p>
      </dgm:t>
    </dgm:pt>
    <dgm:pt modelId="{F1F96B37-BE83-4E85-8DF2-5EE498E5F09D}" type="parTrans" cxnId="{96AC489B-E28B-42E5-9003-52651D4787DF}">
      <dgm:prSet/>
      <dgm:spPr/>
      <dgm:t>
        <a:bodyPr/>
        <a:lstStyle/>
        <a:p>
          <a:endParaRPr lang="en-US"/>
        </a:p>
      </dgm:t>
    </dgm:pt>
    <dgm:pt modelId="{18EA4ECD-333F-4047-BC81-E7246211A93B}" type="sibTrans" cxnId="{96AC489B-E28B-42E5-9003-52651D4787DF}">
      <dgm:prSet/>
      <dgm:spPr/>
      <dgm:t>
        <a:bodyPr/>
        <a:lstStyle/>
        <a:p>
          <a:endParaRPr lang="en-US"/>
        </a:p>
      </dgm:t>
    </dgm:pt>
    <dgm:pt modelId="{239D7FAC-E418-4A2A-8F9C-202DAA8C3AF2}">
      <dgm:prSet/>
      <dgm:spPr/>
      <dgm:t>
        <a:bodyPr/>
        <a:lstStyle/>
        <a:p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탐색적 데이터 분석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(Exploratory Data Analysis)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을 통해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데이터를 확인하고 조정하는 과정을 거친다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</a:p>
      </dgm:t>
    </dgm:pt>
    <dgm:pt modelId="{16CAC4F5-680F-4867-88B2-FA09E54E9992}" type="parTrans" cxnId="{E899E646-3F72-43A5-A61C-D93150BC1B15}">
      <dgm:prSet/>
      <dgm:spPr/>
      <dgm:t>
        <a:bodyPr/>
        <a:lstStyle/>
        <a:p>
          <a:endParaRPr lang="en-US"/>
        </a:p>
      </dgm:t>
    </dgm:pt>
    <dgm:pt modelId="{66105A0B-1220-4765-BADF-2AC5AF0C2B3C}" type="sibTrans" cxnId="{E899E646-3F72-43A5-A61C-D93150BC1B15}">
      <dgm:prSet/>
      <dgm:spPr/>
      <dgm:t>
        <a:bodyPr/>
        <a:lstStyle/>
        <a:p>
          <a:endParaRPr lang="en-US"/>
        </a:p>
      </dgm:t>
    </dgm:pt>
    <dgm:pt modelId="{3D8A1A53-6566-4A4A-8726-8BF5572E221B}">
      <dgm:prSet/>
      <dgm:spPr/>
      <dgm:t>
        <a:bodyPr/>
        <a:lstStyle/>
        <a:p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적합한 모델을 찾아 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Ensemble, Bagging</a:t>
          </a:r>
          <a:r>
            <a:rPr 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이나 </a:t>
          </a:r>
          <a:r>
            <a:rPr 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Boost</a:t>
          </a:r>
          <a:r>
            <a:rPr lang="en-US" alt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alt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등을 경험하여    데이터 분석을 해본다</a:t>
          </a:r>
          <a:r>
            <a:rPr lang="en-US" altLang="ko-KR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  <a:r>
            <a:rPr lang="ko-KR" altLang="en-US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endParaRPr lang="en-US" altLang="ko-KR" dirty="0">
            <a:latin typeface="210 M고딕 060" panose="02020603020101020101" pitchFamily="18" charset="-127"/>
            <a:ea typeface="210 M고딕 060" panose="02020603020101020101" pitchFamily="18" charset="-127"/>
          </a:endParaRPr>
        </a:p>
      </dgm:t>
    </dgm:pt>
    <dgm:pt modelId="{7751D24C-B05C-4EF0-94DD-EAA27CC55697}" type="parTrans" cxnId="{FE98282B-4962-4F25-905F-CAFD77FCAC01}">
      <dgm:prSet/>
      <dgm:spPr/>
      <dgm:t>
        <a:bodyPr/>
        <a:lstStyle/>
        <a:p>
          <a:endParaRPr lang="en-US"/>
        </a:p>
      </dgm:t>
    </dgm:pt>
    <dgm:pt modelId="{D2554B11-0E57-4CC1-8D46-FD8EC7FE87FB}" type="sibTrans" cxnId="{FE98282B-4962-4F25-905F-CAFD77FCAC01}">
      <dgm:prSet/>
      <dgm:spPr/>
      <dgm:t>
        <a:bodyPr/>
        <a:lstStyle/>
        <a:p>
          <a:endParaRPr lang="en-US"/>
        </a:p>
      </dgm:t>
    </dgm:pt>
    <dgm:pt modelId="{28DA1F24-1645-47BA-A0BD-154084917E93}" type="pres">
      <dgm:prSet presAssocID="{59CD4092-2772-44AF-923C-3FB6A7944551}" presName="root" presStyleCnt="0">
        <dgm:presLayoutVars>
          <dgm:dir/>
          <dgm:resizeHandles val="exact"/>
        </dgm:presLayoutVars>
      </dgm:prSet>
      <dgm:spPr/>
    </dgm:pt>
    <dgm:pt modelId="{BF18FEA3-819C-4703-849F-1728670587F3}" type="pres">
      <dgm:prSet presAssocID="{D8E2D5C8-A491-4E6C-94F4-08B11BA9ECF0}" presName="compNode" presStyleCnt="0"/>
      <dgm:spPr/>
    </dgm:pt>
    <dgm:pt modelId="{0CDBA0BD-B2A8-4BF5-9E0F-F191B4CB2B0C}" type="pres">
      <dgm:prSet presAssocID="{D8E2D5C8-A491-4E6C-94F4-08B11BA9ECF0}" presName="bgRect" presStyleLbl="bgShp" presStyleIdx="0" presStyleCnt="3"/>
      <dgm:spPr/>
    </dgm:pt>
    <dgm:pt modelId="{FA28B80A-BE65-41A9-98F6-8EF0D0818A26}" type="pres">
      <dgm:prSet presAssocID="{D8E2D5C8-A491-4E6C-94F4-08B11BA9EC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0800B715-A05D-4F9A-851B-8F485EBED64A}" type="pres">
      <dgm:prSet presAssocID="{D8E2D5C8-A491-4E6C-94F4-08B11BA9ECF0}" presName="spaceRect" presStyleCnt="0"/>
      <dgm:spPr/>
    </dgm:pt>
    <dgm:pt modelId="{9B6E9487-CFB2-428A-AC26-ACE79C5E3191}" type="pres">
      <dgm:prSet presAssocID="{D8E2D5C8-A491-4E6C-94F4-08B11BA9ECF0}" presName="parTx" presStyleLbl="revTx" presStyleIdx="0" presStyleCnt="3">
        <dgm:presLayoutVars>
          <dgm:chMax val="0"/>
          <dgm:chPref val="0"/>
        </dgm:presLayoutVars>
      </dgm:prSet>
      <dgm:spPr/>
    </dgm:pt>
    <dgm:pt modelId="{501B6E89-96EB-43E2-B69E-8DC64167755F}" type="pres">
      <dgm:prSet presAssocID="{18EA4ECD-333F-4047-BC81-E7246211A93B}" presName="sibTrans" presStyleCnt="0"/>
      <dgm:spPr/>
    </dgm:pt>
    <dgm:pt modelId="{37BD3B1F-DDBA-48AC-93E9-907E9529398F}" type="pres">
      <dgm:prSet presAssocID="{239D7FAC-E418-4A2A-8F9C-202DAA8C3AF2}" presName="compNode" presStyleCnt="0"/>
      <dgm:spPr/>
    </dgm:pt>
    <dgm:pt modelId="{62687DD1-76E8-4897-B5CE-91C7E9B3C96A}" type="pres">
      <dgm:prSet presAssocID="{239D7FAC-E418-4A2A-8F9C-202DAA8C3AF2}" presName="bgRect" presStyleLbl="bgShp" presStyleIdx="1" presStyleCnt="3"/>
      <dgm:spPr/>
    </dgm:pt>
    <dgm:pt modelId="{ED152E1C-0E96-45CA-B520-AE462E2DA27A}" type="pres">
      <dgm:prSet presAssocID="{239D7FAC-E418-4A2A-8F9C-202DAA8C3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통계"/>
        </a:ext>
      </dgm:extLst>
    </dgm:pt>
    <dgm:pt modelId="{68952957-18BD-4AF6-997A-A1DB130BF89F}" type="pres">
      <dgm:prSet presAssocID="{239D7FAC-E418-4A2A-8F9C-202DAA8C3AF2}" presName="spaceRect" presStyleCnt="0"/>
      <dgm:spPr/>
    </dgm:pt>
    <dgm:pt modelId="{287219D8-F7A0-45C2-9897-64A1DD983B3A}" type="pres">
      <dgm:prSet presAssocID="{239D7FAC-E418-4A2A-8F9C-202DAA8C3AF2}" presName="parTx" presStyleLbl="revTx" presStyleIdx="1" presStyleCnt="3">
        <dgm:presLayoutVars>
          <dgm:chMax val="0"/>
          <dgm:chPref val="0"/>
        </dgm:presLayoutVars>
      </dgm:prSet>
      <dgm:spPr/>
    </dgm:pt>
    <dgm:pt modelId="{5202AFFB-3398-46D5-9F1D-B9B6F55CD94B}" type="pres">
      <dgm:prSet presAssocID="{66105A0B-1220-4765-BADF-2AC5AF0C2B3C}" presName="sibTrans" presStyleCnt="0"/>
      <dgm:spPr/>
    </dgm:pt>
    <dgm:pt modelId="{A5DD5C39-15CB-4CF4-8E24-D2EDF5F33C35}" type="pres">
      <dgm:prSet presAssocID="{3D8A1A53-6566-4A4A-8726-8BF5572E221B}" presName="compNode" presStyleCnt="0"/>
      <dgm:spPr/>
    </dgm:pt>
    <dgm:pt modelId="{4DB41404-65C0-419F-A700-FD8EB64D4C55}" type="pres">
      <dgm:prSet presAssocID="{3D8A1A53-6566-4A4A-8726-8BF5572E221B}" presName="bgRect" presStyleLbl="bgShp" presStyleIdx="2" presStyleCnt="3"/>
      <dgm:spPr/>
    </dgm:pt>
    <dgm:pt modelId="{77571A14-7836-4F6C-8140-A6725FCCF818}" type="pres">
      <dgm:prSet presAssocID="{3D8A1A53-6566-4A4A-8726-8BF5572E22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막대 사탕"/>
        </a:ext>
      </dgm:extLst>
    </dgm:pt>
    <dgm:pt modelId="{3DB1DF03-4FC6-450B-91EB-9F149636C2D6}" type="pres">
      <dgm:prSet presAssocID="{3D8A1A53-6566-4A4A-8726-8BF5572E221B}" presName="spaceRect" presStyleCnt="0"/>
      <dgm:spPr/>
    </dgm:pt>
    <dgm:pt modelId="{00BD2A31-EEA2-4781-AA52-EF17AC9B12B7}" type="pres">
      <dgm:prSet presAssocID="{3D8A1A53-6566-4A4A-8726-8BF5572E22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98282B-4962-4F25-905F-CAFD77FCAC01}" srcId="{59CD4092-2772-44AF-923C-3FB6A7944551}" destId="{3D8A1A53-6566-4A4A-8726-8BF5572E221B}" srcOrd="2" destOrd="0" parTransId="{7751D24C-B05C-4EF0-94DD-EAA27CC55697}" sibTransId="{D2554B11-0E57-4CC1-8D46-FD8EC7FE87FB}"/>
    <dgm:cxn modelId="{E899E646-3F72-43A5-A61C-D93150BC1B15}" srcId="{59CD4092-2772-44AF-923C-3FB6A7944551}" destId="{239D7FAC-E418-4A2A-8F9C-202DAA8C3AF2}" srcOrd="1" destOrd="0" parTransId="{16CAC4F5-680F-4867-88B2-FA09E54E9992}" sibTransId="{66105A0B-1220-4765-BADF-2AC5AF0C2B3C}"/>
    <dgm:cxn modelId="{96AC489B-E28B-42E5-9003-52651D4787DF}" srcId="{59CD4092-2772-44AF-923C-3FB6A7944551}" destId="{D8E2D5C8-A491-4E6C-94F4-08B11BA9ECF0}" srcOrd="0" destOrd="0" parTransId="{F1F96B37-BE83-4E85-8DF2-5EE498E5F09D}" sibTransId="{18EA4ECD-333F-4047-BC81-E7246211A93B}"/>
    <dgm:cxn modelId="{FA95A2A4-BEAD-40A4-933B-7C4AF7656E53}" type="presOf" srcId="{D8E2D5C8-A491-4E6C-94F4-08B11BA9ECF0}" destId="{9B6E9487-CFB2-428A-AC26-ACE79C5E3191}" srcOrd="0" destOrd="0" presId="urn:microsoft.com/office/officeart/2018/2/layout/IconVerticalSolidList"/>
    <dgm:cxn modelId="{EC80B2BB-8C51-4B38-8C39-37DFDBF8FD68}" type="presOf" srcId="{239D7FAC-E418-4A2A-8F9C-202DAA8C3AF2}" destId="{287219D8-F7A0-45C2-9897-64A1DD983B3A}" srcOrd="0" destOrd="0" presId="urn:microsoft.com/office/officeart/2018/2/layout/IconVerticalSolidList"/>
    <dgm:cxn modelId="{F0338CDF-102B-46D9-A169-5459C0D6401C}" type="presOf" srcId="{3D8A1A53-6566-4A4A-8726-8BF5572E221B}" destId="{00BD2A31-EEA2-4781-AA52-EF17AC9B12B7}" srcOrd="0" destOrd="0" presId="urn:microsoft.com/office/officeart/2018/2/layout/IconVerticalSolidList"/>
    <dgm:cxn modelId="{EFCA02EC-6024-4DEB-A3F1-612B6A492728}" type="presOf" srcId="{59CD4092-2772-44AF-923C-3FB6A7944551}" destId="{28DA1F24-1645-47BA-A0BD-154084917E93}" srcOrd="0" destOrd="0" presId="urn:microsoft.com/office/officeart/2018/2/layout/IconVerticalSolidList"/>
    <dgm:cxn modelId="{977F7BD8-C523-4E34-8106-36844C15AB34}" type="presParOf" srcId="{28DA1F24-1645-47BA-A0BD-154084917E93}" destId="{BF18FEA3-819C-4703-849F-1728670587F3}" srcOrd="0" destOrd="0" presId="urn:microsoft.com/office/officeart/2018/2/layout/IconVerticalSolidList"/>
    <dgm:cxn modelId="{8419FC4D-D247-4FE2-8255-07F48E5F7991}" type="presParOf" srcId="{BF18FEA3-819C-4703-849F-1728670587F3}" destId="{0CDBA0BD-B2A8-4BF5-9E0F-F191B4CB2B0C}" srcOrd="0" destOrd="0" presId="urn:microsoft.com/office/officeart/2018/2/layout/IconVerticalSolidList"/>
    <dgm:cxn modelId="{9A331520-5B64-4264-A3C5-F7B1BAC64E39}" type="presParOf" srcId="{BF18FEA3-819C-4703-849F-1728670587F3}" destId="{FA28B80A-BE65-41A9-98F6-8EF0D0818A26}" srcOrd="1" destOrd="0" presId="urn:microsoft.com/office/officeart/2018/2/layout/IconVerticalSolidList"/>
    <dgm:cxn modelId="{3BED7E51-EBC4-4E1E-B535-2B73202FF0A9}" type="presParOf" srcId="{BF18FEA3-819C-4703-849F-1728670587F3}" destId="{0800B715-A05D-4F9A-851B-8F485EBED64A}" srcOrd="2" destOrd="0" presId="urn:microsoft.com/office/officeart/2018/2/layout/IconVerticalSolidList"/>
    <dgm:cxn modelId="{E4DE246F-554B-4C9F-B6C5-1CD442AE7B12}" type="presParOf" srcId="{BF18FEA3-819C-4703-849F-1728670587F3}" destId="{9B6E9487-CFB2-428A-AC26-ACE79C5E3191}" srcOrd="3" destOrd="0" presId="urn:microsoft.com/office/officeart/2018/2/layout/IconVerticalSolidList"/>
    <dgm:cxn modelId="{85CA9325-2FE0-405E-AD37-5AF0ACFC6DAE}" type="presParOf" srcId="{28DA1F24-1645-47BA-A0BD-154084917E93}" destId="{501B6E89-96EB-43E2-B69E-8DC64167755F}" srcOrd="1" destOrd="0" presId="urn:microsoft.com/office/officeart/2018/2/layout/IconVerticalSolidList"/>
    <dgm:cxn modelId="{700AB5A0-19A5-4D10-9298-24CFAFDFAB0E}" type="presParOf" srcId="{28DA1F24-1645-47BA-A0BD-154084917E93}" destId="{37BD3B1F-DDBA-48AC-93E9-907E9529398F}" srcOrd="2" destOrd="0" presId="urn:microsoft.com/office/officeart/2018/2/layout/IconVerticalSolidList"/>
    <dgm:cxn modelId="{4CD9256A-D65B-4330-8D86-2BE54273901A}" type="presParOf" srcId="{37BD3B1F-DDBA-48AC-93E9-907E9529398F}" destId="{62687DD1-76E8-4897-B5CE-91C7E9B3C96A}" srcOrd="0" destOrd="0" presId="urn:microsoft.com/office/officeart/2018/2/layout/IconVerticalSolidList"/>
    <dgm:cxn modelId="{3505DD4D-3702-452F-BE89-35758898EAF0}" type="presParOf" srcId="{37BD3B1F-DDBA-48AC-93E9-907E9529398F}" destId="{ED152E1C-0E96-45CA-B520-AE462E2DA27A}" srcOrd="1" destOrd="0" presId="urn:microsoft.com/office/officeart/2018/2/layout/IconVerticalSolidList"/>
    <dgm:cxn modelId="{4B872082-6CEA-445E-857A-C80274DF1209}" type="presParOf" srcId="{37BD3B1F-DDBA-48AC-93E9-907E9529398F}" destId="{68952957-18BD-4AF6-997A-A1DB130BF89F}" srcOrd="2" destOrd="0" presId="urn:microsoft.com/office/officeart/2018/2/layout/IconVerticalSolidList"/>
    <dgm:cxn modelId="{3194813A-82E9-47A7-9B36-149FDF6C58B0}" type="presParOf" srcId="{37BD3B1F-DDBA-48AC-93E9-907E9529398F}" destId="{287219D8-F7A0-45C2-9897-64A1DD983B3A}" srcOrd="3" destOrd="0" presId="urn:microsoft.com/office/officeart/2018/2/layout/IconVerticalSolidList"/>
    <dgm:cxn modelId="{2C98286A-33D8-4418-8089-2FE6F638E464}" type="presParOf" srcId="{28DA1F24-1645-47BA-A0BD-154084917E93}" destId="{5202AFFB-3398-46D5-9F1D-B9B6F55CD94B}" srcOrd="3" destOrd="0" presId="urn:microsoft.com/office/officeart/2018/2/layout/IconVerticalSolidList"/>
    <dgm:cxn modelId="{1080F5BD-63BD-4099-92AB-2CBC659E5E81}" type="presParOf" srcId="{28DA1F24-1645-47BA-A0BD-154084917E93}" destId="{A5DD5C39-15CB-4CF4-8E24-D2EDF5F33C35}" srcOrd="4" destOrd="0" presId="urn:microsoft.com/office/officeart/2018/2/layout/IconVerticalSolidList"/>
    <dgm:cxn modelId="{E5EA06E9-E8E5-4339-B5AC-CE295668F13D}" type="presParOf" srcId="{A5DD5C39-15CB-4CF4-8E24-D2EDF5F33C35}" destId="{4DB41404-65C0-419F-A700-FD8EB64D4C55}" srcOrd="0" destOrd="0" presId="urn:microsoft.com/office/officeart/2018/2/layout/IconVerticalSolidList"/>
    <dgm:cxn modelId="{2F45701B-3522-4430-B02C-F63A76BD4201}" type="presParOf" srcId="{A5DD5C39-15CB-4CF4-8E24-D2EDF5F33C35}" destId="{77571A14-7836-4F6C-8140-A6725FCCF818}" srcOrd="1" destOrd="0" presId="urn:microsoft.com/office/officeart/2018/2/layout/IconVerticalSolidList"/>
    <dgm:cxn modelId="{1BA48112-BA43-4B38-ABDD-9C6559CC77D3}" type="presParOf" srcId="{A5DD5C39-15CB-4CF4-8E24-D2EDF5F33C35}" destId="{3DB1DF03-4FC6-450B-91EB-9F149636C2D6}" srcOrd="2" destOrd="0" presId="urn:microsoft.com/office/officeart/2018/2/layout/IconVerticalSolidList"/>
    <dgm:cxn modelId="{A98D9F69-541B-4A07-8110-72B082AF6DEF}" type="presParOf" srcId="{A5DD5C39-15CB-4CF4-8E24-D2EDF5F33C35}" destId="{00BD2A31-EEA2-4781-AA52-EF17AC9B12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BA0BD-B2A8-4BF5-9E0F-F191B4CB2B0C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B80A-BE65-41A9-98F6-8EF0D0818A26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E9487-CFB2-428A-AC26-ACE79C5E3191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Titanic 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전체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탑승객의 특성을 세분화하고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, 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이를 기반으로 머신 러닝 모델을 통해 탑승객의 </a:t>
          </a:r>
          <a:r>
            <a:rPr lang="ko-KR" sz="2000" kern="1200" dirty="0" err="1">
              <a:latin typeface="210 M고딕 060" panose="02020603020101020101" pitchFamily="18" charset="-127"/>
              <a:ea typeface="210 M고딕 060" panose="02020603020101020101" pitchFamily="18" charset="-127"/>
            </a:rPr>
            <a:t>생존률을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 예측한다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</a:p>
      </dsp:txBody>
      <dsp:txXfrm>
        <a:off x="1642860" y="607"/>
        <a:ext cx="4985943" cy="1422390"/>
      </dsp:txXfrm>
    </dsp:sp>
    <dsp:sp modelId="{62687DD1-76E8-4897-B5CE-91C7E9B3C96A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52E1C-0E96-45CA-B520-AE462E2DA27A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19D8-F7A0-45C2-9897-64A1DD983B3A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탐색적 데이터 분석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(Exploratory Data Analysis)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을 통해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데이터를 확인하고 조정하는 과정을 거친다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</a:p>
      </dsp:txBody>
      <dsp:txXfrm>
        <a:off x="1642860" y="1778595"/>
        <a:ext cx="4985943" cy="1422390"/>
      </dsp:txXfrm>
    </dsp:sp>
    <dsp:sp modelId="{4DB41404-65C0-419F-A700-FD8EB64D4C55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71A14-7836-4F6C-8140-A6725FCCF818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D2A31-EEA2-4781-AA52-EF17AC9B12B7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적합한 모델을 찾아 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Ensemble, Bagging</a:t>
          </a:r>
          <a:r>
            <a:rPr 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이나 </a:t>
          </a:r>
          <a:r>
            <a:rPr 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Boost</a:t>
          </a:r>
          <a:r>
            <a:rPr lang="en-US" alt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r>
            <a:rPr lang="ko-KR" alt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등을 경험하여    데이터 분석을 해본다</a:t>
          </a:r>
          <a:r>
            <a:rPr lang="en-US" altLang="ko-KR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.</a:t>
          </a:r>
          <a:r>
            <a:rPr lang="ko-KR" altLang="en-US" sz="2000" kern="1200" dirty="0">
              <a:latin typeface="210 M고딕 060" panose="02020603020101020101" pitchFamily="18" charset="-127"/>
              <a:ea typeface="210 M고딕 060" panose="02020603020101020101" pitchFamily="18" charset="-127"/>
            </a:rPr>
            <a:t> </a:t>
          </a:r>
          <a:endParaRPr lang="en-US" altLang="ko-KR" sz="2000" kern="1200" dirty="0">
            <a:latin typeface="210 M고딕 060" panose="02020603020101020101" pitchFamily="18" charset="-127"/>
            <a:ea typeface="210 M고딕 060" panose="02020603020101020101" pitchFamily="18" charset="-127"/>
          </a:endParaRP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42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75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29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3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D00D7-4606-47A1-BA9B-DB53CED7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Kaggle </a:t>
            </a:r>
            <a:r>
              <a:rPr lang="ko-KR" altLang="en-US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대회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3ED561-3E53-4944-AA69-984D05A0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41893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(1) </a:t>
            </a:r>
            <a:r>
              <a:rPr lang="ko-KR" altLang="en-US" sz="44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대회 개요</a:t>
            </a:r>
          </a:p>
        </p:txBody>
      </p:sp>
      <p:graphicFrame>
        <p:nvGraphicFramePr>
          <p:cNvPr id="25" name="내용 개체 틀 2">
            <a:extLst>
              <a:ext uri="{FF2B5EF4-FFF2-40B4-BE49-F238E27FC236}">
                <a16:creationId xmlns:a16="http://schemas.microsoft.com/office/drawing/2014/main" id="{0250B743-F620-4D35-99CA-3E2E9047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2266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2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dirty="0"/>
              <a:t>(2) 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2F3D-7B15-4EE5-A5EC-8D82E93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1049094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원본 데이터에 대한 가공 내용</a:t>
            </a:r>
            <a:r>
              <a:rPr lang="en-US" altLang="ko-KR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추가</a:t>
            </a:r>
            <a:r>
              <a:rPr lang="en-US" altLang="ko-KR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삭제</a:t>
            </a:r>
            <a:r>
              <a:rPr lang="en-US" altLang="ko-KR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변형 등</a:t>
            </a:r>
            <a:r>
              <a:rPr lang="en-US" altLang="ko-KR" sz="28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ID/Name/Ticket/Cabin/Parch/</a:t>
            </a:r>
            <a:r>
              <a:rPr lang="en-US" altLang="ko-KR" sz="2800" dirty="0" err="1">
                <a:latin typeface="210 M고딕 060" panose="02020603020101020101" pitchFamily="18" charset="-127"/>
                <a:ea typeface="210 M고딕 060" panose="02020603020101020101" pitchFamily="18" charset="-127"/>
              </a:rPr>
              <a:t>Sibsp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: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삭제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Initial: Age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데이터 보강을 위해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Name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에서 분리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,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추가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Age: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연속형 데이터를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카테고리화</a:t>
            </a:r>
            <a:b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</a:b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		   Age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는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Initial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평균값으로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Null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값 채움</a:t>
            </a:r>
            <a:b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</a:b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		   Test, Train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의 평균값이 달랐는데 구간이 커서 적용은 안 됨</a:t>
            </a:r>
            <a:endParaRPr lang="en-US" altLang="ko-KR" sz="22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Sex/Embarked: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수치형 데이터로 변환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pPr marL="0" indent="0">
              <a:buNone/>
            </a:pPr>
            <a:endParaRPr lang="ko-KR" altLang="en-US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6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사용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2F3D-7B15-4EE5-A5EC-8D82E93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33466" cy="388077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(1) baseline: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</a:t>
            </a:r>
            <a:r>
              <a:rPr lang="ko-KR" altLang="en-US" sz="2800" dirty="0" err="1">
                <a:latin typeface="210 M고딕 060" panose="02020603020101020101" pitchFamily="18" charset="-127"/>
                <a:ea typeface="210 M고딕 060" panose="02020603020101020101" pitchFamily="18" charset="-127"/>
              </a:rPr>
              <a:t>필사하면서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Random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Forest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그대로 적용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(2) </a:t>
            </a:r>
            <a:r>
              <a:rPr lang="en-US" altLang="ko-KR" sz="2800" dirty="0" err="1">
                <a:latin typeface="210 M고딕 060" panose="02020603020101020101" pitchFamily="18" charset="-127"/>
                <a:ea typeface="210 M고딕 060" panose="02020603020101020101" pitchFamily="18" charset="-127"/>
              </a:rPr>
              <a:t>Dietanic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: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필사해보고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나와 있는 모델 하나하나 저장해서 </a:t>
            </a:r>
            <a:r>
              <a:rPr lang="ko-KR" altLang="en-US" sz="2800" dirty="0" err="1">
                <a:latin typeface="210 M고딕 060" panose="02020603020101020101" pitchFamily="18" charset="-127"/>
                <a:ea typeface="210 M고딕 060" panose="02020603020101020101" pitchFamily="18" charset="-127"/>
              </a:rPr>
              <a:t>적용해봄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(3) Bagging, Boost: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따라 써봤는데 자꾸 저장 실패가 나서 예측은 못 해봄</a:t>
            </a: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BBB5ED-82CA-4818-8695-6D3C8D74F0D9}"/>
              </a:ext>
            </a:extLst>
          </p:cNvPr>
          <p:cNvGrpSpPr/>
          <p:nvPr/>
        </p:nvGrpSpPr>
        <p:grpSpPr>
          <a:xfrm>
            <a:off x="1209196" y="4710547"/>
            <a:ext cx="6053066" cy="1910856"/>
            <a:chOff x="3720352" y="4759051"/>
            <a:chExt cx="4492439" cy="14181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654E938-3BE6-4D60-ACDD-D68EF19C308D}"/>
                </a:ext>
              </a:extLst>
            </p:cNvPr>
            <p:cNvGrpSpPr/>
            <p:nvPr/>
          </p:nvGrpSpPr>
          <p:grpSpPr>
            <a:xfrm>
              <a:off x="3720352" y="4759051"/>
              <a:ext cx="4492439" cy="1418191"/>
              <a:chOff x="3076575" y="1930400"/>
              <a:chExt cx="7915276" cy="249872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EBD6852-A2BB-4D7A-976F-4434581EE9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566" t="28148" r="2275" b="35417"/>
              <a:stretch/>
            </p:blipFill>
            <p:spPr>
              <a:xfrm>
                <a:off x="3076575" y="1930400"/>
                <a:ext cx="7915276" cy="2498725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F4EBE30-3E81-4BB7-8D5A-ECAB5B1907D6}"/>
                  </a:ext>
                </a:extLst>
              </p:cNvPr>
              <p:cNvSpPr/>
              <p:nvPr/>
            </p:nvSpPr>
            <p:spPr>
              <a:xfrm>
                <a:off x="3076575" y="1930400"/>
                <a:ext cx="3600450" cy="132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5921AE-1F72-454C-8B5F-C2ECAE41F1A4}"/>
                </a:ext>
              </a:extLst>
            </p:cNvPr>
            <p:cNvSpPr/>
            <p:nvPr/>
          </p:nvSpPr>
          <p:spPr>
            <a:xfrm>
              <a:off x="7709647" y="5508692"/>
              <a:ext cx="475129" cy="65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1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점수</a:t>
            </a:r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2F3D-7B15-4EE5-A5EC-8D82E93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3937" cy="388077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Public Score</a:t>
            </a:r>
            <a:endParaRPr lang="ko-KR" altLang="en-US" sz="2800" dirty="0">
              <a:latin typeface="210 M고딕 060" panose="02020603020101020101" pitchFamily="18" charset="-127"/>
              <a:ea typeface="210 M고딕 060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6036FD-51A9-4B1B-8A1D-45F63B6E76EC}"/>
              </a:ext>
            </a:extLst>
          </p:cNvPr>
          <p:cNvSpPr txBox="1">
            <a:spLocks/>
          </p:cNvSpPr>
          <p:nvPr/>
        </p:nvSpPr>
        <p:spPr>
          <a:xfrm>
            <a:off x="5338981" y="2160588"/>
            <a:ext cx="43339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AE25BD-1C32-4209-BD72-39121A06FE7F}"/>
              </a:ext>
            </a:extLst>
          </p:cNvPr>
          <p:cNvSpPr txBox="1">
            <a:spLocks/>
          </p:cNvSpPr>
          <p:nvPr/>
        </p:nvSpPr>
        <p:spPr>
          <a:xfrm>
            <a:off x="677334" y="4402136"/>
            <a:ext cx="8773265" cy="238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Private Score</a:t>
            </a:r>
          </a:p>
        </p:txBody>
      </p:sp>
      <p:pic>
        <p:nvPicPr>
          <p:cNvPr id="7" name="그림 6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5D6BD93C-80D2-470D-8D8F-710F78C31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9" t="66311" r="18204" b="28055"/>
          <a:stretch/>
        </p:blipFill>
        <p:spPr>
          <a:xfrm>
            <a:off x="737675" y="2740528"/>
            <a:ext cx="8001832" cy="425739"/>
          </a:xfrm>
          <a:prstGeom prst="rect">
            <a:avLst/>
          </a:prstGeom>
        </p:spPr>
      </p:pic>
      <p:pic>
        <p:nvPicPr>
          <p:cNvPr id="9" name="그림 8" descr="컴퓨터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A655273C-0A1A-49EC-B4CF-DDE6C5AF8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9" t="66391" r="18281" b="28750"/>
          <a:stretch/>
        </p:blipFill>
        <p:spPr>
          <a:xfrm>
            <a:off x="737675" y="5027683"/>
            <a:ext cx="8137384" cy="4127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615EAE-40E5-4DA9-ADCD-D67E0AEF1CAD}"/>
              </a:ext>
            </a:extLst>
          </p:cNvPr>
          <p:cNvSpPr/>
          <p:nvPr/>
        </p:nvSpPr>
        <p:spPr>
          <a:xfrm>
            <a:off x="6553200" y="2740528"/>
            <a:ext cx="842682" cy="42573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AD809-067E-41D9-AA35-996D86F5AABC}"/>
              </a:ext>
            </a:extLst>
          </p:cNvPr>
          <p:cNvSpPr/>
          <p:nvPr/>
        </p:nvSpPr>
        <p:spPr>
          <a:xfrm>
            <a:off x="6553200" y="5029409"/>
            <a:ext cx="842682" cy="42573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점수</a:t>
            </a:r>
            <a:r>
              <a:rPr lang="en-US" altLang="ko-KR" dirty="0"/>
              <a:t>Score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03688F-9A52-4FF8-99D9-2E47DE4448AA}"/>
              </a:ext>
            </a:extLst>
          </p:cNvPr>
          <p:cNvGrpSpPr/>
          <p:nvPr/>
        </p:nvGrpSpPr>
        <p:grpSpPr>
          <a:xfrm>
            <a:off x="778934" y="1588529"/>
            <a:ext cx="6610157" cy="4951782"/>
            <a:chOff x="2519082" y="1930399"/>
            <a:chExt cx="6081993" cy="45561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D8BDCB2-DFBA-47E5-A2D5-9C7B6B4C3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62" t="27088" r="29489" b="3253"/>
            <a:stretch/>
          </p:blipFill>
          <p:spPr>
            <a:xfrm>
              <a:off x="2519082" y="1930399"/>
              <a:ext cx="6077586" cy="45561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311F0C-5512-451E-ACD0-48E6879FD687}"/>
                </a:ext>
              </a:extLst>
            </p:cNvPr>
            <p:cNvSpPr/>
            <p:nvPr/>
          </p:nvSpPr>
          <p:spPr>
            <a:xfrm>
              <a:off x="2519082" y="2924175"/>
              <a:ext cx="6081993" cy="733425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91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D4A6-3FA8-483F-A35F-7429EF6E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노하우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2F3D-7B15-4EE5-A5EC-8D82E93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205819" cy="388077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필사가 정말 중요하다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그런데 하면서 정리도 필요하다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</a:t>
            </a:r>
          </a:p>
          <a:p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데이터 분석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,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전처리를 끈질기게 하는 것도 중요하다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</a:t>
            </a:r>
          </a:p>
          <a:p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그래프 그리는 법이 정말 다양하다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 R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이랑 호환이 될까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?</a:t>
            </a:r>
          </a:p>
          <a:p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왜 코드로 저장이 안 되는 걸까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? 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내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.Kaggle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폴더 어디 있니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…</a:t>
            </a:r>
          </a:p>
          <a:p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Bagging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과 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Boost model</a:t>
            </a:r>
            <a:r>
              <a:rPr lang="ko-KR" altLang="en-US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 적용을 더 </a:t>
            </a:r>
            <a:r>
              <a:rPr lang="ko-KR" altLang="en-US" sz="2800" dirty="0" err="1">
                <a:latin typeface="210 M고딕 060" panose="02020603020101020101" pitchFamily="18" charset="-127"/>
                <a:ea typeface="210 M고딕 060" panose="02020603020101020101" pitchFamily="18" charset="-127"/>
              </a:rPr>
              <a:t>공부해야겠다</a:t>
            </a:r>
            <a:r>
              <a:rPr lang="en-US" altLang="ko-KR" sz="2800" dirty="0">
                <a:latin typeface="210 M고딕 060" panose="02020603020101020101" pitchFamily="18" charset="-127"/>
                <a:ea typeface="210 M고딕 06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17123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249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210 M고딕 060</vt:lpstr>
      <vt:lpstr>210 M고딕 080</vt:lpstr>
      <vt:lpstr>Arial</vt:lpstr>
      <vt:lpstr>Trebuchet MS</vt:lpstr>
      <vt:lpstr>Wingdings 3</vt:lpstr>
      <vt:lpstr>패싯</vt:lpstr>
      <vt:lpstr>Kaggle 대회 발표</vt:lpstr>
      <vt:lpstr>(1) 대회 개요</vt:lpstr>
      <vt:lpstr>(2) Feature Engineering</vt:lpstr>
      <vt:lpstr>(3) 사용 모델</vt:lpstr>
      <vt:lpstr>(4) 점수Score</vt:lpstr>
      <vt:lpstr>(4) 점수Score</vt:lpstr>
      <vt:lpstr>(5) 노하우 및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대회 발표</dc:title>
  <dc:creator>이 자연</dc:creator>
  <cp:lastModifiedBy>이 자연</cp:lastModifiedBy>
  <cp:revision>8</cp:revision>
  <dcterms:created xsi:type="dcterms:W3CDTF">2020-12-03T03:33:20Z</dcterms:created>
  <dcterms:modified xsi:type="dcterms:W3CDTF">2020-12-03T06:10:30Z</dcterms:modified>
</cp:coreProperties>
</file>