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FD6B-E175-4E55-A161-7B67A362CF7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925-0F10-4750-B6D2-107E209C464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09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FD6B-E175-4E55-A161-7B67A362CF7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925-0F10-4750-B6D2-107E209C4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2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FD6B-E175-4E55-A161-7B67A362CF7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925-0F10-4750-B6D2-107E209C4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8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FD6B-E175-4E55-A161-7B67A362CF7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925-0F10-4750-B6D2-107E209C4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6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FD6B-E175-4E55-A161-7B67A362CF7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925-0F10-4750-B6D2-107E209C464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54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FD6B-E175-4E55-A161-7B67A362CF7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925-0F10-4750-B6D2-107E209C4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6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FD6B-E175-4E55-A161-7B67A362CF7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925-0F10-4750-B6D2-107E209C4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80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FD6B-E175-4E55-A161-7B67A362CF7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925-0F10-4750-B6D2-107E209C4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28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FD6B-E175-4E55-A161-7B67A362CF7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925-0F10-4750-B6D2-107E209C4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9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CAFD6B-E175-4E55-A161-7B67A362CF7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DE925-0F10-4750-B6D2-107E209C4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6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FD6B-E175-4E55-A161-7B67A362CF7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925-0F10-4750-B6D2-107E209C4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95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CAFD6B-E175-4E55-A161-7B67A362CF7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2DE925-0F10-4750-B6D2-107E209C464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02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BB4B7-66C5-4DAB-8E30-512FB64A9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7200" dirty="0"/>
              <a:t>KISTI Kaggle Competition</a:t>
            </a:r>
            <a:br>
              <a:rPr lang="en-US" altLang="ko-KR" sz="7200" dirty="0"/>
            </a:br>
            <a:r>
              <a:rPr lang="en-US" altLang="ko-KR" sz="7200" dirty="0"/>
              <a:t>- Titanic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D6CE15-9E74-47D6-BCD1-3405DFA81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5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AD3C9-CDA8-4D96-B625-7D657D43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Competition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A0B73-92A5-476F-A214-BFF26A769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3514"/>
            <a:ext cx="10058400" cy="4023360"/>
          </a:xfrm>
        </p:spPr>
        <p:txBody>
          <a:bodyPr/>
          <a:lstStyle/>
          <a:p>
            <a:pPr algn="l" fontAlgn="base"/>
            <a:r>
              <a:rPr lang="en-US" altLang="ko-KR" b="0" i="0" dirty="0">
                <a:effectLst/>
                <a:latin typeface="Inter"/>
              </a:rPr>
              <a:t>RMS </a:t>
            </a:r>
            <a:r>
              <a:rPr lang="ko-KR" altLang="en-US" b="0" i="0" dirty="0">
                <a:effectLst/>
                <a:latin typeface="Inter"/>
              </a:rPr>
              <a:t>타이타닉의 침몰은 역사상 가장 악명 높은 참사 중 하나입니다</a:t>
            </a:r>
            <a:r>
              <a:rPr lang="en-US" altLang="ko-KR" b="0" i="0" dirty="0">
                <a:effectLst/>
                <a:latin typeface="Inter"/>
              </a:rPr>
              <a:t>. 1912 </a:t>
            </a:r>
            <a:r>
              <a:rPr lang="ko-KR" altLang="en-US" b="0" i="0" dirty="0">
                <a:effectLst/>
                <a:latin typeface="Inter"/>
              </a:rPr>
              <a:t>년 </a:t>
            </a:r>
            <a:r>
              <a:rPr lang="en-US" altLang="ko-KR" b="0" i="0" dirty="0">
                <a:effectLst/>
                <a:latin typeface="Inter"/>
              </a:rPr>
              <a:t>4 </a:t>
            </a:r>
            <a:r>
              <a:rPr lang="ko-KR" altLang="en-US" b="0" i="0" dirty="0">
                <a:effectLst/>
                <a:latin typeface="Inter"/>
              </a:rPr>
              <a:t>월 </a:t>
            </a:r>
            <a:r>
              <a:rPr lang="en-US" altLang="ko-KR" b="0" i="0" dirty="0">
                <a:effectLst/>
                <a:latin typeface="Inter"/>
              </a:rPr>
              <a:t>15 </a:t>
            </a:r>
            <a:r>
              <a:rPr lang="ko-KR" altLang="en-US" b="0" i="0" dirty="0">
                <a:effectLst/>
                <a:latin typeface="Inter"/>
              </a:rPr>
              <a:t>일</a:t>
            </a:r>
            <a:r>
              <a:rPr lang="en-US" altLang="ko-KR" b="0" i="0" dirty="0">
                <a:effectLst/>
                <a:latin typeface="Inter"/>
              </a:rPr>
              <a:t>, </a:t>
            </a:r>
            <a:r>
              <a:rPr lang="ko-KR" altLang="en-US" b="0" i="0" dirty="0">
                <a:effectLst/>
                <a:latin typeface="Inter"/>
              </a:rPr>
              <a:t>첫 항해 도중 타이타닉은 빙산과 충돌 한 후 침몰하였고</a:t>
            </a:r>
            <a:r>
              <a:rPr lang="en-US" altLang="ko-KR" b="0" i="0" dirty="0">
                <a:effectLst/>
                <a:latin typeface="Inter"/>
              </a:rPr>
              <a:t>, </a:t>
            </a:r>
            <a:r>
              <a:rPr lang="ko-KR" altLang="en-US" b="0" i="0" dirty="0">
                <a:effectLst/>
                <a:latin typeface="Inter"/>
              </a:rPr>
              <a:t>이로 인해 </a:t>
            </a:r>
            <a:r>
              <a:rPr lang="en-US" altLang="ko-KR" b="0" i="0" dirty="0">
                <a:effectLst/>
                <a:latin typeface="Inter"/>
              </a:rPr>
              <a:t>2,224 </a:t>
            </a:r>
            <a:r>
              <a:rPr lang="ko-KR" altLang="en-US" b="0" i="0" dirty="0">
                <a:effectLst/>
                <a:latin typeface="Inter"/>
              </a:rPr>
              <a:t>명의 승객과 승무원 중 </a:t>
            </a:r>
            <a:r>
              <a:rPr lang="en-US" altLang="ko-KR" b="0" i="0" dirty="0">
                <a:effectLst/>
                <a:latin typeface="Inter"/>
              </a:rPr>
              <a:t>1,502 </a:t>
            </a:r>
            <a:r>
              <a:rPr lang="ko-KR" altLang="en-US" b="0" i="0" dirty="0">
                <a:effectLst/>
                <a:latin typeface="Inter"/>
              </a:rPr>
              <a:t>명이 사망했습니다</a:t>
            </a:r>
            <a:r>
              <a:rPr lang="en-US" altLang="ko-KR" b="0" i="0" dirty="0">
                <a:effectLst/>
                <a:latin typeface="Inter"/>
              </a:rPr>
              <a:t>. </a:t>
            </a:r>
            <a:r>
              <a:rPr lang="ko-KR" altLang="en-US" b="0" i="0" dirty="0">
                <a:effectLst/>
                <a:latin typeface="Inter"/>
              </a:rPr>
              <a:t>이 비극은 국제 사회에 큰 충격을 주었고</a:t>
            </a:r>
            <a:r>
              <a:rPr lang="en-US" altLang="ko-KR" b="0" i="0" dirty="0">
                <a:effectLst/>
                <a:latin typeface="Inter"/>
              </a:rPr>
              <a:t>, </a:t>
            </a:r>
            <a:r>
              <a:rPr lang="ko-KR" altLang="en-US" b="0" i="0" dirty="0">
                <a:effectLst/>
                <a:latin typeface="Inter"/>
              </a:rPr>
              <a:t>선박 안전 규정을 개선하는 계기가 되었습니다</a:t>
            </a:r>
            <a:r>
              <a:rPr lang="en-US" altLang="ko-KR" b="0" i="0" dirty="0">
                <a:effectLst/>
                <a:latin typeface="Inter"/>
              </a:rPr>
              <a:t>.</a:t>
            </a:r>
          </a:p>
          <a:p>
            <a:pPr algn="l" fontAlgn="base"/>
            <a:r>
              <a:rPr lang="ko-KR" altLang="en-US" b="0" i="0" dirty="0">
                <a:effectLst/>
                <a:latin typeface="Inter"/>
              </a:rPr>
              <a:t>많은 사망자가 생긴 이유 중 하나는 승객과 </a:t>
            </a:r>
            <a:r>
              <a:rPr lang="ko-KR" altLang="en-US" b="0" i="0" dirty="0" err="1">
                <a:effectLst/>
                <a:latin typeface="Inter"/>
              </a:rPr>
              <a:t>승무원을위한</a:t>
            </a:r>
            <a:r>
              <a:rPr lang="ko-KR" altLang="en-US" b="0" i="0" dirty="0">
                <a:effectLst/>
                <a:latin typeface="Inter"/>
              </a:rPr>
              <a:t> 구명정이 충분하지 않았기 때문입니다</a:t>
            </a:r>
            <a:r>
              <a:rPr lang="en-US" altLang="ko-KR" b="0" i="0" dirty="0">
                <a:effectLst/>
                <a:latin typeface="Inter"/>
              </a:rPr>
              <a:t>. </a:t>
            </a:r>
            <a:r>
              <a:rPr lang="ko-KR" altLang="en-US" b="0" i="0" dirty="0">
                <a:effectLst/>
                <a:latin typeface="Inter"/>
              </a:rPr>
              <a:t>침몰에서 살아남는 데는 여러 요소가 있었겠지만</a:t>
            </a:r>
            <a:r>
              <a:rPr lang="en-US" altLang="ko-KR" b="0" i="0" dirty="0">
                <a:effectLst/>
                <a:latin typeface="Inter"/>
              </a:rPr>
              <a:t>, </a:t>
            </a:r>
            <a:r>
              <a:rPr lang="ko-KR" altLang="en-US" b="0" i="0" dirty="0">
                <a:effectLst/>
                <a:latin typeface="Inter"/>
              </a:rPr>
              <a:t>여성</a:t>
            </a:r>
            <a:r>
              <a:rPr lang="en-US" altLang="ko-KR" b="0" i="0" dirty="0">
                <a:effectLst/>
                <a:latin typeface="Inter"/>
              </a:rPr>
              <a:t>, </a:t>
            </a:r>
            <a:r>
              <a:rPr lang="ko-KR" altLang="en-US" b="0" i="0" dirty="0">
                <a:effectLst/>
                <a:latin typeface="Inter"/>
              </a:rPr>
              <a:t>어린이 및 상류층과 같은 특정 그룹의 사람들이 생존 가능성이 더 컸습니다</a:t>
            </a:r>
            <a:r>
              <a:rPr lang="en-US" altLang="ko-KR" b="0" i="0" dirty="0">
                <a:effectLst/>
                <a:latin typeface="Inter"/>
              </a:rPr>
              <a:t>.</a:t>
            </a:r>
          </a:p>
          <a:p>
            <a:pPr algn="l" fontAlgn="base"/>
            <a:r>
              <a:rPr lang="ko-KR" altLang="en-US" b="0" i="0" dirty="0">
                <a:effectLst/>
                <a:latin typeface="Inter"/>
              </a:rPr>
              <a:t>이 </a:t>
            </a:r>
            <a:r>
              <a:rPr lang="ko-KR" altLang="en-US" b="0" i="0" dirty="0" err="1">
                <a:effectLst/>
                <a:latin typeface="Inter"/>
              </a:rPr>
              <a:t>컴퍼티션에서</a:t>
            </a:r>
            <a:r>
              <a:rPr lang="ko-KR" altLang="en-US" b="0" i="0" dirty="0">
                <a:effectLst/>
                <a:latin typeface="Inter"/>
              </a:rPr>
              <a:t> 우리는 어떤 부류의 사람들이 생존 할 가능성이 높았는 지에 대해 분석을 하고</a:t>
            </a:r>
            <a:r>
              <a:rPr lang="en-US" altLang="ko-KR" b="0" i="0" dirty="0">
                <a:effectLst/>
                <a:latin typeface="Inter"/>
              </a:rPr>
              <a:t>, </a:t>
            </a:r>
            <a:r>
              <a:rPr lang="ko-KR" altLang="en-US" b="0" i="0" dirty="0">
                <a:effectLst/>
                <a:latin typeface="Inter"/>
              </a:rPr>
              <a:t>이를 기반으로 하여 </a:t>
            </a:r>
            <a:r>
              <a:rPr lang="ko-KR" altLang="en-US" b="0" i="0" dirty="0" err="1">
                <a:effectLst/>
                <a:latin typeface="Inter"/>
              </a:rPr>
              <a:t>머신러닝</a:t>
            </a:r>
            <a:r>
              <a:rPr lang="ko-KR" altLang="en-US" b="0" i="0" dirty="0">
                <a:effectLst/>
                <a:latin typeface="Inter"/>
              </a:rPr>
              <a:t> 모델을 만든 뒤 승선한 사람들의 생존유무를 예측합니다</a:t>
            </a:r>
            <a:r>
              <a:rPr lang="en-US" altLang="ko-KR" b="0" i="0" dirty="0">
                <a:effectLst/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443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0FC82-0A68-493E-8C1F-5A620D75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Engineering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D2137-84A7-452A-BE3A-CEFC259B6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  </a:t>
            </a:r>
            <a:r>
              <a:rPr lang="ko-KR" altLang="en-US" sz="2400" dirty="0"/>
              <a:t>기본적으로 </a:t>
            </a:r>
            <a:r>
              <a:rPr lang="en-US" altLang="ko-KR" sz="2400" dirty="0"/>
              <a:t>baseline </a:t>
            </a:r>
            <a:r>
              <a:rPr lang="ko-KR" altLang="en-US" sz="2400" dirty="0"/>
              <a:t>과 동일하게 수행</a:t>
            </a:r>
            <a:endParaRPr lang="en-US" altLang="ko-KR" sz="2400" dirty="0"/>
          </a:p>
          <a:p>
            <a:pPr lvl="2">
              <a:buFont typeface="Calibri" panose="020F0502020204030204" pitchFamily="34" charset="0"/>
              <a:buChar char="―"/>
            </a:pPr>
            <a:r>
              <a:rPr lang="en-US" altLang="ko-KR" sz="1600" dirty="0"/>
              <a:t> Age</a:t>
            </a:r>
            <a:r>
              <a:rPr lang="ko-KR" altLang="en-US" sz="1600" dirty="0"/>
              <a:t>의 </a:t>
            </a:r>
            <a:r>
              <a:rPr lang="en-US" altLang="ko-KR" sz="1600" dirty="0"/>
              <a:t>null</a:t>
            </a:r>
            <a:r>
              <a:rPr lang="ko-KR" altLang="en-US" sz="1600" dirty="0"/>
              <a:t>값을 이름에서 </a:t>
            </a:r>
            <a:r>
              <a:rPr lang="en-US" altLang="ko-KR" sz="1600" dirty="0"/>
              <a:t>Title</a:t>
            </a:r>
            <a:r>
              <a:rPr lang="ko-KR" altLang="en-US" sz="1600" dirty="0"/>
              <a:t>을 추출하여 채우기</a:t>
            </a:r>
            <a:endParaRPr lang="en-US" altLang="ko-KR" sz="1600" dirty="0"/>
          </a:p>
          <a:p>
            <a:pPr lvl="2">
              <a:buFont typeface="Calibri" panose="020F0502020204030204" pitchFamily="34" charset="0"/>
              <a:buChar char="―"/>
            </a:pPr>
            <a:r>
              <a:rPr lang="en-US" altLang="ko-KR" sz="1600" dirty="0"/>
              <a:t> Family </a:t>
            </a:r>
            <a:r>
              <a:rPr lang="ko-KR" altLang="en-US" sz="1600" dirty="0"/>
              <a:t>값을 </a:t>
            </a:r>
            <a:r>
              <a:rPr lang="en-US" altLang="ko-KR" sz="1600" dirty="0" err="1"/>
              <a:t>Sibsp</a:t>
            </a:r>
            <a:r>
              <a:rPr lang="ko-KR" altLang="en-US" sz="1600" dirty="0"/>
              <a:t>와 </a:t>
            </a:r>
            <a:r>
              <a:rPr lang="en-US" altLang="ko-KR" sz="1600" dirty="0"/>
              <a:t>Parch</a:t>
            </a:r>
            <a:r>
              <a:rPr lang="ko-KR" altLang="en-US" sz="1600" dirty="0"/>
              <a:t>의 합으로 구하기</a:t>
            </a:r>
            <a:endParaRPr lang="en-US" altLang="ko-KR" sz="1600" dirty="0"/>
          </a:p>
          <a:p>
            <a:pPr lvl="2">
              <a:buFont typeface="Calibri" panose="020F0502020204030204" pitchFamily="34" charset="0"/>
              <a:buChar char="―"/>
            </a:pPr>
            <a:r>
              <a:rPr lang="en-US" altLang="ko-KR" sz="1600" dirty="0"/>
              <a:t> Fare</a:t>
            </a:r>
            <a:r>
              <a:rPr lang="ko-KR" altLang="en-US" sz="1600" dirty="0"/>
              <a:t> 값을 </a:t>
            </a:r>
            <a:r>
              <a:rPr lang="en-US" altLang="ko-KR" sz="1600" dirty="0"/>
              <a:t>log</a:t>
            </a:r>
            <a:r>
              <a:rPr lang="ko-KR" altLang="en-US" sz="1600" dirty="0"/>
              <a:t>화 하여 사용</a:t>
            </a:r>
            <a:endParaRPr lang="en-US" altLang="ko-KR" sz="1600" dirty="0"/>
          </a:p>
          <a:p>
            <a:pPr>
              <a:buFont typeface="Calibri" panose="020F0502020204030204" pitchFamily="34" charset="0"/>
              <a:buChar char="―"/>
            </a:pPr>
            <a:endParaRPr lang="en-US" altLang="ko-K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sz="2400" dirty="0"/>
              <a:t>다만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data</a:t>
            </a:r>
            <a:r>
              <a:rPr lang="ko-KR" altLang="en-US" sz="2400" dirty="0"/>
              <a:t> </a:t>
            </a:r>
            <a:r>
              <a:rPr lang="en-US" altLang="ko-KR" sz="2400" dirty="0"/>
              <a:t>encoding </a:t>
            </a:r>
            <a:r>
              <a:rPr lang="ko-KR" altLang="en-US" sz="2400" dirty="0"/>
              <a:t>방식 차이 존재</a:t>
            </a:r>
            <a:endParaRPr lang="en-US" altLang="ko-KR" sz="2400" dirty="0"/>
          </a:p>
          <a:p>
            <a:pPr lvl="1">
              <a:buFont typeface="Calibri" panose="020F0502020204030204" pitchFamily="34" charset="0"/>
              <a:buChar char="―"/>
            </a:pPr>
            <a:r>
              <a:rPr lang="en-US" altLang="ko-KR" sz="1600" dirty="0"/>
              <a:t> </a:t>
            </a:r>
            <a:r>
              <a:rPr lang="ko-KR" altLang="en-US" sz="1600" dirty="0"/>
              <a:t>모델마다 적합한 </a:t>
            </a:r>
            <a:r>
              <a:rPr lang="en-US" altLang="ko-KR" sz="1600" dirty="0"/>
              <a:t>data encoding </a:t>
            </a:r>
            <a:r>
              <a:rPr lang="ko-KR" altLang="en-US" sz="1600" dirty="0"/>
              <a:t>방식 선택을 하고 싶었으나</a:t>
            </a:r>
            <a:r>
              <a:rPr lang="en-US" altLang="ko-KR" sz="1600" dirty="0"/>
              <a:t>, </a:t>
            </a:r>
            <a:r>
              <a:rPr lang="ko-KR" altLang="en-US" sz="1600" dirty="0"/>
              <a:t>아직 구현은 하지 못함</a:t>
            </a:r>
            <a:r>
              <a:rPr lang="en-US" altLang="ko-KR" sz="16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93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EB7A9-31E7-4F68-B545-6925DE33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07232-AA32-48CD-A442-EF3E17970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6736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 Voting </a:t>
            </a:r>
            <a:r>
              <a:rPr lang="en-US" altLang="ko-KR" dirty="0" err="1"/>
              <a:t>Classfier</a:t>
            </a:r>
            <a:r>
              <a:rPr lang="ko-KR" altLang="en-US" dirty="0"/>
              <a:t>를 기반으로 아래의 모델들을 사용</a:t>
            </a:r>
            <a:endParaRPr lang="en-US" altLang="ko-KR" dirty="0"/>
          </a:p>
          <a:p>
            <a:pPr lvl="1">
              <a:buFont typeface="Calibri" panose="020F0502020204030204" pitchFamily="34" charset="0"/>
              <a:buChar char="―"/>
            </a:pPr>
            <a:r>
              <a:rPr lang="en-US" altLang="ko-KR" dirty="0"/>
              <a:t> KNN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US" altLang="ko-KR" dirty="0"/>
              <a:t> SVM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US" altLang="ko-KR" dirty="0"/>
              <a:t> </a:t>
            </a:r>
            <a:r>
              <a:rPr lang="en-US" altLang="ko-KR" dirty="0" err="1"/>
              <a:t>RandomForest</a:t>
            </a:r>
            <a:endParaRPr lang="en-US" altLang="ko-KR" dirty="0"/>
          </a:p>
          <a:p>
            <a:pPr lvl="1">
              <a:buFont typeface="Calibri" panose="020F0502020204030204" pitchFamily="34" charset="0"/>
              <a:buChar char="―"/>
            </a:pPr>
            <a:r>
              <a:rPr lang="en-US" altLang="ko-KR" dirty="0"/>
              <a:t> Logistic Regression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US" altLang="ko-KR" dirty="0"/>
              <a:t> Decision Tree </a:t>
            </a:r>
            <a:r>
              <a:rPr lang="en-US" altLang="ko-KR" dirty="0" err="1"/>
              <a:t>Classfier</a:t>
            </a:r>
            <a:endParaRPr lang="en-US" altLang="ko-KR" dirty="0"/>
          </a:p>
          <a:p>
            <a:pPr lvl="1">
              <a:buFont typeface="Calibri" panose="020F0502020204030204" pitchFamily="34" charset="0"/>
              <a:buChar char="―"/>
            </a:pPr>
            <a:r>
              <a:rPr lang="en-US" altLang="ko-KR" dirty="0"/>
              <a:t> </a:t>
            </a:r>
            <a:r>
              <a:rPr lang="en-US" altLang="ko-KR" dirty="0" err="1"/>
              <a:t>NavieBayes</a:t>
            </a:r>
            <a:endParaRPr lang="en-US" altLang="ko-KR" dirty="0"/>
          </a:p>
          <a:p>
            <a:pPr lvl="1">
              <a:buFont typeface="Calibri" panose="020F0502020204030204" pitchFamily="34" charset="0"/>
              <a:buChar char="―"/>
            </a:pPr>
            <a:r>
              <a:rPr lang="en-US" altLang="ko-KR" dirty="0"/>
              <a:t> Bagging </a:t>
            </a:r>
            <a:r>
              <a:rPr lang="en-US" altLang="ko-KR" dirty="0" err="1"/>
              <a:t>Classfier</a:t>
            </a:r>
            <a:endParaRPr lang="en-US" altLang="ko-KR" dirty="0"/>
          </a:p>
          <a:p>
            <a:pPr lvl="1">
              <a:buFont typeface="Calibri" panose="020F0502020204030204" pitchFamily="34" charset="0"/>
              <a:buChar char="―"/>
            </a:pPr>
            <a:r>
              <a:rPr lang="en-US" altLang="ko-KR" dirty="0"/>
              <a:t> </a:t>
            </a:r>
            <a:r>
              <a:rPr lang="en-US" altLang="ko-KR" dirty="0" err="1"/>
              <a:t>Xgboost</a:t>
            </a:r>
            <a:endParaRPr lang="en-US" altLang="ko-KR" dirty="0"/>
          </a:p>
          <a:p>
            <a:pPr lvl="1">
              <a:buFont typeface="Calibri" panose="020F0502020204030204" pitchFamily="34" charset="0"/>
              <a:buChar char="―"/>
            </a:pPr>
            <a:r>
              <a:rPr lang="en-US" altLang="ko-KR" dirty="0"/>
              <a:t> </a:t>
            </a:r>
            <a:r>
              <a:rPr lang="en-US" altLang="ko-KR" dirty="0" err="1"/>
              <a:t>CatBoost</a:t>
            </a:r>
            <a:endParaRPr lang="en-US" altLang="ko-KR" dirty="0"/>
          </a:p>
          <a:p>
            <a:pPr lvl="1">
              <a:buFont typeface="Calibri" panose="020F0502020204030204" pitchFamily="34" charset="0"/>
              <a:buChar char="―"/>
            </a:pPr>
            <a:r>
              <a:rPr lang="en-US" altLang="ko-KR" dirty="0"/>
              <a:t> </a:t>
            </a:r>
            <a:r>
              <a:rPr lang="en-US" altLang="ko-KR" dirty="0" err="1"/>
              <a:t>LightGBM</a:t>
            </a:r>
            <a:endParaRPr lang="en-US" altLang="ko-KR" dirty="0"/>
          </a:p>
          <a:p>
            <a:pPr lvl="1">
              <a:buFont typeface="Calibri" panose="020F0502020204030204" pitchFamily="34" charset="0"/>
              <a:buChar char="―"/>
            </a:pPr>
            <a:endParaRPr lang="en-US" altLang="ko-KR" dirty="0"/>
          </a:p>
          <a:p>
            <a:pPr lvl="1">
              <a:buFont typeface="Calibri" panose="020F0502020204030204" pitchFamily="34" charset="0"/>
              <a:buChar char="―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70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3A8B3-48B2-4B9D-9951-2FB175BD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비교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A94D9C-6871-40CD-ABB3-0C9F3A15F738}"/>
              </a:ext>
            </a:extLst>
          </p:cNvPr>
          <p:cNvGrpSpPr/>
          <p:nvPr/>
        </p:nvGrpSpPr>
        <p:grpSpPr>
          <a:xfrm>
            <a:off x="3763075" y="173906"/>
            <a:ext cx="8292735" cy="6052611"/>
            <a:chOff x="3763075" y="173906"/>
            <a:chExt cx="8292735" cy="60526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B7FC69-69A9-4C87-98AB-CE330D0710A7}"/>
                </a:ext>
              </a:extLst>
            </p:cNvPr>
            <p:cNvSpPr txBox="1"/>
            <p:nvPr/>
          </p:nvSpPr>
          <p:spPr>
            <a:xfrm>
              <a:off x="9404059" y="173906"/>
              <a:ext cx="106471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Public</a:t>
              </a:r>
              <a:endParaRPr lang="ko-KR" altLang="en-US" sz="2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916031-19B3-4EA4-87CF-C79330C3E53E}"/>
                </a:ext>
              </a:extLst>
            </p:cNvPr>
            <p:cNvSpPr txBox="1"/>
            <p:nvPr/>
          </p:nvSpPr>
          <p:spPr>
            <a:xfrm>
              <a:off x="7843706" y="173906"/>
              <a:ext cx="119654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Private</a:t>
              </a:r>
              <a:endParaRPr lang="ko-KR" altLang="en-US" sz="2800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91F4376-C239-4E88-AEE5-742DF2909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5380" y="697126"/>
              <a:ext cx="8230430" cy="319261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5CAA5AC-A367-4DCF-AB57-4363A8344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3075" y="3766792"/>
              <a:ext cx="7847289" cy="2459725"/>
            </a:xfrm>
            <a:prstGeom prst="rect">
              <a:avLst/>
            </a:prstGeom>
          </p:spPr>
        </p:pic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7CA1DC5-DAE7-4F97-AFE8-28A19CE4FC20}"/>
              </a:ext>
            </a:extLst>
          </p:cNvPr>
          <p:cNvSpPr/>
          <p:nvPr/>
        </p:nvSpPr>
        <p:spPr>
          <a:xfrm rot="10800000">
            <a:off x="9269834" y="4761305"/>
            <a:ext cx="494950" cy="197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9AE8776-055F-467F-92D9-1EA4711AD248}"/>
              </a:ext>
            </a:extLst>
          </p:cNvPr>
          <p:cNvSpPr/>
          <p:nvPr/>
        </p:nvSpPr>
        <p:spPr>
          <a:xfrm rot="10800000">
            <a:off x="9269834" y="851177"/>
            <a:ext cx="494950" cy="197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F6E9AC-FDC2-4089-B204-93B35DD08326}"/>
              </a:ext>
            </a:extLst>
          </p:cNvPr>
          <p:cNvSpPr/>
          <p:nvPr/>
        </p:nvSpPr>
        <p:spPr>
          <a:xfrm>
            <a:off x="4102217" y="4697835"/>
            <a:ext cx="7053462" cy="704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6556A1-89F5-4BC8-A37E-D13182F1A998}"/>
              </a:ext>
            </a:extLst>
          </p:cNvPr>
          <p:cNvSpPr/>
          <p:nvPr/>
        </p:nvSpPr>
        <p:spPr>
          <a:xfrm>
            <a:off x="4102217" y="809823"/>
            <a:ext cx="7053462" cy="704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2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837C5-84EB-4D4F-9031-D2FF9827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노하우 및 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05123-7C99-4D1B-AAB7-EBA58CF10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9624"/>
            <a:ext cx="10058400" cy="4023360"/>
          </a:xfrm>
        </p:spPr>
        <p:txBody>
          <a:bodyPr/>
          <a:lstStyle/>
          <a:p>
            <a:r>
              <a:rPr lang="ko-KR" altLang="en-US" dirty="0"/>
              <a:t>아직은 다른 코드를 필사 하다시피 했기에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설명할 만한 데이터 처리 노하우가 없다고 생각함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 동안 진행된 </a:t>
            </a:r>
            <a:r>
              <a:rPr lang="en-US" altLang="ko-KR" dirty="0"/>
              <a:t>Kaggle </a:t>
            </a:r>
            <a:r>
              <a:rPr lang="ko-KR" altLang="en-US" dirty="0"/>
              <a:t>수업에서 했던 것 처럼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자주 접하고 여러가지 시도를 해 본다면 </a:t>
            </a:r>
            <a:endParaRPr lang="en-US" altLang="ko-KR" dirty="0"/>
          </a:p>
          <a:p>
            <a:r>
              <a:rPr lang="ko-KR" altLang="en-US" dirty="0"/>
              <a:t>앞으로 나만의 노하우가 생길 수 있지 않을 까 생각함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96461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260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Inter</vt:lpstr>
      <vt:lpstr>Arial</vt:lpstr>
      <vt:lpstr>Calibri</vt:lpstr>
      <vt:lpstr>Calibri Light</vt:lpstr>
      <vt:lpstr>추억</vt:lpstr>
      <vt:lpstr>KISTI Kaggle Competition - Titanic</vt:lpstr>
      <vt:lpstr>Competition background</vt:lpstr>
      <vt:lpstr>Feature Engineering</vt:lpstr>
      <vt:lpstr>사용 모델</vt:lpstr>
      <vt:lpstr>점수 비교</vt:lpstr>
      <vt:lpstr>노하우 및 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KISTI Kaggle Competition - Titanic</dc:title>
  <dc:creator>Lee Juwon</dc:creator>
  <cp:lastModifiedBy>Lee Juwon</cp:lastModifiedBy>
  <cp:revision>6</cp:revision>
  <dcterms:created xsi:type="dcterms:W3CDTF">2020-12-02T06:30:17Z</dcterms:created>
  <dcterms:modified xsi:type="dcterms:W3CDTF">2020-12-03T01:18:42Z</dcterms:modified>
</cp:coreProperties>
</file>