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73" r:id="rId4"/>
    <p:sldId id="271" r:id="rId5"/>
    <p:sldId id="272" r:id="rId6"/>
    <p:sldId id="282" r:id="rId7"/>
    <p:sldId id="258" r:id="rId8"/>
    <p:sldId id="266" r:id="rId9"/>
    <p:sldId id="267" r:id="rId10"/>
    <p:sldId id="274" r:id="rId11"/>
    <p:sldId id="279" r:id="rId12"/>
    <p:sldId id="275" r:id="rId13"/>
    <p:sldId id="276" r:id="rId14"/>
    <p:sldId id="277" r:id="rId15"/>
    <p:sldId id="269" r:id="rId16"/>
    <p:sldId id="284" r:id="rId17"/>
    <p:sldId id="281" r:id="rId18"/>
    <p:sldId id="280" r:id="rId19"/>
    <p:sldId id="28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지선" initials="최지" lastIdx="1" clrIdx="0">
    <p:extLst>
      <p:ext uri="{19B8F6BF-5375-455C-9EA6-DF929625EA0E}">
        <p15:presenceInfo xmlns:p15="http://schemas.microsoft.com/office/powerpoint/2012/main" userId="0b74489455739f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4" autoAdjust="0"/>
    <p:restoredTop sz="94660"/>
  </p:normalViewPr>
  <p:slideViewPr>
    <p:cSldViewPr snapToGrid="0">
      <p:cViewPr varScale="1">
        <p:scale>
          <a:sx n="45" d="100"/>
          <a:sy n="45" d="100"/>
        </p:scale>
        <p:origin x="7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6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7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7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2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7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1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5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86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6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8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1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8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6850743" cy="4412343"/>
          </a:xfrm>
          <a:prstGeom prst="rect">
            <a:avLst/>
          </a:prstGeom>
          <a:pattFill prst="lgGrid">
            <a:fgClr>
              <a:srgbClr val="0D568D"/>
            </a:fgClr>
            <a:bgClr>
              <a:srgbClr val="0B4877"/>
            </a:bgClr>
          </a:pattFill>
          <a:ln w="25400">
            <a:noFill/>
          </a:ln>
          <a:effectLst>
            <a:outerShdw dist="25400" dir="5400000" algn="t" rotWithShape="0">
              <a:srgbClr val="EF74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i="1" dirty="0">
                <a:solidFill>
                  <a:prstClr val="white"/>
                </a:solidFill>
              </a:rPr>
              <a:t>KISTI Kaggle Competition</a:t>
            </a:r>
          </a:p>
          <a:p>
            <a:pPr algn="ctr"/>
            <a:r>
              <a:rPr lang="en-US" altLang="ko-KR" sz="4400" i="1" dirty="0">
                <a:solidFill>
                  <a:prstClr val="white"/>
                </a:solidFill>
              </a:rPr>
              <a:t>Titanic </a:t>
            </a:r>
            <a:r>
              <a:rPr lang="ko-KR" altLang="en-US" sz="4400" i="1" dirty="0">
                <a:solidFill>
                  <a:prstClr val="white"/>
                </a:solidFill>
              </a:rPr>
              <a:t>생존 예측</a:t>
            </a:r>
            <a:endParaRPr lang="en-US" altLang="ko-KR" sz="4400" i="1" dirty="0">
              <a:solidFill>
                <a:prstClr val="white"/>
              </a:solidFill>
            </a:endParaRPr>
          </a:p>
          <a:p>
            <a:pPr algn="ctr"/>
            <a:endParaRPr lang="en-US" altLang="ko-KR" sz="2800" i="1" dirty="0">
              <a:solidFill>
                <a:prstClr val="white"/>
              </a:solidFill>
            </a:endParaRPr>
          </a:p>
          <a:p>
            <a:pPr algn="ctr"/>
            <a:r>
              <a:rPr lang="en-US" altLang="ko-KR" sz="2800" i="1" dirty="0">
                <a:solidFill>
                  <a:prstClr val="white"/>
                </a:solidFill>
              </a:rPr>
              <a:t>2020.11.23~2020.12.03 10:00  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7150100" y="4383313"/>
            <a:ext cx="4680000" cy="0"/>
          </a:xfrm>
          <a:prstGeom prst="line">
            <a:avLst/>
          </a:prstGeom>
          <a:ln>
            <a:solidFill>
              <a:srgbClr val="EF7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9462082" y="4506372"/>
            <a:ext cx="2012089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34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최지선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18900000">
            <a:off x="7044660" y="4128754"/>
            <a:ext cx="720000" cy="0"/>
          </a:xfrm>
          <a:prstGeom prst="line">
            <a:avLst/>
          </a:prstGeom>
          <a:ln>
            <a:solidFill>
              <a:srgbClr val="EF7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03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>
                <a:solidFill>
                  <a:prstClr val="white"/>
                </a:solidFill>
              </a:rPr>
              <a:t>변경</a:t>
            </a:r>
            <a:endParaRPr lang="en-US" altLang="ko-KR" sz="2800" b="1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745083" y="2975213"/>
            <a:ext cx="3225426" cy="1371500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Age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살 기준으로 카테고리화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Age_cat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변수생성</a:t>
            </a:r>
          </a:p>
        </p:txBody>
      </p:sp>
      <p:sp>
        <p:nvSpPr>
          <p:cNvPr id="6" name="모서리가 둥근 직사각형 69">
            <a:extLst>
              <a:ext uri="{FF2B5EF4-FFF2-40B4-BE49-F238E27FC236}">
                <a16:creationId xmlns:a16="http://schemas.microsoft.com/office/drawing/2014/main" id="{5301FE1E-A944-44CB-B317-2AD6D90FCEF1}"/>
              </a:ext>
            </a:extLst>
          </p:cNvPr>
          <p:cNvSpPr/>
          <p:nvPr/>
        </p:nvSpPr>
        <p:spPr>
          <a:xfrm>
            <a:off x="6893553" y="2975212"/>
            <a:ext cx="3225426" cy="1371499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Embarked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S, C, Q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각각 수치화</a:t>
            </a:r>
          </a:p>
        </p:txBody>
      </p:sp>
      <p:sp>
        <p:nvSpPr>
          <p:cNvPr id="7" name="모서리가 둥근 직사각형 69">
            <a:extLst>
              <a:ext uri="{FF2B5EF4-FFF2-40B4-BE49-F238E27FC236}">
                <a16:creationId xmlns:a16="http://schemas.microsoft.com/office/drawing/2014/main" id="{984AD680-B7BF-4B13-88BF-9D703D33B902}"/>
              </a:ext>
            </a:extLst>
          </p:cNvPr>
          <p:cNvSpPr/>
          <p:nvPr/>
        </p:nvSpPr>
        <p:spPr>
          <a:xfrm>
            <a:off x="4483287" y="4625208"/>
            <a:ext cx="3225426" cy="1371498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Initial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Master, Miss,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Mr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Mrs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Other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각각 수치화</a:t>
            </a:r>
          </a:p>
        </p:txBody>
      </p:sp>
      <p:sp>
        <p:nvSpPr>
          <p:cNvPr id="8" name="모서리가 둥근 직사각형 69">
            <a:extLst>
              <a:ext uri="{FF2B5EF4-FFF2-40B4-BE49-F238E27FC236}">
                <a16:creationId xmlns:a16="http://schemas.microsoft.com/office/drawing/2014/main" id="{6C73BB6D-69EA-4AF6-B1D7-FF7D7F8088FE}"/>
              </a:ext>
            </a:extLst>
          </p:cNvPr>
          <p:cNvSpPr/>
          <p:nvPr/>
        </p:nvSpPr>
        <p:spPr>
          <a:xfrm>
            <a:off x="4335883" y="1192895"/>
            <a:ext cx="3225426" cy="1285261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Sex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남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여를 각각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1, 0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으로 수치화</a:t>
            </a:r>
          </a:p>
        </p:txBody>
      </p:sp>
    </p:spTree>
    <p:extLst>
      <p:ext uri="{BB962C8B-B14F-4D97-AF65-F5344CB8AC3E}">
        <p14:creationId xmlns:p14="http://schemas.microsoft.com/office/powerpoint/2010/main" val="61381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solidFill>
                  <a:prstClr val="white"/>
                </a:solidFill>
              </a:rPr>
              <a:t>Fare</a:t>
            </a:r>
            <a:r>
              <a:rPr lang="ko-KR" altLang="en-US" sz="2800" b="1" i="1" dirty="0">
                <a:solidFill>
                  <a:prstClr val="white"/>
                </a:solidFill>
              </a:rPr>
              <a:t> 카테고리화</a:t>
            </a:r>
            <a:endParaRPr lang="en-US" altLang="ko-KR" sz="700" i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4ECC13-C04A-47FD-B7D9-AE01F8AC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23" y="1289602"/>
            <a:ext cx="5934075" cy="3086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58DA5F-EF29-440D-9ED9-6311A4B5C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23" y="4750904"/>
            <a:ext cx="4876800" cy="1123950"/>
          </a:xfrm>
          <a:prstGeom prst="rect">
            <a:avLst/>
          </a:prstGeom>
        </p:spPr>
      </p:pic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B69A1614-C6EC-4E03-9BDB-972FA0928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93054"/>
              </p:ext>
            </p:extLst>
          </p:nvPr>
        </p:nvGraphicFramePr>
        <p:xfrm>
          <a:off x="6690898" y="4258862"/>
          <a:ext cx="5018154" cy="21080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2718">
                  <a:extLst>
                    <a:ext uri="{9D8B030D-6E8A-4147-A177-3AD203B41FA5}">
                      <a16:colId xmlns:a16="http://schemas.microsoft.com/office/drawing/2014/main" val="439660684"/>
                    </a:ext>
                  </a:extLst>
                </a:gridCol>
                <a:gridCol w="1672718">
                  <a:extLst>
                    <a:ext uri="{9D8B030D-6E8A-4147-A177-3AD203B41FA5}">
                      <a16:colId xmlns:a16="http://schemas.microsoft.com/office/drawing/2014/main" val="4205381941"/>
                    </a:ext>
                  </a:extLst>
                </a:gridCol>
                <a:gridCol w="1672718">
                  <a:extLst>
                    <a:ext uri="{9D8B030D-6E8A-4147-A177-3AD203B41FA5}">
                      <a16:colId xmlns:a16="http://schemas.microsoft.com/office/drawing/2014/main" val="2461220161"/>
                    </a:ext>
                  </a:extLst>
                </a:gridCol>
              </a:tblGrid>
              <a:tr h="48931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RandomForest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KNN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544745"/>
                  </a:ext>
                </a:extLst>
              </a:tr>
              <a:tr h="489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Fare 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82.09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21829"/>
                  </a:ext>
                </a:extLst>
              </a:tr>
              <a:tr h="489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Fare 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83.58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449808"/>
                  </a:ext>
                </a:extLst>
              </a:tr>
              <a:tr h="489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Fare </a:t>
                      </a:r>
                      <a:r>
                        <a:rPr lang="ko-KR" altLang="en-US" dirty="0"/>
                        <a:t>범주화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3856"/>
                  </a:ext>
                </a:extLst>
              </a:tr>
            </a:tbl>
          </a:graphicData>
        </a:graphic>
      </p:graphicFrame>
      <p:sp>
        <p:nvSpPr>
          <p:cNvPr id="10" name="모서리가 둥근 직사각형 68">
            <a:extLst>
              <a:ext uri="{FF2B5EF4-FFF2-40B4-BE49-F238E27FC236}">
                <a16:creationId xmlns:a16="http://schemas.microsoft.com/office/drawing/2014/main" id="{FD463ABF-9F36-41B2-AD19-0ABBBB352F1D}"/>
              </a:ext>
            </a:extLst>
          </p:cNvPr>
          <p:cNvSpPr/>
          <p:nvPr/>
        </p:nvSpPr>
        <p:spPr>
          <a:xfrm>
            <a:off x="7587262" y="2976086"/>
            <a:ext cx="3225426" cy="907574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Fare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범주화 채택</a:t>
            </a:r>
          </a:p>
        </p:txBody>
      </p:sp>
    </p:spTree>
    <p:extLst>
      <p:ext uri="{BB962C8B-B14F-4D97-AF65-F5344CB8AC3E}">
        <p14:creationId xmlns:p14="http://schemas.microsoft.com/office/powerpoint/2010/main" val="298925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i="1" dirty="0">
                <a:solidFill>
                  <a:prstClr val="white"/>
                </a:solidFill>
              </a:rPr>
              <a:t>One-Hot </a:t>
            </a:r>
            <a:r>
              <a:rPr lang="en-US" altLang="ko-KR" sz="2800" i="1" dirty="0" err="1">
                <a:solidFill>
                  <a:prstClr val="white"/>
                </a:solidFill>
              </a:rPr>
              <a:t>encording</a:t>
            </a:r>
            <a:endParaRPr lang="en-US" altLang="ko-KR" sz="2800" i="1" dirty="0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745083" y="2464904"/>
            <a:ext cx="3225426" cy="2557670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Initial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One hot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encording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으로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Initial_0~4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생성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모서리가 둥근 직사각형 69">
            <a:extLst>
              <a:ext uri="{FF2B5EF4-FFF2-40B4-BE49-F238E27FC236}">
                <a16:creationId xmlns:a16="http://schemas.microsoft.com/office/drawing/2014/main" id="{5301FE1E-A944-44CB-B317-2AD6D90FCEF1}"/>
              </a:ext>
            </a:extLst>
          </p:cNvPr>
          <p:cNvSpPr/>
          <p:nvPr/>
        </p:nvSpPr>
        <p:spPr>
          <a:xfrm>
            <a:off x="6893553" y="2464904"/>
            <a:ext cx="3225426" cy="2557670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Embarked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One hot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encording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으로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Embarked_0~2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생성 </a:t>
            </a:r>
          </a:p>
        </p:txBody>
      </p:sp>
    </p:spTree>
    <p:extLst>
      <p:ext uri="{BB962C8B-B14F-4D97-AF65-F5344CB8AC3E}">
        <p14:creationId xmlns:p14="http://schemas.microsoft.com/office/powerpoint/2010/main" val="155739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>
                <a:solidFill>
                  <a:prstClr val="white"/>
                </a:solidFill>
              </a:rPr>
              <a:t>제거</a:t>
            </a: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524539" y="2398643"/>
            <a:ext cx="7142922" cy="2597426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0" dirty="0">
                <a:solidFill>
                  <a:schemeClr val="tx1"/>
                </a:solidFill>
                <a:effectLst/>
                <a:latin typeface="+mj-lt"/>
              </a:rPr>
              <a:t>'</a:t>
            </a:r>
            <a:r>
              <a:rPr lang="en-US" altLang="ko-KR" sz="2000" b="0" dirty="0" err="1">
                <a:solidFill>
                  <a:schemeClr val="tx1"/>
                </a:solidFill>
                <a:effectLst/>
                <a:latin typeface="+mj-lt"/>
              </a:rPr>
              <a:t>PassengerId</a:t>
            </a:r>
            <a:r>
              <a:rPr lang="en-US" altLang="ko-KR" sz="2000" b="0" dirty="0">
                <a:solidFill>
                  <a:schemeClr val="tx1"/>
                </a:solidFill>
                <a:effectLst/>
                <a:latin typeface="+mj-lt"/>
              </a:rPr>
              <a:t>', 'Name', '</a:t>
            </a:r>
            <a:r>
              <a:rPr lang="en-US" altLang="ko-KR" sz="2000" b="0" dirty="0" err="1">
                <a:solidFill>
                  <a:schemeClr val="tx1"/>
                </a:solidFill>
                <a:effectLst/>
                <a:latin typeface="+mj-lt"/>
              </a:rPr>
              <a:t>SibSp</a:t>
            </a:r>
            <a:r>
              <a:rPr lang="en-US" altLang="ko-KR" sz="2000" b="0" dirty="0">
                <a:solidFill>
                  <a:schemeClr val="tx1"/>
                </a:solidFill>
                <a:effectLst/>
                <a:latin typeface="+mj-lt"/>
              </a:rPr>
              <a:t>', 'Parch', 'Ticket', 'Cabin’ </a:t>
            </a:r>
            <a:r>
              <a:rPr lang="ko-KR" altLang="en-US" sz="2000" dirty="0">
                <a:solidFill>
                  <a:schemeClr val="tx1"/>
                </a:solidFill>
                <a:latin typeface="+mj-lt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688422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>
                <a:solidFill>
                  <a:prstClr val="white"/>
                </a:solidFill>
              </a:rPr>
              <a:t>사용 모델</a:t>
            </a: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917362" y="1848779"/>
            <a:ext cx="3225426" cy="907574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0" i="0" dirty="0" err="1">
                <a:solidFill>
                  <a:srgbClr val="212121"/>
                </a:solidFill>
                <a:effectLst/>
                <a:latin typeface="+mj-lt"/>
              </a:rPr>
              <a:t>RandomForest</a:t>
            </a:r>
            <a:endParaRPr lang="en-US" altLang="ko-KR" sz="2000" b="0" i="0" dirty="0">
              <a:solidFill>
                <a:srgbClr val="212121"/>
              </a:solidFill>
              <a:effectLst/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0" i="0" dirty="0">
                <a:solidFill>
                  <a:srgbClr val="212121"/>
                </a:solidFill>
                <a:effectLst/>
                <a:latin typeface="+mj-lt"/>
              </a:rPr>
              <a:t>84.70%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4" name="모서리가 둥근 직사각형 69">
            <a:extLst>
              <a:ext uri="{FF2B5EF4-FFF2-40B4-BE49-F238E27FC236}">
                <a16:creationId xmlns:a16="http://schemas.microsoft.com/office/drawing/2014/main" id="{2FC96766-0351-43E1-9F03-40F7BC5BA6FA}"/>
              </a:ext>
            </a:extLst>
          </p:cNvPr>
          <p:cNvSpPr/>
          <p:nvPr/>
        </p:nvSpPr>
        <p:spPr>
          <a:xfrm>
            <a:off x="7049212" y="4148033"/>
            <a:ext cx="3225426" cy="907574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0" dirty="0">
                <a:solidFill>
                  <a:schemeClr val="tx1"/>
                </a:solidFill>
                <a:effectLst/>
                <a:latin typeface="+mj-lt"/>
              </a:rPr>
              <a:t>KNN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+mj-lt"/>
              </a:rPr>
              <a:t>82.09%</a:t>
            </a:r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모서리가 둥근 직사각형 69">
            <a:extLst>
              <a:ext uri="{FF2B5EF4-FFF2-40B4-BE49-F238E27FC236}">
                <a16:creationId xmlns:a16="http://schemas.microsoft.com/office/drawing/2014/main" id="{000A8616-9B2E-4BBC-A007-049553E2BBA8}"/>
              </a:ext>
            </a:extLst>
          </p:cNvPr>
          <p:cNvSpPr/>
          <p:nvPr/>
        </p:nvSpPr>
        <p:spPr>
          <a:xfrm>
            <a:off x="7049212" y="1848779"/>
            <a:ext cx="3225426" cy="907574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LGBM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0" i="0" dirty="0">
                <a:solidFill>
                  <a:srgbClr val="212121"/>
                </a:solidFill>
                <a:effectLst/>
                <a:latin typeface="+mj-lt"/>
              </a:rPr>
              <a:t>85.45%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7" name="모서리가 둥근 직사각형 69">
            <a:extLst>
              <a:ext uri="{FF2B5EF4-FFF2-40B4-BE49-F238E27FC236}">
                <a16:creationId xmlns:a16="http://schemas.microsoft.com/office/drawing/2014/main" id="{CBA27603-9C65-4770-A738-16C58BF2D7AB}"/>
              </a:ext>
            </a:extLst>
          </p:cNvPr>
          <p:cNvSpPr/>
          <p:nvPr/>
        </p:nvSpPr>
        <p:spPr>
          <a:xfrm>
            <a:off x="1917362" y="4147932"/>
            <a:ext cx="3225426" cy="907574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0" dirty="0" err="1">
                <a:solidFill>
                  <a:schemeClr val="tx1"/>
                </a:solidFill>
                <a:effectLst/>
                <a:latin typeface="+mj-lt"/>
              </a:rPr>
              <a:t>XGBoost</a:t>
            </a:r>
            <a:endParaRPr lang="en-US" altLang="ko-KR" sz="2000" b="0" dirty="0">
              <a:solidFill>
                <a:schemeClr val="tx1"/>
              </a:solidFill>
              <a:effectLst/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effectLst/>
                <a:latin typeface="+mj-lt"/>
              </a:rPr>
              <a:t>85.82%</a:t>
            </a:r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133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solidFill>
                  <a:prstClr val="white"/>
                </a:solidFill>
              </a:rPr>
              <a:t>Score</a:t>
            </a:r>
          </a:p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05C452-FFF0-4665-9371-C57E3C56C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27" y="1720297"/>
            <a:ext cx="9560746" cy="411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7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C55314-CE31-42E1-8487-0390BCA14F8F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solidFill>
                  <a:prstClr val="white"/>
                </a:solidFill>
              </a:rPr>
              <a:t>Score</a:t>
            </a:r>
          </a:p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8AFCFA-ABA2-4919-9A64-D0FD899E0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14" y="2307910"/>
            <a:ext cx="11206371" cy="2356480"/>
          </a:xfrm>
          <a:prstGeom prst="rect">
            <a:avLst/>
          </a:prstGeom>
        </p:spPr>
      </p:pic>
      <p:sp>
        <p:nvSpPr>
          <p:cNvPr id="7" name="모서리가 둥근 직사각형 69">
            <a:extLst>
              <a:ext uri="{FF2B5EF4-FFF2-40B4-BE49-F238E27FC236}">
                <a16:creationId xmlns:a16="http://schemas.microsoft.com/office/drawing/2014/main" id="{27A394EC-37A1-41FF-8A02-4CB1E10AA7F2}"/>
              </a:ext>
            </a:extLst>
          </p:cNvPr>
          <p:cNvSpPr/>
          <p:nvPr/>
        </p:nvSpPr>
        <p:spPr>
          <a:xfrm>
            <a:off x="2763077" y="5150326"/>
            <a:ext cx="6665843" cy="907574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‘Fare’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제거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LGBM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2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69">
            <a:extLst>
              <a:ext uri="{FF2B5EF4-FFF2-40B4-BE49-F238E27FC236}">
                <a16:creationId xmlns:a16="http://schemas.microsoft.com/office/drawing/2014/main" id="{4709B112-DD40-4392-8A12-22D0A02C35EE}"/>
              </a:ext>
            </a:extLst>
          </p:cNvPr>
          <p:cNvSpPr/>
          <p:nvPr/>
        </p:nvSpPr>
        <p:spPr>
          <a:xfrm>
            <a:off x="2928730" y="3081230"/>
            <a:ext cx="6665843" cy="907574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https://www.kaggle.com/karell/kakr-1st-titanic-gender-model-with-blending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25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i="1" dirty="0">
                <a:solidFill>
                  <a:prstClr val="white"/>
                </a:solidFill>
              </a:rPr>
              <a:t>노하우 및 소감</a:t>
            </a:r>
            <a:endParaRPr lang="en-US" altLang="ko-KR" sz="2800" i="1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69">
            <a:extLst>
              <a:ext uri="{FF2B5EF4-FFF2-40B4-BE49-F238E27FC236}">
                <a16:creationId xmlns:a16="http://schemas.microsoft.com/office/drawing/2014/main" id="{BEAFC144-286D-4EFB-8E79-CF151FACA228}"/>
              </a:ext>
            </a:extLst>
          </p:cNvPr>
          <p:cNvSpPr/>
          <p:nvPr/>
        </p:nvSpPr>
        <p:spPr>
          <a:xfrm>
            <a:off x="2040835" y="2425147"/>
            <a:ext cx="7885043" cy="2358887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전처리의 중요성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처리하는 아이디어도 공부와 연습이 필요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아이디어를 활용할 수 있는 파이썬 역량 강화 필요</a:t>
            </a:r>
          </a:p>
        </p:txBody>
      </p:sp>
    </p:spTree>
    <p:extLst>
      <p:ext uri="{BB962C8B-B14F-4D97-AF65-F5344CB8AC3E}">
        <p14:creationId xmlns:p14="http://schemas.microsoft.com/office/powerpoint/2010/main" val="125992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562E13-D3B8-4F75-B442-BE7F3C70A186}"/>
              </a:ext>
            </a:extLst>
          </p:cNvPr>
          <p:cNvSpPr/>
          <p:nvPr/>
        </p:nvSpPr>
        <p:spPr>
          <a:xfrm>
            <a:off x="0" y="2703443"/>
            <a:ext cx="12192000" cy="1563757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i="1" dirty="0">
                <a:solidFill>
                  <a:prstClr val="white"/>
                </a:solidFill>
              </a:rPr>
              <a:t>감사합니다</a:t>
            </a:r>
            <a:r>
              <a:rPr lang="en-US" altLang="ko-KR" sz="2800" i="1" dirty="0">
                <a:solidFill>
                  <a:prstClr val="whit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405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solidFill>
                  <a:prstClr val="white"/>
                </a:solidFill>
              </a:rPr>
              <a:t>Titanic</a:t>
            </a:r>
          </a:p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68">
            <a:extLst>
              <a:ext uri="{FF2B5EF4-FFF2-40B4-BE49-F238E27FC236}">
                <a16:creationId xmlns:a16="http://schemas.microsoft.com/office/drawing/2014/main" id="{EECFA396-63E5-46D9-AE87-0C87DD8BAFA8}"/>
              </a:ext>
            </a:extLst>
          </p:cNvPr>
          <p:cNvSpPr/>
          <p:nvPr/>
        </p:nvSpPr>
        <p:spPr>
          <a:xfrm>
            <a:off x="7186729" y="1866144"/>
            <a:ext cx="4753478" cy="3792534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400" dirty="0">
                <a:solidFill>
                  <a:schemeClr val="tx1"/>
                </a:solidFill>
                <a:latin typeface="Inter"/>
              </a:rPr>
              <a:t>목적</a:t>
            </a:r>
            <a:endParaRPr lang="en-US" altLang="ko-KR" sz="2400" dirty="0">
              <a:solidFill>
                <a:schemeClr val="tx1"/>
              </a:solidFill>
              <a:latin typeface="Inter"/>
            </a:endParaRPr>
          </a:p>
          <a:p>
            <a:pPr algn="ctr" fontAlgn="base"/>
            <a:endParaRPr lang="en-US" altLang="ko-KR" sz="2400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 fontAlgn="base"/>
            <a:r>
              <a:rPr lang="ko-KR" altLang="en-US" sz="2000" b="0" i="0" dirty="0">
                <a:solidFill>
                  <a:schemeClr val="tx1"/>
                </a:solidFill>
                <a:effectLst/>
                <a:latin typeface="Inter"/>
              </a:rPr>
              <a:t>어떤 부류의 사람들이 생존 할 가능성이 높았는 지에 대해 분석을 하고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Inter"/>
              </a:rPr>
              <a:t>, 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Inter"/>
              </a:rPr>
              <a:t>이를 기반으로 하여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Inter"/>
              </a:rPr>
              <a:t>머신러닝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Inter"/>
              </a:rPr>
              <a:t> 모델을 만든 뒤 승선한 사람들의 생존유무를 예측한다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Inter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2C208772-C8E9-4BB9-AE7E-D38998DD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36954"/>
              </p:ext>
            </p:extLst>
          </p:nvPr>
        </p:nvGraphicFramePr>
        <p:xfrm>
          <a:off x="411540" y="1351951"/>
          <a:ext cx="6453085" cy="481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8669">
                  <a:extLst>
                    <a:ext uri="{9D8B030D-6E8A-4147-A177-3AD203B41FA5}">
                      <a16:colId xmlns:a16="http://schemas.microsoft.com/office/drawing/2014/main" val="3055727139"/>
                    </a:ext>
                  </a:extLst>
                </a:gridCol>
                <a:gridCol w="4854416">
                  <a:extLst>
                    <a:ext uri="{9D8B030D-6E8A-4147-A177-3AD203B41FA5}">
                      <a16:colId xmlns:a16="http://schemas.microsoft.com/office/drawing/2014/main" val="1918964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93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PassengerID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승객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72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Survived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생존 여부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사망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:0,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생존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:1)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8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Pclass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승객클래스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9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11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5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855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SibSP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형제와 배우자의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74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부모와 아이의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67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티켓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6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탑승료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7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Cabin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객실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274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Embarked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1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15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6850743" cy="4412343"/>
          </a:xfrm>
          <a:prstGeom prst="rect">
            <a:avLst/>
          </a:prstGeom>
          <a:pattFill prst="lgGrid">
            <a:fgClr>
              <a:srgbClr val="0D568D"/>
            </a:fgClr>
            <a:bgClr>
              <a:srgbClr val="0B4877"/>
            </a:bgClr>
          </a:pattFill>
          <a:ln w="25400">
            <a:noFill/>
          </a:ln>
          <a:effectLst>
            <a:outerShdw dist="25400" dir="5400000" algn="t" rotWithShape="0">
              <a:srgbClr val="EF74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i="1" dirty="0">
                <a:solidFill>
                  <a:prstClr val="white"/>
                </a:solidFill>
              </a:rPr>
              <a:t>Feature Engineering</a:t>
            </a:r>
          </a:p>
          <a:p>
            <a:pPr algn="ctr"/>
            <a:r>
              <a:rPr lang="en-US" altLang="ko-KR" sz="2800" i="1" dirty="0">
                <a:solidFill>
                  <a:prstClr val="white"/>
                </a:solidFill>
              </a:rPr>
              <a:t>-</a:t>
            </a:r>
            <a:r>
              <a:rPr lang="ko-KR" altLang="en-US" sz="2800" i="1" dirty="0">
                <a:solidFill>
                  <a:prstClr val="white"/>
                </a:solidFill>
              </a:rPr>
              <a:t>추가</a:t>
            </a:r>
            <a:r>
              <a:rPr lang="en-US" altLang="ko-KR" sz="2800" i="1" dirty="0">
                <a:solidFill>
                  <a:prstClr val="white"/>
                </a:solidFill>
              </a:rPr>
              <a:t>, </a:t>
            </a:r>
            <a:r>
              <a:rPr lang="ko-KR" altLang="en-US" sz="2800" i="1" dirty="0">
                <a:solidFill>
                  <a:prstClr val="white"/>
                </a:solidFill>
              </a:rPr>
              <a:t>변경</a:t>
            </a:r>
            <a:r>
              <a:rPr lang="en-US" altLang="ko-KR" sz="2800" i="1" dirty="0">
                <a:solidFill>
                  <a:prstClr val="white"/>
                </a:solidFill>
              </a:rPr>
              <a:t>, </a:t>
            </a:r>
            <a:r>
              <a:rPr lang="ko-KR" altLang="en-US" sz="2800" i="1" dirty="0">
                <a:solidFill>
                  <a:prstClr val="white"/>
                </a:solidFill>
              </a:rPr>
              <a:t>삭제</a:t>
            </a:r>
            <a:endParaRPr lang="en-US" altLang="ko-KR" sz="2800" i="1" dirty="0">
              <a:solidFill>
                <a:prstClr val="white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7150100" y="4383313"/>
            <a:ext cx="4680000" cy="0"/>
          </a:xfrm>
          <a:prstGeom prst="line">
            <a:avLst/>
          </a:prstGeom>
          <a:ln>
            <a:solidFill>
              <a:srgbClr val="EF7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rot="18900000">
            <a:off x="7044660" y="4128754"/>
            <a:ext cx="720000" cy="0"/>
          </a:xfrm>
          <a:prstGeom prst="line">
            <a:avLst/>
          </a:prstGeom>
          <a:ln>
            <a:solidFill>
              <a:srgbClr val="EF7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54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solidFill>
                  <a:prstClr val="white"/>
                </a:solidFill>
              </a:rPr>
              <a:t>Family Size, Initial </a:t>
            </a:r>
            <a:r>
              <a:rPr lang="ko-KR" altLang="en-US" sz="2800" b="1" i="1" dirty="0">
                <a:solidFill>
                  <a:prstClr val="white"/>
                </a:solidFill>
              </a:rPr>
              <a:t>생성</a:t>
            </a:r>
            <a:endParaRPr lang="en-US" altLang="ko-KR" sz="2800" b="1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859510" y="2255675"/>
            <a:ext cx="3225426" cy="2890449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0" dirty="0">
                <a:solidFill>
                  <a:schemeClr val="tx1"/>
                </a:solidFill>
                <a:effectLst/>
                <a:latin typeface="+mj-lt"/>
              </a:rPr>
              <a:t>Family</a:t>
            </a:r>
            <a:endParaRPr lang="ko-KR" altLang="en-US" sz="2000" b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US" altLang="ko-KR" sz="2000" b="0" dirty="0" err="1">
                <a:solidFill>
                  <a:schemeClr val="tx1"/>
                </a:solidFill>
                <a:effectLst/>
                <a:latin typeface="+mj-lt"/>
              </a:rPr>
              <a:t>SipSP+Parch</a:t>
            </a:r>
            <a:r>
              <a:rPr lang="en-US" altLang="ko-KR" sz="2000" b="0" dirty="0">
                <a:solidFill>
                  <a:schemeClr val="tx1"/>
                </a:solidFill>
                <a:effectLst/>
                <a:latin typeface="+mj-lt"/>
              </a:rPr>
              <a:t>+</a:t>
            </a:r>
            <a:r>
              <a:rPr lang="ko-KR" altLang="en-US" sz="2000" b="0" dirty="0">
                <a:solidFill>
                  <a:schemeClr val="tx1"/>
                </a:solidFill>
                <a:effectLst/>
                <a:latin typeface="+mj-lt"/>
              </a:rPr>
              <a:t>자신을 포함하기 위해 </a:t>
            </a:r>
            <a:r>
              <a:rPr lang="en-US" altLang="ko-KR" sz="2000" b="0" dirty="0">
                <a:solidFill>
                  <a:schemeClr val="tx1"/>
                </a:solidFill>
                <a:effectLst/>
                <a:latin typeface="+mj-lt"/>
              </a:rPr>
              <a:t>1</a:t>
            </a:r>
            <a:r>
              <a:rPr lang="ko-KR" altLang="en-US" sz="2000" b="0" dirty="0">
                <a:solidFill>
                  <a:schemeClr val="tx1"/>
                </a:solidFill>
                <a:effectLst/>
                <a:latin typeface="+mj-lt"/>
              </a:rPr>
              <a:t>을 더함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모서리가 둥근 직사각형 68">
            <a:extLst>
              <a:ext uri="{FF2B5EF4-FFF2-40B4-BE49-F238E27FC236}">
                <a16:creationId xmlns:a16="http://schemas.microsoft.com/office/drawing/2014/main" id="{617CDC40-991B-4815-9087-69BD5FAC2B1F}"/>
              </a:ext>
            </a:extLst>
          </p:cNvPr>
          <p:cNvSpPr/>
          <p:nvPr/>
        </p:nvSpPr>
        <p:spPr>
          <a:xfrm>
            <a:off x="6621883" y="2255676"/>
            <a:ext cx="3225426" cy="2890449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Initial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Name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변수에서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Initial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추출 </a:t>
            </a:r>
          </a:p>
        </p:txBody>
      </p:sp>
    </p:spTree>
    <p:extLst>
      <p:ext uri="{BB962C8B-B14F-4D97-AF65-F5344CB8AC3E}">
        <p14:creationId xmlns:p14="http://schemas.microsoft.com/office/powerpoint/2010/main" val="206226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solidFill>
                  <a:prstClr val="white"/>
                </a:solidFill>
              </a:rPr>
              <a:t>Age, Embarked </a:t>
            </a:r>
            <a:r>
              <a:rPr lang="ko-KR" altLang="en-US" sz="2800" b="1" i="1" dirty="0" err="1">
                <a:solidFill>
                  <a:prstClr val="white"/>
                </a:solidFill>
              </a:rPr>
              <a:t>결측치</a:t>
            </a:r>
            <a:r>
              <a:rPr lang="ko-KR" altLang="en-US" sz="2800" b="1" i="1" dirty="0">
                <a:solidFill>
                  <a:prstClr val="white"/>
                </a:solidFill>
              </a:rPr>
              <a:t> 처리 </a:t>
            </a:r>
            <a:endParaRPr lang="en-US" altLang="ko-KR" sz="2800" b="1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745083" y="2703444"/>
            <a:ext cx="3225426" cy="2915478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Age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Initial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별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Age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평균으로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Age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결측치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처리</a:t>
            </a:r>
          </a:p>
        </p:txBody>
      </p:sp>
      <p:sp>
        <p:nvSpPr>
          <p:cNvPr id="6" name="모서리가 둥근 직사각형 69">
            <a:extLst>
              <a:ext uri="{FF2B5EF4-FFF2-40B4-BE49-F238E27FC236}">
                <a16:creationId xmlns:a16="http://schemas.microsoft.com/office/drawing/2014/main" id="{5301FE1E-A944-44CB-B317-2AD6D90FCEF1}"/>
              </a:ext>
            </a:extLst>
          </p:cNvPr>
          <p:cNvSpPr/>
          <p:nvPr/>
        </p:nvSpPr>
        <p:spPr>
          <a:xfrm>
            <a:off x="6893553" y="2703443"/>
            <a:ext cx="3225426" cy="2915478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Embarked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결측치가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개밖에 없으므로 가장 많은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대체</a:t>
            </a:r>
          </a:p>
        </p:txBody>
      </p:sp>
    </p:spTree>
    <p:extLst>
      <p:ext uri="{BB962C8B-B14F-4D97-AF65-F5344CB8AC3E}">
        <p14:creationId xmlns:p14="http://schemas.microsoft.com/office/powerpoint/2010/main" val="317180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768BA6-B9BF-49C8-826B-80EC1365E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06" y="914400"/>
            <a:ext cx="4210050" cy="5735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98121E-68C9-4BD2-8CD5-814A73BFBB77}"/>
              </a:ext>
            </a:extLst>
          </p:cNvPr>
          <p:cNvSpPr txBox="1"/>
          <p:nvPr/>
        </p:nvSpPr>
        <p:spPr>
          <a:xfrm>
            <a:off x="6665845" y="1179444"/>
            <a:ext cx="38961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rgbClr val="FF0000"/>
                </a:solidFill>
              </a:rPr>
              <a:t>- </a:t>
            </a:r>
            <a:r>
              <a:rPr lang="ko-KR" altLang="en-US" sz="2400" dirty="0">
                <a:solidFill>
                  <a:srgbClr val="FF0000"/>
                </a:solidFill>
              </a:rPr>
              <a:t>객실    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342900" indent="-342900" algn="r">
              <a:buFontTx/>
              <a:buChar char="-"/>
            </a:pPr>
            <a:r>
              <a:rPr lang="ko-KR" altLang="en-US" sz="2400" dirty="0"/>
              <a:t>편의시설</a:t>
            </a:r>
            <a:endParaRPr lang="en-US" altLang="ko-KR" sz="2400" dirty="0"/>
          </a:p>
          <a:p>
            <a:r>
              <a:rPr lang="en-US" altLang="ko-KR" sz="2400" dirty="0"/>
              <a:t>A : </a:t>
            </a:r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r>
              <a:rPr lang="en-US" altLang="ko-KR" sz="2400" dirty="0"/>
              <a:t> 1</a:t>
            </a:r>
          </a:p>
          <a:p>
            <a:r>
              <a:rPr lang="en-US" altLang="ko-KR" sz="2400" dirty="0"/>
              <a:t>B : </a:t>
            </a:r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r>
              <a:rPr lang="en-US" altLang="ko-KR" sz="2400" dirty="0"/>
              <a:t> 3</a:t>
            </a:r>
          </a:p>
          <a:p>
            <a:r>
              <a:rPr lang="en-US" altLang="ko-KR" sz="2400" dirty="0"/>
              <a:t>C : </a:t>
            </a:r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r>
              <a:rPr lang="en-US" altLang="ko-KR" sz="2400" dirty="0"/>
              <a:t> 2 3</a:t>
            </a:r>
          </a:p>
          <a:p>
            <a:r>
              <a:rPr lang="en-US" altLang="ko-KR" sz="2400" dirty="0"/>
              <a:t>D : </a:t>
            </a:r>
            <a:r>
              <a:rPr lang="en-US" altLang="ko-KR" sz="2400" dirty="0">
                <a:solidFill>
                  <a:srgbClr val="FF0000"/>
                </a:solidFill>
              </a:rPr>
              <a:t>1 2 3 </a:t>
            </a:r>
            <a:r>
              <a:rPr lang="en-US" altLang="ko-KR" sz="2400" dirty="0"/>
              <a:t>1 2 3</a:t>
            </a:r>
          </a:p>
          <a:p>
            <a:r>
              <a:rPr lang="en-US" altLang="ko-KR" sz="2400" dirty="0"/>
              <a:t>E : </a:t>
            </a:r>
            <a:r>
              <a:rPr lang="en-US" altLang="ko-KR" sz="2400" dirty="0">
                <a:solidFill>
                  <a:srgbClr val="FF0000"/>
                </a:solidFill>
              </a:rPr>
              <a:t>1 2 3</a:t>
            </a:r>
          </a:p>
          <a:p>
            <a:r>
              <a:rPr lang="en-US" altLang="ko-KR" sz="2400" dirty="0"/>
              <a:t>F : </a:t>
            </a:r>
            <a:r>
              <a:rPr lang="en-US" altLang="ko-KR" sz="2400" dirty="0">
                <a:solidFill>
                  <a:srgbClr val="FF0000"/>
                </a:solidFill>
              </a:rPr>
              <a:t>2 3 </a:t>
            </a:r>
            <a:r>
              <a:rPr lang="en-US" altLang="ko-KR" sz="2400" dirty="0"/>
              <a:t>1 3</a:t>
            </a:r>
          </a:p>
          <a:p>
            <a:r>
              <a:rPr lang="en-US" altLang="ko-KR" sz="2400" dirty="0"/>
              <a:t>G : </a:t>
            </a:r>
            <a:r>
              <a:rPr lang="en-US" altLang="ko-KR" sz="2400" dirty="0">
                <a:solidFill>
                  <a:srgbClr val="FF0000"/>
                </a:solidFill>
              </a:rPr>
              <a:t>3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76A74-0A29-4311-9875-A5B12F513028}"/>
              </a:ext>
            </a:extLst>
          </p:cNvPr>
          <p:cNvSpPr txBox="1"/>
          <p:nvPr/>
        </p:nvSpPr>
        <p:spPr>
          <a:xfrm>
            <a:off x="6533321" y="62803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https://prezi.com/wlm6-cdthkr_/presentation/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866C42-8DDC-4D8D-9FCA-F277F2030205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solidFill>
                  <a:prstClr val="white"/>
                </a:solidFill>
              </a:rPr>
              <a:t>Cabin</a:t>
            </a:r>
          </a:p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6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 err="1">
                <a:solidFill>
                  <a:prstClr val="white"/>
                </a:solidFill>
              </a:rPr>
              <a:t>Pclass</a:t>
            </a:r>
            <a:r>
              <a:rPr lang="ko-KR" altLang="en-US" sz="2800" b="1" i="1" dirty="0">
                <a:solidFill>
                  <a:prstClr val="white"/>
                </a:solidFill>
              </a:rPr>
              <a:t>별 </a:t>
            </a:r>
            <a:r>
              <a:rPr lang="en-US" altLang="ko-KR" sz="2800" b="1" i="1" dirty="0">
                <a:solidFill>
                  <a:prstClr val="white"/>
                </a:solidFill>
              </a:rPr>
              <a:t>Cabin </a:t>
            </a:r>
            <a:r>
              <a:rPr lang="ko-KR" altLang="en-US" sz="2800" b="1" i="1" dirty="0">
                <a:solidFill>
                  <a:prstClr val="white"/>
                </a:solidFill>
              </a:rPr>
              <a:t>비교</a:t>
            </a:r>
            <a:endParaRPr lang="en-US" altLang="ko-KR" sz="2800" b="1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913430" y="1351721"/>
            <a:ext cx="4668970" cy="4982817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-1</a:t>
            </a:r>
            <a:r>
              <a:rPr lang="en-US" altLang="ko-KR" sz="20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st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class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나온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개를 제외하고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결측치는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2nd, 3rd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등급에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몰려있다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-2,3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등급 승객들이 객실을 구매하지 않았을 경우도 고려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-1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등급 승객들은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A~E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까지만 분포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비교적 위쪽에 위치하므로 사망 확률 낮을 것으로 추정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6EB21F-5059-4FCE-B045-54B8BF98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28286"/>
            <a:ext cx="5693770" cy="410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4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solidFill>
                  <a:prstClr val="white"/>
                </a:solidFill>
              </a:rPr>
              <a:t>Embarked</a:t>
            </a:r>
            <a:r>
              <a:rPr lang="ko-KR" altLang="en-US" sz="2800" b="1" i="1" dirty="0">
                <a:solidFill>
                  <a:prstClr val="white"/>
                </a:solidFill>
              </a:rPr>
              <a:t>별 </a:t>
            </a:r>
            <a:r>
              <a:rPr lang="en-US" altLang="ko-KR" sz="2800" b="1" i="1" dirty="0">
                <a:solidFill>
                  <a:prstClr val="white"/>
                </a:solidFill>
              </a:rPr>
              <a:t>Cabin </a:t>
            </a:r>
            <a:r>
              <a:rPr lang="ko-KR" altLang="en-US" sz="2800" b="1" i="1" dirty="0">
                <a:solidFill>
                  <a:prstClr val="white"/>
                </a:solidFill>
              </a:rPr>
              <a:t>비교</a:t>
            </a:r>
            <a:endParaRPr lang="en-US" altLang="ko-KR" sz="2800" b="1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098959" y="1391478"/>
            <a:ext cx="4443683" cy="4598505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항구는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S-&gt;C-&gt;Q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순으로 이동했음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늦게 승선한 고객들이 객실을 구매하지 않았을 경우 고려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-S-&gt;C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A, B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갑판으로 간 각각의 승객 수는 거의 줄지 않았지만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C, D, E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갑판으로 간 승객의 숫자는 줄어듦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일찍 승선한 승객의 사망확률이 더 높을 것으로 추정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054CE2-99C2-4EEE-BF08-C72CF0F9B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1" y="1856132"/>
            <a:ext cx="6065653" cy="34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solidFill>
                  <a:prstClr val="white"/>
                </a:solidFill>
              </a:rPr>
              <a:t>Cabin </a:t>
            </a:r>
            <a:r>
              <a:rPr lang="ko-KR" altLang="en-US" sz="2800" b="1" i="1" dirty="0" err="1">
                <a:solidFill>
                  <a:prstClr val="white"/>
                </a:solidFill>
              </a:rPr>
              <a:t>결측치</a:t>
            </a:r>
            <a:r>
              <a:rPr lang="ko-KR" altLang="en-US" sz="2800" b="1" i="1" dirty="0">
                <a:solidFill>
                  <a:prstClr val="white"/>
                </a:solidFill>
              </a:rPr>
              <a:t> 제거</a:t>
            </a:r>
            <a:endParaRPr lang="en-US" altLang="ko-KR" sz="2800" b="1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259078" y="1942739"/>
            <a:ext cx="4753478" cy="3792534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-Ticket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번호가 같으면 가족일 것임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 Cabin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같거나 같은 층에 위치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-Embarked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Name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같으면 가족일 확률 높음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 Cabin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같거나 같은 층에 위치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61F65E-B1E0-448A-955E-58D2A0971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56" y="1733623"/>
            <a:ext cx="4188309" cy="421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752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470</Words>
  <Application>Microsoft Office PowerPoint</Application>
  <PresentationFormat>와이드스크린</PresentationFormat>
  <Paragraphs>117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Inter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 지선</cp:lastModifiedBy>
  <cp:revision>31</cp:revision>
  <dcterms:created xsi:type="dcterms:W3CDTF">2020-10-15T01:26:07Z</dcterms:created>
  <dcterms:modified xsi:type="dcterms:W3CDTF">2020-12-03T06:41:44Z</dcterms:modified>
</cp:coreProperties>
</file>