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8" r:id="rId2"/>
    <p:sldId id="261" r:id="rId3"/>
    <p:sldId id="265" r:id="rId4"/>
    <p:sldId id="260" r:id="rId5"/>
    <p:sldId id="274" r:id="rId6"/>
    <p:sldId id="270" r:id="rId7"/>
    <p:sldId id="273" r:id="rId8"/>
    <p:sldId id="267" r:id="rId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3984" y="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A809-EB8C-418B-A0AA-E424F89C62D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49A5-0CDB-4A22-91EB-D3A4FDD6F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4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449A5-0CDB-4A22-91EB-D3A4FDD6FB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9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4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6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9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71601" y="1436915"/>
            <a:ext cx="9395926" cy="44973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693361" y="208128"/>
            <a:ext cx="10736317" cy="1071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schemeClr val="accent2">
                    <a:lumMod val="5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목 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4336" y="1838132"/>
            <a:ext cx="7380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Feature Engineering</a:t>
            </a:r>
          </a:p>
          <a:p>
            <a:pPr marL="342900" indent="-342900"/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/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앙상블 모델링</a:t>
            </a: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Public Score &amp; Private Score</a:t>
            </a: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개인 소감</a:t>
            </a: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5168" y="1707503"/>
            <a:ext cx="830425" cy="3685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Ⅰ.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</a:p>
          <a:p>
            <a:endParaRPr lang="en-US" altLang="ko-KR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Ⅱ.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 </a:t>
            </a:r>
          </a:p>
          <a:p>
            <a:endParaRPr lang="en-US" altLang="ko-KR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Ⅲ.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</a:p>
          <a:p>
            <a:endParaRPr lang="en-US" altLang="ko-KR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Ⅳ.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4285" y="376335"/>
            <a:ext cx="11025673" cy="604312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47662" y="1736239"/>
            <a:ext cx="116728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Name -&gt; Title(</a:t>
            </a:r>
            <a:r>
              <a:rPr lang="en-US" altLang="ko-KR" sz="2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Master,Miss,Ms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en-US" altLang="ko-KR" sz="2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Mme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en-US" altLang="ko-KR" sz="2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Mlle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en-US" altLang="ko-KR" sz="2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Mrs,Mr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, Rare)</a:t>
            </a:r>
          </a:p>
          <a:p>
            <a:endParaRPr lang="en-US" altLang="ko-KR" sz="2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Age   -&gt;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Pclass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, Parch ,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SibSp</a:t>
            </a:r>
            <a:endParaRPr lang="en-US" altLang="ko-KR" sz="2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endParaRPr lang="en-US" altLang="ko-KR" sz="2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r>
              <a:rPr lang="en-US" altLang="ko-KR" sz="2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FamilySize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  -&gt; </a:t>
            </a:r>
            <a:r>
              <a:rPr lang="en-US" altLang="ko-KR" sz="2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SibSp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 + Parch + 1</a:t>
            </a:r>
          </a:p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        </a:t>
            </a:r>
          </a:p>
          <a:p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Ticket -&gt; (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prefiex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2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Cabin -&gt; </a:t>
            </a:r>
            <a:r>
              <a:rPr lang="en-US" altLang="ko-KR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removed all</a:t>
            </a:r>
            <a:endParaRPr lang="en-US" altLang="ko-KR" sz="2800" b="0" u="sng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endParaRPr lang="en-US" altLang="ko-KR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105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kern="0" dirty="0">
                <a:solidFill>
                  <a:schemeClr val="accent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Feature Engineering</a:t>
            </a:r>
            <a:endParaRPr lang="ko-KR" altLang="en-US" sz="4800" kern="0" dirty="0">
              <a:solidFill>
                <a:schemeClr val="accent2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438638" y="820018"/>
            <a:ext cx="942383" cy="2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08097" y="950971"/>
            <a:ext cx="1129004" cy="2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FBF903-5705-4A5A-B502-ABF4D707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65" y="1175265"/>
            <a:ext cx="9568270" cy="5697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B4EBE-F743-4C20-8A85-69E41970FCB9}"/>
              </a:ext>
            </a:extLst>
          </p:cNvPr>
          <p:cNvSpPr/>
          <p:nvPr/>
        </p:nvSpPr>
        <p:spPr>
          <a:xfrm>
            <a:off x="3624312" y="285750"/>
            <a:ext cx="5411074" cy="8895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Cabin </a:t>
            </a:r>
            <a:r>
              <a:rPr lang="ko-KR" altLang="en-US" sz="24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제거 전</a:t>
            </a:r>
          </a:p>
        </p:txBody>
      </p:sp>
    </p:spTree>
    <p:extLst>
      <p:ext uri="{BB962C8B-B14F-4D97-AF65-F5344CB8AC3E}">
        <p14:creationId xmlns:p14="http://schemas.microsoft.com/office/powerpoint/2010/main" val="10781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0E4872-A45B-412D-A305-B88B1D05F7E6}"/>
              </a:ext>
            </a:extLst>
          </p:cNvPr>
          <p:cNvSpPr/>
          <p:nvPr/>
        </p:nvSpPr>
        <p:spPr>
          <a:xfrm>
            <a:off x="3390463" y="276225"/>
            <a:ext cx="5411074" cy="8895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Cabin </a:t>
            </a:r>
            <a:r>
              <a:rPr lang="ko-KR" altLang="en-US" sz="24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제거 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A42746-FC3C-4071-985C-F0B2E6578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74" y="1011649"/>
            <a:ext cx="9594452" cy="58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8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호 3"/>
          <p:cNvSpPr/>
          <p:nvPr/>
        </p:nvSpPr>
        <p:spPr>
          <a:xfrm>
            <a:off x="8268068" y="1731037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원호 5"/>
          <p:cNvSpPr/>
          <p:nvPr/>
        </p:nvSpPr>
        <p:spPr>
          <a:xfrm>
            <a:off x="8268068" y="1731037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원호 8"/>
          <p:cNvSpPr/>
          <p:nvPr/>
        </p:nvSpPr>
        <p:spPr>
          <a:xfrm>
            <a:off x="984488" y="1777689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원호 9"/>
          <p:cNvSpPr/>
          <p:nvPr/>
        </p:nvSpPr>
        <p:spPr>
          <a:xfrm>
            <a:off x="984488" y="1777689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105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schemeClr val="accent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모델링</a:t>
            </a:r>
            <a:endParaRPr lang="ko-KR" altLang="en-US" sz="7200" kern="0" dirty="0">
              <a:solidFill>
                <a:schemeClr val="accent2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18857" y="3237749"/>
            <a:ext cx="942383" cy="2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19255" y="3275071"/>
            <a:ext cx="1129004" cy="2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909C70-C7DB-4F9C-B73E-ED004124286B}"/>
              </a:ext>
            </a:extLst>
          </p:cNvPr>
          <p:cNvSpPr/>
          <p:nvPr/>
        </p:nvSpPr>
        <p:spPr>
          <a:xfrm>
            <a:off x="1568048" y="2168486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AdaBoost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063362-BD0F-4565-8E2C-92F5E42EBEB7}"/>
              </a:ext>
            </a:extLst>
          </p:cNvPr>
          <p:cNvSpPr/>
          <p:nvPr/>
        </p:nvSpPr>
        <p:spPr>
          <a:xfrm>
            <a:off x="2024933" y="3904685"/>
            <a:ext cx="827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SVC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FA7065-1694-4FEF-9D70-0157E36190EA}"/>
              </a:ext>
            </a:extLst>
          </p:cNvPr>
          <p:cNvSpPr/>
          <p:nvPr/>
        </p:nvSpPr>
        <p:spPr>
          <a:xfrm>
            <a:off x="8474120" y="3416430"/>
            <a:ext cx="2496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GradientBoost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6C2604-FD53-41D0-8C12-7E9396782F82}"/>
              </a:ext>
            </a:extLst>
          </p:cNvPr>
          <p:cNvSpPr/>
          <p:nvPr/>
        </p:nvSpPr>
        <p:spPr>
          <a:xfrm>
            <a:off x="8455814" y="2658730"/>
            <a:ext cx="2532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RandomForest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4C8D4-7F8B-4D82-96EB-03925933FA8A}"/>
              </a:ext>
            </a:extLst>
          </p:cNvPr>
          <p:cNvSpPr txBox="1"/>
          <p:nvPr/>
        </p:nvSpPr>
        <p:spPr>
          <a:xfrm>
            <a:off x="4814587" y="2932892"/>
            <a:ext cx="238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Ensemble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66BC96-DC12-448E-A054-17F148693A30}"/>
              </a:ext>
            </a:extLst>
          </p:cNvPr>
          <p:cNvSpPr/>
          <p:nvPr/>
        </p:nvSpPr>
        <p:spPr>
          <a:xfrm>
            <a:off x="1541723" y="3082273"/>
            <a:ext cx="1793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itchFamily="50" charset="-127"/>
                <a:ea typeface="배달의민족 도현" pitchFamily="50" charset="-127"/>
              </a:rPr>
              <a:t>ExtraTrees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A3D95-F74E-4FAE-A552-30F6A733D1A8}"/>
              </a:ext>
            </a:extLst>
          </p:cNvPr>
          <p:cNvSpPr txBox="1"/>
          <p:nvPr/>
        </p:nvSpPr>
        <p:spPr>
          <a:xfrm>
            <a:off x="3991795" y="4465799"/>
            <a:ext cx="4208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           </a:t>
            </a:r>
            <a:r>
              <a:rPr lang="ko-KR" altLang="en-US" dirty="0" err="1"/>
              <a:t>파라미터n_estimators</a:t>
            </a:r>
            <a:r>
              <a:rPr lang="ko-KR" altLang="en-US" dirty="0"/>
              <a:t>/</a:t>
            </a:r>
            <a:r>
              <a:rPr lang="ko-KR" altLang="en-US" dirty="0" err="1"/>
              <a:t>learning_rate</a:t>
            </a:r>
            <a:r>
              <a:rPr lang="ko-KR" altLang="en-US" dirty="0"/>
              <a:t>/</a:t>
            </a:r>
            <a:r>
              <a:rPr lang="ko-KR" altLang="en-US" dirty="0" err="1"/>
              <a:t>max_depth</a:t>
            </a:r>
            <a:r>
              <a:rPr lang="ko-KR" altLang="en-US" dirty="0"/>
              <a:t>/</a:t>
            </a:r>
            <a:r>
              <a:rPr lang="ko-KR" altLang="en-US" dirty="0" err="1"/>
              <a:t>min_samples_leaf</a:t>
            </a:r>
            <a:r>
              <a:rPr lang="ko-KR" altLang="en-US" dirty="0"/>
              <a:t>/</a:t>
            </a:r>
            <a:r>
              <a:rPr lang="ko-KR" altLang="en-US" dirty="0" err="1"/>
              <a:t>max_features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75012D-A277-4A66-BB82-5BF8869658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6096000" y="3939650"/>
            <a:ext cx="3626219" cy="52614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D949E8-C8B1-4A2A-BF7B-D157B459BFAA}"/>
              </a:ext>
            </a:extLst>
          </p:cNvPr>
          <p:cNvSpPr txBox="1"/>
          <p:nvPr/>
        </p:nvSpPr>
        <p:spPr>
          <a:xfrm>
            <a:off x="4847902" y="3502641"/>
            <a:ext cx="238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(Voting)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643813" y="2239346"/>
            <a:ext cx="10963148" cy="7358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schemeClr val="accent2">
                    <a:lumMod val="50000"/>
                  </a:schemeClr>
                </a:solidFill>
                <a:latin typeface="DX신문명조_TT" pitchFamily="18" charset="-127"/>
                <a:ea typeface="DX신문명조_TT" pitchFamily="18" charset="-127"/>
              </a:rPr>
              <a:t>Public Score           &amp;          Private Score             </a:t>
            </a:r>
            <a:endParaRPr lang="ko-KR" altLang="en-US" sz="3200" kern="0" dirty="0">
              <a:solidFill>
                <a:schemeClr val="accent2">
                  <a:lumMod val="50000"/>
                </a:schemeClr>
              </a:solidFill>
              <a:latin typeface="DX신문명조_TT" pitchFamily="18" charset="-127"/>
              <a:ea typeface="DX신문명조_TT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755" y="3452325"/>
            <a:ext cx="10571584" cy="2799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2864" y="3548741"/>
            <a:ext cx="10571584" cy="2799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093CB-D4B4-43C1-B76F-6CF3A2ECBD84}"/>
              </a:ext>
            </a:extLst>
          </p:cNvPr>
          <p:cNvSpPr/>
          <p:nvPr/>
        </p:nvSpPr>
        <p:spPr>
          <a:xfrm>
            <a:off x="2156663" y="3576733"/>
            <a:ext cx="1872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0" i="0" dirty="0">
                <a:effectLst/>
                <a:latin typeface="Inter"/>
              </a:rPr>
              <a:t>0.76076</a:t>
            </a:r>
            <a:endParaRPr lang="en-US" altLang="ko-KR" sz="4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07C08E-5E98-4DB9-BD06-3244E2E6A01E}"/>
              </a:ext>
            </a:extLst>
          </p:cNvPr>
          <p:cNvSpPr/>
          <p:nvPr/>
        </p:nvSpPr>
        <p:spPr>
          <a:xfrm>
            <a:off x="7938076" y="3576733"/>
            <a:ext cx="1872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0" i="0" dirty="0">
                <a:effectLst/>
                <a:latin typeface="Inter"/>
              </a:rPr>
              <a:t>0.80382</a:t>
            </a:r>
            <a:endParaRPr lang="en-US" altLang="ko-KR" sz="4000" dirty="0">
              <a:solidFill>
                <a:prstClr val="black">
                  <a:lumMod val="65000"/>
                  <a:lumOff val="35000"/>
                </a:prst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3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5007785" y="2991502"/>
            <a:ext cx="8237556" cy="1540165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7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개인 소감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0" y="1828800"/>
            <a:ext cx="1688841" cy="1"/>
          </a:xfrm>
          <a:prstGeom prst="line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55983" y="4716379"/>
            <a:ext cx="8236017" cy="17352"/>
          </a:xfrm>
          <a:prstGeom prst="line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57770" y="1344105"/>
            <a:ext cx="5368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schemeClr val="accent2">
                    <a:lumMod val="5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감사합니다</a:t>
            </a:r>
            <a:r>
              <a:rPr lang="en-US" altLang="ko-KR" sz="4800" kern="0" dirty="0">
                <a:solidFill>
                  <a:schemeClr val="accent2">
                    <a:lumMod val="50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!</a:t>
            </a:r>
            <a:endParaRPr lang="ko-KR" altLang="en-US" sz="4800" kern="0" dirty="0">
              <a:solidFill>
                <a:schemeClr val="accent2">
                  <a:lumMod val="50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6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10003382" y="4700189"/>
            <a:ext cx="221089" cy="221089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10337838" y="4425743"/>
            <a:ext cx="221089" cy="221089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각 삼각형 4">
            <a:extLst>
              <a:ext uri="{FF2B5EF4-FFF2-40B4-BE49-F238E27FC236}">
                <a16:creationId xmlns:a16="http://schemas.microsoft.com/office/drawing/2014/main" id="{204CB268-6156-4FA7-ACAA-CDDF86D9AB0B}"/>
              </a:ext>
            </a:extLst>
          </p:cNvPr>
          <p:cNvSpPr/>
          <p:nvPr/>
        </p:nvSpPr>
        <p:spPr>
          <a:xfrm flipH="1">
            <a:off x="10695447" y="4847529"/>
            <a:ext cx="221089" cy="221089"/>
          </a:xfrm>
          <a:prstGeom prst="ellipse">
            <a:avLst/>
          </a:prstGeom>
          <a:solidFill>
            <a:srgbClr val="6D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749176" y="4102040"/>
            <a:ext cx="221089" cy="221089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10397832" y="4149733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668733" y="4592484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11052678" y="4700189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10312056" y="5076495"/>
            <a:ext cx="83093" cy="83093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10162274" y="4021545"/>
            <a:ext cx="104881" cy="104881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10802965" y="4556849"/>
            <a:ext cx="121040" cy="12104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8840166" y="2519936"/>
            <a:ext cx="221089" cy="221089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174622" y="2245490"/>
            <a:ext cx="221089" cy="221089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각 삼각형 4">
            <a:extLst>
              <a:ext uri="{FF2B5EF4-FFF2-40B4-BE49-F238E27FC236}">
                <a16:creationId xmlns:a16="http://schemas.microsoft.com/office/drawing/2014/main" id="{204CB268-6156-4FA7-ACAA-CDDF86D9AB0B}"/>
              </a:ext>
            </a:extLst>
          </p:cNvPr>
          <p:cNvSpPr/>
          <p:nvPr/>
        </p:nvSpPr>
        <p:spPr>
          <a:xfrm flipH="1">
            <a:off x="9532231" y="2667276"/>
            <a:ext cx="221089" cy="221089"/>
          </a:xfrm>
          <a:prstGeom prst="ellipse">
            <a:avLst/>
          </a:prstGeom>
          <a:solidFill>
            <a:srgbClr val="6D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8585960" y="1921787"/>
            <a:ext cx="221089" cy="221089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234616" y="1969480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8505517" y="2412231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889462" y="2519936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148840" y="2896242"/>
            <a:ext cx="83093" cy="83093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8999058" y="1841292"/>
            <a:ext cx="104881" cy="104881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639749" y="2376596"/>
            <a:ext cx="121040" cy="12104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8215015" y="4050157"/>
            <a:ext cx="221089" cy="221089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8549471" y="3775711"/>
            <a:ext cx="221089" cy="221089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직각 삼각형 4">
            <a:extLst>
              <a:ext uri="{FF2B5EF4-FFF2-40B4-BE49-F238E27FC236}">
                <a16:creationId xmlns:a16="http://schemas.microsoft.com/office/drawing/2014/main" id="{204CB268-6156-4FA7-ACAA-CDDF86D9AB0B}"/>
              </a:ext>
            </a:extLst>
          </p:cNvPr>
          <p:cNvSpPr/>
          <p:nvPr/>
        </p:nvSpPr>
        <p:spPr>
          <a:xfrm flipH="1">
            <a:off x="8907080" y="4197497"/>
            <a:ext cx="221089" cy="221089"/>
          </a:xfrm>
          <a:prstGeom prst="ellipse">
            <a:avLst/>
          </a:prstGeom>
          <a:solidFill>
            <a:srgbClr val="6D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4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960809" y="3452008"/>
            <a:ext cx="221089" cy="221089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5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8609465" y="3499701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880366" y="3942452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264311" y="4050157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8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8523689" y="4426463"/>
            <a:ext cx="83093" cy="83093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9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8373907" y="3371513"/>
            <a:ext cx="104881" cy="104881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0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9014598" y="3906817"/>
            <a:ext cx="121040" cy="12104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1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7132663" y="5001879"/>
            <a:ext cx="221089" cy="221089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467119" y="4727433"/>
            <a:ext cx="221089" cy="221089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각 삼각형 4">
            <a:extLst>
              <a:ext uri="{FF2B5EF4-FFF2-40B4-BE49-F238E27FC236}">
                <a16:creationId xmlns:a16="http://schemas.microsoft.com/office/drawing/2014/main" id="{204CB268-6156-4FA7-ACAA-CDDF86D9AB0B}"/>
              </a:ext>
            </a:extLst>
          </p:cNvPr>
          <p:cNvSpPr/>
          <p:nvPr/>
        </p:nvSpPr>
        <p:spPr>
          <a:xfrm flipH="1">
            <a:off x="7824728" y="5149219"/>
            <a:ext cx="221089" cy="221089"/>
          </a:xfrm>
          <a:prstGeom prst="ellipse">
            <a:avLst/>
          </a:prstGeom>
          <a:solidFill>
            <a:srgbClr val="6D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6878457" y="4403730"/>
            <a:ext cx="221089" cy="221089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527113" y="4451423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6798014" y="4894174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8181959" y="5001879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441337" y="5378185"/>
            <a:ext cx="83093" cy="83093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7291555" y="4323235"/>
            <a:ext cx="104881" cy="104881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932246" y="4858539"/>
            <a:ext cx="121040" cy="12104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6320901" y="3294377"/>
            <a:ext cx="221089" cy="221089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6655357" y="3019931"/>
            <a:ext cx="221089" cy="221089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각 삼각형 4">
            <a:extLst>
              <a:ext uri="{FF2B5EF4-FFF2-40B4-BE49-F238E27FC236}">
                <a16:creationId xmlns:a16="http://schemas.microsoft.com/office/drawing/2014/main" id="{204CB268-6156-4FA7-ACAA-CDDF86D9AB0B}"/>
              </a:ext>
            </a:extLst>
          </p:cNvPr>
          <p:cNvSpPr/>
          <p:nvPr/>
        </p:nvSpPr>
        <p:spPr>
          <a:xfrm flipH="1">
            <a:off x="7012966" y="3441717"/>
            <a:ext cx="221089" cy="221089"/>
          </a:xfrm>
          <a:prstGeom prst="ellipse">
            <a:avLst/>
          </a:prstGeom>
          <a:solidFill>
            <a:srgbClr val="6D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6066695" y="2696228"/>
            <a:ext cx="221089" cy="221089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6715351" y="2743921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5986252" y="3186672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370197" y="3294377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6629575" y="3670683"/>
            <a:ext cx="83093" cy="83093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각 삼각형 6">
            <a:extLst>
              <a:ext uri="{FF2B5EF4-FFF2-40B4-BE49-F238E27FC236}">
                <a16:creationId xmlns:a16="http://schemas.microsoft.com/office/drawing/2014/main" id="{292CD2DA-4767-40EA-B3EE-110FB04FEE7C}"/>
              </a:ext>
            </a:extLst>
          </p:cNvPr>
          <p:cNvSpPr/>
          <p:nvPr/>
        </p:nvSpPr>
        <p:spPr>
          <a:xfrm flipH="1">
            <a:off x="6479793" y="2615733"/>
            <a:ext cx="104881" cy="104881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직각 삼각형 5">
            <a:extLst>
              <a:ext uri="{FF2B5EF4-FFF2-40B4-BE49-F238E27FC236}">
                <a16:creationId xmlns:a16="http://schemas.microsoft.com/office/drawing/2014/main" id="{5DCA8022-DC6E-4B13-BDB4-C1F63F937918}"/>
              </a:ext>
            </a:extLst>
          </p:cNvPr>
          <p:cNvSpPr/>
          <p:nvPr/>
        </p:nvSpPr>
        <p:spPr>
          <a:xfrm flipH="1">
            <a:off x="7120484" y="3151037"/>
            <a:ext cx="121040" cy="12104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5908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123</Words>
  <Application>Microsoft Office PowerPoint</Application>
  <PresentationFormat>와이드스크린</PresentationFormat>
  <Paragraphs>52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DX신문명조_TT</vt:lpstr>
      <vt:lpstr>HY강B</vt:lpstr>
      <vt:lpstr>Inter</vt:lpstr>
      <vt:lpstr>맑은 고딕</vt:lpstr>
      <vt:lpstr>배달의민족 도현</vt:lpstr>
      <vt:lpstr>배달의민족 한나체 Pro</vt:lpstr>
      <vt:lpstr>Arial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HAN</cp:lastModifiedBy>
  <cp:revision>78</cp:revision>
  <dcterms:created xsi:type="dcterms:W3CDTF">2019-10-01T03:27:45Z</dcterms:created>
  <dcterms:modified xsi:type="dcterms:W3CDTF">2020-12-03T04:55:26Z</dcterms:modified>
</cp:coreProperties>
</file>