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94" r:id="rId3"/>
    <p:sldId id="329" r:id="rId4"/>
    <p:sldId id="330" r:id="rId5"/>
    <p:sldId id="33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5" autoAdjust="0"/>
    <p:restoredTop sz="94901" autoAdjust="0"/>
  </p:normalViewPr>
  <p:slideViewPr>
    <p:cSldViewPr snapToGrid="0">
      <p:cViewPr varScale="1">
        <p:scale>
          <a:sx n="75" d="100"/>
          <a:sy n="75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0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4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3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2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5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1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38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52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17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1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09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15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8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6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3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9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6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0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5D068-E197-4F01-93F7-B33425C9A9F5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3CF3-E7C5-42DF-8047-4028D95FC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8041-C9E2-458B-8D37-481455E1F563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7BE1-A4B9-4BB8-9550-45DD7BB18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테이블, 노트북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1E751290-5756-490B-BEC4-34B1D2434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"/>
            <a:ext cx="7582617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 rot="10800000">
            <a:off x="-1687216" y="0"/>
            <a:ext cx="12438742" cy="6858000"/>
          </a:xfrm>
          <a:custGeom>
            <a:avLst/>
            <a:gdLst>
              <a:gd name="connsiteX0" fmla="*/ 0 w 12191999"/>
              <a:gd name="connsiteY0" fmla="*/ 0 h 6858000"/>
              <a:gd name="connsiteX1" fmla="*/ 3200400 w 12191999"/>
              <a:gd name="connsiteY1" fmla="*/ 0 h 6858000"/>
              <a:gd name="connsiteX2" fmla="*/ 7536541 w 12191999"/>
              <a:gd name="connsiteY2" fmla="*/ 4361541 h 6858000"/>
              <a:gd name="connsiteX3" fmla="*/ 11872683 w 12191999"/>
              <a:gd name="connsiteY3" fmla="*/ 0 h 6858000"/>
              <a:gd name="connsiteX4" fmla="*/ 12191999 w 12191999"/>
              <a:gd name="connsiteY4" fmla="*/ 0 h 6858000"/>
              <a:gd name="connsiteX5" fmla="*/ 12191999 w 12191999"/>
              <a:gd name="connsiteY5" fmla="*/ 6858000 h 6858000"/>
              <a:gd name="connsiteX6" fmla="*/ 12153899 w 12191999"/>
              <a:gd name="connsiteY6" fmla="*/ 6858000 h 6858000"/>
              <a:gd name="connsiteX7" fmla="*/ 12153899 w 12191999"/>
              <a:gd name="connsiteY7" fmla="*/ 199890 h 6858000"/>
              <a:gd name="connsiteX8" fmla="*/ 7745867 w 12191999"/>
              <a:gd name="connsiteY8" fmla="*/ 4616449 h 6858000"/>
              <a:gd name="connsiteX9" fmla="*/ 9983090 w 12191999"/>
              <a:gd name="connsiteY9" fmla="*/ 6858000 h 6858000"/>
              <a:gd name="connsiteX10" fmla="*/ 9562935 w 12191999"/>
              <a:gd name="connsiteY10" fmla="*/ 6858000 h 6858000"/>
              <a:gd name="connsiteX11" fmla="*/ 7534275 w 12191999"/>
              <a:gd name="connsiteY11" fmla="*/ 4833256 h 6858000"/>
              <a:gd name="connsiteX12" fmla="*/ 5505615 w 12191999"/>
              <a:gd name="connsiteY12" fmla="*/ 6858000 h 6858000"/>
              <a:gd name="connsiteX13" fmla="*/ 0 w 12191999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3200400" y="0"/>
                </a:lnTo>
                <a:lnTo>
                  <a:pt x="7536541" y="4361541"/>
                </a:lnTo>
                <a:lnTo>
                  <a:pt x="11872683" y="0"/>
                </a:lnTo>
                <a:lnTo>
                  <a:pt x="12191999" y="0"/>
                </a:lnTo>
                <a:lnTo>
                  <a:pt x="12191999" y="6858000"/>
                </a:lnTo>
                <a:lnTo>
                  <a:pt x="12153899" y="6858000"/>
                </a:lnTo>
                <a:lnTo>
                  <a:pt x="12153899" y="199890"/>
                </a:lnTo>
                <a:lnTo>
                  <a:pt x="7745867" y="4616449"/>
                </a:lnTo>
                <a:lnTo>
                  <a:pt x="9983090" y="6858000"/>
                </a:lnTo>
                <a:lnTo>
                  <a:pt x="9562935" y="6858000"/>
                </a:lnTo>
                <a:lnTo>
                  <a:pt x="7534275" y="4833256"/>
                </a:lnTo>
                <a:lnTo>
                  <a:pt x="550561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4865F0-D878-4EF7-860A-9C86428A8E87}"/>
              </a:ext>
            </a:extLst>
          </p:cNvPr>
          <p:cNvSpPr/>
          <p:nvPr/>
        </p:nvSpPr>
        <p:spPr>
          <a:xfrm>
            <a:off x="2819641" y="1099822"/>
            <a:ext cx="876728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400" b="1" dirty="0">
                <a:latin typeface="+mn-ea"/>
                <a:cs typeface="함초롬돋움" panose="020B0604000101010101" pitchFamily="50" charset="-127"/>
              </a:rPr>
              <a:t>KISTI Kaggle </a:t>
            </a:r>
          </a:p>
          <a:p>
            <a:pPr algn="r"/>
            <a:r>
              <a:rPr lang="en-US" altLang="ko-KR" sz="5400" b="1" dirty="0">
                <a:latin typeface="+mn-ea"/>
                <a:cs typeface="함초롬돋움" panose="020B0604000101010101" pitchFamily="50" charset="-127"/>
              </a:rPr>
              <a:t>Competition </a:t>
            </a:r>
          </a:p>
          <a:p>
            <a:pPr algn="r"/>
            <a:endParaRPr lang="en-US" altLang="ko-KR" sz="3200" b="1" dirty="0">
              <a:latin typeface="+mn-ea"/>
              <a:cs typeface="함초롬돋움" panose="020B0604000101010101" pitchFamily="50" charset="-127"/>
            </a:endParaRPr>
          </a:p>
          <a:p>
            <a:pPr algn="r"/>
            <a:r>
              <a:rPr lang="en-US" altLang="ko-KR" sz="3200" b="1" dirty="0">
                <a:latin typeface="+mn-ea"/>
                <a:cs typeface="함초롬돋움" panose="020B0604000101010101" pitchFamily="50" charset="-127"/>
              </a:rPr>
              <a:t>2020</a:t>
            </a:r>
            <a:r>
              <a:rPr lang="ko-KR" altLang="en-US" sz="3200" b="1" dirty="0">
                <a:latin typeface="+mn-ea"/>
                <a:cs typeface="함초롬돋움" panose="020B0604000101010101" pitchFamily="50" charset="-127"/>
              </a:rPr>
              <a:t>년 하반기 </a:t>
            </a:r>
            <a:r>
              <a:rPr lang="en-US" altLang="ko-KR" sz="3200" b="1" dirty="0">
                <a:latin typeface="+mn-ea"/>
                <a:cs typeface="함초롬돋움" panose="020B0604000101010101" pitchFamily="50" charset="-127"/>
              </a:rPr>
              <a:t>KISTI </a:t>
            </a:r>
            <a:r>
              <a:rPr lang="ko-KR" altLang="en-US" sz="3200" b="1" dirty="0">
                <a:latin typeface="+mn-ea"/>
                <a:cs typeface="함초롬돋움" panose="020B0604000101010101" pitchFamily="50" charset="-127"/>
              </a:rPr>
              <a:t>과학기술 </a:t>
            </a:r>
            <a:endParaRPr lang="en-US" altLang="ko-KR" sz="3200" b="1" dirty="0">
              <a:latin typeface="+mn-ea"/>
              <a:cs typeface="함초롬돋움" panose="020B0604000101010101" pitchFamily="50" charset="-127"/>
            </a:endParaRPr>
          </a:p>
          <a:p>
            <a:pPr algn="r"/>
            <a:r>
              <a:rPr lang="ko-KR" altLang="en-US" sz="3200" b="1" dirty="0">
                <a:latin typeface="+mn-ea"/>
                <a:cs typeface="함초롬돋움" panose="020B0604000101010101" pitchFamily="50" charset="-127"/>
              </a:rPr>
              <a:t>빅데이터 분석가 과정 </a:t>
            </a:r>
            <a:r>
              <a:rPr lang="ko-KR" altLang="en-US" sz="3200" b="1" dirty="0" err="1">
                <a:latin typeface="+mn-ea"/>
                <a:cs typeface="함초롬돋움" panose="020B0604000101010101" pitchFamily="50" charset="-127"/>
              </a:rPr>
              <a:t>캐글</a:t>
            </a:r>
            <a:r>
              <a:rPr lang="ko-KR" altLang="en-US" sz="3200" b="1" dirty="0">
                <a:latin typeface="+mn-ea"/>
                <a:cs typeface="함초롬돋움" panose="020B0604000101010101" pitchFamily="50" charset="-127"/>
              </a:rPr>
              <a:t> 대회</a:t>
            </a:r>
            <a:endParaRPr lang="ko-KR" altLang="en-US" sz="32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CA0D6A1-B560-4018-B4DC-54A3DA3DAB49}"/>
              </a:ext>
            </a:extLst>
          </p:cNvPr>
          <p:cNvSpPr txBox="1">
            <a:spLocks/>
          </p:cNvSpPr>
          <p:nvPr/>
        </p:nvSpPr>
        <p:spPr>
          <a:xfrm>
            <a:off x="10348130" y="5675811"/>
            <a:ext cx="2477589" cy="118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+mn-ea"/>
                <a:ea typeface="문체부 제목 돋음체" panose="020B0609000101010101" pitchFamily="49" charset="-127"/>
                <a:cs typeface="함초롬돋움" panose="020B0604000101010101" pitchFamily="50" charset="-127"/>
              </a:rPr>
              <a:t>홍수지</a:t>
            </a:r>
          </a:p>
        </p:txBody>
      </p:sp>
    </p:spTree>
    <p:extLst>
      <p:ext uri="{BB962C8B-B14F-4D97-AF65-F5344CB8AC3E}">
        <p14:creationId xmlns:p14="http://schemas.microsoft.com/office/powerpoint/2010/main" val="200770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5D5188-4D23-402F-A171-339835C2246B}"/>
              </a:ext>
            </a:extLst>
          </p:cNvPr>
          <p:cNvSpPr/>
          <p:nvPr/>
        </p:nvSpPr>
        <p:spPr>
          <a:xfrm>
            <a:off x="0" y="0"/>
            <a:ext cx="298978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DA8D56-2C1B-46C2-AE36-D91F3C8FC4F8}"/>
              </a:ext>
            </a:extLst>
          </p:cNvPr>
          <p:cNvGrpSpPr/>
          <p:nvPr/>
        </p:nvGrpSpPr>
        <p:grpSpPr>
          <a:xfrm>
            <a:off x="244696" y="382589"/>
            <a:ext cx="2561937" cy="2595334"/>
            <a:chOff x="4884906" y="3492245"/>
            <a:chExt cx="2561937" cy="259533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D8B9974-C9BE-45B9-9C56-5CD938E5E263}"/>
                </a:ext>
              </a:extLst>
            </p:cNvPr>
            <p:cNvGrpSpPr/>
            <p:nvPr/>
          </p:nvGrpSpPr>
          <p:grpSpPr>
            <a:xfrm>
              <a:off x="5247482" y="5117069"/>
              <a:ext cx="1180195" cy="537965"/>
              <a:chOff x="563658" y="1091472"/>
              <a:chExt cx="1180195" cy="5379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3D4B12A-9624-4B3A-A500-0A1D0942D7DB}"/>
                  </a:ext>
                </a:extLst>
              </p:cNvPr>
              <p:cNvSpPr/>
              <p:nvPr/>
            </p:nvSpPr>
            <p:spPr>
              <a:xfrm>
                <a:off x="1056581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E0D6D4"/>
                  </a:solidFill>
                  <a:effectLst/>
                  <a:uLnTx/>
                  <a:uFillTx/>
                  <a:latin typeface="아리따-돋움(TTF)-Light" panose="02020603020101020101" pitchFamily="18" charset="-127"/>
                  <a:ea typeface="아리따-돋움(TTF)-Light" panose="02020603020101020101" pitchFamily="18" charset="-127"/>
                  <a:cs typeface="+mn-cs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5CF8C27-BA52-4808-A0C6-69516BC5DAEE}"/>
                  </a:ext>
                </a:extLst>
              </p:cNvPr>
              <p:cNvGrpSpPr/>
              <p:nvPr/>
            </p:nvGrpSpPr>
            <p:grpSpPr>
              <a:xfrm>
                <a:off x="563658" y="1091472"/>
                <a:ext cx="1180195" cy="537965"/>
                <a:chOff x="563658" y="1091472"/>
                <a:chExt cx="1180195" cy="537965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C7241026-701F-4AF7-9D1F-8001084B5A99}"/>
                    </a:ext>
                  </a:extLst>
                </p:cNvPr>
                <p:cNvSpPr/>
                <p:nvPr/>
              </p:nvSpPr>
              <p:spPr>
                <a:xfrm>
                  <a:off x="563658" y="1091472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E0D6D4"/>
                    </a:solidFill>
                    <a:effectLst/>
                    <a:uLnTx/>
                    <a:uFillTx/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51D3DCB-48CD-4B4C-AF11-19369A0D5671}"/>
                    </a:ext>
                  </a:extLst>
                </p:cNvPr>
                <p:cNvSpPr/>
                <p:nvPr/>
              </p:nvSpPr>
              <p:spPr>
                <a:xfrm>
                  <a:off x="1559122" y="1106217"/>
                  <a:ext cx="1847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E0D6D4"/>
                    </a:solidFill>
                    <a:effectLst/>
                    <a:uLnTx/>
                    <a:uFillTx/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FAB8E4-0174-4B6C-A647-602611F51895}"/>
                </a:ext>
              </a:extLst>
            </p:cNvPr>
            <p:cNvSpPr/>
            <p:nvPr/>
          </p:nvSpPr>
          <p:spPr>
            <a:xfrm>
              <a:off x="4884906" y="3790822"/>
              <a:ext cx="2296757" cy="2296757"/>
            </a:xfrm>
            <a:prstGeom prst="rect">
              <a:avLst/>
            </a:prstGeom>
            <a:noFill/>
            <a:ln w="3175">
              <a:solidFill>
                <a:srgbClr val="E0D6D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F4A144-0A04-41A9-8F61-97EF4A92E09C}"/>
                </a:ext>
              </a:extLst>
            </p:cNvPr>
            <p:cNvSpPr/>
            <p:nvPr/>
          </p:nvSpPr>
          <p:spPr>
            <a:xfrm>
              <a:off x="6918875" y="3526837"/>
              <a:ext cx="527968" cy="527969"/>
            </a:xfrm>
            <a:prstGeom prst="rect">
              <a:avLst/>
            </a:prstGeom>
            <a:solidFill>
              <a:srgbClr val="E0D6D4"/>
            </a:solidFill>
            <a:ln>
              <a:solidFill>
                <a:srgbClr val="E0D6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6E091D-DEA9-4351-BC01-A8E10CF2ACA9}"/>
                </a:ext>
              </a:extLst>
            </p:cNvPr>
            <p:cNvSpPr/>
            <p:nvPr/>
          </p:nvSpPr>
          <p:spPr>
            <a:xfrm>
              <a:off x="5940918" y="4939200"/>
              <a:ext cx="1847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아리따-돋움(OTF)-Bold" panose="02020603020101020101" pitchFamily="18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4B011D-7A27-49E6-AC8B-05B85BE70805}"/>
                </a:ext>
              </a:extLst>
            </p:cNvPr>
            <p:cNvSpPr txBox="1"/>
            <p:nvPr/>
          </p:nvSpPr>
          <p:spPr>
            <a:xfrm>
              <a:off x="5202027" y="4116151"/>
              <a:ext cx="172354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E0D6D4"/>
                  </a:solidFill>
                  <a:effectLst/>
                  <a:uLnTx/>
                  <a:uFillTx/>
                  <a:latin typeface="아리따-돋움(OTF)-Bold" panose="02020603020101020101" pitchFamily="18" charset="-127"/>
                  <a:ea typeface="아리따-돋움(OTF)-Bold" panose="02020603020101020101" pitchFamily="18" charset="-127"/>
                  <a:cs typeface="+mn-cs"/>
                </a:rPr>
                <a:t>대회</a:t>
              </a:r>
              <a:endPara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E0D6D4"/>
                </a:solidFill>
                <a:effectLst/>
                <a:uLnTx/>
                <a:uFillTx/>
                <a:latin typeface="아리따-돋움(OTF)-Bold" panose="02020603020101020101" pitchFamily="18" charset="-127"/>
                <a:ea typeface="아리따-돋움(OTF)-Bold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E0D6D4"/>
                  </a:solidFill>
                  <a:effectLst/>
                  <a:uLnTx/>
                  <a:uFillTx/>
                  <a:latin typeface="아리따-돋움(OTF)-Bold" panose="02020603020101020101" pitchFamily="18" charset="-127"/>
                  <a:ea typeface="아리따-돋움(OTF)-Bold" panose="02020603020101020101" pitchFamily="18" charset="-127"/>
                  <a:cs typeface="+mn-cs"/>
                </a:rPr>
                <a:t>개요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379ACD-8044-46F9-8981-A8D9671BBF93}"/>
                </a:ext>
              </a:extLst>
            </p:cNvPr>
            <p:cNvSpPr txBox="1"/>
            <p:nvPr/>
          </p:nvSpPr>
          <p:spPr>
            <a:xfrm>
              <a:off x="5294712" y="3492245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4AAB-2B49-4A13-8FB1-68A99FF9CA9F}"/>
              </a:ext>
            </a:extLst>
          </p:cNvPr>
          <p:cNvSpPr/>
          <p:nvPr/>
        </p:nvSpPr>
        <p:spPr>
          <a:xfrm>
            <a:off x="4038436" y="4081360"/>
            <a:ext cx="29354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3200" dirty="0">
                <a:solidFill>
                  <a:prstClr val="black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대회 평가 기준</a:t>
            </a:r>
            <a:endParaRPr lang="en-US" altLang="ko-KR" sz="3200" dirty="0">
              <a:solidFill>
                <a:prstClr val="black"/>
              </a:solidFill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C8A6E7-9CEE-4C7D-87A7-21263CA968CF}"/>
              </a:ext>
            </a:extLst>
          </p:cNvPr>
          <p:cNvSpPr/>
          <p:nvPr/>
        </p:nvSpPr>
        <p:spPr>
          <a:xfrm>
            <a:off x="3904402" y="767878"/>
            <a:ext cx="3490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3200" dirty="0">
                <a:solidFill>
                  <a:prstClr val="black"/>
                </a:solidFill>
                <a:latin typeface="아리따-돋움(OTF)-SemiBold" panose="02020603020101020101" pitchFamily="18" charset="-127"/>
                <a:ea typeface="아리따-돋움(OTF)-SemiBold" panose="02020603020101020101" pitchFamily="18" charset="-127"/>
              </a:rPr>
              <a:t>대회 배경 및 목적</a:t>
            </a:r>
            <a:endParaRPr lang="en-US" altLang="ko-KR" sz="3200" dirty="0">
              <a:solidFill>
                <a:prstClr val="black"/>
              </a:solidFill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FDD56-99E1-485E-997B-2D91C042B697}"/>
              </a:ext>
            </a:extLst>
          </p:cNvPr>
          <p:cNvSpPr txBox="1"/>
          <p:nvPr/>
        </p:nvSpPr>
        <p:spPr>
          <a:xfrm>
            <a:off x="3802566" y="1451324"/>
            <a:ext cx="674415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역사상 가장 악명 높은 참사 타이타닉 호 침몰사건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기록된 데이터를 바탕으로 생존 가능성 높은 부류 분석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머신러닝</a:t>
            </a:r>
            <a:r>
              <a:rPr lang="ko-KR" altLang="en-US" sz="2000" dirty="0"/>
              <a:t> 모델 기반 승선한 사람들의 생존유무 예측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DF874-14A3-44CA-BF18-01344C6FEF29}"/>
              </a:ext>
            </a:extLst>
          </p:cNvPr>
          <p:cNvSpPr txBox="1"/>
          <p:nvPr/>
        </p:nvSpPr>
        <p:spPr>
          <a:xfrm>
            <a:off x="3906811" y="4777647"/>
            <a:ext cx="4378378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Leaderboard</a:t>
            </a:r>
            <a:r>
              <a:rPr lang="ko-KR" altLang="en-US" sz="2000" dirty="0"/>
              <a:t> 등록으로 </a:t>
            </a:r>
            <a:r>
              <a:rPr lang="en-US" altLang="ko-KR" sz="2000" dirty="0"/>
              <a:t>Score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Score </a:t>
            </a:r>
            <a:r>
              <a:rPr lang="ko-KR" altLang="en-US" sz="2000" dirty="0"/>
              <a:t>척도 </a:t>
            </a:r>
            <a:r>
              <a:rPr lang="en-US" altLang="ko-KR" sz="2000" dirty="0"/>
              <a:t>: Accuracy(</a:t>
            </a:r>
            <a:r>
              <a:rPr lang="ko-KR" altLang="en-US" sz="2000" dirty="0"/>
              <a:t>정확도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013614-10D4-486A-AAB0-F03A0E1CE8AC}"/>
              </a:ext>
            </a:extLst>
          </p:cNvPr>
          <p:cNvSpPr/>
          <p:nvPr/>
        </p:nvSpPr>
        <p:spPr>
          <a:xfrm>
            <a:off x="3213026" y="783940"/>
            <a:ext cx="576916" cy="568713"/>
          </a:xfrm>
          <a:prstGeom prst="rect">
            <a:avLst/>
          </a:prstGeom>
          <a:solidFill>
            <a:srgbClr val="E0D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5AB18B-FB18-45D9-9A1C-209F59D00919}"/>
              </a:ext>
            </a:extLst>
          </p:cNvPr>
          <p:cNvSpPr/>
          <p:nvPr/>
        </p:nvSpPr>
        <p:spPr>
          <a:xfrm>
            <a:off x="3225650" y="4081353"/>
            <a:ext cx="576916" cy="568713"/>
          </a:xfrm>
          <a:prstGeom prst="rect">
            <a:avLst/>
          </a:prstGeom>
          <a:solidFill>
            <a:srgbClr val="E0D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D4043-3E0B-4C22-A657-76E16B01D7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2BB797-D814-42FA-8091-12E56F0AA1C3}"/>
              </a:ext>
            </a:extLst>
          </p:cNvPr>
          <p:cNvSpPr/>
          <p:nvPr/>
        </p:nvSpPr>
        <p:spPr>
          <a:xfrm>
            <a:off x="3092645" y="522551"/>
            <a:ext cx="10890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endParaRPr lang="en-US" altLang="ko-KR" sz="3200" dirty="0">
              <a:solidFill>
                <a:prstClr val="black"/>
              </a:solidFill>
              <a:latin typeface="아리따-돋움(OTF)-SemiBold" panose="02020603020101020101" pitchFamily="18" charset="-127"/>
              <a:ea typeface="아리따-돋움(OTF)-Semi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AA91D0-71D6-48E2-B45A-19A654CFA070}"/>
              </a:ext>
            </a:extLst>
          </p:cNvPr>
          <p:cNvSpPr/>
          <p:nvPr/>
        </p:nvSpPr>
        <p:spPr>
          <a:xfrm>
            <a:off x="494399" y="399439"/>
            <a:ext cx="576916" cy="5687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C0B9C-E41D-4288-9CBA-5094E6E4FF1E}"/>
              </a:ext>
            </a:extLst>
          </p:cNvPr>
          <p:cNvSpPr txBox="1"/>
          <p:nvPr/>
        </p:nvSpPr>
        <p:spPr>
          <a:xfrm>
            <a:off x="1252535" y="360629"/>
            <a:ext cx="641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Feature Engineering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D0AB6-9196-4DFD-8767-A9B703D5BCF4}"/>
              </a:ext>
            </a:extLst>
          </p:cNvPr>
          <p:cNvSpPr txBox="1"/>
          <p:nvPr/>
        </p:nvSpPr>
        <p:spPr>
          <a:xfrm>
            <a:off x="794246" y="1051192"/>
            <a:ext cx="409165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</a:rPr>
              <a:t>[Baseline </a:t>
            </a:r>
            <a:r>
              <a:rPr lang="ko-KR" altLang="en-US" sz="2400" b="1" dirty="0">
                <a:latin typeface="+mn-ea"/>
              </a:rPr>
              <a:t>기준</a:t>
            </a:r>
            <a:r>
              <a:rPr lang="en-US" altLang="ko-KR" sz="2400" b="1" dirty="0">
                <a:latin typeface="+mn-ea"/>
              </a:rPr>
              <a:t>]</a:t>
            </a:r>
          </a:p>
          <a:p>
            <a:pPr algn="ctr"/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1. Null </a:t>
            </a:r>
            <a:r>
              <a:rPr lang="ko-KR" altLang="en-US" sz="2000" b="1" dirty="0">
                <a:latin typeface="+mn-ea"/>
              </a:rPr>
              <a:t>값 처리 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Age(Sex, </a:t>
            </a:r>
            <a:r>
              <a:rPr lang="en-US" altLang="ko-KR" sz="2000" b="1" dirty="0" err="1">
                <a:latin typeface="+mn-ea"/>
              </a:rPr>
              <a:t>initia</a:t>
            </a:r>
            <a:r>
              <a:rPr lang="ko-KR" altLang="en-US" sz="2000" b="1" dirty="0">
                <a:latin typeface="+mn-ea"/>
              </a:rPr>
              <a:t>항목추출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Embarked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2.</a:t>
            </a:r>
            <a:r>
              <a:rPr lang="ko-KR" altLang="en-US" sz="2000" b="1" dirty="0">
                <a:latin typeface="+mn-ea"/>
              </a:rPr>
              <a:t>연속형 데이터 수치화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Age(log</a:t>
            </a:r>
            <a:r>
              <a:rPr lang="ko-KR" altLang="en-US" sz="2000" b="1" dirty="0">
                <a:latin typeface="+mn-ea"/>
              </a:rPr>
              <a:t>처리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Embarked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Sex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3. One-hot encoding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Initial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+mn-ea"/>
              </a:rPr>
              <a:t>Embarked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4. Drop columns</a:t>
            </a:r>
          </a:p>
          <a:p>
            <a:endParaRPr lang="en-US" altLang="ko-KR" sz="2400" b="1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E48490-ECEE-45A6-895F-8CEDFE109679}"/>
              </a:ext>
            </a:extLst>
          </p:cNvPr>
          <p:cNvSpPr/>
          <p:nvPr/>
        </p:nvSpPr>
        <p:spPr>
          <a:xfrm>
            <a:off x="6343200" y="428537"/>
            <a:ext cx="576916" cy="5687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4E1A87-E3F4-4D19-8EB6-71101DA83E87}"/>
              </a:ext>
            </a:extLst>
          </p:cNvPr>
          <p:cNvSpPr txBox="1"/>
          <p:nvPr/>
        </p:nvSpPr>
        <p:spPr>
          <a:xfrm>
            <a:off x="7101336" y="389727"/>
            <a:ext cx="641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Model </a:t>
            </a:r>
            <a:endParaRPr lang="ko-KR" alt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1506C-B896-4E4B-8894-3AA2CA258FA9}"/>
              </a:ext>
            </a:extLst>
          </p:cNvPr>
          <p:cNvSpPr txBox="1"/>
          <p:nvPr/>
        </p:nvSpPr>
        <p:spPr>
          <a:xfrm>
            <a:off x="7060882" y="1051192"/>
            <a:ext cx="231198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RandomForest</a:t>
            </a:r>
            <a:endParaRPr lang="en-US" altLang="ko-KR" sz="2400" b="1" dirty="0"/>
          </a:p>
          <a:p>
            <a:r>
              <a:rPr lang="en-US" altLang="ko-KR" sz="2400" b="1" dirty="0"/>
              <a:t>Light GBM</a:t>
            </a:r>
          </a:p>
          <a:p>
            <a:r>
              <a:rPr lang="en-US" altLang="ko-KR" sz="2400" b="1" dirty="0" err="1"/>
              <a:t>Catboost</a:t>
            </a:r>
            <a:endParaRPr lang="en-US" altLang="ko-KR" sz="2400" b="1" dirty="0"/>
          </a:p>
          <a:p>
            <a:r>
              <a:rPr lang="en-US" altLang="ko-KR" sz="2400" b="1" dirty="0" err="1"/>
              <a:t>XGBoost</a:t>
            </a:r>
            <a:endParaRPr lang="en-US" altLang="ko-KR" sz="2400" b="1" dirty="0"/>
          </a:p>
          <a:p>
            <a:r>
              <a:rPr lang="en-US" altLang="ko-KR" sz="2400" b="1" dirty="0"/>
              <a:t>MLP</a:t>
            </a:r>
          </a:p>
          <a:p>
            <a:r>
              <a:rPr lang="en-US" altLang="ko-KR" sz="2400" b="1" dirty="0"/>
              <a:t>Ensemble</a:t>
            </a:r>
          </a:p>
          <a:p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BF87B-2089-484C-AA7A-0351F4247E68}"/>
              </a:ext>
            </a:extLst>
          </p:cNvPr>
          <p:cNvSpPr/>
          <p:nvPr/>
        </p:nvSpPr>
        <p:spPr>
          <a:xfrm>
            <a:off x="6373746" y="3962980"/>
            <a:ext cx="576916" cy="5687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1452F-3001-4059-987F-64314B0F945B}"/>
              </a:ext>
            </a:extLst>
          </p:cNvPr>
          <p:cNvSpPr txBox="1"/>
          <p:nvPr/>
        </p:nvSpPr>
        <p:spPr>
          <a:xfrm>
            <a:off x="7101335" y="3924170"/>
            <a:ext cx="641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Hyper Parameter </a:t>
            </a:r>
            <a:endParaRPr lang="ko-KR" altLang="en-US" sz="36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EFABB4-DCCC-41A0-9B03-0267C344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98" y="4712347"/>
            <a:ext cx="5191656" cy="19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C28F2F1-BC7B-4C3A-B50E-8C9247CF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순서도: 저장 데이터 17">
            <a:extLst>
              <a:ext uri="{FF2B5EF4-FFF2-40B4-BE49-F238E27FC236}">
                <a16:creationId xmlns:a16="http://schemas.microsoft.com/office/drawing/2014/main" id="{01347E01-1DF9-4763-8DD1-A9ABE142A785}"/>
              </a:ext>
            </a:extLst>
          </p:cNvPr>
          <p:cNvSpPr/>
          <p:nvPr/>
        </p:nvSpPr>
        <p:spPr>
          <a:xfrm>
            <a:off x="-3193576" y="-764275"/>
            <a:ext cx="14630400" cy="9130352"/>
          </a:xfrm>
          <a:prstGeom prst="flowChartOnlineStorag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01B829-C548-4FB2-ADB5-FA921F837349}"/>
              </a:ext>
            </a:extLst>
          </p:cNvPr>
          <p:cNvSpPr/>
          <p:nvPr/>
        </p:nvSpPr>
        <p:spPr>
          <a:xfrm>
            <a:off x="494399" y="399439"/>
            <a:ext cx="576916" cy="568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19648-910F-4213-90CF-35DE4518CDA0}"/>
              </a:ext>
            </a:extLst>
          </p:cNvPr>
          <p:cNvSpPr txBox="1"/>
          <p:nvPr/>
        </p:nvSpPr>
        <p:spPr>
          <a:xfrm>
            <a:off x="1252535" y="360629"/>
            <a:ext cx="641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Score</a:t>
            </a:r>
            <a:endParaRPr lang="ko-KR" altLang="en-US" sz="3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635F1-C3A2-4E1D-A3FC-5DF5F16C30EB}"/>
              </a:ext>
            </a:extLst>
          </p:cNvPr>
          <p:cNvSpPr/>
          <p:nvPr/>
        </p:nvSpPr>
        <p:spPr>
          <a:xfrm>
            <a:off x="515230" y="4285992"/>
            <a:ext cx="576916" cy="568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86058-B2F3-49A7-A73E-FF6F791BE44F}"/>
              </a:ext>
            </a:extLst>
          </p:cNvPr>
          <p:cNvSpPr txBox="1"/>
          <p:nvPr/>
        </p:nvSpPr>
        <p:spPr>
          <a:xfrm>
            <a:off x="1252535" y="4247184"/>
            <a:ext cx="641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느낀점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32069-5296-44A4-817E-6DECA21E5EAB}"/>
              </a:ext>
            </a:extLst>
          </p:cNvPr>
          <p:cNvSpPr txBox="1"/>
          <p:nvPr/>
        </p:nvSpPr>
        <p:spPr>
          <a:xfrm>
            <a:off x="1061859" y="4987488"/>
            <a:ext cx="45512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필사의 중요성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다양한 </a:t>
            </a:r>
            <a:r>
              <a:rPr lang="ko-KR" altLang="en-US" sz="2400" b="1" dirty="0" err="1">
                <a:solidFill>
                  <a:schemeClr val="bg1"/>
                </a:solidFill>
                <a:latin typeface="+mn-ea"/>
              </a:rPr>
              <a:t>전처리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 방법의 필요성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한가지 모델 집중 작업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1FF098-B211-4CDD-AD92-A81ABEF4CB48}"/>
              </a:ext>
            </a:extLst>
          </p:cNvPr>
          <p:cNvGrpSpPr/>
          <p:nvPr/>
        </p:nvGrpSpPr>
        <p:grpSpPr>
          <a:xfrm>
            <a:off x="3650259" y="399439"/>
            <a:ext cx="7886700" cy="4286250"/>
            <a:chOff x="3650259" y="399439"/>
            <a:chExt cx="7886700" cy="428625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A232678-4C5E-4672-B302-C0BE2BBE4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259" y="399439"/>
              <a:ext cx="7877175" cy="338137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A3E91AD-C155-441E-B9BC-F6E9CB882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0259" y="3780814"/>
              <a:ext cx="7886700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360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121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맑은 고딕</vt:lpstr>
      <vt:lpstr>아리따-돋움(OTF)-Bold</vt:lpstr>
      <vt:lpstr>아리따-돋움(OTF)-SemiBold</vt:lpstr>
      <vt:lpstr>아리따-돋움(TTF)-Light</vt:lpstr>
      <vt:lpstr>함초롬돋움</vt:lpstr>
      <vt:lpstr>Arial</vt:lpstr>
      <vt:lpstr>Wingdings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KISTI Kaggle Competition (4TH)  2020년 하반기  KISTI 과학기술 빅데이터 분석가 과정 캐글 대회</dc:title>
  <dc:creator>A7798</dc:creator>
  <cp:lastModifiedBy>A7798</cp:lastModifiedBy>
  <cp:revision>25</cp:revision>
  <dcterms:created xsi:type="dcterms:W3CDTF">2020-12-03T00:33:44Z</dcterms:created>
  <dcterms:modified xsi:type="dcterms:W3CDTF">2020-12-03T06:34:11Z</dcterms:modified>
</cp:coreProperties>
</file>