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Nunito"/>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1" roundtripDataSignature="AMtx7mi7uhO+wPnNiUeeTahkQy+cHJxt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650BBB-7BF4-4DA2-B70F-0BB628FD83AA}">
  <a:tblStyle styleId="{05650BBB-7BF4-4DA2-B70F-0BB628FD83A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Nunito-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Nunito-italic.fntdata"/><Relationship Id="rId12" Type="http://schemas.openxmlformats.org/officeDocument/2006/relationships/slide" Target="slides/slide6.xml"/><Relationship Id="rId34" Type="http://schemas.openxmlformats.org/officeDocument/2006/relationships/font" Target="fonts/Nunito-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Nunito-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ensorboard.dev/experiment/OHxcO4ibRdSnUmp28Kj8rw/#scalar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ensorboard.dev/experiment/SAZneIPoRv6F8HbkLaP8eQ/#scalar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https://tensorboard.dev/experiment/OHxcO4ibRdSnUmp28Kj8rw/#scalars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https://tensorboard.dev/experiment/SAZneIPoRv6F8HbkLaP8eQ/#scalars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248446eb248_0_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g248446eb248_0_4"/>
          <p:cNvGrpSpPr/>
          <p:nvPr/>
        </p:nvGrpSpPr>
        <p:grpSpPr>
          <a:xfrm>
            <a:off x="830392" y="1191256"/>
            <a:ext cx="745763" cy="45826"/>
            <a:chOff x="4580561" y="2589004"/>
            <a:chExt cx="1064464" cy="25200"/>
          </a:xfrm>
        </p:grpSpPr>
        <p:sp>
          <p:nvSpPr>
            <p:cNvPr id="12" name="Google Shape;12;g248446eb248_0_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248446eb248_0_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g248446eb248_0_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g248446eb248_0_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g248446eb248_0_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248446eb248_0_68"/>
          <p:cNvGrpSpPr/>
          <p:nvPr/>
        </p:nvGrpSpPr>
        <p:grpSpPr>
          <a:xfrm>
            <a:off x="830392" y="4169130"/>
            <a:ext cx="745763" cy="45826"/>
            <a:chOff x="4580561" y="2589004"/>
            <a:chExt cx="1064464" cy="25200"/>
          </a:xfrm>
        </p:grpSpPr>
        <p:sp>
          <p:nvSpPr>
            <p:cNvPr id="75" name="Google Shape;75;g248446eb248_0_6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248446eb248_0_6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g248446eb248_0_68"/>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g248446eb248_0_68"/>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g248446eb248_0_6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248446eb248_0_7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248446eb248_0_12"/>
          <p:cNvGrpSpPr/>
          <p:nvPr/>
        </p:nvGrpSpPr>
        <p:grpSpPr>
          <a:xfrm>
            <a:off x="830392" y="1191256"/>
            <a:ext cx="745763" cy="45826"/>
            <a:chOff x="4580561" y="2589004"/>
            <a:chExt cx="1064464" cy="25200"/>
          </a:xfrm>
        </p:grpSpPr>
        <p:sp>
          <p:nvSpPr>
            <p:cNvPr id="19" name="Google Shape;19;g248446eb248_0_1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248446eb248_0_1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g248446eb248_0_1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g248446eb248_0_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48446eb248_0_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g248446eb248_0_18"/>
          <p:cNvGrpSpPr/>
          <p:nvPr/>
        </p:nvGrpSpPr>
        <p:grpSpPr>
          <a:xfrm>
            <a:off x="830392" y="1191256"/>
            <a:ext cx="745763" cy="45826"/>
            <a:chOff x="4580561" y="2589004"/>
            <a:chExt cx="1064464" cy="25200"/>
          </a:xfrm>
        </p:grpSpPr>
        <p:sp>
          <p:nvSpPr>
            <p:cNvPr id="26" name="Google Shape;26;g248446eb248_0_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248446eb248_0_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g248446eb248_0_1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g248446eb248_0_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g248446eb248_0_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248446eb248_0_2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g248446eb248_0_26"/>
          <p:cNvGrpSpPr/>
          <p:nvPr/>
        </p:nvGrpSpPr>
        <p:grpSpPr>
          <a:xfrm>
            <a:off x="830392" y="1191256"/>
            <a:ext cx="745763" cy="45826"/>
            <a:chOff x="4580561" y="2589004"/>
            <a:chExt cx="1064464" cy="25200"/>
          </a:xfrm>
        </p:grpSpPr>
        <p:sp>
          <p:nvSpPr>
            <p:cNvPr id="34" name="Google Shape;34;g248446eb248_0_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248446eb248_0_2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g248446eb248_0_2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g248446eb248_0_26"/>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g248446eb248_0_26"/>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g248446eb248_0_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248446eb248_0_3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g248446eb248_0_35"/>
          <p:cNvGrpSpPr/>
          <p:nvPr/>
        </p:nvGrpSpPr>
        <p:grpSpPr>
          <a:xfrm>
            <a:off x="830392" y="1191256"/>
            <a:ext cx="745763" cy="45826"/>
            <a:chOff x="4580561" y="2589004"/>
            <a:chExt cx="1064464" cy="25200"/>
          </a:xfrm>
        </p:grpSpPr>
        <p:sp>
          <p:nvSpPr>
            <p:cNvPr id="43" name="Google Shape;43;g248446eb248_0_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248446eb248_0_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g248446eb248_0_3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g248446eb248_0_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248446eb248_0_4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g248446eb248_0_42"/>
          <p:cNvGrpSpPr/>
          <p:nvPr/>
        </p:nvGrpSpPr>
        <p:grpSpPr>
          <a:xfrm>
            <a:off x="830392" y="1191256"/>
            <a:ext cx="745763" cy="45826"/>
            <a:chOff x="4580561" y="2589004"/>
            <a:chExt cx="1064464" cy="25200"/>
          </a:xfrm>
        </p:grpSpPr>
        <p:sp>
          <p:nvSpPr>
            <p:cNvPr id="50" name="Google Shape;50;g248446eb248_0_4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248446eb248_0_4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g248446eb248_0_42"/>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g248446eb248_0_42"/>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g248446eb248_0_4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248446eb248_0_50"/>
          <p:cNvGrpSpPr/>
          <p:nvPr/>
        </p:nvGrpSpPr>
        <p:grpSpPr>
          <a:xfrm>
            <a:off x="830392" y="4169130"/>
            <a:ext cx="745763" cy="45826"/>
            <a:chOff x="4580561" y="2589004"/>
            <a:chExt cx="1064464" cy="25200"/>
          </a:xfrm>
        </p:grpSpPr>
        <p:sp>
          <p:nvSpPr>
            <p:cNvPr id="57" name="Google Shape;57;g248446eb248_0_5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248446eb248_0_5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g248446eb248_0_5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g248446eb248_0_5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248446eb248_0_5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g248446eb248_0_56"/>
          <p:cNvGrpSpPr/>
          <p:nvPr/>
        </p:nvGrpSpPr>
        <p:grpSpPr>
          <a:xfrm>
            <a:off x="830392" y="1191256"/>
            <a:ext cx="745763" cy="45826"/>
            <a:chOff x="4580561" y="2589004"/>
            <a:chExt cx="1064464" cy="25200"/>
          </a:xfrm>
        </p:grpSpPr>
        <p:sp>
          <p:nvSpPr>
            <p:cNvPr id="64" name="Google Shape;64;g248446eb248_0_5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248446eb248_0_5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g248446eb248_0_56"/>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g248446eb248_0_56"/>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g248446eb248_0_56"/>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g248446eb248_0_5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248446eb248_0_65"/>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g248446eb248_0_6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248446eb248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g248446eb248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g248446eb248_0_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c/ifood-2019-fgvc6/overview" TargetMode="External"/><Relationship Id="rId4" Type="http://schemas.openxmlformats.org/officeDocument/2006/relationships/hyperlink" Target="http://im2recipe.csail.mit.edu/dataset/download/" TargetMode="External"/><Relationship Id="rId5" Type="http://schemas.openxmlformats.org/officeDocument/2006/relationships/hyperlink" Target="http://data.csail.mit.edu/im2recipe/recipes_with_nutritional_info.js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Food Classification</a:t>
            </a:r>
            <a:endParaRPr/>
          </a:p>
        </p:txBody>
      </p:sp>
      <p:sp>
        <p:nvSpPr>
          <p:cNvPr id="87" name="Google Shape;87;p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Ki Sung Park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Architecture Diagram</a:t>
            </a:r>
            <a:endParaRPr/>
          </a:p>
        </p:txBody>
      </p:sp>
      <p:pic>
        <p:nvPicPr>
          <p:cNvPr id="143" name="Google Shape;143;p11"/>
          <p:cNvPicPr preferRelativeResize="0"/>
          <p:nvPr/>
        </p:nvPicPr>
        <p:blipFill rotWithShape="1">
          <a:blip r:embed="rId3">
            <a:alphaModFix/>
          </a:blip>
          <a:srcRect b="0" l="0" r="0" t="0"/>
          <a:stretch/>
        </p:blipFill>
        <p:spPr>
          <a:xfrm>
            <a:off x="273450" y="2285525"/>
            <a:ext cx="8707276" cy="196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Receipe Generation modules - Training stages </a:t>
            </a:r>
            <a:endParaRPr/>
          </a:p>
        </p:txBody>
      </p:sp>
      <p:sp>
        <p:nvSpPr>
          <p:cNvPr id="149" name="Google Shape;149;p1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sz="1800"/>
              <a:t>Build Vocabulary</a:t>
            </a:r>
            <a:endParaRPr sz="1800"/>
          </a:p>
          <a:p>
            <a:pPr indent="-342900" lvl="0" marL="457200" rtl="0" algn="l">
              <a:lnSpc>
                <a:spcPct val="115000"/>
              </a:lnSpc>
              <a:spcBef>
                <a:spcPts val="0"/>
              </a:spcBef>
              <a:spcAft>
                <a:spcPts val="0"/>
              </a:spcAft>
              <a:buSzPts val="1800"/>
              <a:buAutoNum type="arabicPeriod"/>
            </a:pPr>
            <a:r>
              <a:rPr lang="en" sz="1800"/>
              <a:t>Ingredient Prediction from image </a:t>
            </a:r>
            <a:endParaRPr sz="1800"/>
          </a:p>
          <a:p>
            <a:pPr indent="-342900" lvl="0" marL="457200" rtl="0" algn="l">
              <a:lnSpc>
                <a:spcPct val="115000"/>
              </a:lnSpc>
              <a:spcBef>
                <a:spcPts val="0"/>
              </a:spcBef>
              <a:spcAft>
                <a:spcPts val="0"/>
              </a:spcAft>
              <a:buSzPts val="1800"/>
              <a:buAutoNum type="arabicPeriod"/>
            </a:pPr>
            <a:r>
              <a:rPr lang="en" sz="1800"/>
              <a:t>Recipe generation from ingredients and images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ph type="title"/>
          </p:nvPr>
        </p:nvSpPr>
        <p:spPr>
          <a:xfrm>
            <a:off x="819150" y="2289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Cloud machine in Paperspace</a:t>
            </a:r>
            <a:endParaRPr/>
          </a:p>
        </p:txBody>
      </p:sp>
      <p:sp>
        <p:nvSpPr>
          <p:cNvPr id="155" name="Google Shape;155;p1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156" name="Google Shape;156;p13"/>
          <p:cNvPicPr preferRelativeResize="0"/>
          <p:nvPr/>
        </p:nvPicPr>
        <p:blipFill rotWithShape="1">
          <a:blip r:embed="rId3">
            <a:alphaModFix/>
          </a:blip>
          <a:srcRect b="0" l="0" r="0" t="0"/>
          <a:stretch/>
        </p:blipFill>
        <p:spPr>
          <a:xfrm>
            <a:off x="498600" y="1031250"/>
            <a:ext cx="7891648" cy="41924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4"/>
          <p:cNvSpPr txBox="1"/>
          <p:nvPr>
            <p:ph type="title"/>
          </p:nvPr>
        </p:nvSpPr>
        <p:spPr>
          <a:xfrm>
            <a:off x="727300" y="3470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Stage 1</a:t>
            </a:r>
            <a:endParaRPr/>
          </a:p>
        </p:txBody>
      </p:sp>
      <p:sp>
        <p:nvSpPr>
          <p:cNvPr id="162" name="Google Shape;162;p1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163" name="Google Shape;163;p14"/>
          <p:cNvPicPr preferRelativeResize="0"/>
          <p:nvPr/>
        </p:nvPicPr>
        <p:blipFill rotWithShape="1">
          <a:blip r:embed="rId3">
            <a:alphaModFix/>
          </a:blip>
          <a:srcRect b="0" l="0" r="0" t="0"/>
          <a:stretch/>
        </p:blipFill>
        <p:spPr>
          <a:xfrm>
            <a:off x="819150" y="1048250"/>
            <a:ext cx="7091248" cy="3767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727300" y="2682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Stage 2</a:t>
            </a:r>
            <a:endParaRPr/>
          </a:p>
        </p:txBody>
      </p:sp>
      <p:sp>
        <p:nvSpPr>
          <p:cNvPr id="169" name="Google Shape;169;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170" name="Google Shape;170;p15"/>
          <p:cNvPicPr preferRelativeResize="0"/>
          <p:nvPr/>
        </p:nvPicPr>
        <p:blipFill rotWithShape="1">
          <a:blip r:embed="rId3">
            <a:alphaModFix/>
          </a:blip>
          <a:srcRect b="0" l="0" r="0" t="0"/>
          <a:stretch/>
        </p:blipFill>
        <p:spPr>
          <a:xfrm>
            <a:off x="729450" y="985900"/>
            <a:ext cx="7826050" cy="41575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632525" y="1691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Training stage 3</a:t>
            </a:r>
            <a:endParaRPr/>
          </a:p>
        </p:txBody>
      </p:sp>
      <p:sp>
        <p:nvSpPr>
          <p:cNvPr id="176" name="Google Shape;176;p1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177" name="Google Shape;177;p16"/>
          <p:cNvPicPr preferRelativeResize="0"/>
          <p:nvPr/>
        </p:nvPicPr>
        <p:blipFill>
          <a:blip r:embed="rId3">
            <a:alphaModFix/>
          </a:blip>
          <a:stretch>
            <a:fillRect/>
          </a:stretch>
        </p:blipFill>
        <p:spPr>
          <a:xfrm>
            <a:off x="520500" y="723900"/>
            <a:ext cx="7897648" cy="4246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7"/>
          <p:cNvSpPr txBox="1"/>
          <p:nvPr>
            <p:ph type="title"/>
          </p:nvPr>
        </p:nvSpPr>
        <p:spPr>
          <a:xfrm>
            <a:off x="626713" y="2857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Tensorboard with loss metrics</a:t>
            </a:r>
            <a:endParaRPr/>
          </a:p>
        </p:txBody>
      </p:sp>
      <p:pic>
        <p:nvPicPr>
          <p:cNvPr id="183" name="Google Shape;183;p17"/>
          <p:cNvPicPr preferRelativeResize="0"/>
          <p:nvPr/>
        </p:nvPicPr>
        <p:blipFill>
          <a:blip r:embed="rId3">
            <a:alphaModFix/>
          </a:blip>
          <a:stretch>
            <a:fillRect/>
          </a:stretch>
        </p:blipFill>
        <p:spPr>
          <a:xfrm>
            <a:off x="1315338" y="1456998"/>
            <a:ext cx="6128475" cy="3198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Performance metrics</a:t>
            </a:r>
            <a:endParaRPr/>
          </a:p>
        </p:txBody>
      </p:sp>
      <p:graphicFrame>
        <p:nvGraphicFramePr>
          <p:cNvPr id="189" name="Google Shape;189;p18"/>
          <p:cNvGraphicFramePr/>
          <p:nvPr/>
        </p:nvGraphicFramePr>
        <p:xfrm>
          <a:off x="1232400" y="1800200"/>
          <a:ext cx="3000000" cy="3000000"/>
        </p:xfrm>
        <a:graphic>
          <a:graphicData uri="http://schemas.openxmlformats.org/drawingml/2006/table">
            <a:tbl>
              <a:tblPr>
                <a:noFill/>
                <a:tableStyleId>{05650BBB-7BF4-4DA2-B70F-0BB628FD83AA}</a:tableStyleId>
              </a:tblPr>
              <a:tblGrid>
                <a:gridCol w="2413000"/>
                <a:gridCol w="2413000"/>
                <a:gridCol w="24130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Stages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IoU</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 Score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Ingredient Prediction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32.11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48.61</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Receipe Generation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32.52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49.08</a:t>
                      </a:r>
                      <a:endParaRPr sz="1400" u="none" cap="none" strike="noStrike"/>
                    </a:p>
                  </a:txBody>
                  <a:tcPr marT="91425" marB="91425" marR="91425" marL="91425"/>
                </a:tc>
              </a:tr>
            </a:tbl>
          </a:graphicData>
        </a:graphic>
      </p:graphicFrame>
      <p:sp>
        <p:nvSpPr>
          <p:cNvPr id="190" name="Google Shape;190;p18"/>
          <p:cNvSpPr txBox="1"/>
          <p:nvPr/>
        </p:nvSpPr>
        <p:spPr>
          <a:xfrm>
            <a:off x="1143000" y="3790550"/>
            <a:ext cx="5784900" cy="4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Training time: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Each Epoch takes 16 minutes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We have evaluated with 400 epoches</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Calorie Estimation:</a:t>
            </a:r>
            <a:endParaRPr/>
          </a:p>
        </p:txBody>
      </p:sp>
      <p:sp>
        <p:nvSpPr>
          <p:cNvPr id="196" name="Google Shape;196;p19"/>
          <p:cNvSpPr txBox="1"/>
          <p:nvPr>
            <p:ph idx="1" type="body"/>
          </p:nvPr>
        </p:nvSpPr>
        <p:spPr>
          <a:xfrm>
            <a:off x="820950" y="1853850"/>
            <a:ext cx="7505700" cy="3155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From the ingredients generated from Recipe module, I have computed the Calorie for the dish</a:t>
            </a:r>
            <a:endParaRPr/>
          </a:p>
          <a:p>
            <a:pPr indent="-311150" lvl="0" marL="457200" rtl="0" algn="l">
              <a:lnSpc>
                <a:spcPct val="115000"/>
              </a:lnSpc>
              <a:spcBef>
                <a:spcPts val="0"/>
              </a:spcBef>
              <a:spcAft>
                <a:spcPts val="0"/>
              </a:spcAft>
              <a:buSzPts val="1300"/>
              <a:buChar char="●"/>
            </a:pPr>
            <a:r>
              <a:rPr lang="en"/>
              <a:t>Each recipe provided me the nutritional value for every 100 grams</a:t>
            </a:r>
            <a:endParaRPr/>
          </a:p>
          <a:p>
            <a:pPr indent="-298450" lvl="1" marL="914400" rtl="0" algn="l">
              <a:lnSpc>
                <a:spcPct val="115000"/>
              </a:lnSpc>
              <a:spcBef>
                <a:spcPts val="0"/>
              </a:spcBef>
              <a:spcAft>
                <a:spcPts val="0"/>
              </a:spcAft>
              <a:buSzPts val="1100"/>
              <a:buChar char="○"/>
            </a:pPr>
            <a:r>
              <a:rPr lang="en"/>
              <a:t>Fat/ Saturation</a:t>
            </a:r>
            <a:endParaRPr/>
          </a:p>
          <a:p>
            <a:pPr indent="-298450" lvl="2" marL="1371600" rtl="0" algn="l">
              <a:lnSpc>
                <a:spcPct val="115000"/>
              </a:lnSpc>
              <a:spcBef>
                <a:spcPts val="0"/>
              </a:spcBef>
              <a:spcAft>
                <a:spcPts val="0"/>
              </a:spcAft>
              <a:buSzPts val="1100"/>
              <a:buChar char="■"/>
            </a:pPr>
            <a:r>
              <a:rPr lang="en"/>
              <a:t>Every gram of fat has 37 kilojoules</a:t>
            </a:r>
            <a:endParaRPr/>
          </a:p>
          <a:p>
            <a:pPr indent="-298450" lvl="1" marL="914400" rtl="0" algn="l">
              <a:lnSpc>
                <a:spcPct val="115000"/>
              </a:lnSpc>
              <a:spcBef>
                <a:spcPts val="0"/>
              </a:spcBef>
              <a:spcAft>
                <a:spcPts val="0"/>
              </a:spcAft>
              <a:buSzPts val="1100"/>
              <a:buChar char="○"/>
            </a:pPr>
            <a:r>
              <a:rPr lang="en"/>
              <a:t>Protein</a:t>
            </a:r>
            <a:endParaRPr/>
          </a:p>
          <a:p>
            <a:pPr indent="-298450" lvl="2" marL="1371600" rtl="0" algn="l">
              <a:lnSpc>
                <a:spcPct val="115000"/>
              </a:lnSpc>
              <a:spcBef>
                <a:spcPts val="0"/>
              </a:spcBef>
              <a:spcAft>
                <a:spcPts val="0"/>
              </a:spcAft>
              <a:buSzPts val="1100"/>
              <a:buChar char="■"/>
            </a:pPr>
            <a:r>
              <a:rPr lang="en"/>
              <a:t>Every gram of protein has 17 kilojoules</a:t>
            </a:r>
            <a:endParaRPr/>
          </a:p>
          <a:p>
            <a:pPr indent="-298450" lvl="1" marL="914400" rtl="0" algn="l">
              <a:lnSpc>
                <a:spcPct val="115000"/>
              </a:lnSpc>
              <a:spcBef>
                <a:spcPts val="0"/>
              </a:spcBef>
              <a:spcAft>
                <a:spcPts val="0"/>
              </a:spcAft>
              <a:buSzPts val="1100"/>
              <a:buChar char="○"/>
            </a:pPr>
            <a:r>
              <a:rPr lang="en"/>
              <a:t>Sodium</a:t>
            </a:r>
            <a:endParaRPr/>
          </a:p>
          <a:p>
            <a:pPr indent="-298450" lvl="2" marL="1371600" rtl="0" algn="l">
              <a:lnSpc>
                <a:spcPct val="115000"/>
              </a:lnSpc>
              <a:spcBef>
                <a:spcPts val="0"/>
              </a:spcBef>
              <a:spcAft>
                <a:spcPts val="0"/>
              </a:spcAft>
              <a:buSzPts val="1100"/>
              <a:buChar char="■"/>
            </a:pPr>
            <a:r>
              <a:rPr lang="en"/>
              <a:t>Every gram of sodium has 8 kilojoules</a:t>
            </a:r>
            <a:endParaRPr/>
          </a:p>
          <a:p>
            <a:pPr indent="-298450" lvl="1" marL="914400" rtl="0" algn="l">
              <a:lnSpc>
                <a:spcPct val="115000"/>
              </a:lnSpc>
              <a:spcBef>
                <a:spcPts val="0"/>
              </a:spcBef>
              <a:spcAft>
                <a:spcPts val="0"/>
              </a:spcAft>
              <a:buSzPts val="1100"/>
              <a:buChar char="○"/>
            </a:pPr>
            <a:r>
              <a:rPr lang="en"/>
              <a:t>Sugar</a:t>
            </a:r>
            <a:endParaRPr/>
          </a:p>
          <a:p>
            <a:pPr indent="-298450" lvl="2" marL="1371600" rtl="0" algn="l">
              <a:lnSpc>
                <a:spcPct val="115000"/>
              </a:lnSpc>
              <a:spcBef>
                <a:spcPts val="0"/>
              </a:spcBef>
              <a:spcAft>
                <a:spcPts val="0"/>
              </a:spcAft>
              <a:buSzPts val="1100"/>
              <a:buChar char="■"/>
            </a:pPr>
            <a:r>
              <a:rPr lang="en"/>
              <a:t>Every gram of sugar has 17 kilojoules</a:t>
            </a:r>
            <a:endParaRPr/>
          </a:p>
          <a:p>
            <a:pPr indent="-311150" lvl="0" marL="457200" rtl="0" algn="l">
              <a:lnSpc>
                <a:spcPct val="115000"/>
              </a:lnSpc>
              <a:spcBef>
                <a:spcPts val="0"/>
              </a:spcBef>
              <a:spcAft>
                <a:spcPts val="0"/>
              </a:spcAft>
              <a:buSzPts val="1300"/>
              <a:buChar char="●"/>
            </a:pPr>
            <a:r>
              <a:rPr lang="en"/>
              <a:t>Every kilojoule has 0.239006 calories</a:t>
            </a:r>
            <a:endParaRPr/>
          </a:p>
          <a:p>
            <a:pPr indent="-311150" lvl="0" marL="457200" rtl="0" algn="l">
              <a:lnSpc>
                <a:spcPct val="115000"/>
              </a:lnSpc>
              <a:spcBef>
                <a:spcPts val="0"/>
              </a:spcBef>
              <a:spcAft>
                <a:spcPts val="0"/>
              </a:spcAft>
              <a:buSzPts val="1300"/>
              <a:buChar char="●"/>
            </a:pPr>
            <a:r>
              <a:rPr lang="en"/>
              <a:t>Using that information I used the following formula to estimate calories </a:t>
            </a:r>
            <a:endParaRPr/>
          </a:p>
          <a:p>
            <a:pPr indent="-298450" lvl="1" marL="914400" rtl="0" algn="l">
              <a:lnSpc>
                <a:spcPct val="115000"/>
              </a:lnSpc>
              <a:spcBef>
                <a:spcPts val="0"/>
              </a:spcBef>
              <a:spcAft>
                <a:spcPts val="0"/>
              </a:spcAft>
              <a:buSzPts val="1100"/>
              <a:buChar char="○"/>
            </a:pPr>
            <a:r>
              <a:rPr lang="en"/>
              <a:t>0.24((fat * 37) + (protein*17) + (sodium *8) + (sugar * 17)) = total calories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202" name="Google Shape;202;p2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203" name="Google Shape;203;p20"/>
          <p:cNvPicPr preferRelativeResize="0"/>
          <p:nvPr/>
        </p:nvPicPr>
        <p:blipFill rotWithShape="1">
          <a:blip r:embed="rId3">
            <a:alphaModFix/>
          </a:blip>
          <a:srcRect b="0" l="0" r="0" t="0"/>
          <a:stretch/>
        </p:blipFill>
        <p:spPr>
          <a:xfrm>
            <a:off x="0" y="63500"/>
            <a:ext cx="9144000" cy="5016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Purpose</a:t>
            </a:r>
            <a:endParaRPr/>
          </a:p>
        </p:txBody>
      </p:sp>
      <p:sp>
        <p:nvSpPr>
          <p:cNvPr id="93" name="Google Shape;93;p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n" sz="1600">
                <a:solidFill>
                  <a:srgbClr val="000000"/>
                </a:solidFill>
                <a:latin typeface="Nunito"/>
                <a:ea typeface="Nunito"/>
                <a:cs typeface="Nunito"/>
                <a:sym typeface="Nunito"/>
              </a:rPr>
              <a:t>People like to taste different cuisine and choose the most appealing food. They often are concerned about diet restrictions such as gluten-free, vegan, ketosis, peanut-allergy, and calorie count. I would like to provide an easy solution to making health and good looking foods that fit your daily calorie consumption limit. </a:t>
            </a:r>
            <a:endParaRPr sz="1600">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Technical challenges</a:t>
            </a:r>
            <a:endParaRPr/>
          </a:p>
        </p:txBody>
      </p:sp>
      <p:sp>
        <p:nvSpPr>
          <p:cNvPr id="209" name="Google Shape;209;p2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Food Classification multi-class classification weights tuning</a:t>
            </a:r>
            <a:endParaRPr sz="1900"/>
          </a:p>
          <a:p>
            <a:pPr indent="-349250" lvl="0" marL="457200" rtl="0" algn="l">
              <a:lnSpc>
                <a:spcPct val="115000"/>
              </a:lnSpc>
              <a:spcBef>
                <a:spcPts val="0"/>
              </a:spcBef>
              <a:spcAft>
                <a:spcPts val="0"/>
              </a:spcAft>
              <a:buSzPts val="1900"/>
              <a:buChar char="●"/>
            </a:pPr>
            <a:r>
              <a:rPr lang="en" sz="1900"/>
              <a:t>Receipe generation pipeline setup was difficult with tensorflow, pytorch and Cuda dependencies version</a:t>
            </a:r>
            <a:endParaRPr sz="1900"/>
          </a:p>
          <a:p>
            <a:pPr indent="-349250" lvl="0" marL="457200" rtl="0" algn="l">
              <a:lnSpc>
                <a:spcPct val="115000"/>
              </a:lnSpc>
              <a:spcBef>
                <a:spcPts val="0"/>
              </a:spcBef>
              <a:spcAft>
                <a:spcPts val="0"/>
              </a:spcAft>
              <a:buSzPts val="1900"/>
              <a:buChar char="●"/>
            </a:pPr>
            <a:r>
              <a:rPr lang="en" sz="1900"/>
              <a:t>Calorie estimation is computed on Raw vegetables which we fixed for cooking ingredients</a:t>
            </a:r>
            <a:endParaRPr sz="1900"/>
          </a:p>
          <a:p>
            <a:pPr indent="-349250" lvl="0" marL="457200" rtl="0" algn="l">
              <a:lnSpc>
                <a:spcPct val="115000"/>
              </a:lnSpc>
              <a:spcBef>
                <a:spcPts val="0"/>
              </a:spcBef>
              <a:spcAft>
                <a:spcPts val="0"/>
              </a:spcAft>
              <a:buSzPts val="1900"/>
              <a:buChar char="●"/>
            </a:pPr>
            <a:r>
              <a:rPr lang="en" sz="1900"/>
              <a:t>Merging the inference pipeline for three different modules </a:t>
            </a: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WebApp Demo</a:t>
            </a:r>
            <a:endParaRPr/>
          </a:p>
        </p:txBody>
      </p:sp>
      <p:sp>
        <p:nvSpPr>
          <p:cNvPr id="215" name="Google Shape;215;p2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Read an image</a:t>
            </a:r>
            <a:endParaRPr sz="2000"/>
          </a:p>
          <a:p>
            <a:pPr indent="-355600" lvl="0" marL="457200" rtl="0" algn="l">
              <a:lnSpc>
                <a:spcPct val="115000"/>
              </a:lnSpc>
              <a:spcBef>
                <a:spcPts val="0"/>
              </a:spcBef>
              <a:spcAft>
                <a:spcPts val="0"/>
              </a:spcAft>
              <a:buSzPts val="2000"/>
              <a:buChar char="-"/>
            </a:pPr>
            <a:r>
              <a:rPr lang="en" sz="2000"/>
              <a:t>Classify food category</a:t>
            </a:r>
            <a:endParaRPr sz="2000"/>
          </a:p>
          <a:p>
            <a:pPr indent="-355600" lvl="0" marL="457200" rtl="0" algn="l">
              <a:lnSpc>
                <a:spcPct val="115000"/>
              </a:lnSpc>
              <a:spcBef>
                <a:spcPts val="0"/>
              </a:spcBef>
              <a:spcAft>
                <a:spcPts val="0"/>
              </a:spcAft>
              <a:buSzPts val="2000"/>
              <a:buChar char="-"/>
            </a:pPr>
            <a:r>
              <a:rPr lang="en" sz="2000"/>
              <a:t>Generate Recipe</a:t>
            </a:r>
            <a:endParaRPr sz="2000"/>
          </a:p>
          <a:p>
            <a:pPr indent="-355600" lvl="0" marL="457200" rtl="0" algn="l">
              <a:lnSpc>
                <a:spcPct val="115000"/>
              </a:lnSpc>
              <a:spcBef>
                <a:spcPts val="0"/>
              </a:spcBef>
              <a:spcAft>
                <a:spcPts val="0"/>
              </a:spcAft>
              <a:buSzPts val="2000"/>
              <a:buChar char="-"/>
            </a:pPr>
            <a:r>
              <a:rPr lang="en" sz="2000"/>
              <a:t>Calculate Calorie</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729450" y="1322450"/>
            <a:ext cx="7688400" cy="1518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SzPts val="3200"/>
              <a:buNone/>
            </a:pPr>
            <a:r>
              <a:rPr lang="en" sz="3700">
                <a:latin typeface="Calibri"/>
                <a:ea typeface="Calibri"/>
                <a:cs typeface="Calibri"/>
                <a:sym typeface="Calibri"/>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Statements</a:t>
            </a:r>
            <a:endParaRPr/>
          </a:p>
        </p:txBody>
      </p:sp>
      <p:sp>
        <p:nvSpPr>
          <p:cNvPr id="99" name="Google Shape;99;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solidFill>
                  <a:srgbClr val="000000"/>
                </a:solidFill>
                <a:latin typeface="Nunito"/>
                <a:ea typeface="Nunito"/>
                <a:cs typeface="Nunito"/>
                <a:sym typeface="Nunito"/>
              </a:rPr>
              <a:t>The project focuses on three major problem statements:</a:t>
            </a:r>
            <a:endParaRPr sz="1400">
              <a:solidFill>
                <a:srgbClr val="000000"/>
              </a:solidFill>
              <a:latin typeface="Nunito"/>
              <a:ea typeface="Nunito"/>
              <a:cs typeface="Nunito"/>
              <a:sym typeface="Nunito"/>
            </a:endParaRPr>
          </a:p>
          <a:p>
            <a:pPr indent="-317500" lvl="0" marL="457200" rtl="0" algn="l">
              <a:lnSpc>
                <a:spcPct val="115000"/>
              </a:lnSpc>
              <a:spcBef>
                <a:spcPts val="160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Food Classification.</a:t>
            </a:r>
            <a:endParaRPr sz="1400">
              <a:solidFill>
                <a:srgbClr val="000000"/>
              </a:solidFill>
              <a:latin typeface="Nunito"/>
              <a:ea typeface="Nunito"/>
              <a:cs typeface="Nunito"/>
              <a:sym typeface="Nunito"/>
            </a:endParaRPr>
          </a:p>
          <a:p>
            <a:pPr indent="-317500" lvl="0" marL="457200" rtl="0" algn="l">
              <a:lnSpc>
                <a:spcPct val="115000"/>
              </a:lnSpc>
              <a:spcBef>
                <a:spcPts val="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Recipe Generation.</a:t>
            </a:r>
            <a:endParaRPr sz="1400">
              <a:solidFill>
                <a:srgbClr val="000000"/>
              </a:solidFill>
              <a:latin typeface="Nunito"/>
              <a:ea typeface="Nunito"/>
              <a:cs typeface="Nunito"/>
              <a:sym typeface="Nunito"/>
            </a:endParaRPr>
          </a:p>
          <a:p>
            <a:pPr indent="-317500" lvl="0" marL="457200" rtl="0" algn="l">
              <a:lnSpc>
                <a:spcPct val="115000"/>
              </a:lnSpc>
              <a:spcBef>
                <a:spcPts val="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Calorie Estimation.</a:t>
            </a:r>
            <a:endParaRPr sz="1400">
              <a:solidFill>
                <a:srgbClr val="000000"/>
              </a:solidFill>
              <a:latin typeface="Nunito"/>
              <a:ea typeface="Nunito"/>
              <a:cs typeface="Nunito"/>
              <a:sym typeface="Nunito"/>
            </a:endParaRPr>
          </a:p>
          <a:p>
            <a:pPr indent="0" lvl="0" marL="0" rtl="0" algn="just">
              <a:lnSpc>
                <a:spcPct val="115000"/>
              </a:lnSpc>
              <a:spcBef>
                <a:spcPts val="1600"/>
              </a:spcBef>
              <a:spcAft>
                <a:spcPts val="0"/>
              </a:spcAft>
              <a:buSzPts val="1300"/>
              <a:buNone/>
            </a:pPr>
            <a:r>
              <a:rPr lang="en" sz="1400">
                <a:solidFill>
                  <a:srgbClr val="000000"/>
                </a:solidFill>
                <a:latin typeface="Nunito"/>
                <a:ea typeface="Nunito"/>
                <a:cs typeface="Nunito"/>
                <a:sym typeface="Nunito"/>
              </a:rPr>
              <a:t>From the image of food captured, I determine the classification of food (such as donut, samosa, red curry), identify the calorie count and describe the cooking procedure of the food. With this information, an informed decision can be made on making the item or not.</a:t>
            </a:r>
            <a:endParaRPr sz="1400">
              <a:solidFill>
                <a:srgbClr val="000000"/>
              </a:solidFill>
              <a:latin typeface="Nunito"/>
              <a:ea typeface="Nunito"/>
              <a:cs typeface="Nunito"/>
              <a:sym typeface="Nunito"/>
            </a:endParaRPr>
          </a:p>
          <a:p>
            <a:pPr indent="0" lvl="0" marL="0" rtl="0" algn="l">
              <a:lnSpc>
                <a:spcPct val="115000"/>
              </a:lnSpc>
              <a:spcBef>
                <a:spcPts val="1200"/>
              </a:spcBef>
              <a:spcAft>
                <a:spcPts val="1600"/>
              </a:spcAft>
              <a:buSzPts val="13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Datasets</a:t>
            </a:r>
            <a:endParaRPr/>
          </a:p>
        </p:txBody>
      </p:sp>
      <p:sp>
        <p:nvSpPr>
          <p:cNvPr id="105" name="Google Shape;105;p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AutoNum type="arabicPeriod"/>
            </a:pPr>
            <a:r>
              <a:rPr lang="en" sz="1600">
                <a:solidFill>
                  <a:srgbClr val="000000"/>
                </a:solidFill>
                <a:latin typeface="Nunito"/>
                <a:ea typeface="Nunito"/>
                <a:cs typeface="Nunito"/>
                <a:sym typeface="Nunito"/>
              </a:rPr>
              <a:t>Food Classification:</a:t>
            </a:r>
            <a:r>
              <a:rPr lang="en" sz="1600">
                <a:latin typeface="Nunito"/>
                <a:ea typeface="Nunito"/>
                <a:cs typeface="Nunito"/>
                <a:sym typeface="Nunito"/>
              </a:rPr>
              <a:t> </a:t>
            </a:r>
            <a:r>
              <a:rPr lang="en" sz="1600" u="sng">
                <a:solidFill>
                  <a:schemeClr val="hlink"/>
                </a:solidFill>
                <a:highlight>
                  <a:srgbClr val="FFFFFF"/>
                </a:highlight>
                <a:latin typeface="Nunito"/>
                <a:ea typeface="Nunito"/>
                <a:cs typeface="Nunito"/>
                <a:sym typeface="Nunito"/>
                <a:hlinkClick r:id="rId3"/>
              </a:rPr>
              <a:t>iFood</a:t>
            </a:r>
            <a:r>
              <a:rPr lang="en" sz="1600">
                <a:solidFill>
                  <a:srgbClr val="000000"/>
                </a:solidFill>
                <a:latin typeface="Nunito"/>
                <a:ea typeface="Nunito"/>
                <a:cs typeface="Nunito"/>
                <a:sym typeface="Nunito"/>
              </a:rPr>
              <a:t>. This </a:t>
            </a:r>
            <a:r>
              <a:rPr lang="en" sz="1600">
                <a:solidFill>
                  <a:srgbClr val="000000"/>
                </a:solidFill>
                <a:highlight>
                  <a:srgbClr val="FFFFFF"/>
                </a:highlight>
                <a:latin typeface="Nunito"/>
                <a:ea typeface="Nunito"/>
                <a:cs typeface="Nunito"/>
                <a:sym typeface="Nunito"/>
              </a:rPr>
              <a:t>dataset has 251 fine-grained (prepared) food categories with 118475 training images, 11994 validation images and 28377 test images.</a:t>
            </a:r>
            <a:endParaRPr sz="1600">
              <a:solidFill>
                <a:srgbClr val="000000"/>
              </a:solidFill>
              <a:highlight>
                <a:srgbClr val="FFFFFF"/>
              </a:highlight>
              <a:latin typeface="Nunito"/>
              <a:ea typeface="Nunito"/>
              <a:cs typeface="Nunito"/>
              <a:sym typeface="Nunito"/>
            </a:endParaRPr>
          </a:p>
          <a:p>
            <a:pPr indent="-330200" lvl="0" marL="457200" rtl="0" algn="l">
              <a:lnSpc>
                <a:spcPct val="115000"/>
              </a:lnSpc>
              <a:spcBef>
                <a:spcPts val="0"/>
              </a:spcBef>
              <a:spcAft>
                <a:spcPts val="0"/>
              </a:spcAft>
              <a:buClr>
                <a:srgbClr val="000000"/>
              </a:buClr>
              <a:buSzPts val="1600"/>
              <a:buFont typeface="Nunito"/>
              <a:buAutoNum type="arabicPeriod"/>
            </a:pPr>
            <a:r>
              <a:rPr lang="en" sz="1600">
                <a:solidFill>
                  <a:srgbClr val="000000"/>
                </a:solidFill>
                <a:highlight>
                  <a:srgbClr val="FFFFFF"/>
                </a:highlight>
                <a:latin typeface="Nunito"/>
                <a:ea typeface="Nunito"/>
                <a:cs typeface="Nunito"/>
                <a:sym typeface="Nunito"/>
              </a:rPr>
              <a:t>Recipe Generation: </a:t>
            </a:r>
            <a:r>
              <a:rPr lang="en" sz="1600" u="sng">
                <a:solidFill>
                  <a:schemeClr val="hlink"/>
                </a:solidFill>
                <a:highlight>
                  <a:srgbClr val="FFFFFF"/>
                </a:highlight>
                <a:latin typeface="Nunito"/>
                <a:ea typeface="Nunito"/>
                <a:cs typeface="Nunito"/>
                <a:sym typeface="Nunito"/>
                <a:hlinkClick r:id="rId4"/>
              </a:rPr>
              <a:t>Recipe1M</a:t>
            </a:r>
            <a:r>
              <a:rPr lang="en" sz="1600">
                <a:solidFill>
                  <a:srgbClr val="000000"/>
                </a:solidFill>
                <a:highlight>
                  <a:srgbClr val="FFFFFF"/>
                </a:highlight>
                <a:latin typeface="Nunito"/>
                <a:ea typeface="Nunito"/>
                <a:cs typeface="Nunito"/>
                <a:sym typeface="Nunito"/>
              </a:rPr>
              <a:t>. This dataset has training images of size 94GB, validation images of size 21GB, and test images of size 20GB.</a:t>
            </a:r>
            <a:endParaRPr sz="1600">
              <a:solidFill>
                <a:srgbClr val="000000"/>
              </a:solidFill>
              <a:highlight>
                <a:srgbClr val="FFFFFF"/>
              </a:highlight>
              <a:latin typeface="Nunito"/>
              <a:ea typeface="Nunito"/>
              <a:cs typeface="Nunito"/>
              <a:sym typeface="Nunito"/>
            </a:endParaRPr>
          </a:p>
          <a:p>
            <a:pPr indent="-330200" lvl="0" marL="457200" rtl="0" algn="l">
              <a:lnSpc>
                <a:spcPct val="115000"/>
              </a:lnSpc>
              <a:spcBef>
                <a:spcPts val="0"/>
              </a:spcBef>
              <a:spcAft>
                <a:spcPts val="0"/>
              </a:spcAft>
              <a:buClr>
                <a:srgbClr val="000000"/>
              </a:buClr>
              <a:buSzPts val="1600"/>
              <a:buFont typeface="Nunito"/>
              <a:buAutoNum type="arabicPeriod"/>
            </a:pPr>
            <a:r>
              <a:rPr lang="en" sz="1600">
                <a:solidFill>
                  <a:srgbClr val="000000"/>
                </a:solidFill>
                <a:highlight>
                  <a:srgbClr val="FFFFFF"/>
                </a:highlight>
                <a:latin typeface="Nunito"/>
                <a:ea typeface="Nunito"/>
                <a:cs typeface="Nunito"/>
                <a:sym typeface="Nunito"/>
              </a:rPr>
              <a:t>Calorie Estimation: </a:t>
            </a:r>
            <a:r>
              <a:rPr lang="en" sz="1600" u="sng">
                <a:solidFill>
                  <a:schemeClr val="hlink"/>
                </a:solidFill>
                <a:highlight>
                  <a:srgbClr val="FFFFFF"/>
                </a:highlight>
                <a:latin typeface="Nunito"/>
                <a:ea typeface="Nunito"/>
                <a:cs typeface="Nunito"/>
                <a:sym typeface="Nunito"/>
                <a:hlinkClick r:id="rId5"/>
              </a:rPr>
              <a:t>Recipe with Nutritional Info</a:t>
            </a:r>
            <a:r>
              <a:rPr lang="en" sz="1600">
                <a:solidFill>
                  <a:srgbClr val="000000"/>
                </a:solidFill>
                <a:highlight>
                  <a:srgbClr val="FFFFFF"/>
                </a:highlight>
                <a:latin typeface="Nunito"/>
                <a:ea typeface="Nunito"/>
                <a:cs typeface="Nunito"/>
                <a:sym typeface="Nunito"/>
              </a:rPr>
              <a:t>. This contains nutritional information scraped from Recipe websites which includes the ingredients present in the dish, nutrition per ingredient, values per 100g, title, units, URL, and weights per ingredients.</a:t>
            </a:r>
            <a:endParaRPr sz="1600">
              <a:solidFill>
                <a:srgbClr val="000000"/>
              </a:solidFill>
              <a:highlight>
                <a:srgbClr val="FFFFFF"/>
              </a:highlight>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Food Classification</a:t>
            </a:r>
            <a:endParaRPr/>
          </a:p>
        </p:txBody>
      </p:sp>
      <p:sp>
        <p:nvSpPr>
          <p:cNvPr id="111" name="Google Shape;111;p5"/>
          <p:cNvSpPr txBox="1"/>
          <p:nvPr>
            <p:ph idx="1" type="body"/>
          </p:nvPr>
        </p:nvSpPr>
        <p:spPr>
          <a:xfrm>
            <a:off x="819150" y="1990725"/>
            <a:ext cx="5794500" cy="2448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n" sz="1400">
                <a:solidFill>
                  <a:srgbClr val="000000"/>
                </a:solidFill>
                <a:highlight>
                  <a:srgbClr val="FFFFFF"/>
                </a:highlight>
                <a:latin typeface="Nunito"/>
                <a:ea typeface="Nunito"/>
                <a:cs typeface="Nunito"/>
                <a:sym typeface="Nunito"/>
              </a:rPr>
              <a:t>Food classification is a challenging problem due to the large number of food categories, high visual similarity between different food categories. </a:t>
            </a:r>
            <a:endParaRPr sz="1400">
              <a:solidFill>
                <a:srgbClr val="000000"/>
              </a:solidFill>
              <a:highlight>
                <a:srgbClr val="FFFFFF"/>
              </a:highlight>
              <a:latin typeface="Nunito"/>
              <a:ea typeface="Nunito"/>
              <a:cs typeface="Nunito"/>
              <a:sym typeface="Nunito"/>
            </a:endParaRPr>
          </a:p>
          <a:p>
            <a:pPr indent="0" lvl="0" marL="0" rtl="0" algn="just">
              <a:lnSpc>
                <a:spcPct val="115000"/>
              </a:lnSpc>
              <a:spcBef>
                <a:spcPts val="1600"/>
              </a:spcBef>
              <a:spcAft>
                <a:spcPts val="0"/>
              </a:spcAft>
              <a:buSzPts val="1300"/>
              <a:buNone/>
            </a:pPr>
            <a:r>
              <a:rPr lang="en" sz="1400">
                <a:solidFill>
                  <a:srgbClr val="000000"/>
                </a:solidFill>
                <a:highlight>
                  <a:srgbClr val="FFFFFF"/>
                </a:highlight>
                <a:latin typeface="Nunito"/>
                <a:ea typeface="Nunito"/>
                <a:cs typeface="Nunito"/>
                <a:sym typeface="Nunito"/>
              </a:rPr>
              <a:t>It’s multi-class classification problem to predict the 251 fine-grained food-category label given a food image.</a:t>
            </a:r>
            <a:endParaRPr sz="1400">
              <a:solidFill>
                <a:srgbClr val="24292E"/>
              </a:solidFill>
              <a:highlight>
                <a:srgbClr val="FFFFFF"/>
              </a:highlight>
              <a:latin typeface="Nunito"/>
              <a:ea typeface="Nunito"/>
              <a:cs typeface="Nunito"/>
              <a:sym typeface="Nunito"/>
            </a:endParaRPr>
          </a:p>
          <a:p>
            <a:pPr indent="0" lvl="0" marL="0" rtl="0" algn="just">
              <a:lnSpc>
                <a:spcPct val="115000"/>
              </a:lnSpc>
              <a:spcBef>
                <a:spcPts val="1600"/>
              </a:spcBef>
              <a:spcAft>
                <a:spcPts val="0"/>
              </a:spcAft>
              <a:buSzPts val="1300"/>
              <a:buNone/>
            </a:pPr>
            <a:r>
              <a:t/>
            </a:r>
            <a:endParaRPr sz="1400">
              <a:solidFill>
                <a:srgbClr val="24292E"/>
              </a:solidFill>
              <a:highlight>
                <a:srgbClr val="FFFFFF"/>
              </a:highlight>
              <a:latin typeface="Nunito"/>
              <a:ea typeface="Nunito"/>
              <a:cs typeface="Nunito"/>
              <a:sym typeface="Nunito"/>
            </a:endParaRPr>
          </a:p>
          <a:p>
            <a:pPr indent="0" lvl="0" marL="0" rtl="0" algn="just">
              <a:lnSpc>
                <a:spcPct val="115000"/>
              </a:lnSpc>
              <a:spcBef>
                <a:spcPts val="1600"/>
              </a:spcBef>
              <a:spcAft>
                <a:spcPts val="1600"/>
              </a:spcAft>
              <a:buSzPts val="1300"/>
              <a:buNone/>
            </a:pPr>
            <a:r>
              <a:t/>
            </a:r>
            <a:endParaRPr sz="1400">
              <a:solidFill>
                <a:srgbClr val="24292E"/>
              </a:solidFill>
              <a:highlight>
                <a:srgbClr val="FFFFFF"/>
              </a:highlight>
              <a:latin typeface="Nunito"/>
              <a:ea typeface="Nunito"/>
              <a:cs typeface="Nunito"/>
              <a:sym typeface="Nunito"/>
            </a:endParaRPr>
          </a:p>
        </p:txBody>
      </p:sp>
      <p:pic>
        <p:nvPicPr>
          <p:cNvPr id="112" name="Google Shape;112;p5"/>
          <p:cNvPicPr preferRelativeResize="0"/>
          <p:nvPr/>
        </p:nvPicPr>
        <p:blipFill rotWithShape="1">
          <a:blip r:embed="rId3">
            <a:alphaModFix/>
          </a:blip>
          <a:srcRect b="3288" l="0" r="55890" t="0"/>
          <a:stretch/>
        </p:blipFill>
        <p:spPr>
          <a:xfrm>
            <a:off x="6613525" y="84625"/>
            <a:ext cx="2339124" cy="49742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Various Alternatives Explored</a:t>
            </a:r>
            <a:endParaRPr/>
          </a:p>
        </p:txBody>
      </p:sp>
      <p:sp>
        <p:nvSpPr>
          <p:cNvPr id="118" name="Google Shape;118;p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Nunito"/>
              <a:buAutoNum type="arabicPeriod"/>
            </a:pPr>
            <a:r>
              <a:rPr lang="en" sz="1400">
                <a:solidFill>
                  <a:srgbClr val="000000"/>
                </a:solidFill>
                <a:highlight>
                  <a:srgbClr val="FFFFFF"/>
                </a:highlight>
                <a:latin typeface="Nunito"/>
                <a:ea typeface="Nunito"/>
                <a:cs typeface="Nunito"/>
                <a:sym typeface="Nunito"/>
              </a:rPr>
              <a:t>Transfer Learning involving VGG16 model trained with ImageNet weights and changing the output layer with the custom CNN architecture with adam optimizer. The model performed poorly after 24 epochs. </a:t>
            </a:r>
            <a:endParaRPr sz="1400">
              <a:solidFill>
                <a:srgbClr val="000000"/>
              </a:solidFill>
              <a:highlight>
                <a:srgbClr val="FFFFFF"/>
              </a:highlight>
              <a:latin typeface="Nunito"/>
              <a:ea typeface="Nunito"/>
              <a:cs typeface="Nunito"/>
              <a:sym typeface="Nunito"/>
            </a:endParaRPr>
          </a:p>
          <a:p>
            <a:pPr indent="-317500" lvl="0" marL="457200" rtl="0" algn="l">
              <a:lnSpc>
                <a:spcPct val="115000"/>
              </a:lnSpc>
              <a:spcBef>
                <a:spcPts val="0"/>
              </a:spcBef>
              <a:spcAft>
                <a:spcPts val="0"/>
              </a:spcAft>
              <a:buClr>
                <a:srgbClr val="000000"/>
              </a:buClr>
              <a:buSzPts val="1400"/>
              <a:buFont typeface="Nunito"/>
              <a:buAutoNum type="arabicPeriod"/>
            </a:pPr>
            <a:r>
              <a:rPr lang="en" sz="1400">
                <a:solidFill>
                  <a:srgbClr val="000000"/>
                </a:solidFill>
                <a:highlight>
                  <a:srgbClr val="FFFFFF"/>
                </a:highlight>
                <a:latin typeface="Nunito"/>
                <a:ea typeface="Nunito"/>
                <a:cs typeface="Nunito"/>
                <a:sym typeface="Nunito"/>
              </a:rPr>
              <a:t>Since VGG16 needs an SGD optimizer. VGG16 pre-trained model was trained with SGD optimizer. The results were similar to that of the model trained with Adam.</a:t>
            </a:r>
            <a:endParaRPr sz="1400">
              <a:solidFill>
                <a:srgbClr val="000000"/>
              </a:solidFill>
              <a:highlight>
                <a:srgbClr val="FFFFFF"/>
              </a:highlight>
              <a:latin typeface="Nunito"/>
              <a:ea typeface="Nunito"/>
              <a:cs typeface="Nunito"/>
              <a:sym typeface="Nunito"/>
            </a:endParaRPr>
          </a:p>
          <a:p>
            <a:pPr indent="-317500" lvl="0" marL="457200" rtl="0" algn="l">
              <a:lnSpc>
                <a:spcPct val="115000"/>
              </a:lnSpc>
              <a:spcBef>
                <a:spcPts val="0"/>
              </a:spcBef>
              <a:spcAft>
                <a:spcPts val="0"/>
              </a:spcAft>
              <a:buClr>
                <a:srgbClr val="000000"/>
              </a:buClr>
              <a:buSzPts val="1400"/>
              <a:buFont typeface="Nunito"/>
              <a:buAutoNum type="arabicPeriod"/>
            </a:pPr>
            <a:r>
              <a:rPr lang="en" sz="1400">
                <a:solidFill>
                  <a:srgbClr val="000000"/>
                </a:solidFill>
                <a:highlight>
                  <a:srgbClr val="FFFFFF"/>
                </a:highlight>
                <a:latin typeface="Nunito"/>
                <a:ea typeface="Nunito"/>
                <a:cs typeface="Nunito"/>
                <a:sym typeface="Nunito"/>
              </a:rPr>
              <a:t>Train all the layers of VGG16 with appropriate layers on top. The model gave better results but didn’t provide substantial change in the accuracy after 60 epochs. </a:t>
            </a:r>
            <a:endParaRPr sz="1400">
              <a:solidFill>
                <a:srgbClr val="000000"/>
              </a:solidFill>
              <a:highlight>
                <a:srgbClr val="FFFFFF"/>
              </a:highlight>
              <a:latin typeface="Nunito"/>
              <a:ea typeface="Nunito"/>
              <a:cs typeface="Nunito"/>
              <a:sym typeface="Nunito"/>
            </a:endParaRPr>
          </a:p>
          <a:p>
            <a:pPr indent="-317500" lvl="0" marL="457200" rtl="0" algn="l">
              <a:lnSpc>
                <a:spcPct val="115000"/>
              </a:lnSpc>
              <a:spcBef>
                <a:spcPts val="0"/>
              </a:spcBef>
              <a:spcAft>
                <a:spcPts val="0"/>
              </a:spcAft>
              <a:buClr>
                <a:srgbClr val="000000"/>
              </a:buClr>
              <a:buSzPts val="1400"/>
              <a:buFont typeface="Nunito"/>
              <a:buAutoNum type="arabicPeriod"/>
            </a:pPr>
            <a:r>
              <a:rPr lang="en" sz="1400">
                <a:solidFill>
                  <a:srgbClr val="212121"/>
                </a:solidFill>
                <a:highlight>
                  <a:srgbClr val="FFFFFF"/>
                </a:highlight>
                <a:latin typeface="Nunito"/>
                <a:ea typeface="Nunito"/>
                <a:cs typeface="Nunito"/>
                <a:sym typeface="Nunito"/>
              </a:rPr>
              <a:t>Finetune Inceptionv3 pretrained model with L2 kernel regularizer with a penalty of 0.05 in FC layer, SGD optimizer with learning rate of 0.0001 and 0.9 momentum.</a:t>
            </a:r>
            <a:endParaRPr sz="1400">
              <a:solidFill>
                <a:srgbClr val="000000"/>
              </a:solidFill>
              <a:highlight>
                <a:srgbClr val="FFFFFF"/>
              </a:highlight>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7"/>
          <p:cNvPicPr preferRelativeResize="0"/>
          <p:nvPr/>
        </p:nvPicPr>
        <p:blipFill rotWithShape="1">
          <a:blip r:embed="rId3">
            <a:alphaModFix/>
          </a:blip>
          <a:srcRect b="559" l="0" r="0" t="-560"/>
          <a:stretch/>
        </p:blipFill>
        <p:spPr>
          <a:xfrm>
            <a:off x="2242600" y="193375"/>
            <a:ext cx="2879278" cy="4838700"/>
          </a:xfrm>
          <a:prstGeom prst="rect">
            <a:avLst/>
          </a:prstGeom>
          <a:noFill/>
          <a:ln>
            <a:noFill/>
          </a:ln>
        </p:spPr>
      </p:pic>
      <p:pic>
        <p:nvPicPr>
          <p:cNvPr id="124" name="Google Shape;124;p7"/>
          <p:cNvPicPr preferRelativeResize="0"/>
          <p:nvPr/>
        </p:nvPicPr>
        <p:blipFill>
          <a:blip r:embed="rId4">
            <a:alphaModFix/>
          </a:blip>
          <a:stretch>
            <a:fillRect/>
          </a:stretch>
        </p:blipFill>
        <p:spPr>
          <a:xfrm>
            <a:off x="5964178" y="152400"/>
            <a:ext cx="2787650"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Recipe Generation</a:t>
            </a:r>
            <a:endParaRPr/>
          </a:p>
        </p:txBody>
      </p:sp>
      <p:sp>
        <p:nvSpPr>
          <p:cNvPr id="130" name="Google Shape;130;p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n" sz="1400">
                <a:solidFill>
                  <a:srgbClr val="000000"/>
                </a:solidFill>
                <a:latin typeface="Nunito"/>
                <a:ea typeface="Nunito"/>
                <a:cs typeface="Nunito"/>
                <a:sym typeface="Nunito"/>
              </a:rPr>
              <a:t>Recipe Generation problem is resolved by three major sub-networks - </a:t>
            </a:r>
            <a:endParaRPr sz="1400">
              <a:solidFill>
                <a:srgbClr val="000000"/>
              </a:solidFill>
              <a:latin typeface="Nunito"/>
              <a:ea typeface="Nunito"/>
              <a:cs typeface="Nunito"/>
              <a:sym typeface="Nunito"/>
            </a:endParaRPr>
          </a:p>
          <a:p>
            <a:pPr indent="-317500" lvl="0" marL="457200" rtl="0" algn="just">
              <a:lnSpc>
                <a:spcPct val="115000"/>
              </a:lnSpc>
              <a:spcBef>
                <a:spcPts val="160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Food understanding (Extracting ingredients)</a:t>
            </a:r>
            <a:endParaRPr sz="1400">
              <a:solidFill>
                <a:srgbClr val="000000"/>
              </a:solidFill>
              <a:latin typeface="Nunito"/>
              <a:ea typeface="Nunito"/>
              <a:cs typeface="Nunito"/>
              <a:sym typeface="Nunito"/>
            </a:endParaRPr>
          </a:p>
          <a:p>
            <a:pPr indent="-317500" lvl="0" marL="457200" rtl="0" algn="just">
              <a:lnSpc>
                <a:spcPct val="115000"/>
              </a:lnSpc>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Multi-label classification (Detecting the food title)</a:t>
            </a:r>
            <a:endParaRPr sz="1400">
              <a:solidFill>
                <a:srgbClr val="000000"/>
              </a:solidFill>
              <a:latin typeface="Nunito"/>
              <a:ea typeface="Nunito"/>
              <a:cs typeface="Nunito"/>
              <a:sym typeface="Nunito"/>
            </a:endParaRPr>
          </a:p>
          <a:p>
            <a:pPr indent="-317500" lvl="0" marL="457200" rtl="0" algn="just">
              <a:lnSpc>
                <a:spcPct val="115000"/>
              </a:lnSpc>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conditional text generation (NLP). (Preparing recipe)</a:t>
            </a:r>
            <a:endParaRPr sz="1400">
              <a:solidFill>
                <a:srgbClr val="000000"/>
              </a:solidFill>
              <a:latin typeface="Nunito"/>
              <a:ea typeface="Nunito"/>
              <a:cs typeface="Nunito"/>
              <a:sym typeface="Nunito"/>
            </a:endParaRPr>
          </a:p>
          <a:p>
            <a:pPr indent="0" lvl="0" marL="457200" rtl="0" algn="just">
              <a:lnSpc>
                <a:spcPct val="115000"/>
              </a:lnSpc>
              <a:spcBef>
                <a:spcPts val="1600"/>
              </a:spcBef>
              <a:spcAft>
                <a:spcPts val="0"/>
              </a:spcAft>
              <a:buSzPts val="1300"/>
              <a:buNone/>
            </a:pPr>
            <a:r>
              <a:rPr lang="en" sz="1400">
                <a:solidFill>
                  <a:srgbClr val="000000"/>
                </a:solidFill>
                <a:latin typeface="Nunito"/>
                <a:ea typeface="Nunito"/>
                <a:cs typeface="Nunito"/>
                <a:sym typeface="Nunito"/>
              </a:rPr>
              <a:t>The pipeline extracts the image representation with resnet-50 encoder and obtain the ingredients.  </a:t>
            </a:r>
            <a:endParaRPr sz="1400">
              <a:solidFill>
                <a:srgbClr val="000000"/>
              </a:solidFill>
              <a:latin typeface="Nunito"/>
              <a:ea typeface="Nunito"/>
              <a:cs typeface="Nunito"/>
              <a:sym typeface="Nunito"/>
            </a:endParaRPr>
          </a:p>
          <a:p>
            <a:pPr indent="0" lvl="0" marL="457200" rtl="0" algn="just">
              <a:lnSpc>
                <a:spcPct val="115000"/>
              </a:lnSpc>
              <a:spcBef>
                <a:spcPts val="1600"/>
              </a:spcBef>
              <a:spcAft>
                <a:spcPts val="0"/>
              </a:spcAft>
              <a:buSzPts val="1300"/>
              <a:buNone/>
            </a:pPr>
            <a:r>
              <a:rPr lang="en" sz="1400">
                <a:solidFill>
                  <a:srgbClr val="000000"/>
                </a:solidFill>
                <a:latin typeface="Nunito"/>
                <a:ea typeface="Nunito"/>
                <a:cs typeface="Nunito"/>
                <a:sym typeface="Nunito"/>
              </a:rPr>
              <a:t>Recipes are generated with identified ingredients into human readable format.</a:t>
            </a:r>
            <a:endParaRPr sz="1400">
              <a:solidFill>
                <a:srgbClr val="000000"/>
              </a:solidFill>
              <a:latin typeface="Nunito"/>
              <a:ea typeface="Nunito"/>
              <a:cs typeface="Nunito"/>
              <a:sym typeface="Nunito"/>
            </a:endParaRPr>
          </a:p>
          <a:p>
            <a:pPr indent="0" lvl="0" marL="457200" rtl="0" algn="just">
              <a:lnSpc>
                <a:spcPct val="115000"/>
              </a:lnSpc>
              <a:spcBef>
                <a:spcPts val="1600"/>
              </a:spcBef>
              <a:spcAft>
                <a:spcPts val="1600"/>
              </a:spcAft>
              <a:buSzPts val="1300"/>
              <a:buNone/>
            </a:pPr>
            <a:r>
              <a:t/>
            </a:r>
            <a:endParaRPr sz="1400">
              <a:solidFill>
                <a:srgbClr val="2D3B45"/>
              </a:solidFill>
              <a:highlight>
                <a:srgbClr val="FFFFFF"/>
              </a:highlight>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136" name="Google Shape;136;p1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137" name="Google Shape;137;p10"/>
          <p:cNvPicPr preferRelativeResize="0"/>
          <p:nvPr/>
        </p:nvPicPr>
        <p:blipFill rotWithShape="1">
          <a:blip r:embed="rId3">
            <a:alphaModFix/>
          </a:blip>
          <a:srcRect b="0" l="0" r="0" t="0"/>
          <a:stretch/>
        </p:blipFill>
        <p:spPr>
          <a:xfrm>
            <a:off x="0" y="66675"/>
            <a:ext cx="9144000" cy="5010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