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8288000" cy="10287000"/>
  <p:notesSz cx="6858000" cy="9144000"/>
  <p:embeddedFontLst>
    <p:embeddedFont>
      <p:font typeface="Bold Ink" charset="1" panose="00000500000000000000"/>
      <p:regular r:id="rId23"/>
    </p:embeddedFont>
    <p:embeddedFont>
      <p:font typeface="Akzidenz-Grotesk" charset="1" panose="02000503030000020003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2562626">
            <a:off x="-4715177" y="7433767"/>
            <a:ext cx="9430353" cy="4715177"/>
            <a:chOff x="0" y="0"/>
            <a:chExt cx="812800" cy="40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2562626">
            <a:off x="-456827" y="10338182"/>
            <a:ext cx="4661316" cy="2330658"/>
            <a:chOff x="0" y="0"/>
            <a:chExt cx="812800" cy="406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-2562626">
            <a:off x="14966490" y="-1328888"/>
            <a:ext cx="9430353" cy="4715177"/>
            <a:chOff x="0" y="0"/>
            <a:chExt cx="812800" cy="4064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-2562626">
            <a:off x="15583791" y="-2142757"/>
            <a:ext cx="4661316" cy="2330658"/>
            <a:chOff x="0" y="0"/>
            <a:chExt cx="812800" cy="4064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-2562626">
            <a:off x="14067202" y="9359478"/>
            <a:ext cx="3710089" cy="1855044"/>
            <a:chOff x="0" y="0"/>
            <a:chExt cx="812800" cy="4064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-2562626">
            <a:off x="1166334" y="-824125"/>
            <a:ext cx="3726595" cy="1863298"/>
            <a:chOff x="0" y="0"/>
            <a:chExt cx="812800" cy="4064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3029631" y="3056079"/>
            <a:ext cx="12228738" cy="20941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909"/>
              </a:lnSpc>
            </a:pPr>
            <a:r>
              <a:rPr lang="en-US" sz="17540">
                <a:solidFill>
                  <a:srgbClr val="545454"/>
                </a:solidFill>
                <a:latin typeface="Bold Ink"/>
                <a:ea typeface="Bold Ink"/>
                <a:cs typeface="Bold Ink"/>
                <a:sym typeface="Bold Ink"/>
              </a:rPr>
              <a:t>AFYALINK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4050290" y="6836131"/>
            <a:ext cx="10187420" cy="966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14"/>
              </a:lnSpc>
              <a:spcBef>
                <a:spcPct val="0"/>
              </a:spcBef>
            </a:pPr>
            <a:r>
              <a:rPr lang="en-US" sz="50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Presented by Arnold</a:t>
            </a:r>
            <a:r>
              <a:rPr lang="en-US" sz="50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 Kisuri 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2562626">
            <a:off x="-4763849" y="7784323"/>
            <a:ext cx="8132490" cy="4066245"/>
            <a:chOff x="0" y="0"/>
            <a:chExt cx="812800" cy="40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2562626">
            <a:off x="-1091559" y="10289015"/>
            <a:ext cx="4019797" cy="2009899"/>
            <a:chOff x="0" y="0"/>
            <a:chExt cx="812800" cy="406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-2562626">
            <a:off x="16834249" y="-1957617"/>
            <a:ext cx="7426779" cy="4332254"/>
            <a:chOff x="0" y="0"/>
            <a:chExt cx="696691" cy="4064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96691" cy="406400"/>
            </a:xfrm>
            <a:custGeom>
              <a:avLst/>
              <a:gdLst/>
              <a:ahLst/>
              <a:cxnLst/>
              <a:rect r="r" b="b" t="t" l="l"/>
              <a:pathLst>
                <a:path h="406400" w="696691">
                  <a:moveTo>
                    <a:pt x="493491" y="0"/>
                  </a:moveTo>
                  <a:cubicBezTo>
                    <a:pt x="605715" y="0"/>
                    <a:pt x="696691" y="90976"/>
                    <a:pt x="696691" y="203200"/>
                  </a:cubicBezTo>
                  <a:cubicBezTo>
                    <a:pt x="696691" y="315424"/>
                    <a:pt x="605715" y="406400"/>
                    <a:pt x="493491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696691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-2562626">
            <a:off x="16327816" y="-2285619"/>
            <a:ext cx="4282768" cy="2141384"/>
            <a:chOff x="0" y="0"/>
            <a:chExt cx="812800" cy="4064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-2562626">
            <a:off x="13101516" y="9777072"/>
            <a:ext cx="3710089" cy="1855044"/>
            <a:chOff x="0" y="0"/>
            <a:chExt cx="812800" cy="4064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-2562626">
            <a:off x="2456406" y="-1520449"/>
            <a:ext cx="2750824" cy="1863298"/>
            <a:chOff x="0" y="0"/>
            <a:chExt cx="599977" cy="4064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599977" cy="406400"/>
            </a:xfrm>
            <a:custGeom>
              <a:avLst/>
              <a:gdLst/>
              <a:ahLst/>
              <a:cxnLst/>
              <a:rect r="r" b="b" t="t" l="l"/>
              <a:pathLst>
                <a:path h="406400" w="599977">
                  <a:moveTo>
                    <a:pt x="396777" y="0"/>
                  </a:moveTo>
                  <a:cubicBezTo>
                    <a:pt x="509001" y="0"/>
                    <a:pt x="599977" y="90976"/>
                    <a:pt x="599977" y="203200"/>
                  </a:cubicBezTo>
                  <a:cubicBezTo>
                    <a:pt x="599977" y="315424"/>
                    <a:pt x="509001" y="406400"/>
                    <a:pt x="396777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599977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028700" y="1314450"/>
            <a:ext cx="16467862" cy="1085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50"/>
              </a:lnSpc>
            </a:pPr>
            <a:r>
              <a:rPr lang="en-US" sz="9000">
                <a:solidFill>
                  <a:srgbClr val="545454"/>
                </a:solidFill>
                <a:latin typeface="Bold Ink"/>
                <a:ea typeface="Bold Ink"/>
                <a:cs typeface="Bold Ink"/>
                <a:sym typeface="Bold Ink"/>
              </a:rPr>
              <a:t>AUTHENTICATION SYSTEM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2519752" y="2508852"/>
            <a:ext cx="13248497" cy="41685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34"/>
              </a:lnSpc>
            </a:pPr>
          </a:p>
          <a:p>
            <a:pPr algn="l" marL="838150" indent="-419075" lvl="1">
              <a:lnSpc>
                <a:spcPts val="5434"/>
              </a:lnSpc>
              <a:buFont typeface="Arial"/>
              <a:buChar char="•"/>
            </a:pPr>
            <a:r>
              <a:rPr lang="en-US" sz="38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JWT Implementation</a:t>
            </a:r>
          </a:p>
          <a:p>
            <a:pPr algn="l" marL="838150" indent="-419075" lvl="1">
              <a:lnSpc>
                <a:spcPts val="5434"/>
              </a:lnSpc>
              <a:buFont typeface="Arial"/>
              <a:buChar char="•"/>
            </a:pPr>
            <a:r>
              <a:rPr lang="en-US" sz="38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Login Flow</a:t>
            </a:r>
          </a:p>
          <a:p>
            <a:pPr algn="l" marL="838150" indent="-419075" lvl="1">
              <a:lnSpc>
                <a:spcPts val="5434"/>
              </a:lnSpc>
              <a:buFont typeface="Arial"/>
              <a:buChar char="•"/>
            </a:pPr>
            <a:r>
              <a:rPr lang="en-US" sz="38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Token Management</a:t>
            </a:r>
          </a:p>
          <a:p>
            <a:pPr algn="l" marL="838150" indent="-419075" lvl="1">
              <a:lnSpc>
                <a:spcPts val="5434"/>
              </a:lnSpc>
              <a:buFont typeface="Arial"/>
              <a:buChar char="•"/>
            </a:pPr>
            <a:r>
              <a:rPr lang="en-US" sz="38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Security Measures</a:t>
            </a:r>
          </a:p>
          <a:p>
            <a:pPr algn="l">
              <a:lnSpc>
                <a:spcPts val="5434"/>
              </a:lnSpc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2562626">
            <a:off x="2456406" y="-1520449"/>
            <a:ext cx="2750824" cy="1863298"/>
            <a:chOff x="0" y="0"/>
            <a:chExt cx="599977" cy="40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99977" cy="406400"/>
            </a:xfrm>
            <a:custGeom>
              <a:avLst/>
              <a:gdLst/>
              <a:ahLst/>
              <a:cxnLst/>
              <a:rect r="r" b="b" t="t" l="l"/>
              <a:pathLst>
                <a:path h="406400" w="599977">
                  <a:moveTo>
                    <a:pt x="396777" y="0"/>
                  </a:moveTo>
                  <a:cubicBezTo>
                    <a:pt x="509001" y="0"/>
                    <a:pt x="599977" y="90976"/>
                    <a:pt x="599977" y="203200"/>
                  </a:cubicBezTo>
                  <a:cubicBezTo>
                    <a:pt x="599977" y="315424"/>
                    <a:pt x="509001" y="406400"/>
                    <a:pt x="396777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99977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99159" y="1737678"/>
            <a:ext cx="5816636" cy="3548065"/>
          </a:xfrm>
          <a:custGeom>
            <a:avLst/>
            <a:gdLst/>
            <a:ahLst/>
            <a:cxnLst/>
            <a:rect r="r" b="b" t="t" l="l"/>
            <a:pathLst>
              <a:path h="3548065" w="5816636">
                <a:moveTo>
                  <a:pt x="0" y="0"/>
                </a:moveTo>
                <a:lnTo>
                  <a:pt x="5816636" y="0"/>
                </a:lnTo>
                <a:lnTo>
                  <a:pt x="5816636" y="3548065"/>
                </a:lnTo>
                <a:lnTo>
                  <a:pt x="0" y="354806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823" r="-8009" b="-6828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062485" y="5982743"/>
            <a:ext cx="5956285" cy="3580938"/>
          </a:xfrm>
          <a:custGeom>
            <a:avLst/>
            <a:gdLst/>
            <a:ahLst/>
            <a:cxnLst/>
            <a:rect r="r" b="b" t="t" l="l"/>
            <a:pathLst>
              <a:path h="3580938" w="5956285">
                <a:moveTo>
                  <a:pt x="0" y="0"/>
                </a:moveTo>
                <a:lnTo>
                  <a:pt x="5956285" y="0"/>
                </a:lnTo>
                <a:lnTo>
                  <a:pt x="5956285" y="3580938"/>
                </a:lnTo>
                <a:lnTo>
                  <a:pt x="0" y="358093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8617" r="-7522" b="-7184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2198781" y="1635126"/>
            <a:ext cx="5819989" cy="3521306"/>
          </a:xfrm>
          <a:custGeom>
            <a:avLst/>
            <a:gdLst/>
            <a:ahLst/>
            <a:cxnLst/>
            <a:rect r="r" b="b" t="t" l="l"/>
            <a:pathLst>
              <a:path h="3521306" w="5819989">
                <a:moveTo>
                  <a:pt x="0" y="0"/>
                </a:moveTo>
                <a:lnTo>
                  <a:pt x="5819989" y="0"/>
                </a:lnTo>
                <a:lnTo>
                  <a:pt x="5819989" y="3521306"/>
                </a:lnTo>
                <a:lnTo>
                  <a:pt x="0" y="352130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8166" r="-7298" b="-6662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6307193" y="3991104"/>
            <a:ext cx="5673614" cy="3485824"/>
          </a:xfrm>
          <a:custGeom>
            <a:avLst/>
            <a:gdLst/>
            <a:ahLst/>
            <a:cxnLst/>
            <a:rect r="r" b="b" t="t" l="l"/>
            <a:pathLst>
              <a:path h="3485824" w="5673614">
                <a:moveTo>
                  <a:pt x="0" y="0"/>
                </a:moveTo>
                <a:lnTo>
                  <a:pt x="5673614" y="0"/>
                </a:lnTo>
                <a:lnTo>
                  <a:pt x="5673614" y="3485824"/>
                </a:lnTo>
                <a:lnTo>
                  <a:pt x="0" y="348582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9384" r="-17337" b="-14275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99159" y="6095082"/>
            <a:ext cx="5816636" cy="3568960"/>
          </a:xfrm>
          <a:custGeom>
            <a:avLst/>
            <a:gdLst/>
            <a:ahLst/>
            <a:cxnLst/>
            <a:rect r="r" b="b" t="t" l="l"/>
            <a:pathLst>
              <a:path h="3568960" w="5816636">
                <a:moveTo>
                  <a:pt x="0" y="0"/>
                </a:moveTo>
                <a:lnTo>
                  <a:pt x="5816636" y="0"/>
                </a:lnTo>
                <a:lnTo>
                  <a:pt x="5816636" y="3568960"/>
                </a:lnTo>
                <a:lnTo>
                  <a:pt x="0" y="356896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8513" r="-17601" b="-1559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028700" y="669924"/>
            <a:ext cx="16467862" cy="9652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00"/>
              </a:lnSpc>
            </a:pPr>
            <a:r>
              <a:rPr lang="en-US" sz="8000">
                <a:solidFill>
                  <a:srgbClr val="545454"/>
                </a:solidFill>
                <a:latin typeface="Bold Ink"/>
                <a:ea typeface="Bold Ink"/>
                <a:cs typeface="Bold Ink"/>
                <a:sym typeface="Bold Ink"/>
              </a:rPr>
              <a:t>USER INTERFACE DESIGN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2562626">
            <a:off x="-4763849" y="7784323"/>
            <a:ext cx="8132490" cy="4066245"/>
            <a:chOff x="0" y="0"/>
            <a:chExt cx="812800" cy="40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2562626">
            <a:off x="-1091559" y="10289015"/>
            <a:ext cx="4019797" cy="2009899"/>
            <a:chOff x="0" y="0"/>
            <a:chExt cx="812800" cy="406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-2562626">
            <a:off x="16834249" y="-1957617"/>
            <a:ext cx="7426779" cy="4332254"/>
            <a:chOff x="0" y="0"/>
            <a:chExt cx="696691" cy="4064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96691" cy="406400"/>
            </a:xfrm>
            <a:custGeom>
              <a:avLst/>
              <a:gdLst/>
              <a:ahLst/>
              <a:cxnLst/>
              <a:rect r="r" b="b" t="t" l="l"/>
              <a:pathLst>
                <a:path h="406400" w="696691">
                  <a:moveTo>
                    <a:pt x="493491" y="0"/>
                  </a:moveTo>
                  <a:cubicBezTo>
                    <a:pt x="605715" y="0"/>
                    <a:pt x="696691" y="90976"/>
                    <a:pt x="696691" y="203200"/>
                  </a:cubicBezTo>
                  <a:cubicBezTo>
                    <a:pt x="696691" y="315424"/>
                    <a:pt x="605715" y="406400"/>
                    <a:pt x="493491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696691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-2562626">
            <a:off x="16327816" y="-2285619"/>
            <a:ext cx="4282768" cy="2141384"/>
            <a:chOff x="0" y="0"/>
            <a:chExt cx="812800" cy="4064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-2562626">
            <a:off x="13101516" y="9777072"/>
            <a:ext cx="3710089" cy="1855044"/>
            <a:chOff x="0" y="0"/>
            <a:chExt cx="812800" cy="4064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-2562626">
            <a:off x="2456406" y="-1520449"/>
            <a:ext cx="2750824" cy="1863298"/>
            <a:chOff x="0" y="0"/>
            <a:chExt cx="599977" cy="4064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599977" cy="406400"/>
            </a:xfrm>
            <a:custGeom>
              <a:avLst/>
              <a:gdLst/>
              <a:ahLst/>
              <a:cxnLst/>
              <a:rect r="r" b="b" t="t" l="l"/>
              <a:pathLst>
                <a:path h="406400" w="599977">
                  <a:moveTo>
                    <a:pt x="396777" y="0"/>
                  </a:moveTo>
                  <a:cubicBezTo>
                    <a:pt x="509001" y="0"/>
                    <a:pt x="599977" y="90976"/>
                    <a:pt x="599977" y="203200"/>
                  </a:cubicBezTo>
                  <a:cubicBezTo>
                    <a:pt x="599977" y="315424"/>
                    <a:pt x="509001" y="406400"/>
                    <a:pt x="396777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599977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028700" y="1314450"/>
            <a:ext cx="16467862" cy="1085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50"/>
              </a:lnSpc>
            </a:pPr>
            <a:r>
              <a:rPr lang="en-US" sz="9000">
                <a:solidFill>
                  <a:srgbClr val="545454"/>
                </a:solidFill>
                <a:latin typeface="Bold Ink"/>
                <a:ea typeface="Bold Ink"/>
                <a:cs typeface="Bold Ink"/>
                <a:sym typeface="Bold Ink"/>
              </a:rPr>
              <a:t>KEY FEATURES (PART 1)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2519752" y="2508852"/>
            <a:ext cx="13248497" cy="62259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34"/>
              </a:lnSpc>
            </a:pPr>
            <a:r>
              <a:rPr lang="en-US" sz="38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User Management:</a:t>
            </a:r>
          </a:p>
          <a:p>
            <a:pPr algn="l" marL="838150" indent="-419075" lvl="1">
              <a:lnSpc>
                <a:spcPts val="5434"/>
              </a:lnSpc>
              <a:buFont typeface="Arial"/>
              <a:buChar char="•"/>
            </a:pPr>
            <a:r>
              <a:rPr lang="en-US" sz="38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Registration</a:t>
            </a:r>
          </a:p>
          <a:p>
            <a:pPr algn="l" marL="838150" indent="-419075" lvl="1">
              <a:lnSpc>
                <a:spcPts val="5434"/>
              </a:lnSpc>
              <a:buFont typeface="Arial"/>
              <a:buChar char="•"/>
            </a:pPr>
            <a:r>
              <a:rPr lang="en-US" sz="38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Authenticati</a:t>
            </a:r>
            <a:r>
              <a:rPr lang="en-US" sz="38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on</a:t>
            </a:r>
          </a:p>
          <a:p>
            <a:pPr algn="l" marL="838150" indent="-419075" lvl="1">
              <a:lnSpc>
                <a:spcPts val="5434"/>
              </a:lnSpc>
              <a:buFont typeface="Arial"/>
              <a:buChar char="•"/>
            </a:pPr>
            <a:r>
              <a:rPr lang="en-US" sz="38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R</a:t>
            </a:r>
            <a:r>
              <a:rPr lang="en-US" sz="38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ole-based Access</a:t>
            </a:r>
          </a:p>
          <a:p>
            <a:pPr algn="l">
              <a:lnSpc>
                <a:spcPts val="5434"/>
              </a:lnSpc>
            </a:pPr>
            <a:r>
              <a:rPr lang="en-US" sz="38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Client Management:</a:t>
            </a:r>
          </a:p>
          <a:p>
            <a:pPr algn="l" marL="838150" indent="-419075" lvl="1">
              <a:lnSpc>
                <a:spcPts val="5434"/>
              </a:lnSpc>
              <a:buFont typeface="Arial"/>
              <a:buChar char="•"/>
            </a:pPr>
            <a:r>
              <a:rPr lang="en-US" sz="38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R</a:t>
            </a:r>
            <a:r>
              <a:rPr lang="en-US" sz="38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egistration</a:t>
            </a:r>
          </a:p>
          <a:p>
            <a:pPr algn="l" marL="838150" indent="-419075" lvl="1">
              <a:lnSpc>
                <a:spcPts val="5434"/>
              </a:lnSpc>
              <a:buFont typeface="Arial"/>
              <a:buChar char="•"/>
            </a:pPr>
            <a:r>
              <a:rPr lang="en-US" sz="38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Profile Management</a:t>
            </a:r>
          </a:p>
          <a:p>
            <a:pPr algn="l" marL="838150" indent="-419075" lvl="1">
              <a:lnSpc>
                <a:spcPts val="5434"/>
              </a:lnSpc>
              <a:buFont typeface="Arial"/>
              <a:buChar char="•"/>
            </a:pPr>
            <a:r>
              <a:rPr lang="en-US" sz="38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Search and Filter</a:t>
            </a:r>
          </a:p>
          <a:p>
            <a:pPr algn="l">
              <a:lnSpc>
                <a:spcPts val="5434"/>
              </a:lnSpc>
            </a:p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2562626">
            <a:off x="-4673707" y="8014870"/>
            <a:ext cx="7452706" cy="4066245"/>
            <a:chOff x="0" y="0"/>
            <a:chExt cx="744859" cy="40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44859" cy="406400"/>
            </a:xfrm>
            <a:custGeom>
              <a:avLst/>
              <a:gdLst/>
              <a:ahLst/>
              <a:cxnLst/>
              <a:rect r="r" b="b" t="t" l="l"/>
              <a:pathLst>
                <a:path h="406400" w="744859">
                  <a:moveTo>
                    <a:pt x="541659" y="0"/>
                  </a:moveTo>
                  <a:cubicBezTo>
                    <a:pt x="653883" y="0"/>
                    <a:pt x="744859" y="90976"/>
                    <a:pt x="744859" y="203200"/>
                  </a:cubicBezTo>
                  <a:cubicBezTo>
                    <a:pt x="744859" y="315424"/>
                    <a:pt x="653883" y="406400"/>
                    <a:pt x="541659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744859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2562626">
            <a:off x="-1091559" y="10289015"/>
            <a:ext cx="4019797" cy="2009899"/>
            <a:chOff x="0" y="0"/>
            <a:chExt cx="812800" cy="406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-2562626">
            <a:off x="16834249" y="-1957617"/>
            <a:ext cx="7426779" cy="4332254"/>
            <a:chOff x="0" y="0"/>
            <a:chExt cx="696691" cy="4064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96691" cy="406400"/>
            </a:xfrm>
            <a:custGeom>
              <a:avLst/>
              <a:gdLst/>
              <a:ahLst/>
              <a:cxnLst/>
              <a:rect r="r" b="b" t="t" l="l"/>
              <a:pathLst>
                <a:path h="406400" w="696691">
                  <a:moveTo>
                    <a:pt x="493491" y="0"/>
                  </a:moveTo>
                  <a:cubicBezTo>
                    <a:pt x="605715" y="0"/>
                    <a:pt x="696691" y="90976"/>
                    <a:pt x="696691" y="203200"/>
                  </a:cubicBezTo>
                  <a:cubicBezTo>
                    <a:pt x="696691" y="315424"/>
                    <a:pt x="605715" y="406400"/>
                    <a:pt x="493491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696691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-2562626">
            <a:off x="16327816" y="-2285619"/>
            <a:ext cx="4282768" cy="2141384"/>
            <a:chOff x="0" y="0"/>
            <a:chExt cx="812800" cy="4064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-2562626">
            <a:off x="13101516" y="9777072"/>
            <a:ext cx="3710089" cy="1855044"/>
            <a:chOff x="0" y="0"/>
            <a:chExt cx="812800" cy="4064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-2562626">
            <a:off x="2456406" y="-1520449"/>
            <a:ext cx="2750824" cy="1863298"/>
            <a:chOff x="0" y="0"/>
            <a:chExt cx="599977" cy="4064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599977" cy="406400"/>
            </a:xfrm>
            <a:custGeom>
              <a:avLst/>
              <a:gdLst/>
              <a:ahLst/>
              <a:cxnLst/>
              <a:rect r="r" b="b" t="t" l="l"/>
              <a:pathLst>
                <a:path h="406400" w="599977">
                  <a:moveTo>
                    <a:pt x="396777" y="0"/>
                  </a:moveTo>
                  <a:cubicBezTo>
                    <a:pt x="509001" y="0"/>
                    <a:pt x="599977" y="90976"/>
                    <a:pt x="599977" y="203200"/>
                  </a:cubicBezTo>
                  <a:cubicBezTo>
                    <a:pt x="599977" y="315424"/>
                    <a:pt x="509001" y="406400"/>
                    <a:pt x="396777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599977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028700" y="1314450"/>
            <a:ext cx="16467862" cy="1085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50"/>
              </a:lnSpc>
            </a:pPr>
            <a:r>
              <a:rPr lang="en-US" sz="9000">
                <a:solidFill>
                  <a:srgbClr val="545454"/>
                </a:solidFill>
                <a:latin typeface="Bold Ink"/>
                <a:ea typeface="Bold Ink"/>
                <a:cs typeface="Bold Ink"/>
                <a:sym typeface="Bold Ink"/>
              </a:rPr>
              <a:t>KEY FEATURES (PART 2)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2519752" y="2508852"/>
            <a:ext cx="13248497" cy="62259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34"/>
              </a:lnSpc>
            </a:pPr>
            <a:r>
              <a:rPr lang="en-US" sz="38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Program Management:</a:t>
            </a:r>
          </a:p>
          <a:p>
            <a:pPr algn="l" marL="838150" indent="-419075" lvl="1">
              <a:lnSpc>
                <a:spcPts val="5434"/>
              </a:lnSpc>
              <a:buFont typeface="Arial"/>
              <a:buChar char="•"/>
            </a:pPr>
            <a:r>
              <a:rPr lang="en-US" sz="38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Creation</a:t>
            </a:r>
          </a:p>
          <a:p>
            <a:pPr algn="l" marL="838150" indent="-419075" lvl="1">
              <a:lnSpc>
                <a:spcPts val="5434"/>
              </a:lnSpc>
              <a:buFont typeface="Arial"/>
              <a:buChar char="•"/>
            </a:pPr>
            <a:r>
              <a:rPr lang="en-US" sz="38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Modification</a:t>
            </a:r>
          </a:p>
          <a:p>
            <a:pPr algn="l" marL="838150" indent="-419075" lvl="1">
              <a:lnSpc>
                <a:spcPts val="5434"/>
              </a:lnSpc>
              <a:buFont typeface="Arial"/>
              <a:buChar char="•"/>
            </a:pPr>
            <a:r>
              <a:rPr lang="en-US" sz="38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Duration Tracki</a:t>
            </a:r>
            <a:r>
              <a:rPr lang="en-US" sz="38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ng</a:t>
            </a:r>
          </a:p>
          <a:p>
            <a:pPr algn="l">
              <a:lnSpc>
                <a:spcPts val="5434"/>
              </a:lnSpc>
            </a:pPr>
            <a:r>
              <a:rPr lang="en-US" sz="38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Enrollment System:</a:t>
            </a:r>
          </a:p>
          <a:p>
            <a:pPr algn="l" marL="838150" indent="-419075" lvl="1">
              <a:lnSpc>
                <a:spcPts val="5434"/>
              </a:lnSpc>
              <a:buFont typeface="Arial"/>
              <a:buChar char="•"/>
            </a:pPr>
            <a:r>
              <a:rPr lang="en-US" sz="38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Program Assignment</a:t>
            </a:r>
          </a:p>
          <a:p>
            <a:pPr algn="l" marL="838150" indent="-419075" lvl="1">
              <a:lnSpc>
                <a:spcPts val="5434"/>
              </a:lnSpc>
              <a:buFont typeface="Arial"/>
              <a:buChar char="•"/>
            </a:pPr>
            <a:r>
              <a:rPr lang="en-US" sz="38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Status Tracking</a:t>
            </a:r>
          </a:p>
          <a:p>
            <a:pPr algn="l" marL="838150" indent="-419075" lvl="1">
              <a:lnSpc>
                <a:spcPts val="5434"/>
              </a:lnSpc>
              <a:buFont typeface="Arial"/>
              <a:buChar char="•"/>
            </a:pPr>
            <a:r>
              <a:rPr lang="en-US" sz="38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Histo</a:t>
            </a:r>
            <a:r>
              <a:rPr lang="en-US" sz="38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ry Management</a:t>
            </a:r>
          </a:p>
          <a:p>
            <a:pPr algn="l">
              <a:lnSpc>
                <a:spcPts val="5434"/>
              </a:lnSpc>
            </a:p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2562626">
            <a:off x="-4673707" y="8014870"/>
            <a:ext cx="7452706" cy="4066245"/>
            <a:chOff x="0" y="0"/>
            <a:chExt cx="744859" cy="40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44859" cy="406400"/>
            </a:xfrm>
            <a:custGeom>
              <a:avLst/>
              <a:gdLst/>
              <a:ahLst/>
              <a:cxnLst/>
              <a:rect r="r" b="b" t="t" l="l"/>
              <a:pathLst>
                <a:path h="406400" w="744859">
                  <a:moveTo>
                    <a:pt x="541659" y="0"/>
                  </a:moveTo>
                  <a:cubicBezTo>
                    <a:pt x="653883" y="0"/>
                    <a:pt x="744859" y="90976"/>
                    <a:pt x="744859" y="203200"/>
                  </a:cubicBezTo>
                  <a:cubicBezTo>
                    <a:pt x="744859" y="315424"/>
                    <a:pt x="653883" y="406400"/>
                    <a:pt x="541659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744859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2562626">
            <a:off x="-1091559" y="10289015"/>
            <a:ext cx="4019797" cy="2009899"/>
            <a:chOff x="0" y="0"/>
            <a:chExt cx="812800" cy="406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-2562626">
            <a:off x="16834249" y="-1957617"/>
            <a:ext cx="7426779" cy="4332254"/>
            <a:chOff x="0" y="0"/>
            <a:chExt cx="696691" cy="4064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96691" cy="406400"/>
            </a:xfrm>
            <a:custGeom>
              <a:avLst/>
              <a:gdLst/>
              <a:ahLst/>
              <a:cxnLst/>
              <a:rect r="r" b="b" t="t" l="l"/>
              <a:pathLst>
                <a:path h="406400" w="696691">
                  <a:moveTo>
                    <a:pt x="493491" y="0"/>
                  </a:moveTo>
                  <a:cubicBezTo>
                    <a:pt x="605715" y="0"/>
                    <a:pt x="696691" y="90976"/>
                    <a:pt x="696691" y="203200"/>
                  </a:cubicBezTo>
                  <a:cubicBezTo>
                    <a:pt x="696691" y="315424"/>
                    <a:pt x="605715" y="406400"/>
                    <a:pt x="493491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696691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-2562626">
            <a:off x="16327816" y="-2285619"/>
            <a:ext cx="4282768" cy="2141384"/>
            <a:chOff x="0" y="0"/>
            <a:chExt cx="812800" cy="4064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-2562626">
            <a:off x="13101516" y="9777072"/>
            <a:ext cx="3710089" cy="1855044"/>
            <a:chOff x="0" y="0"/>
            <a:chExt cx="812800" cy="4064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-2562626">
            <a:off x="2456406" y="-1520449"/>
            <a:ext cx="2750824" cy="1863298"/>
            <a:chOff x="0" y="0"/>
            <a:chExt cx="599977" cy="4064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599977" cy="406400"/>
            </a:xfrm>
            <a:custGeom>
              <a:avLst/>
              <a:gdLst/>
              <a:ahLst/>
              <a:cxnLst/>
              <a:rect r="r" b="b" t="t" l="l"/>
              <a:pathLst>
                <a:path h="406400" w="599977">
                  <a:moveTo>
                    <a:pt x="396777" y="0"/>
                  </a:moveTo>
                  <a:cubicBezTo>
                    <a:pt x="509001" y="0"/>
                    <a:pt x="599977" y="90976"/>
                    <a:pt x="599977" y="203200"/>
                  </a:cubicBezTo>
                  <a:cubicBezTo>
                    <a:pt x="599977" y="315424"/>
                    <a:pt x="509001" y="406400"/>
                    <a:pt x="396777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599977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028700" y="1314450"/>
            <a:ext cx="16467862" cy="1085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50"/>
              </a:lnSpc>
            </a:pPr>
            <a:r>
              <a:rPr lang="en-US" sz="9000">
                <a:solidFill>
                  <a:srgbClr val="545454"/>
                </a:solidFill>
                <a:latin typeface="Bold Ink"/>
                <a:ea typeface="Bold Ink"/>
                <a:cs typeface="Bold Ink"/>
                <a:sym typeface="Bold Ink"/>
              </a:rPr>
              <a:t>SECURITY IMPLEMENTATION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2519752" y="2508852"/>
            <a:ext cx="13248497" cy="34827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38150" indent="-419075" lvl="1">
              <a:lnSpc>
                <a:spcPts val="5434"/>
              </a:lnSpc>
              <a:buFont typeface="Arial"/>
              <a:buChar char="•"/>
            </a:pPr>
            <a:r>
              <a:rPr lang="en-US" sz="38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Passwo</a:t>
            </a:r>
            <a:r>
              <a:rPr lang="en-US" sz="38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rd Hashi</a:t>
            </a:r>
            <a:r>
              <a:rPr lang="en-US" sz="38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ng</a:t>
            </a:r>
          </a:p>
          <a:p>
            <a:pPr algn="l" marL="838150" indent="-419075" lvl="1">
              <a:lnSpc>
                <a:spcPts val="5434"/>
              </a:lnSpc>
              <a:buFont typeface="Arial"/>
              <a:buChar char="•"/>
            </a:pPr>
            <a:r>
              <a:rPr lang="en-US" sz="38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JWT T</a:t>
            </a:r>
            <a:r>
              <a:rPr lang="en-US" sz="38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oken Security</a:t>
            </a:r>
          </a:p>
          <a:p>
            <a:pPr algn="l" marL="838150" indent="-419075" lvl="1">
              <a:lnSpc>
                <a:spcPts val="5434"/>
              </a:lnSpc>
              <a:buFont typeface="Arial"/>
              <a:buChar char="•"/>
            </a:pPr>
            <a:r>
              <a:rPr lang="en-US" sz="38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API</a:t>
            </a:r>
            <a:r>
              <a:rPr lang="en-US" sz="38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 Protection</a:t>
            </a:r>
          </a:p>
          <a:p>
            <a:pPr algn="l" marL="838150" indent="-419075" lvl="1">
              <a:lnSpc>
                <a:spcPts val="5434"/>
              </a:lnSpc>
              <a:buFont typeface="Arial"/>
              <a:buChar char="•"/>
            </a:pPr>
            <a:r>
              <a:rPr lang="en-US" sz="38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Data</a:t>
            </a:r>
            <a:r>
              <a:rPr lang="en-US" sz="38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 Validation</a:t>
            </a:r>
          </a:p>
          <a:p>
            <a:pPr algn="l">
              <a:lnSpc>
                <a:spcPts val="5434"/>
              </a:lnSpc>
            </a:pP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2562626">
            <a:off x="-4673707" y="8014870"/>
            <a:ext cx="7452706" cy="4066245"/>
            <a:chOff x="0" y="0"/>
            <a:chExt cx="744859" cy="40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44859" cy="406400"/>
            </a:xfrm>
            <a:custGeom>
              <a:avLst/>
              <a:gdLst/>
              <a:ahLst/>
              <a:cxnLst/>
              <a:rect r="r" b="b" t="t" l="l"/>
              <a:pathLst>
                <a:path h="406400" w="744859">
                  <a:moveTo>
                    <a:pt x="541659" y="0"/>
                  </a:moveTo>
                  <a:cubicBezTo>
                    <a:pt x="653883" y="0"/>
                    <a:pt x="744859" y="90976"/>
                    <a:pt x="744859" y="203200"/>
                  </a:cubicBezTo>
                  <a:cubicBezTo>
                    <a:pt x="744859" y="315424"/>
                    <a:pt x="653883" y="406400"/>
                    <a:pt x="541659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744859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2562626">
            <a:off x="-1091559" y="10289015"/>
            <a:ext cx="4019797" cy="2009899"/>
            <a:chOff x="0" y="0"/>
            <a:chExt cx="812800" cy="406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-2562626">
            <a:off x="16834249" y="-1957617"/>
            <a:ext cx="7426779" cy="4332254"/>
            <a:chOff x="0" y="0"/>
            <a:chExt cx="696691" cy="4064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96691" cy="406400"/>
            </a:xfrm>
            <a:custGeom>
              <a:avLst/>
              <a:gdLst/>
              <a:ahLst/>
              <a:cxnLst/>
              <a:rect r="r" b="b" t="t" l="l"/>
              <a:pathLst>
                <a:path h="406400" w="696691">
                  <a:moveTo>
                    <a:pt x="493491" y="0"/>
                  </a:moveTo>
                  <a:cubicBezTo>
                    <a:pt x="605715" y="0"/>
                    <a:pt x="696691" y="90976"/>
                    <a:pt x="696691" y="203200"/>
                  </a:cubicBezTo>
                  <a:cubicBezTo>
                    <a:pt x="696691" y="315424"/>
                    <a:pt x="605715" y="406400"/>
                    <a:pt x="493491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696691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-2562626">
            <a:off x="16327816" y="-2285619"/>
            <a:ext cx="4282768" cy="2141384"/>
            <a:chOff x="0" y="0"/>
            <a:chExt cx="812800" cy="4064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-2562626">
            <a:off x="13101516" y="9777072"/>
            <a:ext cx="3710089" cy="1855044"/>
            <a:chOff x="0" y="0"/>
            <a:chExt cx="812800" cy="4064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-2562626">
            <a:off x="2456406" y="-1520449"/>
            <a:ext cx="2750824" cy="1863298"/>
            <a:chOff x="0" y="0"/>
            <a:chExt cx="599977" cy="4064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599977" cy="406400"/>
            </a:xfrm>
            <a:custGeom>
              <a:avLst/>
              <a:gdLst/>
              <a:ahLst/>
              <a:cxnLst/>
              <a:rect r="r" b="b" t="t" l="l"/>
              <a:pathLst>
                <a:path h="406400" w="599977">
                  <a:moveTo>
                    <a:pt x="396777" y="0"/>
                  </a:moveTo>
                  <a:cubicBezTo>
                    <a:pt x="509001" y="0"/>
                    <a:pt x="599977" y="90976"/>
                    <a:pt x="599977" y="203200"/>
                  </a:cubicBezTo>
                  <a:cubicBezTo>
                    <a:pt x="599977" y="315424"/>
                    <a:pt x="509001" y="406400"/>
                    <a:pt x="396777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599977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359624" y="1314450"/>
            <a:ext cx="17136938" cy="1085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50"/>
              </a:lnSpc>
            </a:pPr>
            <a:r>
              <a:rPr lang="en-US" sz="9000">
                <a:solidFill>
                  <a:srgbClr val="545454"/>
                </a:solidFill>
                <a:latin typeface="Bold Ink"/>
                <a:ea typeface="Bold Ink"/>
                <a:cs typeface="Bold Ink"/>
                <a:sym typeface="Bold Ink"/>
              </a:rPr>
              <a:t>CHALLENGES AND SOLUTIONS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2519752" y="2508852"/>
            <a:ext cx="13248497" cy="48543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34"/>
              </a:lnSpc>
            </a:pPr>
            <a:r>
              <a:rPr lang="en-US" sz="38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Authentication Issues</a:t>
            </a:r>
          </a:p>
          <a:p>
            <a:pPr algn="l" marL="838150" indent="-419075" lvl="1">
              <a:lnSpc>
                <a:spcPts val="5434"/>
              </a:lnSpc>
              <a:buFont typeface="Arial"/>
              <a:buChar char="•"/>
            </a:pPr>
            <a:r>
              <a:rPr lang="en-US" sz="38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JWT token validation errors (422 errors)</a:t>
            </a:r>
          </a:p>
          <a:p>
            <a:pPr algn="l" marL="838150" indent="-419075" lvl="1">
              <a:lnSpc>
                <a:spcPts val="5434"/>
              </a:lnSpc>
              <a:buFont typeface="Arial"/>
              <a:buChar char="•"/>
            </a:pPr>
            <a:r>
              <a:rPr lang="en-US" sz="38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Token management and expiration handling</a:t>
            </a:r>
          </a:p>
          <a:p>
            <a:pPr algn="l" marL="838150" indent="-419075" lvl="1">
              <a:lnSpc>
                <a:spcPts val="5434"/>
              </a:lnSpc>
              <a:buFont typeface="Arial"/>
              <a:buChar char="•"/>
            </a:pPr>
            <a:r>
              <a:rPr lang="en-US" sz="38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Secure session management</a:t>
            </a:r>
          </a:p>
          <a:p>
            <a:pPr algn="l" marL="838150" indent="-419075" lvl="1">
              <a:lnSpc>
                <a:spcPts val="5434"/>
              </a:lnSpc>
              <a:buFont typeface="Arial"/>
              <a:buChar char="•"/>
            </a:pPr>
            <a:r>
              <a:rPr lang="en-US" sz="38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Solution: Implemented proper JWT configuration and error handlers</a:t>
            </a:r>
          </a:p>
          <a:p>
            <a:pPr algn="l">
              <a:lnSpc>
                <a:spcPts val="5434"/>
              </a:lnSpc>
            </a:pP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2562626">
            <a:off x="-4763849" y="7784323"/>
            <a:ext cx="8132490" cy="4066245"/>
            <a:chOff x="0" y="0"/>
            <a:chExt cx="812800" cy="40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2562626">
            <a:off x="-1091559" y="10289015"/>
            <a:ext cx="4019797" cy="2009899"/>
            <a:chOff x="0" y="0"/>
            <a:chExt cx="812800" cy="406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-2562626">
            <a:off x="15760647" y="-1537845"/>
            <a:ext cx="8664509" cy="4332254"/>
            <a:chOff x="0" y="0"/>
            <a:chExt cx="812800" cy="4064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-2562626">
            <a:off x="16327816" y="-2285619"/>
            <a:ext cx="4282768" cy="2141384"/>
            <a:chOff x="0" y="0"/>
            <a:chExt cx="812800" cy="4064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-2562626">
            <a:off x="13101516" y="9777072"/>
            <a:ext cx="3710089" cy="1855044"/>
            <a:chOff x="0" y="0"/>
            <a:chExt cx="812800" cy="4064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-2562626">
            <a:off x="1610027" y="-1189519"/>
            <a:ext cx="3726595" cy="1863298"/>
            <a:chOff x="0" y="0"/>
            <a:chExt cx="812800" cy="4064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3873762" y="2851908"/>
            <a:ext cx="10540477" cy="12606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68"/>
              </a:lnSpc>
            </a:pPr>
            <a:r>
              <a:rPr lang="en-US" sz="10551">
                <a:solidFill>
                  <a:srgbClr val="545454"/>
                </a:solidFill>
                <a:latin typeface="Bold Ink"/>
                <a:ea typeface="Bold Ink"/>
                <a:cs typeface="Bold Ink"/>
                <a:sym typeface="Bold Ink"/>
              </a:rPr>
              <a:t>CONCLUSION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3125802" y="4295198"/>
            <a:ext cx="12036395" cy="27969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34"/>
              </a:lnSpc>
              <a:spcBef>
                <a:spcPct val="0"/>
              </a:spcBef>
            </a:pPr>
            <a:r>
              <a:rPr lang="en-US" sz="38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Q&amp;A</a:t>
            </a:r>
          </a:p>
          <a:p>
            <a:pPr algn="ctr">
              <a:lnSpc>
                <a:spcPts val="5434"/>
              </a:lnSpc>
              <a:spcBef>
                <a:spcPct val="0"/>
              </a:spcBef>
            </a:pPr>
          </a:p>
          <a:p>
            <a:pPr algn="ctr">
              <a:lnSpc>
                <a:spcPts val="5434"/>
              </a:lnSpc>
              <a:spcBef>
                <a:spcPct val="0"/>
              </a:spcBef>
            </a:pPr>
          </a:p>
          <a:p>
            <a:pPr algn="ctr">
              <a:lnSpc>
                <a:spcPts val="5434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2562626">
            <a:off x="-4763849" y="7784323"/>
            <a:ext cx="8132490" cy="4066245"/>
            <a:chOff x="0" y="0"/>
            <a:chExt cx="812800" cy="40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2562626">
            <a:off x="-1091559" y="10289015"/>
            <a:ext cx="4019797" cy="2009899"/>
            <a:chOff x="0" y="0"/>
            <a:chExt cx="812800" cy="406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-2562626">
            <a:off x="15760647" y="-1537845"/>
            <a:ext cx="8664509" cy="4332254"/>
            <a:chOff x="0" y="0"/>
            <a:chExt cx="812800" cy="4064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-2562626">
            <a:off x="16327816" y="-2285619"/>
            <a:ext cx="4282768" cy="2141384"/>
            <a:chOff x="0" y="0"/>
            <a:chExt cx="812800" cy="4064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-2562626">
            <a:off x="13101516" y="9777072"/>
            <a:ext cx="3710089" cy="1855044"/>
            <a:chOff x="0" y="0"/>
            <a:chExt cx="812800" cy="4064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-2562626">
            <a:off x="1610027" y="-1189519"/>
            <a:ext cx="3726595" cy="1863298"/>
            <a:chOff x="0" y="0"/>
            <a:chExt cx="812800" cy="4064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3029631" y="3439211"/>
            <a:ext cx="12228738" cy="39800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909"/>
              </a:lnSpc>
            </a:pPr>
            <a:r>
              <a:rPr lang="en-US" sz="17540">
                <a:solidFill>
                  <a:srgbClr val="545454"/>
                </a:solidFill>
                <a:latin typeface="Bold Ink"/>
                <a:ea typeface="Bold Ink"/>
                <a:cs typeface="Bold Ink"/>
                <a:sym typeface="Bold Ink"/>
              </a:rPr>
              <a:t>THANK</a:t>
            </a:r>
          </a:p>
          <a:p>
            <a:pPr algn="ctr">
              <a:lnSpc>
                <a:spcPts val="14909"/>
              </a:lnSpc>
            </a:pPr>
            <a:r>
              <a:rPr lang="en-US" sz="17540">
                <a:solidFill>
                  <a:srgbClr val="545454"/>
                </a:solidFill>
                <a:latin typeface="Bold Ink"/>
                <a:ea typeface="Bold Ink"/>
                <a:cs typeface="Bold Ink"/>
                <a:sym typeface="Bold Ink"/>
              </a:rPr>
              <a:t>YOU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2562626">
            <a:off x="-4763849" y="7784323"/>
            <a:ext cx="8132490" cy="4066245"/>
            <a:chOff x="0" y="0"/>
            <a:chExt cx="812800" cy="40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2562626">
            <a:off x="-1091559" y="10289015"/>
            <a:ext cx="4019797" cy="2009899"/>
            <a:chOff x="0" y="0"/>
            <a:chExt cx="812800" cy="406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-2562626">
            <a:off x="15760647" y="-1537845"/>
            <a:ext cx="8664509" cy="4332254"/>
            <a:chOff x="0" y="0"/>
            <a:chExt cx="812800" cy="4064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-2562626">
            <a:off x="16327816" y="-2285619"/>
            <a:ext cx="4282768" cy="2141384"/>
            <a:chOff x="0" y="0"/>
            <a:chExt cx="812800" cy="4064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-2562626">
            <a:off x="13101516" y="9777072"/>
            <a:ext cx="3710089" cy="1855044"/>
            <a:chOff x="0" y="0"/>
            <a:chExt cx="812800" cy="4064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-2562626">
            <a:off x="1610027" y="-1189519"/>
            <a:ext cx="3726595" cy="1863298"/>
            <a:chOff x="0" y="0"/>
            <a:chExt cx="812800" cy="4064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3873762" y="2674719"/>
            <a:ext cx="10540477" cy="12606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68"/>
              </a:lnSpc>
            </a:pPr>
            <a:r>
              <a:rPr lang="en-US" sz="10551">
                <a:solidFill>
                  <a:srgbClr val="545454"/>
                </a:solidFill>
                <a:latin typeface="Bold Ink"/>
                <a:ea typeface="Bold Ink"/>
                <a:cs typeface="Bold Ink"/>
                <a:sym typeface="Bold Ink"/>
              </a:rPr>
              <a:t>TEAM PROJECT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8056608" y="4421680"/>
            <a:ext cx="3110327" cy="8056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94"/>
              </a:lnSpc>
              <a:spcBef>
                <a:spcPct val="0"/>
              </a:spcBef>
            </a:pPr>
            <a:r>
              <a:rPr lang="en-US" sz="42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Aaron Loeb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7121065" y="4716955"/>
            <a:ext cx="752846" cy="5103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4235">
                <a:solidFill>
                  <a:srgbClr val="545454"/>
                </a:solidFill>
                <a:latin typeface="Bold Ink"/>
                <a:ea typeface="Bold Ink"/>
                <a:cs typeface="Bold Ink"/>
                <a:sym typeface="Bold Ink"/>
              </a:rPr>
              <a:t>1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8056608" y="5330969"/>
            <a:ext cx="3971614" cy="8056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94"/>
              </a:lnSpc>
              <a:spcBef>
                <a:spcPct val="0"/>
              </a:spcBef>
            </a:pPr>
            <a:r>
              <a:rPr lang="en-US" sz="42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Cahaya Dewi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7121065" y="5626244"/>
            <a:ext cx="752846" cy="5103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4235">
                <a:solidFill>
                  <a:srgbClr val="545454"/>
                </a:solidFill>
                <a:latin typeface="Bold Ink"/>
                <a:ea typeface="Bold Ink"/>
                <a:cs typeface="Bold Ink"/>
                <a:sym typeface="Bold Ink"/>
              </a:rPr>
              <a:t>2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8056608" y="6240257"/>
            <a:ext cx="4493607" cy="8056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94"/>
              </a:lnSpc>
              <a:spcBef>
                <a:spcPct val="0"/>
              </a:spcBef>
            </a:pPr>
            <a:r>
              <a:rPr lang="en-US" sz="42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Claudia Alves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7121065" y="6535532"/>
            <a:ext cx="752846" cy="5103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4235">
                <a:solidFill>
                  <a:srgbClr val="545454"/>
                </a:solidFill>
                <a:latin typeface="Bold Ink"/>
                <a:ea typeface="Bold Ink"/>
                <a:cs typeface="Bold Ink"/>
                <a:sym typeface="Bold Ink"/>
              </a:rPr>
              <a:t>3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8056608" y="7149546"/>
            <a:ext cx="3110327" cy="8056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94"/>
              </a:lnSpc>
              <a:spcBef>
                <a:spcPct val="0"/>
              </a:spcBef>
            </a:pPr>
            <a:r>
              <a:rPr lang="en-US" sz="42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Ketut Susilo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7121065" y="7444821"/>
            <a:ext cx="752846" cy="5103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4235">
                <a:solidFill>
                  <a:srgbClr val="545454"/>
                </a:solidFill>
                <a:latin typeface="Bold Ink"/>
                <a:ea typeface="Bold Ink"/>
                <a:cs typeface="Bold Ink"/>
                <a:sym typeface="Bold Ink"/>
              </a:rPr>
              <a:t>4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2562626">
            <a:off x="-4763849" y="7784323"/>
            <a:ext cx="8132490" cy="4066245"/>
            <a:chOff x="0" y="0"/>
            <a:chExt cx="812800" cy="40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2562626">
            <a:off x="-1091559" y="10289015"/>
            <a:ext cx="4019797" cy="2009899"/>
            <a:chOff x="0" y="0"/>
            <a:chExt cx="812800" cy="406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-2562626">
            <a:off x="15760647" y="-1537845"/>
            <a:ext cx="8664509" cy="4332254"/>
            <a:chOff x="0" y="0"/>
            <a:chExt cx="812800" cy="4064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-2562626">
            <a:off x="16327816" y="-2285619"/>
            <a:ext cx="4282768" cy="2141384"/>
            <a:chOff x="0" y="0"/>
            <a:chExt cx="812800" cy="4064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-2562626">
            <a:off x="13101516" y="9777072"/>
            <a:ext cx="3710089" cy="1855044"/>
            <a:chOff x="0" y="0"/>
            <a:chExt cx="812800" cy="4064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-2562626">
            <a:off x="1610027" y="-1189519"/>
            <a:ext cx="3726595" cy="1863298"/>
            <a:chOff x="0" y="0"/>
            <a:chExt cx="812800" cy="4064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3669290" y="1594045"/>
            <a:ext cx="11883084" cy="10786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94"/>
              </a:lnSpc>
            </a:pPr>
            <a:r>
              <a:rPr lang="en-US" sz="9052">
                <a:solidFill>
                  <a:srgbClr val="545454"/>
                </a:solidFill>
                <a:latin typeface="Bold Ink"/>
                <a:ea typeface="Bold Ink"/>
                <a:cs typeface="Bold Ink"/>
                <a:sym typeface="Bold Ink"/>
              </a:rPr>
              <a:t>PROJECT OVERVIEW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3125802" y="2689406"/>
            <a:ext cx="12426572" cy="75975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434"/>
              </a:lnSpc>
            </a:pPr>
            <a:r>
              <a:rPr lang="en-US" sz="38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What is AfyaLink?</a:t>
            </a:r>
          </a:p>
          <a:p>
            <a:pPr algn="just" marL="838150" indent="-419075" lvl="1">
              <a:lnSpc>
                <a:spcPts val="5434"/>
              </a:lnSpc>
              <a:buFont typeface="Arial"/>
              <a:buChar char="•"/>
            </a:pPr>
            <a:r>
              <a:rPr lang="en-US" sz="38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Healthcare management system</a:t>
            </a:r>
          </a:p>
          <a:p>
            <a:pPr algn="just" marL="838150" indent="-419075" lvl="1">
              <a:lnSpc>
                <a:spcPts val="5434"/>
              </a:lnSpc>
              <a:buFont typeface="Arial"/>
              <a:buChar char="•"/>
            </a:pPr>
            <a:r>
              <a:rPr lang="en-US" sz="38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Patient tracking and program management</a:t>
            </a:r>
          </a:p>
          <a:p>
            <a:pPr algn="just" marL="838150" indent="-419075" lvl="1">
              <a:lnSpc>
                <a:spcPts val="5434"/>
              </a:lnSpc>
              <a:buFont typeface="Arial"/>
              <a:buChar char="•"/>
            </a:pPr>
            <a:r>
              <a:rPr lang="en-US" sz="38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Designed for healthcare providers</a:t>
            </a:r>
          </a:p>
          <a:p>
            <a:pPr algn="just">
              <a:lnSpc>
                <a:spcPts val="5434"/>
              </a:lnSpc>
            </a:pPr>
            <a:r>
              <a:rPr lang="en-US" sz="38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Problem Statement:</a:t>
            </a:r>
          </a:p>
          <a:p>
            <a:pPr algn="just" marL="838150" indent="-419075" lvl="1">
              <a:lnSpc>
                <a:spcPts val="5434"/>
              </a:lnSpc>
              <a:buFont typeface="Arial"/>
              <a:buChar char="•"/>
            </a:pPr>
            <a:r>
              <a:rPr lang="en-US" sz="38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Need for efficient patient management</a:t>
            </a:r>
          </a:p>
          <a:p>
            <a:pPr algn="just" marL="838150" indent="-419075" lvl="1">
              <a:lnSpc>
                <a:spcPts val="5434"/>
              </a:lnSpc>
              <a:buFont typeface="Arial"/>
              <a:buChar char="•"/>
            </a:pPr>
            <a:r>
              <a:rPr lang="en-US" sz="38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Program enrollment tracking</a:t>
            </a:r>
          </a:p>
          <a:p>
            <a:pPr algn="just" marL="838150" indent="-419075" lvl="1">
              <a:lnSpc>
                <a:spcPts val="5434"/>
              </a:lnSpc>
              <a:buFont typeface="Arial"/>
              <a:buChar char="•"/>
            </a:pPr>
            <a:r>
              <a:rPr lang="en-US" sz="38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Healthcare service coordination</a:t>
            </a:r>
          </a:p>
          <a:p>
            <a:pPr algn="just">
              <a:lnSpc>
                <a:spcPts val="5434"/>
              </a:lnSpc>
            </a:pPr>
          </a:p>
          <a:p>
            <a:pPr algn="just">
              <a:lnSpc>
                <a:spcPts val="5434"/>
              </a:lnSpc>
              <a:spcBef>
                <a:spcPct val="0"/>
              </a:spcBef>
            </a:pPr>
          </a:p>
          <a:p>
            <a:pPr algn="just">
              <a:lnSpc>
                <a:spcPts val="5434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2562626">
            <a:off x="-4763849" y="7784323"/>
            <a:ext cx="8132490" cy="4066245"/>
            <a:chOff x="0" y="0"/>
            <a:chExt cx="812800" cy="40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2562626">
            <a:off x="-1091559" y="10289015"/>
            <a:ext cx="4019797" cy="2009899"/>
            <a:chOff x="0" y="0"/>
            <a:chExt cx="812800" cy="406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-2562626">
            <a:off x="15760647" y="-1537845"/>
            <a:ext cx="8664509" cy="4332254"/>
            <a:chOff x="0" y="0"/>
            <a:chExt cx="812800" cy="4064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-2562626">
            <a:off x="16327816" y="-2285619"/>
            <a:ext cx="4282768" cy="2141384"/>
            <a:chOff x="0" y="0"/>
            <a:chExt cx="812800" cy="4064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-2562626">
            <a:off x="13101516" y="9777072"/>
            <a:ext cx="3710089" cy="1855044"/>
            <a:chOff x="0" y="0"/>
            <a:chExt cx="812800" cy="4064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-2562626">
            <a:off x="1610027" y="-1189519"/>
            <a:ext cx="3726595" cy="1863298"/>
            <a:chOff x="0" y="0"/>
            <a:chExt cx="812800" cy="4064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3873762" y="1314450"/>
            <a:ext cx="12091094" cy="1085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50"/>
              </a:lnSpc>
            </a:pPr>
            <a:r>
              <a:rPr lang="en-US" sz="9000">
                <a:solidFill>
                  <a:srgbClr val="545454"/>
                </a:solidFill>
                <a:latin typeface="Bold Ink"/>
                <a:ea typeface="Bold Ink"/>
                <a:cs typeface="Bold Ink"/>
                <a:sym typeface="Bold Ink"/>
              </a:rPr>
              <a:t>TECHNOLOGY STACK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3135257" y="2421200"/>
            <a:ext cx="13568102" cy="82833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34"/>
              </a:lnSpc>
            </a:pPr>
            <a:r>
              <a:rPr lang="en-US" sz="38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Frontend:</a:t>
            </a:r>
          </a:p>
          <a:p>
            <a:pPr algn="l" marL="838150" indent="-419075" lvl="1">
              <a:lnSpc>
                <a:spcPts val="5434"/>
              </a:lnSpc>
              <a:buFont typeface="Arial"/>
              <a:buChar char="•"/>
            </a:pPr>
            <a:r>
              <a:rPr lang="en-US" sz="38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React/Next.js</a:t>
            </a:r>
          </a:p>
          <a:p>
            <a:pPr algn="l" marL="838150" indent="-419075" lvl="1">
              <a:lnSpc>
                <a:spcPts val="5434"/>
              </a:lnSpc>
              <a:buFont typeface="Arial"/>
              <a:buChar char="•"/>
            </a:pPr>
            <a:r>
              <a:rPr lang="en-US" sz="38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Material-UI</a:t>
            </a:r>
          </a:p>
          <a:p>
            <a:pPr algn="l" marL="838150" indent="-419075" lvl="1">
              <a:lnSpc>
                <a:spcPts val="5434"/>
              </a:lnSpc>
              <a:buFont typeface="Arial"/>
              <a:buChar char="•"/>
            </a:pPr>
            <a:r>
              <a:rPr lang="en-US" sz="38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Modern JavaScript</a:t>
            </a:r>
          </a:p>
          <a:p>
            <a:pPr algn="l">
              <a:lnSpc>
                <a:spcPts val="5434"/>
              </a:lnSpc>
            </a:pPr>
            <a:r>
              <a:rPr lang="en-US" sz="38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Backend:</a:t>
            </a:r>
          </a:p>
          <a:p>
            <a:pPr algn="l" marL="838150" indent="-419075" lvl="1">
              <a:lnSpc>
                <a:spcPts val="5434"/>
              </a:lnSpc>
              <a:buFont typeface="Arial"/>
              <a:buChar char="•"/>
            </a:pPr>
            <a:r>
              <a:rPr lang="en-US" sz="38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Flask (Python)</a:t>
            </a:r>
          </a:p>
          <a:p>
            <a:pPr algn="l" marL="838150" indent="-419075" lvl="1">
              <a:lnSpc>
                <a:spcPts val="5434"/>
              </a:lnSpc>
              <a:buFont typeface="Arial"/>
              <a:buChar char="•"/>
            </a:pPr>
            <a:r>
              <a:rPr lang="en-US" sz="38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SQLAlchemy</a:t>
            </a:r>
          </a:p>
          <a:p>
            <a:pPr algn="l" marL="838150" indent="-419075" lvl="1">
              <a:lnSpc>
                <a:spcPts val="5434"/>
              </a:lnSpc>
              <a:buFont typeface="Arial"/>
              <a:buChar char="•"/>
            </a:pPr>
            <a:r>
              <a:rPr lang="en-US" sz="38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JWT Authentication</a:t>
            </a:r>
          </a:p>
          <a:p>
            <a:pPr algn="l">
              <a:lnSpc>
                <a:spcPts val="5434"/>
              </a:lnSpc>
            </a:pPr>
            <a:r>
              <a:rPr lang="en-US" sz="38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Database:</a:t>
            </a:r>
          </a:p>
          <a:p>
            <a:pPr algn="l" marL="838150" indent="-419075" lvl="1">
              <a:lnSpc>
                <a:spcPts val="5434"/>
              </a:lnSpc>
              <a:buFont typeface="Arial"/>
              <a:buChar char="•"/>
            </a:pPr>
            <a:r>
              <a:rPr lang="en-US" sz="38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SQLite with migration support</a:t>
            </a:r>
          </a:p>
          <a:p>
            <a:pPr algn="l">
              <a:lnSpc>
                <a:spcPts val="5434"/>
              </a:lnSpc>
            </a:pPr>
          </a:p>
          <a:p>
            <a:pPr algn="l">
              <a:lnSpc>
                <a:spcPts val="5434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2562626">
            <a:off x="-4763849" y="7784323"/>
            <a:ext cx="8132490" cy="4066245"/>
            <a:chOff x="0" y="0"/>
            <a:chExt cx="812800" cy="40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2562626">
            <a:off x="-1091559" y="10289015"/>
            <a:ext cx="4019797" cy="2009899"/>
            <a:chOff x="0" y="0"/>
            <a:chExt cx="812800" cy="406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-2562626">
            <a:off x="15760647" y="-1537845"/>
            <a:ext cx="8664509" cy="4332254"/>
            <a:chOff x="0" y="0"/>
            <a:chExt cx="812800" cy="4064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-2562626">
            <a:off x="16327816" y="-2285619"/>
            <a:ext cx="4282768" cy="2141384"/>
            <a:chOff x="0" y="0"/>
            <a:chExt cx="812800" cy="4064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-2562626">
            <a:off x="13101516" y="9777072"/>
            <a:ext cx="3710089" cy="1855044"/>
            <a:chOff x="0" y="0"/>
            <a:chExt cx="812800" cy="4064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-2562626">
            <a:off x="1610027" y="-1189519"/>
            <a:ext cx="3726595" cy="1863298"/>
            <a:chOff x="0" y="0"/>
            <a:chExt cx="812800" cy="4064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651841" y="1976309"/>
            <a:ext cx="14984318" cy="1085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50"/>
              </a:lnSpc>
            </a:pPr>
            <a:r>
              <a:rPr lang="en-US" sz="9000">
                <a:solidFill>
                  <a:srgbClr val="545454"/>
                </a:solidFill>
                <a:latin typeface="Bold Ink"/>
                <a:ea typeface="Bold Ink"/>
                <a:cs typeface="Bold Ink"/>
                <a:sym typeface="Bold Ink"/>
              </a:rPr>
              <a:t>DEVELOPMENT APPROACH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2994311" y="3623865"/>
            <a:ext cx="12746817" cy="41685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38150" indent="-419075" lvl="1">
              <a:lnSpc>
                <a:spcPts val="5434"/>
              </a:lnSpc>
              <a:buFont typeface="Arial"/>
              <a:buChar char="•"/>
            </a:pPr>
            <a:r>
              <a:rPr lang="en-US" sz="38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Full-stack Development</a:t>
            </a:r>
          </a:p>
          <a:p>
            <a:pPr algn="l" marL="838150" indent="-419075" lvl="1">
              <a:lnSpc>
                <a:spcPts val="5434"/>
              </a:lnSpc>
              <a:buFont typeface="Arial"/>
              <a:buChar char="•"/>
            </a:pPr>
            <a:r>
              <a:rPr lang="en-US" sz="38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RESTful API Architecture</a:t>
            </a:r>
          </a:p>
          <a:p>
            <a:pPr algn="l" marL="838150" indent="-419075" lvl="1">
              <a:lnSpc>
                <a:spcPts val="5434"/>
              </a:lnSpc>
              <a:buFont typeface="Arial"/>
              <a:buChar char="•"/>
            </a:pPr>
            <a:r>
              <a:rPr lang="en-US" sz="38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Component-based Frontend</a:t>
            </a:r>
          </a:p>
          <a:p>
            <a:pPr algn="l" marL="838150" indent="-419075" lvl="1">
              <a:lnSpc>
                <a:spcPts val="5434"/>
              </a:lnSpc>
              <a:buFont typeface="Arial"/>
              <a:buChar char="•"/>
            </a:pPr>
            <a:r>
              <a:rPr lang="en-US" sz="38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Modular Backend Design</a:t>
            </a:r>
          </a:p>
          <a:p>
            <a:pPr algn="l" marL="838150" indent="-419075" lvl="1">
              <a:lnSpc>
                <a:spcPts val="5434"/>
              </a:lnSpc>
              <a:buFont typeface="Arial"/>
              <a:buChar char="•"/>
            </a:pPr>
            <a:r>
              <a:rPr lang="en-US" sz="38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Database-first Approach</a:t>
            </a:r>
          </a:p>
          <a:p>
            <a:pPr algn="l">
              <a:lnSpc>
                <a:spcPts val="5434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2562626">
            <a:off x="-4478825" y="8513296"/>
            <a:ext cx="6856863" cy="3724593"/>
            <a:chOff x="0" y="0"/>
            <a:chExt cx="748170" cy="40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48170" cy="406400"/>
            </a:xfrm>
            <a:custGeom>
              <a:avLst/>
              <a:gdLst/>
              <a:ahLst/>
              <a:cxnLst/>
              <a:rect r="r" b="b" t="t" l="l"/>
              <a:pathLst>
                <a:path h="406400" w="748170">
                  <a:moveTo>
                    <a:pt x="544970" y="0"/>
                  </a:moveTo>
                  <a:cubicBezTo>
                    <a:pt x="657194" y="0"/>
                    <a:pt x="748170" y="90976"/>
                    <a:pt x="748170" y="203200"/>
                  </a:cubicBezTo>
                  <a:cubicBezTo>
                    <a:pt x="748170" y="315424"/>
                    <a:pt x="657194" y="406400"/>
                    <a:pt x="54497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74817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2562626">
            <a:off x="-992984" y="10541130"/>
            <a:ext cx="3693580" cy="1846790"/>
            <a:chOff x="0" y="0"/>
            <a:chExt cx="812800" cy="406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-2562626">
            <a:off x="16842594" y="-1960880"/>
            <a:ext cx="7417157" cy="4332254"/>
            <a:chOff x="0" y="0"/>
            <a:chExt cx="695788" cy="4064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95788" cy="406400"/>
            </a:xfrm>
            <a:custGeom>
              <a:avLst/>
              <a:gdLst/>
              <a:ahLst/>
              <a:cxnLst/>
              <a:rect r="r" b="b" t="t" l="l"/>
              <a:pathLst>
                <a:path h="406400" w="695788">
                  <a:moveTo>
                    <a:pt x="492588" y="0"/>
                  </a:moveTo>
                  <a:cubicBezTo>
                    <a:pt x="604813" y="0"/>
                    <a:pt x="695788" y="90976"/>
                    <a:pt x="695788" y="203200"/>
                  </a:cubicBezTo>
                  <a:cubicBezTo>
                    <a:pt x="695788" y="315424"/>
                    <a:pt x="604813" y="406400"/>
                    <a:pt x="492588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695788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-2562626">
            <a:off x="16327816" y="-2285619"/>
            <a:ext cx="4282768" cy="2141384"/>
            <a:chOff x="0" y="0"/>
            <a:chExt cx="812800" cy="4064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-2562626">
            <a:off x="13242149" y="10136751"/>
            <a:ext cx="2649548" cy="1855044"/>
            <a:chOff x="0" y="0"/>
            <a:chExt cx="580458" cy="4064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580458" cy="406400"/>
            </a:xfrm>
            <a:custGeom>
              <a:avLst/>
              <a:gdLst/>
              <a:ahLst/>
              <a:cxnLst/>
              <a:rect r="r" b="b" t="t" l="l"/>
              <a:pathLst>
                <a:path h="406400" w="580458">
                  <a:moveTo>
                    <a:pt x="377258" y="0"/>
                  </a:moveTo>
                  <a:cubicBezTo>
                    <a:pt x="489483" y="0"/>
                    <a:pt x="580458" y="90976"/>
                    <a:pt x="580458" y="203200"/>
                  </a:cubicBezTo>
                  <a:cubicBezTo>
                    <a:pt x="580458" y="315424"/>
                    <a:pt x="489483" y="406400"/>
                    <a:pt x="377258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580458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-2562626">
            <a:off x="1610027" y="-1189519"/>
            <a:ext cx="3726595" cy="1863298"/>
            <a:chOff x="0" y="0"/>
            <a:chExt cx="812800" cy="4064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0" id="20"/>
          <p:cNvSpPr/>
          <p:nvPr/>
        </p:nvSpPr>
        <p:spPr>
          <a:xfrm flipH="false" flipV="false" rot="0">
            <a:off x="2396593" y="3001268"/>
            <a:ext cx="14299792" cy="5612668"/>
          </a:xfrm>
          <a:custGeom>
            <a:avLst/>
            <a:gdLst/>
            <a:ahLst/>
            <a:cxnLst/>
            <a:rect r="r" b="b" t="t" l="l"/>
            <a:pathLst>
              <a:path h="5612668" w="14299792">
                <a:moveTo>
                  <a:pt x="0" y="0"/>
                </a:moveTo>
                <a:lnTo>
                  <a:pt x="14299792" y="0"/>
                </a:lnTo>
                <a:lnTo>
                  <a:pt x="14299792" y="5612668"/>
                </a:lnTo>
                <a:lnTo>
                  <a:pt x="0" y="56126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1028700" y="1314450"/>
            <a:ext cx="15140787" cy="1085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50"/>
              </a:lnSpc>
            </a:pPr>
            <a:r>
              <a:rPr lang="en-US" sz="9000">
                <a:solidFill>
                  <a:srgbClr val="545454"/>
                </a:solidFill>
                <a:latin typeface="Bold Ink"/>
                <a:ea typeface="Bold Ink"/>
                <a:cs typeface="Bold Ink"/>
                <a:sym typeface="Bold Ink"/>
              </a:rPr>
              <a:t>DATABASE DESIGN (PART 1)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2562626">
            <a:off x="-4763849" y="7784323"/>
            <a:ext cx="8132490" cy="4066245"/>
            <a:chOff x="0" y="0"/>
            <a:chExt cx="812800" cy="40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2562626">
            <a:off x="-1091559" y="10289015"/>
            <a:ext cx="4019797" cy="2009899"/>
            <a:chOff x="0" y="0"/>
            <a:chExt cx="812800" cy="406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-2562626">
            <a:off x="15760647" y="-1537845"/>
            <a:ext cx="8664509" cy="4332254"/>
            <a:chOff x="0" y="0"/>
            <a:chExt cx="812800" cy="4064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-2562626">
            <a:off x="16327816" y="-2285619"/>
            <a:ext cx="4282768" cy="2141384"/>
            <a:chOff x="0" y="0"/>
            <a:chExt cx="812800" cy="4064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-2562626">
            <a:off x="13101516" y="9777072"/>
            <a:ext cx="3710089" cy="1855044"/>
            <a:chOff x="0" y="0"/>
            <a:chExt cx="812800" cy="4064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-2562626">
            <a:off x="1610027" y="-1189519"/>
            <a:ext cx="3726595" cy="1863298"/>
            <a:chOff x="0" y="0"/>
            <a:chExt cx="812800" cy="4064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2994311" y="3623865"/>
            <a:ext cx="12236248" cy="34827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34"/>
              </a:lnSpc>
            </a:pPr>
            <a:r>
              <a:rPr lang="en-US" sz="38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Key Relationships:</a:t>
            </a:r>
          </a:p>
          <a:p>
            <a:pPr algn="l" marL="838150" indent="-419075" lvl="1">
              <a:lnSpc>
                <a:spcPts val="5434"/>
              </a:lnSpc>
              <a:buFont typeface="Arial"/>
              <a:buChar char="•"/>
            </a:pPr>
            <a:r>
              <a:rPr lang="en-US" sz="38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SystemUser to Client (One-to-Many)</a:t>
            </a:r>
          </a:p>
          <a:p>
            <a:pPr algn="l" marL="838150" indent="-419075" lvl="1">
              <a:lnSpc>
                <a:spcPts val="5434"/>
              </a:lnSpc>
              <a:buFont typeface="Arial"/>
              <a:buChar char="•"/>
            </a:pPr>
            <a:r>
              <a:rPr lang="en-US" sz="38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SystemUser to Program (One-to-Many)</a:t>
            </a:r>
          </a:p>
          <a:p>
            <a:pPr algn="l" marL="838150" indent="-419075" lvl="1">
              <a:lnSpc>
                <a:spcPts val="5434"/>
              </a:lnSpc>
              <a:buFont typeface="Arial"/>
              <a:buChar char="•"/>
            </a:pPr>
            <a:r>
              <a:rPr lang="en-US" sz="38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Client to Program (Many-to-Many through Enrollment)</a:t>
            </a:r>
          </a:p>
          <a:p>
            <a:pPr algn="l">
              <a:lnSpc>
                <a:spcPts val="5434"/>
              </a:lnSpc>
            </a:pPr>
          </a:p>
        </p:txBody>
      </p:sp>
      <p:sp>
        <p:nvSpPr>
          <p:cNvPr name="TextBox 21" id="21"/>
          <p:cNvSpPr txBox="true"/>
          <p:nvPr/>
        </p:nvSpPr>
        <p:spPr>
          <a:xfrm rot="0">
            <a:off x="1274529" y="1314450"/>
            <a:ext cx="15140787" cy="1085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50"/>
              </a:lnSpc>
            </a:pPr>
            <a:r>
              <a:rPr lang="en-US" sz="9000">
                <a:solidFill>
                  <a:srgbClr val="545454"/>
                </a:solidFill>
                <a:latin typeface="Bold Ink"/>
                <a:ea typeface="Bold Ink"/>
                <a:cs typeface="Bold Ink"/>
                <a:sym typeface="Bold Ink"/>
              </a:rPr>
              <a:t>DATABASE DESIGN (PART 1)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2562626">
            <a:off x="-4763849" y="7784323"/>
            <a:ext cx="8132490" cy="4066245"/>
            <a:chOff x="0" y="0"/>
            <a:chExt cx="812800" cy="40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2562626">
            <a:off x="-1091559" y="10289015"/>
            <a:ext cx="4019797" cy="2009899"/>
            <a:chOff x="0" y="0"/>
            <a:chExt cx="812800" cy="406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-2562626">
            <a:off x="15760647" y="-1537845"/>
            <a:ext cx="8664509" cy="4332254"/>
            <a:chOff x="0" y="0"/>
            <a:chExt cx="812800" cy="4064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-2562626">
            <a:off x="16327816" y="-2285619"/>
            <a:ext cx="4282768" cy="2141384"/>
            <a:chOff x="0" y="0"/>
            <a:chExt cx="812800" cy="4064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-2562626">
            <a:off x="13101516" y="9777072"/>
            <a:ext cx="3710089" cy="1855044"/>
            <a:chOff x="0" y="0"/>
            <a:chExt cx="812800" cy="4064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-2562626">
            <a:off x="1610027" y="-1189519"/>
            <a:ext cx="3726595" cy="1863298"/>
            <a:chOff x="0" y="0"/>
            <a:chExt cx="812800" cy="4064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3873762" y="1314450"/>
            <a:ext cx="10540477" cy="1085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50"/>
              </a:lnSpc>
            </a:pPr>
            <a:r>
              <a:rPr lang="en-US" sz="9000">
                <a:solidFill>
                  <a:srgbClr val="545454"/>
                </a:solidFill>
                <a:latin typeface="Bold Ink"/>
                <a:ea typeface="Bold Ink"/>
                <a:cs typeface="Bold Ink"/>
                <a:sym typeface="Bold Ink"/>
              </a:rPr>
              <a:t>API ARCHITECTURE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2519752" y="2508852"/>
            <a:ext cx="13248497" cy="48543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34"/>
              </a:lnSpc>
            </a:pPr>
            <a:r>
              <a:rPr lang="en-US" sz="38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RESTful Endpoints:</a:t>
            </a:r>
          </a:p>
          <a:p>
            <a:pPr algn="l" marL="838150" indent="-419075" lvl="1">
              <a:lnSpc>
                <a:spcPts val="5434"/>
              </a:lnSpc>
              <a:buFont typeface="Arial"/>
              <a:buChar char="•"/>
            </a:pPr>
            <a:r>
              <a:rPr lang="en-US" sz="38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/api/doctors (User management)</a:t>
            </a:r>
          </a:p>
          <a:p>
            <a:pPr algn="l" marL="838150" indent="-419075" lvl="1">
              <a:lnSpc>
                <a:spcPts val="5434"/>
              </a:lnSpc>
              <a:buFont typeface="Arial"/>
              <a:buChar char="•"/>
            </a:pPr>
            <a:r>
              <a:rPr lang="en-US" sz="38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/api/clients (Patient management)</a:t>
            </a:r>
          </a:p>
          <a:p>
            <a:pPr algn="l" marL="838150" indent="-419075" lvl="1">
              <a:lnSpc>
                <a:spcPts val="5434"/>
              </a:lnSpc>
              <a:buFont typeface="Arial"/>
              <a:buChar char="•"/>
            </a:pPr>
            <a:r>
              <a:rPr lang="en-US" sz="38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/api/programs (Program management)</a:t>
            </a:r>
          </a:p>
          <a:p>
            <a:pPr algn="l" marL="838150" indent="-419075" lvl="1">
              <a:lnSpc>
                <a:spcPts val="5434"/>
              </a:lnSpc>
              <a:buFont typeface="Arial"/>
              <a:buChar char="•"/>
            </a:pPr>
            <a:r>
              <a:rPr lang="en-US" sz="38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/api/enrollments (Enrollment management)</a:t>
            </a:r>
          </a:p>
          <a:p>
            <a:pPr algn="l">
              <a:lnSpc>
                <a:spcPts val="5434"/>
              </a:lnSpc>
            </a:pPr>
            <a:r>
              <a:rPr lang="en-US" sz="38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Authentication Flow</a:t>
            </a:r>
          </a:p>
          <a:p>
            <a:pPr algn="l">
              <a:lnSpc>
                <a:spcPts val="5434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2562626">
            <a:off x="-4763849" y="7784323"/>
            <a:ext cx="8132490" cy="4066245"/>
            <a:chOff x="0" y="0"/>
            <a:chExt cx="812800" cy="40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2562626">
            <a:off x="-1091559" y="10289015"/>
            <a:ext cx="4019797" cy="2009899"/>
            <a:chOff x="0" y="0"/>
            <a:chExt cx="812800" cy="406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-2562626">
            <a:off x="16834249" y="-1957617"/>
            <a:ext cx="7426779" cy="4332254"/>
            <a:chOff x="0" y="0"/>
            <a:chExt cx="696691" cy="4064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96691" cy="406400"/>
            </a:xfrm>
            <a:custGeom>
              <a:avLst/>
              <a:gdLst/>
              <a:ahLst/>
              <a:cxnLst/>
              <a:rect r="r" b="b" t="t" l="l"/>
              <a:pathLst>
                <a:path h="406400" w="696691">
                  <a:moveTo>
                    <a:pt x="493491" y="0"/>
                  </a:moveTo>
                  <a:cubicBezTo>
                    <a:pt x="605715" y="0"/>
                    <a:pt x="696691" y="90976"/>
                    <a:pt x="696691" y="203200"/>
                  </a:cubicBezTo>
                  <a:cubicBezTo>
                    <a:pt x="696691" y="315424"/>
                    <a:pt x="605715" y="406400"/>
                    <a:pt x="493491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696691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-2562626">
            <a:off x="16327816" y="-2285619"/>
            <a:ext cx="4282768" cy="2141384"/>
            <a:chOff x="0" y="0"/>
            <a:chExt cx="812800" cy="4064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-2562626">
            <a:off x="13101516" y="9777072"/>
            <a:ext cx="3710089" cy="1855044"/>
            <a:chOff x="0" y="0"/>
            <a:chExt cx="812800" cy="4064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-2562626">
            <a:off x="2456406" y="-1520449"/>
            <a:ext cx="2750824" cy="1863298"/>
            <a:chOff x="0" y="0"/>
            <a:chExt cx="599977" cy="4064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599977" cy="406400"/>
            </a:xfrm>
            <a:custGeom>
              <a:avLst/>
              <a:gdLst/>
              <a:ahLst/>
              <a:cxnLst/>
              <a:rect r="r" b="b" t="t" l="l"/>
              <a:pathLst>
                <a:path h="406400" w="599977">
                  <a:moveTo>
                    <a:pt x="396777" y="0"/>
                  </a:moveTo>
                  <a:cubicBezTo>
                    <a:pt x="509001" y="0"/>
                    <a:pt x="599977" y="90976"/>
                    <a:pt x="599977" y="203200"/>
                  </a:cubicBezTo>
                  <a:cubicBezTo>
                    <a:pt x="599977" y="315424"/>
                    <a:pt x="509001" y="406400"/>
                    <a:pt x="396777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599977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028700" y="1314450"/>
            <a:ext cx="16467862" cy="1085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50"/>
              </a:lnSpc>
            </a:pPr>
            <a:r>
              <a:rPr lang="en-US" sz="9000">
                <a:solidFill>
                  <a:srgbClr val="545454"/>
                </a:solidFill>
                <a:latin typeface="Bold Ink"/>
                <a:ea typeface="Bold Ink"/>
                <a:cs typeface="Bold Ink"/>
                <a:sym typeface="Bold Ink"/>
              </a:rPr>
              <a:t> FRONTEND ARCHITECTURE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2519752" y="2508852"/>
            <a:ext cx="13248497" cy="48543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34"/>
              </a:lnSpc>
            </a:pPr>
            <a:r>
              <a:rPr lang="en-US" sz="38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Component Structure:</a:t>
            </a:r>
          </a:p>
          <a:p>
            <a:pPr algn="l" marL="838150" indent="-419075" lvl="1">
              <a:lnSpc>
                <a:spcPts val="5434"/>
              </a:lnSpc>
              <a:buFont typeface="Arial"/>
              <a:buChar char="•"/>
            </a:pPr>
            <a:r>
              <a:rPr lang="en-US" sz="38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Layout Components</a:t>
            </a:r>
          </a:p>
          <a:p>
            <a:pPr algn="l" marL="838150" indent="-419075" lvl="1">
              <a:lnSpc>
                <a:spcPts val="5434"/>
              </a:lnSpc>
              <a:buFont typeface="Arial"/>
              <a:buChar char="•"/>
            </a:pPr>
            <a:r>
              <a:rPr lang="en-US" sz="38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F</a:t>
            </a:r>
            <a:r>
              <a:rPr lang="en-US" sz="38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eature Components</a:t>
            </a:r>
          </a:p>
          <a:p>
            <a:pPr algn="l" marL="838150" indent="-419075" lvl="1">
              <a:lnSpc>
                <a:spcPts val="5434"/>
              </a:lnSpc>
              <a:buFont typeface="Arial"/>
              <a:buChar char="•"/>
            </a:pPr>
            <a:r>
              <a:rPr lang="en-US" sz="38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Reus</a:t>
            </a:r>
            <a:r>
              <a:rPr lang="en-US" sz="38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able UI Components</a:t>
            </a:r>
          </a:p>
          <a:p>
            <a:pPr algn="l">
              <a:lnSpc>
                <a:spcPts val="5434"/>
              </a:lnSpc>
            </a:pPr>
            <a:r>
              <a:rPr lang="en-US" sz="38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State Management</a:t>
            </a:r>
          </a:p>
          <a:p>
            <a:pPr algn="l">
              <a:lnSpc>
                <a:spcPts val="5434"/>
              </a:lnSpc>
            </a:pPr>
            <a:r>
              <a:rPr lang="en-US" sz="3882">
                <a:solidFill>
                  <a:srgbClr val="61654D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Routing System</a:t>
            </a:r>
          </a:p>
          <a:p>
            <a:pPr algn="l">
              <a:lnSpc>
                <a:spcPts val="5434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DAGl0sl67VQ</dc:identifier>
  <dcterms:modified xsi:type="dcterms:W3CDTF">2011-08-01T06:04:30Z</dcterms:modified>
  <cp:revision>1</cp:revision>
  <dc:title>Afyalink</dc:title>
</cp:coreProperties>
</file>