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4" r:id="rId5"/>
    <p:sldId id="275" r:id="rId6"/>
    <p:sldId id="277" r:id="rId7"/>
    <p:sldId id="278" r:id="rId8"/>
    <p:sldId id="269" r:id="rId9"/>
    <p:sldId id="28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i" initials="d" lastIdx="0" clrIdx="0">
    <p:extLst>
      <p:ext uri="{19B8F6BF-5375-455C-9EA6-DF929625EA0E}">
        <p15:presenceInfo xmlns:p15="http://schemas.microsoft.com/office/powerpoint/2012/main" userId="d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96"/>
    <a:srgbClr val="5D8DB9"/>
    <a:srgbClr val="63AFB3"/>
    <a:srgbClr val="88898D"/>
    <a:srgbClr val="6B9193"/>
    <a:srgbClr val="9C9EA6"/>
    <a:srgbClr val="0070C0"/>
    <a:srgbClr val="E6E7E9"/>
    <a:srgbClr val="D9DADD"/>
    <a:srgbClr val="BF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3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404A-EFB6-47CD-9177-647C02BC60D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C7E-C360-4E05-91DD-9B9E02AB9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C7E-C360-4E05-91DD-9B9E02AB9F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7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C7E-C360-4E05-91DD-9B9E02AB9F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30EA-4785-4E16-BEC2-DD6EA658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A6ED1-863E-4FB8-845F-8BD28E7C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3C34-19F7-481E-A778-80ABAFC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3335-88E6-4211-ADAB-AA9774BA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977-5E75-46A9-A33F-9ADF3D2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644F-A4D5-43B3-BE73-49CB73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002B-EDC8-461B-B1F5-41990DCB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418C-1154-460A-A784-57805DB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5172-1ADB-4132-A166-2463E666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CD32-9DEF-40F2-BFE0-78EC455F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16138-6AD0-44F7-AE24-F99D5DD2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BE965-1FEA-4F14-B340-AEA13765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3E239-5220-419C-A48F-57146C5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7B56-CCFD-40C8-AF37-5D68C28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E4F9-E524-44DD-9A3D-8B0F472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73CB-3937-42BE-A6D7-B00DB7BC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47C1-675E-4D54-AF6D-4129577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BD696-56C3-49F9-9B84-6C3A0F8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9C0E-4B3E-42E1-B3B4-A03C584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CD0A4-8D9B-45B7-862A-BDDB87C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B31-1942-4437-9A68-E3D28B9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D54EE-59E3-4F7D-8A29-EAF6129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43108-7E9B-42CE-B595-0F106CD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B3B5-626B-4A88-991B-032AC76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DEBC-75A3-4385-BD1E-A6EAFC4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1F807-F20E-4106-8A2A-51F6C72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BAE8-C2A5-45F5-A3C0-C65A1358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45721-87E5-49C2-85B0-76778683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C4C02-8BBF-42BB-B521-B506751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4254-60D9-4D8B-A95C-DCCCC5C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0F8C9-4193-499D-9701-BA3A308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4B00-BC50-41C6-8D76-514E49D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C6073-6A0B-4F4F-89FF-6DF90BAF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83FD1-9FE3-47AC-9A41-A5F88925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B310-72FC-4C43-BBB9-0A58BB9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B4263-6D54-4BCF-907C-AA937F87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56C23-529D-416F-B4D3-8A9A8A4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01B7-9E62-41A7-AE50-32AD492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FB0B5-E721-4A17-B12E-A476EC95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53F0-5B85-4146-93FE-D29EEB89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D081-545E-49CA-A3DF-CF3976C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35AB8-DE80-4F5A-B693-E76669E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D7533-050A-4576-99F2-A299A6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84EF3-22DB-4856-B667-85E262A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3CFB8A-EF88-4231-96C7-DED89F86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8BFEC-A31B-447E-83D0-25F5A1C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99ED6-14B9-4812-8012-926AF001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E0C1-C15F-4C46-A6E6-8EA96CF6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7C8D9-BAD1-430B-9648-80BAC3DB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759C5-C27A-4D60-B9CD-42F1CC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B91A9-B972-4C8B-9C4F-F89E3F6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1C8FA-8862-48D9-B6EB-912DEAF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954E-CB8B-44B7-A082-0C79E54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E8C1-0271-4B11-B90C-5053EA70C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C2E78-9A39-495A-8E3E-65F7D32C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B213-630A-4155-8496-E0BB665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7E8AD-D321-46ED-A6CA-6CE288B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273C-D865-4C0A-B87D-F6D82CD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346D0-DCE0-481D-8FD1-930B90D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6E816-F125-4456-9EED-BD063302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EDE1-971B-4BEC-AF37-700F050E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1BE-02A0-4C3E-BE01-9D9C307BFC2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D510-ABA1-4112-B730-EF6DE69F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3AB49-06AD-49F7-8966-FCE43AD1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9EA52-F479-4D81-A187-B0B2024984CD}"/>
              </a:ext>
            </a:extLst>
          </p:cNvPr>
          <p:cNvSpPr/>
          <p:nvPr/>
        </p:nvSpPr>
        <p:spPr>
          <a:xfrm>
            <a:off x="4467225" y="962025"/>
            <a:ext cx="2933700" cy="49339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0DE738-E14F-4A0E-9395-9CA0A9138768}"/>
              </a:ext>
            </a:extLst>
          </p:cNvPr>
          <p:cNvSpPr/>
          <p:nvPr/>
        </p:nvSpPr>
        <p:spPr>
          <a:xfrm>
            <a:off x="6900862" y="4524375"/>
            <a:ext cx="1000125" cy="100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9BC78-B4A4-4088-97FA-67B87AE7F5B0}"/>
              </a:ext>
            </a:extLst>
          </p:cNvPr>
          <p:cNvSpPr txBox="1"/>
          <p:nvPr/>
        </p:nvSpPr>
        <p:spPr>
          <a:xfrm>
            <a:off x="4552950" y="1295400"/>
            <a:ext cx="274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Autonomous Driving</a:t>
            </a:r>
            <a:endParaRPr lang="ko-KR" altLang="en-US" sz="2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54E37B-AF9B-4DE4-967F-2D082B355D24}"/>
              </a:ext>
            </a:extLst>
          </p:cNvPr>
          <p:cNvSpPr/>
          <p:nvPr/>
        </p:nvSpPr>
        <p:spPr>
          <a:xfrm>
            <a:off x="4503697" y="2399859"/>
            <a:ext cx="2847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학년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13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김태현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10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최상욱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13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황성운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학년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15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최성욱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15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최승완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17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송지윤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17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한가비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F3741-E2BC-4B93-82C4-2815399DE0D4}"/>
              </a:ext>
            </a:extLst>
          </p:cNvPr>
          <p:cNvSpPr/>
          <p:nvPr/>
        </p:nvSpPr>
        <p:spPr>
          <a:xfrm>
            <a:off x="4552950" y="5617384"/>
            <a:ext cx="2009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2019 .03. 12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3E259-D4AF-4BAF-AC67-0C50A0A0A5FF}"/>
              </a:ext>
            </a:extLst>
          </p:cNvPr>
          <p:cNvSpPr txBox="1"/>
          <p:nvPr/>
        </p:nvSpPr>
        <p:spPr>
          <a:xfrm>
            <a:off x="6952724" y="479360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C9EA6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1285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99799-3539-4947-AFAC-976651B3DF34}"/>
              </a:ext>
            </a:extLst>
          </p:cNvPr>
          <p:cNvSpPr/>
          <p:nvPr/>
        </p:nvSpPr>
        <p:spPr>
          <a:xfrm>
            <a:off x="2533650" y="2014953"/>
            <a:ext cx="7124700" cy="282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B426D-3BAE-44EA-8417-E28BFA9669F1}"/>
              </a:ext>
            </a:extLst>
          </p:cNvPr>
          <p:cNvSpPr/>
          <p:nvPr/>
        </p:nvSpPr>
        <p:spPr>
          <a:xfrm>
            <a:off x="658126" y="3105834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Thank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12BC53-64FD-4C0E-A99F-EB72F8C66FFB}"/>
              </a:ext>
            </a:extLst>
          </p:cNvPr>
          <p:cNvSpPr/>
          <p:nvPr/>
        </p:nvSpPr>
        <p:spPr>
          <a:xfrm>
            <a:off x="6406617" y="2663901"/>
            <a:ext cx="2800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</a:p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This men answer it for free!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8FF75-00C0-4E53-8727-694EF1DF72A2}"/>
              </a:ext>
            </a:extLst>
          </p:cNvPr>
          <p:cNvSpPr/>
          <p:nvPr/>
        </p:nvSpPr>
        <p:spPr>
          <a:xfrm>
            <a:off x="2578100" y="3105834"/>
            <a:ext cx="986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You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CCD3FC-4588-413A-864B-133CAB586E51}"/>
              </a:ext>
            </a:extLst>
          </p:cNvPr>
          <p:cNvGrpSpPr/>
          <p:nvPr/>
        </p:nvGrpSpPr>
        <p:grpSpPr>
          <a:xfrm>
            <a:off x="4330700" y="3289297"/>
            <a:ext cx="1454685" cy="159434"/>
            <a:chOff x="9347200" y="4969737"/>
            <a:chExt cx="2860047" cy="31346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DFEE6A9-30DD-40A4-98B5-F5FEA6867B08}"/>
                </a:ext>
              </a:extLst>
            </p:cNvPr>
            <p:cNvCxnSpPr>
              <a:cxnSpLocks/>
            </p:cNvCxnSpPr>
            <p:nvPr/>
          </p:nvCxnSpPr>
          <p:spPr>
            <a:xfrm>
              <a:off x="9347200" y="5283200"/>
              <a:ext cx="28448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87C757-005A-4F6A-BA5D-9B3FDABB3D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3785" y="4969737"/>
              <a:ext cx="313462" cy="3134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1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A980-5FAF-4544-9881-EB35480F74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9C9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EB62-7A58-4D23-BDBE-A676EC7C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10625"/>
          <a:stretch/>
        </p:blipFill>
        <p:spPr>
          <a:xfrm>
            <a:off x="0" y="0"/>
            <a:ext cx="609600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65C080-10F8-4BBC-B640-849062234C09}"/>
              </a:ext>
            </a:extLst>
          </p:cNvPr>
          <p:cNvSpPr/>
          <p:nvPr/>
        </p:nvSpPr>
        <p:spPr>
          <a:xfrm>
            <a:off x="100886" y="100284"/>
            <a:ext cx="2581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Autonomous Driving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89C3-1EDB-4FBC-A641-CC59E9CA20EF}"/>
              </a:ext>
            </a:extLst>
          </p:cNvPr>
          <p:cNvSpPr/>
          <p:nvPr/>
        </p:nvSpPr>
        <p:spPr>
          <a:xfrm>
            <a:off x="6199215" y="100284"/>
            <a:ext cx="484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7C6CE6-BD56-46C2-A2EB-4660059BA107}"/>
              </a:ext>
            </a:extLst>
          </p:cNvPr>
          <p:cNvSpPr/>
          <p:nvPr/>
        </p:nvSpPr>
        <p:spPr>
          <a:xfrm>
            <a:off x="6199215" y="1156515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개요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366A6-F738-4723-A1EE-04CDE5D01A35}"/>
              </a:ext>
            </a:extLst>
          </p:cNvPr>
          <p:cNvSpPr/>
          <p:nvPr/>
        </p:nvSpPr>
        <p:spPr>
          <a:xfrm>
            <a:off x="6199215" y="1809797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기능 요구사항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1043C-AFDC-4C62-8E08-AF85DBB37469}"/>
              </a:ext>
            </a:extLst>
          </p:cNvPr>
          <p:cNvSpPr/>
          <p:nvPr/>
        </p:nvSpPr>
        <p:spPr>
          <a:xfrm>
            <a:off x="6199215" y="2463079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비기능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요구사항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850A70-10C2-47EC-AC5A-F5EE4B7330E3}"/>
              </a:ext>
            </a:extLst>
          </p:cNvPr>
          <p:cNvSpPr/>
          <p:nvPr/>
        </p:nvSpPr>
        <p:spPr>
          <a:xfrm>
            <a:off x="6199215" y="3116361"/>
            <a:ext cx="1803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인수 조건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33" y="2483223"/>
            <a:ext cx="4646194" cy="1026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1 </a:t>
            </a:r>
            <a:r>
              <a: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4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ìì¨ì£¼í ê²½ì ì  í¨ê³¼ì ëí ì´ë¯¸ì§ ê²ìê²°ê³¼">
            <a:extLst>
              <a:ext uri="{FF2B5EF4-FFF2-40B4-BE49-F238E27FC236}">
                <a16:creationId xmlns:a16="http://schemas.microsoft.com/office/drawing/2014/main" id="{DA66EBD0-5BBD-41B1-8E05-F85BAC86B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7"/>
          <a:stretch/>
        </p:blipFill>
        <p:spPr bwMode="auto">
          <a:xfrm>
            <a:off x="4657343" y="-1"/>
            <a:ext cx="2829214" cy="21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ì°¨ íëª ìì¨ì£¼íì ëí ì´ë¯¸ì§ ê²ìê²°ê³¼">
            <a:extLst>
              <a:ext uri="{FF2B5EF4-FFF2-40B4-BE49-F238E27FC236}">
                <a16:creationId xmlns:a16="http://schemas.microsoft.com/office/drawing/2014/main" id="{A2B95C1D-963C-46B9-8AC6-B4EC2E276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7" r="-1" b="7397"/>
          <a:stretch/>
        </p:blipFill>
        <p:spPr bwMode="auto">
          <a:xfrm>
            <a:off x="4657343" y="2274491"/>
            <a:ext cx="2825496" cy="22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4ì°¨ íëª ìì¨ì£¼íì ëí ì´ë¯¸ì§ ê²ìê²°ê³¼">
            <a:extLst>
              <a:ext uri="{FF2B5EF4-FFF2-40B4-BE49-F238E27FC236}">
                <a16:creationId xmlns:a16="http://schemas.microsoft.com/office/drawing/2014/main" id="{5CB8659C-219A-49ED-A0C5-FF938D20F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r="7853" b="-1"/>
          <a:stretch/>
        </p:blipFill>
        <p:spPr bwMode="auto">
          <a:xfrm>
            <a:off x="7570565" y="10"/>
            <a:ext cx="4614002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ì¨ ì£¼í ì¤ìì±ì ëí ì´ë¯¸ì§ ê²ìê²°ê³¼">
            <a:extLst>
              <a:ext uri="{FF2B5EF4-FFF2-40B4-BE49-F238E27FC236}">
                <a16:creationId xmlns:a16="http://schemas.microsoft.com/office/drawing/2014/main" id="{BA65F8F3-FE07-4583-8A8E-3AF45AB38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6111" b="-4"/>
          <a:stretch/>
        </p:blipFill>
        <p:spPr bwMode="auto">
          <a:xfrm>
            <a:off x="4653627" y="4616536"/>
            <a:ext cx="2829212" cy="22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ì¨ ì£¼í ë¼ë¦¬ë¬¸ì ì ëí ì´ë¯¸ì§ ê²ìê²°ê³¼">
            <a:extLst>
              <a:ext uri="{FF2B5EF4-FFF2-40B4-BE49-F238E27FC236}">
                <a16:creationId xmlns:a16="http://schemas.microsoft.com/office/drawing/2014/main" id="{D7B47360-192A-4658-9CCF-5BF754C15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r="4760" b="-4"/>
          <a:stretch/>
        </p:blipFill>
        <p:spPr bwMode="auto">
          <a:xfrm>
            <a:off x="7570565" y="3474720"/>
            <a:ext cx="461400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D77F70-FC9F-47DE-AE90-6657B34A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5058"/>
              </p:ext>
            </p:extLst>
          </p:nvPr>
        </p:nvGraphicFramePr>
        <p:xfrm>
          <a:off x="4698459" y="935420"/>
          <a:ext cx="6138154" cy="5381298"/>
        </p:xfrm>
        <a:graphic>
          <a:graphicData uri="http://schemas.openxmlformats.org/drawingml/2006/table">
            <a:tbl>
              <a:tblPr/>
              <a:tblGrid>
                <a:gridCol w="651818">
                  <a:extLst>
                    <a:ext uri="{9D8B030D-6E8A-4147-A177-3AD203B41FA5}">
                      <a16:colId xmlns:a16="http://schemas.microsoft.com/office/drawing/2014/main" val="3490208488"/>
                    </a:ext>
                  </a:extLst>
                </a:gridCol>
                <a:gridCol w="1989357">
                  <a:extLst>
                    <a:ext uri="{9D8B030D-6E8A-4147-A177-3AD203B41FA5}">
                      <a16:colId xmlns:a16="http://schemas.microsoft.com/office/drawing/2014/main" val="1656224570"/>
                    </a:ext>
                  </a:extLst>
                </a:gridCol>
                <a:gridCol w="1989357">
                  <a:extLst>
                    <a:ext uri="{9D8B030D-6E8A-4147-A177-3AD203B41FA5}">
                      <a16:colId xmlns:a16="http://schemas.microsoft.com/office/drawing/2014/main" val="1014186194"/>
                    </a:ext>
                  </a:extLst>
                </a:gridCol>
                <a:gridCol w="1507622">
                  <a:extLst>
                    <a:ext uri="{9D8B030D-6E8A-4147-A177-3AD203B41FA5}">
                      <a16:colId xmlns:a16="http://schemas.microsoft.com/office/drawing/2014/main" val="1856005815"/>
                    </a:ext>
                  </a:extLst>
                </a:gridCol>
              </a:tblGrid>
              <a:tr h="9004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34654"/>
                  </a:ext>
                </a:extLst>
              </a:tr>
              <a:tr h="77717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 인식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1.1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6458"/>
                  </a:ext>
                </a:extLst>
              </a:tr>
              <a:tr h="777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횡단보도 인식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1.2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36485"/>
                  </a:ext>
                </a:extLst>
              </a:tr>
              <a:tr h="777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인식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1.3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05432"/>
                  </a:ext>
                </a:extLst>
              </a:tr>
              <a:tr h="777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표지판 인식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1.4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2663"/>
                  </a:ext>
                </a:extLst>
              </a:tr>
              <a:tr h="68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체크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1.5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85390"/>
                  </a:ext>
                </a:extLst>
              </a:tr>
              <a:tr h="68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 2.1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2664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B74765F-42DA-48B4-8948-DF74829B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2940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019F1-AD74-402D-8990-5133FD62900A}"/>
              </a:ext>
            </a:extLst>
          </p:cNvPr>
          <p:cNvSpPr txBox="1"/>
          <p:nvPr/>
        </p:nvSpPr>
        <p:spPr>
          <a:xfrm>
            <a:off x="6390152" y="271282"/>
            <a:ext cx="2754767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 리스트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3627C-2332-4C27-B559-A9EEC21155E6}"/>
              </a:ext>
            </a:extLst>
          </p:cNvPr>
          <p:cNvSpPr txBox="1"/>
          <p:nvPr/>
        </p:nvSpPr>
        <p:spPr>
          <a:xfrm>
            <a:off x="74645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2 </a:t>
            </a: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 요구사항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54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74580288" descr="EMB00001d48467e">
            <a:extLst>
              <a:ext uri="{FF2B5EF4-FFF2-40B4-BE49-F238E27FC236}">
                <a16:creationId xmlns:a16="http://schemas.microsoft.com/office/drawing/2014/main" id="{88A0CE3F-CCBA-4D4B-95C5-031CEFA2E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08" y="791852"/>
            <a:ext cx="7090506" cy="518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B40C5-7665-4E22-96EA-7146DFF6741B}"/>
              </a:ext>
            </a:extLst>
          </p:cNvPr>
          <p:cNvSpPr txBox="1"/>
          <p:nvPr/>
        </p:nvSpPr>
        <p:spPr>
          <a:xfrm>
            <a:off x="0" y="2543091"/>
            <a:ext cx="4546791" cy="88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유스케이스</a:t>
            </a: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다이어그램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502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-323332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차선인식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명세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3C690-1526-4A0F-8E80-0C26A86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1" y="1211499"/>
            <a:ext cx="7928042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-302781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주행 명세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6A5B76-2710-4D83-A5B4-2BFCFCD5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28" y="1396527"/>
            <a:ext cx="819768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183857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비기능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요구사항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1C3DC-9BE4-4D00-B191-0BD679D95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62467"/>
              </p:ext>
            </p:extLst>
          </p:nvPr>
        </p:nvGraphicFramePr>
        <p:xfrm>
          <a:off x="4730648" y="1300899"/>
          <a:ext cx="6807759" cy="4619134"/>
        </p:xfrm>
        <a:graphic>
          <a:graphicData uri="http://schemas.openxmlformats.org/drawingml/2006/table">
            <a:tbl>
              <a:tblPr/>
              <a:tblGrid>
                <a:gridCol w="1451774">
                  <a:extLst>
                    <a:ext uri="{9D8B030D-6E8A-4147-A177-3AD203B41FA5}">
                      <a16:colId xmlns:a16="http://schemas.microsoft.com/office/drawing/2014/main" val="2380694262"/>
                    </a:ext>
                  </a:extLst>
                </a:gridCol>
                <a:gridCol w="5355985">
                  <a:extLst>
                    <a:ext uri="{9D8B030D-6E8A-4147-A177-3AD203B41FA5}">
                      <a16:colId xmlns:a16="http://schemas.microsoft.com/office/drawing/2014/main" val="1550234369"/>
                    </a:ext>
                  </a:extLst>
                </a:gridCol>
              </a:tblGrid>
              <a:tr h="745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73336"/>
                  </a:ext>
                </a:extLst>
              </a:tr>
              <a:tr h="6923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요구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차선을 인식하는데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초를 넘지 않아야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08247"/>
                  </a:ext>
                </a:extLst>
              </a:tr>
              <a:tr h="69236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85%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인식 해야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89419"/>
                  </a:ext>
                </a:extLst>
              </a:tr>
              <a:tr h="692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라즈베리파이에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호환되는 카메라를 이용한다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27309"/>
                  </a:ext>
                </a:extLst>
              </a:tr>
              <a:tr h="5909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조건 및 처리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차선은 검은색으로 한정한다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85270"/>
                  </a:ext>
                </a:extLst>
              </a:tr>
              <a:tr h="120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제작한 도로 환경에서 운행한다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 실제 도로 환경과 다르다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165808" y="3039706"/>
            <a:ext cx="2988548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인수 조건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55C0-7602-43A9-9345-720FA8A6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10" y="1887166"/>
            <a:ext cx="8362950" cy="31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6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162</Words>
  <Application>Microsoft Office PowerPoint</Application>
  <PresentationFormat>와이드스크린</PresentationFormat>
  <Paragraphs>63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KoPub돋움체 Bold</vt:lpstr>
      <vt:lpstr>KoPub돋움체 Light</vt:lpstr>
      <vt:lpstr>YouandiModern HeadRegular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TaeHyun</dc:creator>
  <cp:lastModifiedBy>TaeHyun</cp:lastModifiedBy>
  <cp:revision>48</cp:revision>
  <dcterms:created xsi:type="dcterms:W3CDTF">2019-02-23T11:59:17Z</dcterms:created>
  <dcterms:modified xsi:type="dcterms:W3CDTF">2019-03-11T13:47:28Z</dcterms:modified>
</cp:coreProperties>
</file>