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74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9"/>
    <a:srgbClr val="9C9EA6"/>
    <a:srgbClr val="0070C0"/>
    <a:srgbClr val="D9DADD"/>
    <a:srgbClr val="BFC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6353" autoAdjust="0"/>
  </p:normalViewPr>
  <p:slideViewPr>
    <p:cSldViewPr snapToGrid="0">
      <p:cViewPr varScale="1">
        <p:scale>
          <a:sx n="81" d="100"/>
          <a:sy n="81" d="100"/>
        </p:scale>
        <p:origin x="907" y="72"/>
      </p:cViewPr>
      <p:guideLst>
        <p:guide orient="horz" pos="32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404A-EFB6-47CD-9177-647C02BC60D4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FEC7E-C360-4E05-91DD-9B9E02AB9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5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930EA-4785-4E16-BEC2-DD6EA658E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3A6ED1-863E-4FB8-845F-8BD28E7C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B3C34-19F7-481E-A778-80ABAFC9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93335-88E6-4211-ADAB-AA9774BA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C3977-5E75-46A9-A33F-9ADF3D2A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6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A644F-A4D5-43B3-BE73-49CB7388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2002B-EDC8-461B-B1F5-41990DCBC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C418C-1154-460A-A784-57805DB4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E5172-1ADB-4132-A166-2463E666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4CD32-9DEF-40F2-BFE0-78EC455F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3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A16138-6AD0-44F7-AE24-F99D5DD2B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BE965-1FEA-4F14-B340-AEA13765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3E239-5220-419C-A48F-57146C5C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57B56-CCFD-40C8-AF37-5D68C280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FE4F9-E524-44DD-9A3D-8B0F4729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3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673CB-3937-42BE-A6D7-B00DB7BC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347C1-675E-4D54-AF6D-41295775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BD696-56C3-49F9-9B84-6C3A0F89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19C0E-4B3E-42E1-B3B4-A03C5843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CD0A4-8D9B-45B7-862A-BDDB87CC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2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79B31-1942-4437-9A68-E3D28B9E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D54EE-59E3-4F7D-8A29-EAF61293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43108-7E9B-42CE-B595-0F106CD6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DB3B5-626B-4A88-991B-032AC76E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4DEBC-75A3-4385-BD1E-A6EAFC45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1F807-F20E-4106-8A2A-51F6C72F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5BAE8-C2A5-45F5-A3C0-C65A13587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45721-87E5-49C2-85B0-767786836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C4C02-8BBF-42BB-B521-B506751E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04254-60D9-4D8B-A95C-DCCCC5CA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0F8C9-4193-499D-9701-BA3A3084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7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94B00-BC50-41C6-8D76-514E49D0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C6073-6A0B-4F4F-89FF-6DF90BAF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83FD1-9FE3-47AC-9A41-A5F88925F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DFB310-72FC-4C43-BBB9-0A58BB988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B4263-6D54-4BCF-907C-AA937F873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C56C23-529D-416F-B4D3-8A9A8A4D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0601B7-9E62-41A7-AE50-32AD4924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CFB0B5-E721-4A17-B12E-A476EC95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C53F0-5B85-4146-93FE-D29EEB89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1DD081-545E-49CA-A3DF-CF3976CF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35AB8-DE80-4F5A-B693-E76669EC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8D7533-050A-4576-99F2-A299A622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0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284EF3-22DB-4856-B667-85E262AC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3CFB8A-EF88-4231-96C7-DED89F86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8BFEC-A31B-447E-83D0-25F5A1C6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0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99ED6-14B9-4812-8012-926AF001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FE0C1-C15F-4C46-A6E6-8EA96CF6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7C8D9-BAD1-430B-9648-80BAC3DB7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759C5-C27A-4D60-B9CD-42F1CC04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B91A9-B972-4C8B-9C4F-F89E3F6E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1C8FA-8862-48D9-B6EB-912DEAFD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4954E-CB8B-44B7-A082-0C79E542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4E8C1-0271-4B11-B90C-5053EA70C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BC2E78-9A39-495A-8E3E-65F7D32C1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8AB213-630A-4155-8496-E0BB6654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7E8AD-D321-46ED-A6CA-6CE288B9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5273C-D865-4C0A-B87D-F6D82CDA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1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C346D0-DCE0-481D-8FD1-930B90DB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6E816-F125-4456-9EED-BD0633028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EDE1-971B-4BEC-AF37-700F050ED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A81BE-02A0-4C3E-BE01-9D9C307BFC28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3D510-ABA1-4112-B730-EF6DE69F1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3AB49-06AD-49F7-8966-FCE43AD1E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A9EA52-F479-4D81-A187-B0B2024984CD}"/>
              </a:ext>
            </a:extLst>
          </p:cNvPr>
          <p:cNvSpPr/>
          <p:nvPr/>
        </p:nvSpPr>
        <p:spPr>
          <a:xfrm>
            <a:off x="4467225" y="962025"/>
            <a:ext cx="2933700" cy="493395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B0DE738-E14F-4A0E-9395-9CA0A9138768}"/>
              </a:ext>
            </a:extLst>
          </p:cNvPr>
          <p:cNvSpPr/>
          <p:nvPr/>
        </p:nvSpPr>
        <p:spPr>
          <a:xfrm>
            <a:off x="6900862" y="4524375"/>
            <a:ext cx="1000125" cy="10001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49BC78-B4A4-4088-97FA-67B87AE7F5B0}"/>
              </a:ext>
            </a:extLst>
          </p:cNvPr>
          <p:cNvSpPr txBox="1"/>
          <p:nvPr/>
        </p:nvSpPr>
        <p:spPr>
          <a:xfrm>
            <a:off x="4552950" y="1295400"/>
            <a:ext cx="2749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딥러닝 스터디</a:t>
            </a:r>
            <a:r>
              <a:rPr lang="en-US" altLang="ko-KR" sz="24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</a:t>
            </a:r>
            <a:endParaRPr lang="ko-KR" altLang="en-US" sz="24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3F3741-E2BC-4B93-82C4-2815399DE0D4}"/>
              </a:ext>
            </a:extLst>
          </p:cNvPr>
          <p:cNvSpPr/>
          <p:nvPr/>
        </p:nvSpPr>
        <p:spPr>
          <a:xfrm>
            <a:off x="4552950" y="5617384"/>
            <a:ext cx="2009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2019 .03. 08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83E259-D4AF-4BAF-AC67-0C50A0A0A5FF}"/>
              </a:ext>
            </a:extLst>
          </p:cNvPr>
          <p:cNvSpPr txBox="1"/>
          <p:nvPr/>
        </p:nvSpPr>
        <p:spPr>
          <a:xfrm>
            <a:off x="6952724" y="4793604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C9EA6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01285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E9A980-5FAF-4544-9881-EB35480F74F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9C9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61EB62-7A58-4D23-BDBE-A676EC7C6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80" b="10625"/>
          <a:stretch/>
        </p:blipFill>
        <p:spPr>
          <a:xfrm>
            <a:off x="0" y="0"/>
            <a:ext cx="6096002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165C080-10F8-4BBC-B640-849062234C09}"/>
              </a:ext>
            </a:extLst>
          </p:cNvPr>
          <p:cNvSpPr/>
          <p:nvPr/>
        </p:nvSpPr>
        <p:spPr>
          <a:xfrm>
            <a:off x="100886" y="100284"/>
            <a:ext cx="25812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Autonomous Driving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F989C3-1EDB-4FBC-A641-CC59E9CA20EF}"/>
              </a:ext>
            </a:extLst>
          </p:cNvPr>
          <p:cNvSpPr/>
          <p:nvPr/>
        </p:nvSpPr>
        <p:spPr>
          <a:xfrm>
            <a:off x="6199215" y="100284"/>
            <a:ext cx="4849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CONTENTS</a:t>
            </a:r>
            <a:endParaRPr lang="ko-KR" altLang="en-US" sz="3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17C6CE6-BD56-46C2-A2EB-4660059BA107}"/>
              </a:ext>
            </a:extLst>
          </p:cNvPr>
          <p:cNvSpPr/>
          <p:nvPr/>
        </p:nvSpPr>
        <p:spPr>
          <a:xfrm>
            <a:off x="6199215" y="1156515"/>
            <a:ext cx="1386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신경망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1366A6-F738-4723-A1EE-04CDE5D01A35}"/>
              </a:ext>
            </a:extLst>
          </p:cNvPr>
          <p:cNvSpPr/>
          <p:nvPr/>
        </p:nvSpPr>
        <p:spPr>
          <a:xfrm>
            <a:off x="6199215" y="1809797"/>
            <a:ext cx="2419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단순 </a:t>
            </a:r>
            <a:r>
              <a:rPr lang="ko-KR" altLang="en-US" sz="24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퍼셉트론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B1043C-AFDC-4C62-8E08-AF85DBB37469}"/>
              </a:ext>
            </a:extLst>
          </p:cNvPr>
          <p:cNvSpPr/>
          <p:nvPr/>
        </p:nvSpPr>
        <p:spPr>
          <a:xfrm>
            <a:off x="6199215" y="2463079"/>
            <a:ext cx="2419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로지스틱 회귀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850A70-10C2-47EC-AC5A-F5EE4B7330E3}"/>
              </a:ext>
            </a:extLst>
          </p:cNvPr>
          <p:cNvSpPr/>
          <p:nvPr/>
        </p:nvSpPr>
        <p:spPr>
          <a:xfrm>
            <a:off x="6199215" y="3116361"/>
            <a:ext cx="4176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4</a:t>
            </a:r>
            <a:r>
              <a:rPr lang="ko-KR" altLang="en-US" sz="24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다중 클래스 로지스틱 회귀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BF211-F7AE-4A4D-8BB5-139B768BD4DD}"/>
              </a:ext>
            </a:extLst>
          </p:cNvPr>
          <p:cNvSpPr/>
          <p:nvPr/>
        </p:nvSpPr>
        <p:spPr>
          <a:xfrm>
            <a:off x="6199215" y="3769644"/>
            <a:ext cx="3669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5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개발 환경 및 작업 분담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6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1D872F6-DBDD-46BA-9A53-A4758EE335C3}"/>
              </a:ext>
            </a:extLst>
          </p:cNvPr>
          <p:cNvSpPr txBox="1"/>
          <p:nvPr/>
        </p:nvSpPr>
        <p:spPr>
          <a:xfrm>
            <a:off x="0" y="239643"/>
            <a:ext cx="12192000" cy="1026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8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신경망 </a:t>
            </a:r>
            <a:r>
              <a:rPr lang="en-US" altLang="ko-KR" sz="48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= </a:t>
            </a:r>
            <a:r>
              <a:rPr lang="ko-KR" altLang="en-US" sz="48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생물의 식물세포를 모방한 신경 모형</a:t>
            </a:r>
            <a:endParaRPr lang="en-US" altLang="ko-KR" sz="48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134717-EDF2-4E86-B454-2FE74DE0DA80}"/>
              </a:ext>
            </a:extLst>
          </p:cNvPr>
          <p:cNvSpPr txBox="1"/>
          <p:nvPr/>
        </p:nvSpPr>
        <p:spPr>
          <a:xfrm>
            <a:off x="1098223" y="1809946"/>
            <a:ext cx="659876" cy="3888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뉴런</a:t>
            </a:r>
            <a:endParaRPr lang="en-US" altLang="ko-KR" sz="20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49" name="그룹 2048">
            <a:extLst>
              <a:ext uri="{FF2B5EF4-FFF2-40B4-BE49-F238E27FC236}">
                <a16:creationId xmlns:a16="http://schemas.microsoft.com/office/drawing/2014/main" id="{CA3A4A43-2B24-4BC8-ADDA-BA270A63858B}"/>
              </a:ext>
            </a:extLst>
          </p:cNvPr>
          <p:cNvGrpSpPr/>
          <p:nvPr/>
        </p:nvGrpSpPr>
        <p:grpSpPr>
          <a:xfrm>
            <a:off x="-2" y="2262433"/>
            <a:ext cx="7148663" cy="3875987"/>
            <a:chOff x="-2" y="2262433"/>
            <a:chExt cx="7148663" cy="3875987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5762EB5-A143-427A-9DA4-0680853FBC33}"/>
                </a:ext>
              </a:extLst>
            </p:cNvPr>
            <p:cNvSpPr/>
            <p:nvPr/>
          </p:nvSpPr>
          <p:spPr>
            <a:xfrm>
              <a:off x="876693" y="2262433"/>
              <a:ext cx="1102936" cy="9049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C21C95C-E0B4-4EB1-929C-FFDFD20F1B09}"/>
                </a:ext>
              </a:extLst>
            </p:cNvPr>
            <p:cNvSpPr/>
            <p:nvPr/>
          </p:nvSpPr>
          <p:spPr>
            <a:xfrm>
              <a:off x="876693" y="3710970"/>
              <a:ext cx="1102936" cy="9049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155DF0F-DF00-4BDE-AD20-923ECEF10BFA}"/>
                </a:ext>
              </a:extLst>
            </p:cNvPr>
            <p:cNvSpPr/>
            <p:nvPr/>
          </p:nvSpPr>
          <p:spPr>
            <a:xfrm>
              <a:off x="876693" y="5233447"/>
              <a:ext cx="1102936" cy="9049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C8CE9A3-A234-4FA6-B0BD-DAD1CC708CB6}"/>
                </a:ext>
              </a:extLst>
            </p:cNvPr>
            <p:cNvSpPr/>
            <p:nvPr/>
          </p:nvSpPr>
          <p:spPr>
            <a:xfrm>
              <a:off x="4564145" y="3710969"/>
              <a:ext cx="1102936" cy="9049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6557C0C-E02D-4348-A378-2078539411FA}"/>
                </a:ext>
              </a:extLst>
            </p:cNvPr>
            <p:cNvCxnSpPr>
              <a:stCxn id="2" idx="6"/>
              <a:endCxn id="12" idx="2"/>
            </p:cNvCxnSpPr>
            <p:nvPr/>
          </p:nvCxnSpPr>
          <p:spPr>
            <a:xfrm>
              <a:off x="1979629" y="2714920"/>
              <a:ext cx="2584516" cy="14485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1E20CAD-2A8B-4C89-8B82-6F5F93B1DA16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979629" y="4163456"/>
              <a:ext cx="25845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DACAACF-B25F-4C99-A572-4894F9C4ABD8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 flipV="1">
              <a:off x="1979629" y="4163456"/>
              <a:ext cx="2584516" cy="15224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55C47361-66D1-474F-AB38-01A6A571EA03}"/>
                </a:ext>
              </a:extLst>
            </p:cNvPr>
            <p:cNvCxnSpPr>
              <a:cxnSpLocks/>
            </p:cNvCxnSpPr>
            <p:nvPr/>
          </p:nvCxnSpPr>
          <p:spPr>
            <a:xfrm>
              <a:off x="5667081" y="4163455"/>
              <a:ext cx="1481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7E95CD0-B81F-4B76-86C1-D75A6DEB7F39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0" y="2714919"/>
              <a:ext cx="8766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F3BAC8B-B19B-45B0-941F-7C67CCE7A01F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4190214"/>
              <a:ext cx="8766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6B8508C-3E1F-418F-9EBA-64F6BB15D1A0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696120"/>
              <a:ext cx="8766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7C814D0-8D67-4BDE-9EEE-89DB077B7541}"/>
                </a:ext>
              </a:extLst>
            </p:cNvPr>
            <p:cNvCxnSpPr>
              <a:cxnSpLocks/>
            </p:cNvCxnSpPr>
            <p:nvPr/>
          </p:nvCxnSpPr>
          <p:spPr>
            <a:xfrm>
              <a:off x="2739272" y="2915237"/>
              <a:ext cx="890048" cy="5043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2B7F43F6-9563-4D3C-A5F1-AEF5287F6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1789" y="4864107"/>
              <a:ext cx="860196" cy="501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550392D-8F41-47D3-9D26-276D76A55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9272" y="4073180"/>
              <a:ext cx="962713" cy="202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64291B-F7AD-4817-84E9-42466790DE27}"/>
                </a:ext>
              </a:extLst>
            </p:cNvPr>
            <p:cNvSpPr txBox="1"/>
            <p:nvPr/>
          </p:nvSpPr>
          <p:spPr>
            <a:xfrm>
              <a:off x="2755377" y="2624642"/>
              <a:ext cx="1430124" cy="37854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62500" lnSpcReduction="20000"/>
            </a:bodyPr>
            <a:lstStyle/>
            <a:p>
              <a:pPr algn="ctr" latinLnBrk="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전기신호 </a:t>
              </a:r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w1(</a:t>
              </a: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가중치</a:t>
              </a:r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)</a:t>
              </a:r>
              <a:endPara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12692CE-51B4-485B-B7F1-8AABCF5C6416}"/>
                </a:ext>
              </a:extLst>
            </p:cNvPr>
            <p:cNvSpPr txBox="1"/>
            <p:nvPr/>
          </p:nvSpPr>
          <p:spPr>
            <a:xfrm>
              <a:off x="3786287" y="4572919"/>
              <a:ext cx="2658653" cy="4802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10000"/>
            </a:bodyPr>
            <a:lstStyle/>
            <a:p>
              <a:pPr algn="ctr" latinLnBrk="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ko-KR" altLang="en-US" sz="2000" b="1" kern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임계값을</a:t>
              </a:r>
              <a:r>
                <a:rPr lang="ko-KR" altLang="en-US" sz="20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 초과하면 발생 </a:t>
              </a:r>
              <a:endPara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A949C0-F26E-4515-9402-61C68452F168}"/>
              </a:ext>
            </a:extLst>
          </p:cNvPr>
          <p:cNvSpPr txBox="1"/>
          <p:nvPr/>
        </p:nvSpPr>
        <p:spPr>
          <a:xfrm>
            <a:off x="-3" y="2116326"/>
            <a:ext cx="876693" cy="3888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입력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X1</a:t>
            </a:r>
            <a:endParaRPr lang="en-US" altLang="ko-KR" sz="20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05C3E3-A1EC-4FDD-B9CD-2D6F1B63ACF2}"/>
              </a:ext>
            </a:extLst>
          </p:cNvPr>
          <p:cNvSpPr txBox="1"/>
          <p:nvPr/>
        </p:nvSpPr>
        <p:spPr>
          <a:xfrm>
            <a:off x="14533" y="3704555"/>
            <a:ext cx="659876" cy="388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x2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FD48CA-8748-4BED-8F4B-0C9EAC90AA86}"/>
              </a:ext>
            </a:extLst>
          </p:cNvPr>
          <p:cNvSpPr txBox="1"/>
          <p:nvPr/>
        </p:nvSpPr>
        <p:spPr>
          <a:xfrm>
            <a:off x="-4713" y="5206553"/>
            <a:ext cx="659876" cy="388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x3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C4275E-25EA-4A64-AC01-89491B6E5611}"/>
              </a:ext>
            </a:extLst>
          </p:cNvPr>
          <p:cNvSpPr txBox="1"/>
          <p:nvPr/>
        </p:nvSpPr>
        <p:spPr>
          <a:xfrm>
            <a:off x="2928987" y="3639182"/>
            <a:ext cx="659876" cy="388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w2</a:t>
            </a:r>
            <a:endParaRPr lang="en-US" altLang="ko-KR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B6F728-D7B6-4D41-A316-084B5403E4EE}"/>
              </a:ext>
            </a:extLst>
          </p:cNvPr>
          <p:cNvSpPr txBox="1"/>
          <p:nvPr/>
        </p:nvSpPr>
        <p:spPr>
          <a:xfrm>
            <a:off x="2941949" y="5159506"/>
            <a:ext cx="659876" cy="388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w3</a:t>
            </a:r>
            <a:endParaRPr lang="en-US" altLang="ko-KR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1F525A-CE1A-481D-BED2-61A2128DD6A3}"/>
              </a:ext>
            </a:extLst>
          </p:cNvPr>
          <p:cNvSpPr txBox="1"/>
          <p:nvPr/>
        </p:nvSpPr>
        <p:spPr>
          <a:xfrm>
            <a:off x="7148658" y="1601791"/>
            <a:ext cx="4710262" cy="3888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전기신호의 총량 </a:t>
            </a:r>
            <a:r>
              <a: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= W1X1+W2X2+W3X3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1AA16F-57D3-45D5-9BE8-184B774568E1}"/>
              </a:ext>
            </a:extLst>
          </p:cNvPr>
          <p:cNvSpPr txBox="1"/>
          <p:nvPr/>
        </p:nvSpPr>
        <p:spPr>
          <a:xfrm>
            <a:off x="7097597" y="2297778"/>
            <a:ext cx="4710262" cy="14067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Y={1 (W1X1+W2X2+W3X3≥∂)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{0 (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W1X1+W2X2+W3X3&lt;∂)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※</a:t>
            </a:r>
            <a:r>
              <a: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여기서 </a:t>
            </a:r>
            <a:r>
              <a: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=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발화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0=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발화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x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+mj-ea"/>
                <a:cs typeface="+mj-cs"/>
              </a:rPr>
              <a:t>&lt;</a:t>
            </a:r>
            <a:r>
              <a: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+mj-ea"/>
                <a:cs typeface="+mj-cs"/>
              </a:rPr>
              <a:t>식</a:t>
            </a:r>
            <a:r>
              <a: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+mj-ea"/>
                <a:cs typeface="+mj-cs"/>
              </a:rPr>
              <a:t>1-1&gt; </a:t>
            </a:r>
            <a:r>
              <a:rPr lang="ko-KR" altLang="en-US" sz="2000" b="1" kern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+mj-ea"/>
                <a:cs typeface="+mj-cs"/>
              </a:rPr>
              <a:t>발화식</a:t>
            </a:r>
            <a:endParaRPr lang="en-US" altLang="ko-KR" sz="2000" b="1" kern="1200" dirty="0">
              <a:ln>
                <a:solidFill>
                  <a:schemeClr val="accent1">
                    <a:alpha val="0"/>
                  </a:schemeClr>
                </a:solidFill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729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1D872F6-DBDD-46BA-9A53-A4758EE335C3}"/>
              </a:ext>
            </a:extLst>
          </p:cNvPr>
          <p:cNvSpPr txBox="1"/>
          <p:nvPr/>
        </p:nvSpPr>
        <p:spPr>
          <a:xfrm>
            <a:off x="-700392" y="0"/>
            <a:ext cx="5564222" cy="530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논리 게이트 구축 여부가 중요</a:t>
            </a:r>
            <a:endParaRPr lang="en-US" altLang="ko-KR" sz="24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40D7F4-E980-40C4-B162-7F0FF9908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58457"/>
              </p:ext>
            </p:extLst>
          </p:nvPr>
        </p:nvGraphicFramePr>
        <p:xfrm>
          <a:off x="87549" y="676686"/>
          <a:ext cx="362841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472">
                  <a:extLst>
                    <a:ext uri="{9D8B030D-6E8A-4147-A177-3AD203B41FA5}">
                      <a16:colId xmlns:a16="http://schemas.microsoft.com/office/drawing/2014/main" val="1803041890"/>
                    </a:ext>
                  </a:extLst>
                </a:gridCol>
                <a:gridCol w="1209472">
                  <a:extLst>
                    <a:ext uri="{9D8B030D-6E8A-4147-A177-3AD203B41FA5}">
                      <a16:colId xmlns:a16="http://schemas.microsoft.com/office/drawing/2014/main" val="1866969881"/>
                    </a:ext>
                  </a:extLst>
                </a:gridCol>
                <a:gridCol w="1209472">
                  <a:extLst>
                    <a:ext uri="{9D8B030D-6E8A-4147-A177-3AD203B41FA5}">
                      <a16:colId xmlns:a16="http://schemas.microsoft.com/office/drawing/2014/main" val="2293241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72450"/>
                  </a:ext>
                </a:extLst>
              </a:tr>
              <a:tr h="290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5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6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29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0758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E7A6F312-4788-43E0-BE7C-1DA2C5358A60}"/>
              </a:ext>
            </a:extLst>
          </p:cNvPr>
          <p:cNvSpPr txBox="1"/>
          <p:nvPr/>
        </p:nvSpPr>
        <p:spPr>
          <a:xfrm>
            <a:off x="-147537" y="2525806"/>
            <a:ext cx="4098588" cy="530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+mj-ea"/>
                <a:cs typeface="+mj-cs"/>
              </a:rPr>
              <a:t>&lt;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+mj-ea"/>
                <a:cs typeface="+mj-cs"/>
              </a:rPr>
              <a:t>도표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+mj-ea"/>
                <a:cs typeface="+mj-cs"/>
              </a:rPr>
              <a:t>&gt; AND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+mj-ea"/>
                <a:cs typeface="+mj-cs"/>
              </a:rPr>
              <a:t>게이트의 입출력</a:t>
            </a:r>
            <a:endParaRPr lang="en-US" altLang="ko-KR" sz="2000" b="1" kern="1200" dirty="0">
              <a:ln>
                <a:solidFill>
                  <a:schemeClr val="accent1">
                    <a:alpha val="0"/>
                  </a:schemeClr>
                </a:solidFill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0DFC00-0B7F-46E9-87D4-967C2742F6DA}"/>
              </a:ext>
            </a:extLst>
          </p:cNvPr>
          <p:cNvSpPr/>
          <p:nvPr/>
        </p:nvSpPr>
        <p:spPr>
          <a:xfrm>
            <a:off x="5486399" y="1147592"/>
            <a:ext cx="4085617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Y={1 (W1X1+W2X2+W3X3- ∂ ≥0)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{0 (W1X1+W2X2+W3X3- ∂ &lt;0)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5F95346-BBB6-44DB-B818-EFADFB000C47}"/>
              </a:ext>
            </a:extLst>
          </p:cNvPr>
          <p:cNvSpPr/>
          <p:nvPr/>
        </p:nvSpPr>
        <p:spPr>
          <a:xfrm>
            <a:off x="4182894" y="1232285"/>
            <a:ext cx="1361872" cy="530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A199C1-4AC7-4860-A7B1-34FDB9BAA3CB}"/>
              </a:ext>
            </a:extLst>
          </p:cNvPr>
          <p:cNvSpPr txBox="1"/>
          <p:nvPr/>
        </p:nvSpPr>
        <p:spPr>
          <a:xfrm>
            <a:off x="4356989" y="764855"/>
            <a:ext cx="659876" cy="3888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만족</a:t>
            </a:r>
            <a:endParaRPr lang="en-US" altLang="ko-KR" sz="20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7CE46A3-850A-4CAA-81F0-90559CF3839B}"/>
              </a:ext>
            </a:extLst>
          </p:cNvPr>
          <p:cNvCxnSpPr>
            <a:cxnSpLocks/>
          </p:cNvCxnSpPr>
          <p:nvPr/>
        </p:nvCxnSpPr>
        <p:spPr>
          <a:xfrm flipH="1">
            <a:off x="3560323" y="1894038"/>
            <a:ext cx="2654649" cy="1534962"/>
          </a:xfrm>
          <a:prstGeom prst="straightConnector1">
            <a:avLst/>
          </a:prstGeom>
          <a:ln w="2159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803667-0CF6-47BF-9E7F-48C38D481093}"/>
              </a:ext>
            </a:extLst>
          </p:cNvPr>
          <p:cNvSpPr txBox="1"/>
          <p:nvPr/>
        </p:nvSpPr>
        <p:spPr>
          <a:xfrm>
            <a:off x="252919" y="3571862"/>
            <a:ext cx="3103124" cy="1097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오차정정학습법이 필요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y</a:t>
            </a:r>
            <a:r>
              <a: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= </a:t>
            </a:r>
            <a:r>
              <a: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모델에서 출력되는 값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=</a:t>
            </a:r>
            <a:r>
              <a: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정답인 </a:t>
            </a:r>
            <a:r>
              <a:rPr lang="ko-KR" altLang="en-US" sz="2000" b="1" kern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출력값</a:t>
            </a:r>
            <a:endParaRPr lang="en-US" altLang="ko-KR" sz="20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4D4077-89F3-4A6A-A41F-0C583C0E5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66157"/>
              </p:ext>
            </p:extLst>
          </p:nvPr>
        </p:nvGraphicFramePr>
        <p:xfrm>
          <a:off x="3443591" y="3507571"/>
          <a:ext cx="863546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303">
                  <a:extLst>
                    <a:ext uri="{9D8B030D-6E8A-4147-A177-3AD203B41FA5}">
                      <a16:colId xmlns:a16="http://schemas.microsoft.com/office/drawing/2014/main" val="739431590"/>
                    </a:ext>
                  </a:extLst>
                </a:gridCol>
                <a:gridCol w="739302">
                  <a:extLst>
                    <a:ext uri="{9D8B030D-6E8A-4147-A177-3AD203B41FA5}">
                      <a16:colId xmlns:a16="http://schemas.microsoft.com/office/drawing/2014/main" val="370579004"/>
                    </a:ext>
                  </a:extLst>
                </a:gridCol>
                <a:gridCol w="671208">
                  <a:extLst>
                    <a:ext uri="{9D8B030D-6E8A-4147-A177-3AD203B41FA5}">
                      <a16:colId xmlns:a16="http://schemas.microsoft.com/office/drawing/2014/main" val="4210865689"/>
                    </a:ext>
                  </a:extLst>
                </a:gridCol>
                <a:gridCol w="875490">
                  <a:extLst>
                    <a:ext uri="{9D8B030D-6E8A-4147-A177-3AD203B41FA5}">
                      <a16:colId xmlns:a16="http://schemas.microsoft.com/office/drawing/2014/main" val="3043669069"/>
                    </a:ext>
                  </a:extLst>
                </a:gridCol>
                <a:gridCol w="875489">
                  <a:extLst>
                    <a:ext uri="{9D8B030D-6E8A-4147-A177-3AD203B41FA5}">
                      <a16:colId xmlns:a16="http://schemas.microsoft.com/office/drawing/2014/main" val="2188341443"/>
                    </a:ext>
                  </a:extLst>
                </a:gridCol>
                <a:gridCol w="817123">
                  <a:extLst>
                    <a:ext uri="{9D8B030D-6E8A-4147-A177-3AD203B41FA5}">
                      <a16:colId xmlns:a16="http://schemas.microsoft.com/office/drawing/2014/main" val="2377565538"/>
                    </a:ext>
                  </a:extLst>
                </a:gridCol>
                <a:gridCol w="573932">
                  <a:extLst>
                    <a:ext uri="{9D8B030D-6E8A-4147-A177-3AD203B41FA5}">
                      <a16:colId xmlns:a16="http://schemas.microsoft.com/office/drawing/2014/main" val="396513617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1240309013"/>
                    </a:ext>
                  </a:extLst>
                </a:gridCol>
                <a:gridCol w="924128">
                  <a:extLst>
                    <a:ext uri="{9D8B030D-6E8A-4147-A177-3AD203B41FA5}">
                      <a16:colId xmlns:a16="http://schemas.microsoft.com/office/drawing/2014/main" val="2779121611"/>
                    </a:ext>
                  </a:extLst>
                </a:gridCol>
                <a:gridCol w="817123">
                  <a:extLst>
                    <a:ext uri="{9D8B030D-6E8A-4147-A177-3AD203B41FA5}">
                      <a16:colId xmlns:a16="http://schemas.microsoft.com/office/drawing/2014/main" val="1478027621"/>
                    </a:ext>
                  </a:extLst>
                </a:gridCol>
                <a:gridCol w="833877">
                  <a:extLst>
                    <a:ext uri="{9D8B030D-6E8A-4147-A177-3AD203B41FA5}">
                      <a16:colId xmlns:a16="http://schemas.microsoft.com/office/drawing/2014/main" val="3241530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∂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T-Y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△</a:t>
                      </a:r>
                      <a:r>
                        <a:rPr lang="en-US" altLang="ko-KR" dirty="0"/>
                        <a:t>W1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△</a:t>
                      </a:r>
                      <a:r>
                        <a:rPr lang="en-US" altLang="ko-KR" dirty="0"/>
                        <a:t>W2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△</a:t>
                      </a:r>
                      <a:r>
                        <a:rPr lang="en-US" altLang="ko-KR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∂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9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00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39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3244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A88436E8-DC0A-462D-ABAC-FD0F94D1367D}"/>
              </a:ext>
            </a:extLst>
          </p:cNvPr>
          <p:cNvSpPr txBox="1"/>
          <p:nvPr/>
        </p:nvSpPr>
        <p:spPr>
          <a:xfrm>
            <a:off x="5473428" y="5551518"/>
            <a:ext cx="4098588" cy="530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+mj-ea"/>
                <a:cs typeface="+mj-cs"/>
              </a:rPr>
              <a:t>&lt;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+mj-ea"/>
                <a:cs typeface="+mj-cs"/>
              </a:rPr>
              <a:t>도표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+mj-ea"/>
                <a:cs typeface="+mj-cs"/>
              </a:rPr>
              <a:t>&gt; AND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+mj-ea"/>
                <a:cs typeface="+mj-cs"/>
              </a:rPr>
              <a:t>오차정정 학습 도표</a:t>
            </a:r>
            <a:endParaRPr lang="en-US" altLang="ko-KR" sz="2000" b="1" kern="1200" dirty="0">
              <a:ln>
                <a:solidFill>
                  <a:schemeClr val="accent1">
                    <a:alpha val="0"/>
                  </a:schemeClr>
                </a:solidFill>
              </a:ln>
              <a:latin typeface="+mj-lt"/>
              <a:ea typeface="+mj-ea"/>
              <a:cs typeface="+mj-cs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E930AC3-268B-4091-8DA9-FDA39B7484AF}"/>
              </a:ext>
            </a:extLst>
          </p:cNvPr>
          <p:cNvCxnSpPr>
            <a:cxnSpLocks/>
          </p:cNvCxnSpPr>
          <p:nvPr/>
        </p:nvCxnSpPr>
        <p:spPr>
          <a:xfrm flipH="1">
            <a:off x="1974715" y="4863530"/>
            <a:ext cx="1434329" cy="767481"/>
          </a:xfrm>
          <a:prstGeom prst="straightConnector1">
            <a:avLst/>
          </a:prstGeom>
          <a:ln w="2159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509811-3BAE-4049-8993-D27A8701648A}"/>
              </a:ext>
            </a:extLst>
          </p:cNvPr>
          <p:cNvSpPr txBox="1"/>
          <p:nvPr/>
        </p:nvSpPr>
        <p:spPr>
          <a:xfrm>
            <a:off x="87549" y="5825264"/>
            <a:ext cx="3103124" cy="403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X1+X2-3 = 0</a:t>
            </a:r>
            <a:endParaRPr lang="en-US" altLang="ko-KR" sz="20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195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1D872F6-DBDD-46BA-9A53-A4758EE335C3}"/>
              </a:ext>
            </a:extLst>
          </p:cNvPr>
          <p:cNvSpPr txBox="1"/>
          <p:nvPr/>
        </p:nvSpPr>
        <p:spPr>
          <a:xfrm>
            <a:off x="-49699" y="55732"/>
            <a:ext cx="12190851" cy="527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단순 </a:t>
            </a:r>
            <a:r>
              <a:rPr lang="ko-KR" altLang="en-US" sz="28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퍼셉트론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=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뉴런의 형태를 다음과 같이 나타낸 신경망 모델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ko-KR" sz="28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62FBAE1-CC1D-4FCC-919A-87D6A1490972}"/>
              </a:ext>
            </a:extLst>
          </p:cNvPr>
          <p:cNvSpPr/>
          <p:nvPr/>
        </p:nvSpPr>
        <p:spPr>
          <a:xfrm>
            <a:off x="876695" y="1131216"/>
            <a:ext cx="1102936" cy="90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F39095-A71F-4AD9-BFBE-2CA72A5EA85E}"/>
              </a:ext>
            </a:extLst>
          </p:cNvPr>
          <p:cNvSpPr/>
          <p:nvPr/>
        </p:nvSpPr>
        <p:spPr>
          <a:xfrm>
            <a:off x="876695" y="2579753"/>
            <a:ext cx="1102936" cy="90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501022C-73BE-41D8-980F-159F6C84577B}"/>
              </a:ext>
            </a:extLst>
          </p:cNvPr>
          <p:cNvSpPr/>
          <p:nvPr/>
        </p:nvSpPr>
        <p:spPr>
          <a:xfrm>
            <a:off x="876695" y="4102230"/>
            <a:ext cx="1102936" cy="90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1CEBFE-DFF6-4308-A4FD-0079E6623228}"/>
              </a:ext>
            </a:extLst>
          </p:cNvPr>
          <p:cNvSpPr/>
          <p:nvPr/>
        </p:nvSpPr>
        <p:spPr>
          <a:xfrm>
            <a:off x="4564147" y="2579752"/>
            <a:ext cx="1102936" cy="90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ECE8A5F-19A8-4E33-8E55-8F94D54031FD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979631" y="1583703"/>
            <a:ext cx="2584516" cy="1448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7AC0DDB-9611-4C6D-8A1F-FDC46E73885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79631" y="3032239"/>
            <a:ext cx="258451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131D862-6010-49AD-B39D-55FF1298B61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979631" y="3032239"/>
            <a:ext cx="2584516" cy="1522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8AC7B4F-B56D-45BD-8726-81BB7B215864}"/>
              </a:ext>
            </a:extLst>
          </p:cNvPr>
          <p:cNvCxnSpPr>
            <a:cxnSpLocks/>
          </p:cNvCxnSpPr>
          <p:nvPr/>
        </p:nvCxnSpPr>
        <p:spPr>
          <a:xfrm>
            <a:off x="5667083" y="3032238"/>
            <a:ext cx="14815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C27060B-541F-44C6-B174-867FA7A40592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" y="1583702"/>
            <a:ext cx="8766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BA413D6-8578-4EB9-A9C6-DAE701E45A3C}"/>
              </a:ext>
            </a:extLst>
          </p:cNvPr>
          <p:cNvCxnSpPr>
            <a:cxnSpLocks/>
          </p:cNvCxnSpPr>
          <p:nvPr/>
        </p:nvCxnSpPr>
        <p:spPr>
          <a:xfrm>
            <a:off x="1" y="3058997"/>
            <a:ext cx="8766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800BD6-F5A4-4184-AC1E-6A631D42C20F}"/>
              </a:ext>
            </a:extLst>
          </p:cNvPr>
          <p:cNvCxnSpPr>
            <a:cxnSpLocks/>
          </p:cNvCxnSpPr>
          <p:nvPr/>
        </p:nvCxnSpPr>
        <p:spPr>
          <a:xfrm>
            <a:off x="0" y="4564903"/>
            <a:ext cx="8766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C71C51-76CA-45C1-9488-4752CE99B644}"/>
              </a:ext>
            </a:extLst>
          </p:cNvPr>
          <p:cNvCxnSpPr>
            <a:cxnSpLocks/>
          </p:cNvCxnSpPr>
          <p:nvPr/>
        </p:nvCxnSpPr>
        <p:spPr>
          <a:xfrm>
            <a:off x="2739274" y="1784020"/>
            <a:ext cx="890048" cy="504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BDA828E-D871-4C9D-AC06-E9FF412B5ACE}"/>
              </a:ext>
            </a:extLst>
          </p:cNvPr>
          <p:cNvCxnSpPr>
            <a:cxnSpLocks/>
          </p:cNvCxnSpPr>
          <p:nvPr/>
        </p:nvCxnSpPr>
        <p:spPr>
          <a:xfrm flipV="1">
            <a:off x="2841791" y="3732890"/>
            <a:ext cx="860196" cy="501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409B87C-C843-4BA0-ADCF-1B0DFDCCA7A3}"/>
              </a:ext>
            </a:extLst>
          </p:cNvPr>
          <p:cNvCxnSpPr>
            <a:cxnSpLocks/>
          </p:cNvCxnSpPr>
          <p:nvPr/>
        </p:nvCxnSpPr>
        <p:spPr>
          <a:xfrm flipV="1">
            <a:off x="2739274" y="2941963"/>
            <a:ext cx="962713" cy="20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7F86E0-96E1-4BFC-910C-62E90C162BBE}"/>
              </a:ext>
            </a:extLst>
          </p:cNvPr>
          <p:cNvSpPr txBox="1"/>
          <p:nvPr/>
        </p:nvSpPr>
        <p:spPr>
          <a:xfrm>
            <a:off x="0" y="2598236"/>
            <a:ext cx="659876" cy="388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X</a:t>
            </a:r>
            <a:r>
              <a:rPr lang="en-US" altLang="ko-KR" b="1" kern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k</a:t>
            </a:r>
            <a:endParaRPr lang="en-US" altLang="ko-KR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50C538-67F3-4E2C-A7A4-FA16748011BE}"/>
              </a:ext>
            </a:extLst>
          </p:cNvPr>
          <p:cNvSpPr txBox="1"/>
          <p:nvPr/>
        </p:nvSpPr>
        <p:spPr>
          <a:xfrm>
            <a:off x="0" y="1194843"/>
            <a:ext cx="659876" cy="388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X1</a:t>
            </a:r>
            <a:endParaRPr lang="en-US" altLang="ko-KR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845ACF-EA28-4811-AB0E-654C82A13F88}"/>
              </a:ext>
            </a:extLst>
          </p:cNvPr>
          <p:cNvSpPr txBox="1"/>
          <p:nvPr/>
        </p:nvSpPr>
        <p:spPr>
          <a:xfrm>
            <a:off x="14535" y="4122604"/>
            <a:ext cx="659876" cy="388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Xn</a:t>
            </a:r>
            <a:endParaRPr lang="en-US" altLang="ko-KR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187A62-3F2F-4FE0-ACE9-376280304F8A}"/>
              </a:ext>
            </a:extLst>
          </p:cNvPr>
          <p:cNvSpPr txBox="1"/>
          <p:nvPr/>
        </p:nvSpPr>
        <p:spPr>
          <a:xfrm>
            <a:off x="2851218" y="1565448"/>
            <a:ext cx="659876" cy="388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W1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E031AE-D2F8-477F-BA52-E19EDFA62443}"/>
              </a:ext>
            </a:extLst>
          </p:cNvPr>
          <p:cNvSpPr txBox="1"/>
          <p:nvPr/>
        </p:nvSpPr>
        <p:spPr>
          <a:xfrm>
            <a:off x="2801335" y="2528962"/>
            <a:ext cx="659876" cy="388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kern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Wk</a:t>
            </a:r>
            <a:endParaRPr lang="en-US" altLang="ko-KR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E28EC9-9FA6-4B11-BCBE-EC8258F5648C}"/>
              </a:ext>
            </a:extLst>
          </p:cNvPr>
          <p:cNvSpPr txBox="1"/>
          <p:nvPr/>
        </p:nvSpPr>
        <p:spPr>
          <a:xfrm>
            <a:off x="2854360" y="4091916"/>
            <a:ext cx="659876" cy="388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kern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Wn</a:t>
            </a:r>
            <a:endParaRPr lang="en-US" altLang="ko-KR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3A3111-E91D-41D2-9B22-14EA48CEFBE6}"/>
              </a:ext>
            </a:extLst>
          </p:cNvPr>
          <p:cNvSpPr txBox="1"/>
          <p:nvPr/>
        </p:nvSpPr>
        <p:spPr>
          <a:xfrm>
            <a:off x="6045727" y="2572793"/>
            <a:ext cx="659876" cy="388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y</a:t>
            </a:r>
            <a:endParaRPr lang="en-US" altLang="ko-KR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0D60CB-C39E-429A-98E7-70E97A541240}"/>
              </a:ext>
            </a:extLst>
          </p:cNvPr>
          <p:cNvSpPr txBox="1"/>
          <p:nvPr/>
        </p:nvSpPr>
        <p:spPr>
          <a:xfrm>
            <a:off x="8017500" y="742357"/>
            <a:ext cx="3322948" cy="68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1 (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w1x1+w2x2+∙∙∙+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wnxn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≥∂)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0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(w1x1+w2x2+∙∙∙+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wnxn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&lt;∂)</a:t>
            </a:r>
            <a:endParaRPr lang="en-US" altLang="ko-KR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0099DC-5CDF-48BE-8DF5-322B2260ECDA}"/>
              </a:ext>
            </a:extLst>
          </p:cNvPr>
          <p:cNvSpPr txBox="1"/>
          <p:nvPr/>
        </p:nvSpPr>
        <p:spPr>
          <a:xfrm>
            <a:off x="6914564" y="630648"/>
            <a:ext cx="1102936" cy="904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Y=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0CB7A074-3086-4D66-8B35-80A3A8F5CA3A}"/>
              </a:ext>
            </a:extLst>
          </p:cNvPr>
          <p:cNvSpPr/>
          <p:nvPr/>
        </p:nvSpPr>
        <p:spPr>
          <a:xfrm>
            <a:off x="9070001" y="1435695"/>
            <a:ext cx="429079" cy="418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CCD429-ADF4-49A2-BD2C-C2BBD5525C96}"/>
              </a:ext>
            </a:extLst>
          </p:cNvPr>
          <p:cNvSpPr txBox="1"/>
          <p:nvPr/>
        </p:nvSpPr>
        <p:spPr>
          <a:xfrm>
            <a:off x="6984283" y="1906309"/>
            <a:ext cx="4600514" cy="418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y =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f(w1x1+w2x2+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∙∙∙+</a:t>
            </a:r>
            <a:r>
              <a:rPr lang="en-US" altLang="ko-KR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wnxn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 ∂</a:t>
            </a:r>
            <a:endParaRPr lang="en-US" altLang="ko-KR" sz="20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05A71930-E622-4C2D-BB65-F68CE3A22323}"/>
              </a:ext>
            </a:extLst>
          </p:cNvPr>
          <p:cNvSpPr/>
          <p:nvPr/>
        </p:nvSpPr>
        <p:spPr>
          <a:xfrm>
            <a:off x="9070001" y="2491038"/>
            <a:ext cx="429079" cy="418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CF4779-80EF-44BF-883F-4A83634261EA}"/>
              </a:ext>
            </a:extLst>
          </p:cNvPr>
          <p:cNvSpPr txBox="1"/>
          <p:nvPr/>
        </p:nvSpPr>
        <p:spPr>
          <a:xfrm>
            <a:off x="6984283" y="2961652"/>
            <a:ext cx="4600514" cy="418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y =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f(</a:t>
            </a:r>
            <a:r>
              <a:rPr lang="en-US" altLang="ko-KR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wTx+b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) ※ b= -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∂</a:t>
            </a:r>
            <a:endParaRPr lang="en-US" altLang="ko-KR" sz="20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58C87C-FB1C-4D05-AECF-1B95E2954C04}"/>
              </a:ext>
            </a:extLst>
          </p:cNvPr>
          <p:cNvSpPr/>
          <p:nvPr/>
        </p:nvSpPr>
        <p:spPr>
          <a:xfrm>
            <a:off x="7025135" y="4087581"/>
            <a:ext cx="48997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단순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퍼셉트론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오차정정학습법 식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△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w = (t-y)x</a:t>
            </a:r>
          </a:p>
          <a:p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△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b = t-y</a:t>
            </a: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w^(k+1) = w^(k)+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△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w</a:t>
            </a: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b^(k+1) = b^(k) +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△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12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D6477B-548C-444D-A5AB-07CEF93DFDFF}"/>
              </a:ext>
            </a:extLst>
          </p:cNvPr>
          <p:cNvSpPr/>
          <p:nvPr/>
        </p:nvSpPr>
        <p:spPr>
          <a:xfrm>
            <a:off x="0" y="0"/>
            <a:ext cx="12007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로지스틱 회귀 </a:t>
            </a:r>
            <a:r>
              <a:rPr lang="en-US" altLang="ko-KR" b="1" dirty="0">
                <a:solidFill>
                  <a:schemeClr val="bg1"/>
                </a:solidFill>
              </a:rPr>
              <a:t>= </a:t>
            </a:r>
            <a:r>
              <a:rPr lang="ko-KR" altLang="en-US" b="1" dirty="0">
                <a:solidFill>
                  <a:schemeClr val="bg1"/>
                </a:solidFill>
              </a:rPr>
              <a:t>단순  </a:t>
            </a:r>
            <a:r>
              <a:rPr lang="ko-KR" altLang="en-US" b="1" dirty="0" err="1">
                <a:solidFill>
                  <a:schemeClr val="bg1"/>
                </a:solidFill>
              </a:rPr>
              <a:t>퍼셉트론의</a:t>
            </a:r>
            <a:r>
              <a:rPr lang="ko-KR" altLang="en-US" b="1" dirty="0">
                <a:solidFill>
                  <a:schemeClr val="bg1"/>
                </a:solidFill>
              </a:rPr>
              <a:t> 변형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단순 </a:t>
            </a:r>
            <a:r>
              <a:rPr lang="ko-KR" altLang="en-US" b="1" dirty="0" err="1">
                <a:solidFill>
                  <a:schemeClr val="bg1"/>
                </a:solidFill>
              </a:rPr>
              <a:t>퍼셉트론</a:t>
            </a:r>
            <a:r>
              <a:rPr lang="ko-KR" altLang="en-US" b="1" dirty="0">
                <a:solidFill>
                  <a:schemeClr val="bg1"/>
                </a:solidFill>
              </a:rPr>
              <a:t> 출력 </a:t>
            </a:r>
            <a:r>
              <a:rPr lang="en-US" altLang="ko-KR" b="1" dirty="0">
                <a:solidFill>
                  <a:schemeClr val="bg1"/>
                </a:solidFill>
              </a:rPr>
              <a:t>0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or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1) </a:t>
            </a:r>
            <a:r>
              <a:rPr lang="ko-KR" altLang="en-US" b="1" dirty="0">
                <a:solidFill>
                  <a:schemeClr val="bg1"/>
                </a:solidFill>
              </a:rPr>
              <a:t>문제 발생 </a:t>
            </a:r>
            <a:r>
              <a:rPr lang="en-US" altLang="ko-KR" b="1" dirty="0">
                <a:solidFill>
                  <a:schemeClr val="bg1"/>
                </a:solidFill>
              </a:rPr>
              <a:t>ex)</a:t>
            </a:r>
            <a:r>
              <a:rPr lang="ko-KR" altLang="en-US" b="1" dirty="0">
                <a:solidFill>
                  <a:schemeClr val="bg1"/>
                </a:solidFill>
              </a:rPr>
              <a:t>스팸 문제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단순 </a:t>
            </a:r>
            <a:r>
              <a:rPr lang="ko-KR" altLang="en-US" b="1" dirty="0" err="1">
                <a:solidFill>
                  <a:schemeClr val="bg1"/>
                </a:solidFill>
              </a:rPr>
              <a:t>퍼셉트론</a:t>
            </a:r>
            <a:r>
              <a:rPr lang="ko-KR" altLang="en-US" b="1" dirty="0">
                <a:solidFill>
                  <a:schemeClr val="bg1"/>
                </a:solidFill>
              </a:rPr>
              <a:t> 모델 식에 </a:t>
            </a:r>
            <a:r>
              <a:rPr lang="ko-KR" altLang="en-US" b="1" dirty="0" err="1">
                <a:solidFill>
                  <a:schemeClr val="bg1"/>
                </a:solidFill>
              </a:rPr>
              <a:t>시그모이드</a:t>
            </a:r>
            <a:r>
              <a:rPr lang="ko-KR" altLang="en-US" b="1" dirty="0">
                <a:solidFill>
                  <a:schemeClr val="bg1"/>
                </a:solidFill>
              </a:rPr>
              <a:t> 함수를 적용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4CC1BF-3F79-4B24-89C5-3F0332E7E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62" y="972286"/>
            <a:ext cx="3294472" cy="24567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FC1499-CA78-4082-BD39-83A981C7A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35" y="1078336"/>
            <a:ext cx="3148553" cy="21362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B9A101-99A6-4606-AFF8-A0C39FFDFEC2}"/>
              </a:ext>
            </a:extLst>
          </p:cNvPr>
          <p:cNvSpPr txBox="1"/>
          <p:nvPr/>
        </p:nvSpPr>
        <p:spPr>
          <a:xfrm>
            <a:off x="1979629" y="3429000"/>
            <a:ext cx="2375555" cy="426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계단 함수</a:t>
            </a:r>
            <a:endParaRPr lang="en-US" altLang="ko-KR" sz="20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37B552-E2FF-464F-AA83-037B2C539DEC}"/>
              </a:ext>
            </a:extLst>
          </p:cNvPr>
          <p:cNvSpPr txBox="1"/>
          <p:nvPr/>
        </p:nvSpPr>
        <p:spPr>
          <a:xfrm>
            <a:off x="7398668" y="3336303"/>
            <a:ext cx="2375555" cy="426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시그모이드</a:t>
            </a:r>
            <a:r>
              <a: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함수</a:t>
            </a:r>
            <a:endParaRPr lang="en-US" altLang="ko-KR" sz="20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18020-26AA-4E0E-9161-714345E48C07}"/>
              </a:ext>
            </a:extLst>
          </p:cNvPr>
          <p:cNvSpPr txBox="1"/>
          <p:nvPr/>
        </p:nvSpPr>
        <p:spPr>
          <a:xfrm>
            <a:off x="67559" y="3994608"/>
            <a:ext cx="8275163" cy="8672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로지스틱 회귀 모델 식</a:t>
            </a:r>
            <a:endParaRPr lang="en-US" altLang="ko-KR" sz="20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L(</a:t>
            </a:r>
            <a:r>
              <a:rPr lang="en-US" altLang="ko-KR" sz="2000" b="1" kern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w,b</a:t>
            </a:r>
            <a:r>
              <a: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) = -{Tn*</a:t>
            </a:r>
            <a:r>
              <a:rPr lang="en-US" altLang="ko-KR" sz="2000" b="1" kern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logYn</a:t>
            </a:r>
            <a:r>
              <a: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+ (1-Tn)*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log(1-Yn)}</a:t>
            </a:r>
            <a:endParaRPr lang="en-US" altLang="ko-KR" sz="20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ADD64-7A5A-4834-9DD4-7F68DAB50BC4}"/>
              </a:ext>
            </a:extLst>
          </p:cNvPr>
          <p:cNvSpPr txBox="1"/>
          <p:nvPr/>
        </p:nvSpPr>
        <p:spPr>
          <a:xfrm>
            <a:off x="67558" y="5352313"/>
            <a:ext cx="11442569" cy="13218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경사하강법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=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반복학습을 통해 파라미터를 순차적으로 갱신하는 방법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- &gt;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데이터가 많으면 시간이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오래걸림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확률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경사하강법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=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데이터를 하나씩 무작위로 골라서 파라미터를 변경한다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W^(K+1) = W^(K) + ∂*(Tn-</a:t>
            </a:r>
            <a:r>
              <a:rPr lang="en-US" altLang="ko-KR" sz="2000" b="1" kern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Yn</a:t>
            </a:r>
            <a:r>
              <a: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)*</a:t>
            </a:r>
            <a:r>
              <a:rPr lang="en-US" altLang="ko-KR" sz="2000" b="1" kern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Xn</a:t>
            </a:r>
            <a:endParaRPr lang="en-US" altLang="ko-KR" sz="20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b^(K+1) = b^(k) +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∂*(Tn-</a:t>
            </a:r>
            <a:r>
              <a:rPr lang="en-US" altLang="ko-KR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Yn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)</a:t>
            </a:r>
            <a:endParaRPr lang="en-US" altLang="ko-KR" sz="20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EA6EF60B-F447-47E3-8350-82B70F65116D}"/>
              </a:ext>
            </a:extLst>
          </p:cNvPr>
          <p:cNvSpPr/>
          <p:nvPr/>
        </p:nvSpPr>
        <p:spPr>
          <a:xfrm>
            <a:off x="2703038" y="4985330"/>
            <a:ext cx="443060" cy="230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77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450</Words>
  <Application>Microsoft Office PowerPoint</Application>
  <PresentationFormat>와이드스크린</PresentationFormat>
  <Paragraphs>131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KoPub돋움체 Bold</vt:lpstr>
      <vt:lpstr>KoPub돋움체 Light</vt:lpstr>
      <vt:lpstr>YouandiModern HeadRegular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TaeHyun</dc:creator>
  <cp:lastModifiedBy>kim taehyun</cp:lastModifiedBy>
  <cp:revision>22</cp:revision>
  <dcterms:created xsi:type="dcterms:W3CDTF">2019-02-23T11:59:17Z</dcterms:created>
  <dcterms:modified xsi:type="dcterms:W3CDTF">2019-03-08T00:13:07Z</dcterms:modified>
</cp:coreProperties>
</file>