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immo\Desktop\Laurea\Tietokanta\Mockup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Kimmo\Desktop\Laurea\Tietokanta\Mockup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mo\Desktop\Laurea\Tietokanta\Mockup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mo\Desktop\Laurea\Tietokanta\Mockup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  <a:r>
              <a:rPr lang="en-US" baseline="0" dirty="0"/>
              <a:t> for 2022</a:t>
            </a:r>
            <a:endParaRPr lang="en-US" dirty="0"/>
          </a:p>
        </c:rich>
      </c:tx>
      <c:layout>
        <c:manualLayout>
          <c:xMode val="edge"/>
          <c:yMode val="edge"/>
          <c:x val="0.4039374453193350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Sheet1!$F$32:$Q$32</c:f>
              <c:numCache>
                <c:formatCode>mmm\-yy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Sheet1!$F$40:$Q$40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2500</c:v>
                </c:pt>
                <c:pt idx="3">
                  <c:v>3900</c:v>
                </c:pt>
                <c:pt idx="4">
                  <c:v>10300</c:v>
                </c:pt>
                <c:pt idx="5">
                  <c:v>0</c:v>
                </c:pt>
                <c:pt idx="6">
                  <c:v>120</c:v>
                </c:pt>
                <c:pt idx="7">
                  <c:v>5900</c:v>
                </c:pt>
                <c:pt idx="8">
                  <c:v>1300</c:v>
                </c:pt>
                <c:pt idx="9">
                  <c:v>10000</c:v>
                </c:pt>
                <c:pt idx="10">
                  <c:v>0</c:v>
                </c:pt>
                <c:pt idx="11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34-42BF-9E8A-B1EFAC814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578191"/>
        <c:axId val="394579855"/>
      </c:lineChart>
      <c:dateAx>
        <c:axId val="39457819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394579855"/>
        <c:crosses val="autoZero"/>
        <c:auto val="1"/>
        <c:lblOffset val="100"/>
        <c:baseTimeUnit val="months"/>
      </c:dateAx>
      <c:valAx>
        <c:axId val="39457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394578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err="1"/>
              <a:t>Cumulative</a:t>
            </a:r>
            <a:r>
              <a:rPr lang="fi-FI" dirty="0"/>
              <a:t> </a:t>
            </a:r>
            <a:r>
              <a:rPr lang="fi-FI" dirty="0" err="1"/>
              <a:t>sales</a:t>
            </a:r>
            <a:r>
              <a:rPr lang="fi-FI" dirty="0"/>
              <a:t> for 2022</a:t>
            </a:r>
          </a:p>
          <a:p>
            <a:pPr>
              <a:defRPr/>
            </a:pPr>
            <a:endParaRPr lang="fi-FI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Sheet1!$F$32:$Q$32</c:f>
              <c:numCache>
                <c:formatCode>mmm\-yy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Sheet1!$F$41:$Q$41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2500</c:v>
                </c:pt>
                <c:pt idx="3">
                  <c:v>6400</c:v>
                </c:pt>
                <c:pt idx="4">
                  <c:v>16700</c:v>
                </c:pt>
                <c:pt idx="5">
                  <c:v>16700</c:v>
                </c:pt>
                <c:pt idx="6">
                  <c:v>16820</c:v>
                </c:pt>
                <c:pt idx="7">
                  <c:v>22720</c:v>
                </c:pt>
                <c:pt idx="8">
                  <c:v>24020</c:v>
                </c:pt>
                <c:pt idx="9">
                  <c:v>34020</c:v>
                </c:pt>
                <c:pt idx="10">
                  <c:v>34020</c:v>
                </c:pt>
                <c:pt idx="11">
                  <c:v>35020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3-40D6-A7DF-0B7DF5812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2606543"/>
        <c:axId val="1901406255"/>
      </c:lineChart>
      <c:dateAx>
        <c:axId val="161260654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901406255"/>
        <c:crosses val="autoZero"/>
        <c:auto val="1"/>
        <c:lblOffset val="100"/>
        <c:baseTimeUnit val="months"/>
      </c:dateAx>
      <c:valAx>
        <c:axId val="19014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61260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err="1"/>
              <a:t>Cumulative</a:t>
            </a:r>
            <a:r>
              <a:rPr lang="fi-FI" dirty="0"/>
              <a:t> </a:t>
            </a:r>
            <a:r>
              <a:rPr lang="fi-FI" dirty="0" err="1"/>
              <a:t>purchasing</a:t>
            </a:r>
            <a:r>
              <a:rPr lang="fi-FI" dirty="0"/>
              <a:t> </a:t>
            </a:r>
            <a:r>
              <a:rPr lang="fi-FI" dirty="0" err="1"/>
              <a:t>costs</a:t>
            </a:r>
            <a:r>
              <a:rPr lang="fi-FI" dirty="0"/>
              <a:t> for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Sheet1!$F$52:$Q$52</c:f>
              <c:numCache>
                <c:formatCode>mmm\-yy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Sheet1!$F$60:$Q$60</c:f>
              <c:numCache>
                <c:formatCode>General</c:formatCode>
                <c:ptCount val="12"/>
                <c:pt idx="0">
                  <c:v>0</c:v>
                </c:pt>
                <c:pt idx="1">
                  <c:v>4000</c:v>
                </c:pt>
                <c:pt idx="2">
                  <c:v>4070</c:v>
                </c:pt>
                <c:pt idx="3">
                  <c:v>7130</c:v>
                </c:pt>
                <c:pt idx="4">
                  <c:v>7130</c:v>
                </c:pt>
                <c:pt idx="5">
                  <c:v>11170</c:v>
                </c:pt>
                <c:pt idx="6">
                  <c:v>11310</c:v>
                </c:pt>
                <c:pt idx="7">
                  <c:v>11430</c:v>
                </c:pt>
                <c:pt idx="8">
                  <c:v>14430</c:v>
                </c:pt>
                <c:pt idx="9">
                  <c:v>14500</c:v>
                </c:pt>
                <c:pt idx="10">
                  <c:v>14560</c:v>
                </c:pt>
                <c:pt idx="11">
                  <c:v>14560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3-404C-B298-989FD6EDB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2726319"/>
        <c:axId val="1792726735"/>
      </c:lineChart>
      <c:dateAx>
        <c:axId val="179272631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92726735"/>
        <c:crosses val="autoZero"/>
        <c:auto val="1"/>
        <c:lblOffset val="100"/>
        <c:baseTimeUnit val="months"/>
      </c:dateAx>
      <c:valAx>
        <c:axId val="179272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79272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 dirty="0" err="1"/>
              <a:t>Purchasing</a:t>
            </a:r>
            <a:r>
              <a:rPr lang="fi-FI" dirty="0"/>
              <a:t> </a:t>
            </a:r>
            <a:r>
              <a:rPr lang="fi-FI" dirty="0" err="1"/>
              <a:t>costs</a:t>
            </a:r>
            <a:r>
              <a:rPr lang="fi-FI"/>
              <a:t> for </a:t>
            </a:r>
            <a:r>
              <a:rPr lang="fi-FI" dirty="0"/>
              <a:t>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Sheet1!$F$52:$Q$52</c:f>
              <c:numCache>
                <c:formatCode>mmm\-yy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Sheet1!$F$59:$Q$59</c:f>
              <c:numCache>
                <c:formatCode>General</c:formatCode>
                <c:ptCount val="12"/>
                <c:pt idx="0">
                  <c:v>0</c:v>
                </c:pt>
                <c:pt idx="1">
                  <c:v>4000</c:v>
                </c:pt>
                <c:pt idx="2">
                  <c:v>70</c:v>
                </c:pt>
                <c:pt idx="3">
                  <c:v>3060</c:v>
                </c:pt>
                <c:pt idx="4">
                  <c:v>0</c:v>
                </c:pt>
                <c:pt idx="5">
                  <c:v>4040</c:v>
                </c:pt>
                <c:pt idx="6">
                  <c:v>140</c:v>
                </c:pt>
                <c:pt idx="7">
                  <c:v>120</c:v>
                </c:pt>
                <c:pt idx="8">
                  <c:v>3000</c:v>
                </c:pt>
                <c:pt idx="9">
                  <c:v>70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47-4DC4-89D6-ACA58797D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4402671"/>
        <c:axId val="1894388943"/>
      </c:lineChart>
      <c:dateAx>
        <c:axId val="189440267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894388943"/>
        <c:crosses val="autoZero"/>
        <c:auto val="1"/>
        <c:lblOffset val="100"/>
        <c:baseTimeUnit val="months"/>
      </c:dateAx>
      <c:valAx>
        <c:axId val="189438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89440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0D03-8EA1-42DB-8617-58496C6D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30335-98B2-49E2-A3D0-5F9D93427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D800-224A-445A-AFFC-28A0CD4C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1CFB-A637-4872-9E23-4AD19FDE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8D5F-DF07-4C5F-9246-676A62C0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8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442B-0C60-4DD9-9C4A-88A8BC6A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B8E79-FA94-486B-B782-D274DFCB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6024F-1B22-4DD1-9CD8-BE44083D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0FEA-1189-4AEC-BFBC-D46A2559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BE8C-CE95-484E-9A88-E8AB7B3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6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81BDA-8451-494F-A934-ED0017AD7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B9EB3-C92F-4817-A0A6-4BF4B8C5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7846-A3F3-4534-8634-FE73C13F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8D6F-241A-4EE1-AAE9-1D28E83C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1656-48DF-4182-AB45-DEBE1EFE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11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E8C5-67AD-436A-83F8-113D5DC3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F290-F9B5-4041-B67B-44CDE51B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0505-75FC-445E-AC8E-49A61ED6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2438-EE5E-41FB-8CEA-3C2AE27D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D5C7-9F77-41B3-B1D0-47AD0A09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77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3752-AF09-47A7-AF09-33286123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030A-1B6D-42F5-8C56-CD5F3CF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A2A7-2E74-4219-8C49-A663997A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7DE4-2C4D-45C1-BCF3-336156EA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B9E3-534A-4F1D-BA24-AD993DF9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487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D2A5-8F3B-43EB-AB94-6258A9DB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EE7A-76C7-47B9-B8B6-CCC944FD1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FA702-D20C-4719-9958-F538BC90C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794E1-75AC-40D4-9A7B-8C6AB3BA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53CE2-D5D5-411E-8C91-152ECA34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0600-C2AE-4BC6-9FE8-C18B7614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87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B692-F2DA-4640-A1F7-FDA17D36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3674-B785-4258-8770-B1DC3023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B8FB-4509-4D5A-AAA8-0E2FB38A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113D3-7CE1-49C5-9351-C31745071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87957-2A8A-423B-B9E6-FD0897617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E31A1-9B5B-4E68-8376-9359F00E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C7382-E1FC-480C-8C06-1C9F687C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5103D-75F0-4051-AE33-73E0980D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76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F419-CD86-49B9-B835-FA5A1750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0728F-64C1-4327-99C1-C79F2BC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C791A-FAB2-4E1D-A348-CB53426C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58E7E-2C69-4571-BCDE-54481694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6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0985D-8220-4DF8-9AD7-7D54689B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DD611-BD6A-4B39-927D-62B4B87E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2E38-84F2-4C04-A497-EF8C9BBF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152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F08F-8367-467A-A243-9AD2BFDD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354F-F5D3-4697-A54E-8410DD78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8D19C-872E-4D4B-BC75-80BB2BFF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6873-C5F8-4776-8575-C49D252B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44683-8438-4CFD-AF30-5C840B79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D5297-8E9B-4161-8D75-121BDAB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79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9569-EFC5-434A-AF7F-A933A86B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82EF2-8AFB-4389-BF49-F73EE87DE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F2EB2-2EF6-4BCA-A0FC-E4B46F92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113D-53A5-446C-9AD2-8DDF5F73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91DD-36C2-4549-B91D-7C35594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7B1DD-E3B3-4323-8A97-57AB9C39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633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674F-8684-4903-997F-F2530112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08A1-40E7-4162-84C1-2D031012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5A89-8D36-4875-B794-C52AF47AC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446E-F217-4350-8358-04368BA96147}" type="datetimeFigureOut">
              <a:rPr lang="fi-FI" smtClean="0"/>
              <a:t>15.9.2022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33FB-D062-4D66-B12C-FE4D57C3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30AF-B0F1-4E11-A18A-00D5B28F0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92-6551-4E2E-BC33-3B5FA1279F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30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5A73-6517-4736-B0E5-AF7B2526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161"/>
            <a:ext cx="9144000" cy="2387600"/>
          </a:xfrm>
        </p:spPr>
        <p:txBody>
          <a:bodyPr/>
          <a:lstStyle/>
          <a:p>
            <a:r>
              <a:rPr lang="fi-FI" b="1" dirty="0" err="1"/>
              <a:t>Forecasting</a:t>
            </a:r>
            <a:r>
              <a:rPr lang="fi-FI" b="1" dirty="0"/>
              <a:t> </a:t>
            </a:r>
            <a:r>
              <a:rPr lang="fi-FI" b="1" dirty="0" err="1"/>
              <a:t>app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5133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5C90-6604-4907-A41C-D6298BB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/>
              <a:t>Purpose</a:t>
            </a:r>
            <a:r>
              <a:rPr lang="fi-FI" b="1" dirty="0"/>
              <a:t> of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app</a:t>
            </a:r>
            <a:endParaRPr lang="fi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8134-068A-421B-B84E-C4E79BFE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Company X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collect</a:t>
            </a:r>
            <a:r>
              <a:rPr lang="fi-FI" dirty="0"/>
              <a:t> </a:t>
            </a:r>
            <a:r>
              <a:rPr lang="fi-FI" dirty="0" err="1"/>
              <a:t>sales</a:t>
            </a:r>
            <a:r>
              <a:rPr lang="fi-FI" dirty="0"/>
              <a:t> </a:t>
            </a:r>
            <a:r>
              <a:rPr lang="fi-FI" dirty="0" err="1"/>
              <a:t>forecasts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customers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and </a:t>
            </a:r>
            <a:r>
              <a:rPr lang="fi-FI" dirty="0" err="1"/>
              <a:t>distribute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forecasts</a:t>
            </a:r>
            <a:r>
              <a:rPr lang="fi-FI" dirty="0"/>
              <a:t> </a:t>
            </a:r>
            <a:r>
              <a:rPr lang="fi-FI" dirty="0" err="1"/>
              <a:t>forward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suppliers</a:t>
            </a:r>
            <a:r>
              <a:rPr lang="fi-FI" dirty="0"/>
              <a:t> to </a:t>
            </a: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shorter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</a:t>
            </a:r>
            <a:r>
              <a:rPr lang="fi-FI" dirty="0" err="1"/>
              <a:t>times</a:t>
            </a:r>
            <a:endParaRPr lang="fi-FI" dirty="0"/>
          </a:p>
          <a:p>
            <a:r>
              <a:rPr lang="fi-FI" dirty="0"/>
              <a:t>Company X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calculate</a:t>
            </a:r>
            <a:r>
              <a:rPr lang="fi-FI" dirty="0"/>
              <a:t>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sales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and </a:t>
            </a:r>
            <a:r>
              <a:rPr lang="fi-FI" dirty="0" err="1"/>
              <a:t>budget</a:t>
            </a:r>
            <a:r>
              <a:rPr lang="fi-FI" dirty="0"/>
              <a:t> for </a:t>
            </a:r>
            <a:r>
              <a:rPr lang="fi-FI" dirty="0" err="1"/>
              <a:t>purchasing</a:t>
            </a:r>
            <a:r>
              <a:rPr lang="fi-FI" dirty="0"/>
              <a:t> </a:t>
            </a:r>
            <a:r>
              <a:rPr lang="fi-FI" dirty="0" err="1"/>
              <a:t>costs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reports</a:t>
            </a:r>
            <a:r>
              <a:rPr lang="fi-FI" dirty="0"/>
              <a:t> and </a:t>
            </a:r>
            <a:r>
              <a:rPr lang="fi-FI" dirty="0" err="1"/>
              <a:t>graphs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865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C39D-4557-452F-8DB0-497A4B7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fi-FI" b="1" dirty="0" err="1"/>
              <a:t>Mockups</a:t>
            </a:r>
            <a:r>
              <a:rPr lang="fi-FI" b="1" dirty="0"/>
              <a:t> / </a:t>
            </a:r>
            <a:r>
              <a:rPr lang="fi-FI" b="1" dirty="0" err="1"/>
              <a:t>Functions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9E9DB-9E3B-4D16-AFF0-67B3E888664C}"/>
              </a:ext>
            </a:extLst>
          </p:cNvPr>
          <p:cNvSpPr txBox="1"/>
          <p:nvPr/>
        </p:nvSpPr>
        <p:spPr>
          <a:xfrm>
            <a:off x="658738" y="1230594"/>
            <a:ext cx="97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User </a:t>
            </a:r>
            <a:r>
              <a:rPr lang="fi-FI" dirty="0" err="1"/>
              <a:t>interface</a:t>
            </a:r>
            <a:r>
              <a:rPr lang="fi-FI" dirty="0"/>
              <a:t> is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simililar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excel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customer</a:t>
            </a:r>
            <a:r>
              <a:rPr lang="fi-FI" dirty="0"/>
              <a:t> </a:t>
            </a:r>
            <a:r>
              <a:rPr lang="fi-FI" dirty="0" err="1"/>
              <a:t>adds</a:t>
            </a:r>
            <a:r>
              <a:rPr lang="fi-FI" dirty="0"/>
              <a:t>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forecast</a:t>
            </a:r>
            <a:endParaRPr lang="fi-FI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4126C20-62A0-471E-A09B-43C2F8D1B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10861"/>
              </p:ext>
            </p:extLst>
          </p:nvPr>
        </p:nvGraphicFramePr>
        <p:xfrm>
          <a:off x="658738" y="1711020"/>
          <a:ext cx="10515602" cy="1516671"/>
        </p:xfrm>
        <a:graphic>
          <a:graphicData uri="http://schemas.openxmlformats.org/drawingml/2006/table">
            <a:tbl>
              <a:tblPr/>
              <a:tblGrid>
                <a:gridCol w="2851071">
                  <a:extLst>
                    <a:ext uri="{9D8B030D-6E8A-4147-A177-3AD203B41FA5}">
                      <a16:colId xmlns:a16="http://schemas.microsoft.com/office/drawing/2014/main" val="1452888065"/>
                    </a:ext>
                  </a:extLst>
                </a:gridCol>
                <a:gridCol w="1098937">
                  <a:extLst>
                    <a:ext uri="{9D8B030D-6E8A-4147-A177-3AD203B41FA5}">
                      <a16:colId xmlns:a16="http://schemas.microsoft.com/office/drawing/2014/main" val="1900268558"/>
                    </a:ext>
                  </a:extLst>
                </a:gridCol>
                <a:gridCol w="1639997">
                  <a:extLst>
                    <a:ext uri="{9D8B030D-6E8A-4147-A177-3AD203B41FA5}">
                      <a16:colId xmlns:a16="http://schemas.microsoft.com/office/drawing/2014/main" val="3048915576"/>
                    </a:ext>
                  </a:extLst>
                </a:gridCol>
                <a:gridCol w="392477">
                  <a:extLst>
                    <a:ext uri="{9D8B030D-6E8A-4147-A177-3AD203B41FA5}">
                      <a16:colId xmlns:a16="http://schemas.microsoft.com/office/drawing/2014/main" val="128382096"/>
                    </a:ext>
                  </a:extLst>
                </a:gridCol>
                <a:gridCol w="414905">
                  <a:extLst>
                    <a:ext uri="{9D8B030D-6E8A-4147-A177-3AD203B41FA5}">
                      <a16:colId xmlns:a16="http://schemas.microsoft.com/office/drawing/2014/main" val="217843630"/>
                    </a:ext>
                  </a:extLst>
                </a:gridCol>
                <a:gridCol w="428922">
                  <a:extLst>
                    <a:ext uri="{9D8B030D-6E8A-4147-A177-3AD203B41FA5}">
                      <a16:colId xmlns:a16="http://schemas.microsoft.com/office/drawing/2014/main" val="3034958880"/>
                    </a:ext>
                  </a:extLst>
                </a:gridCol>
                <a:gridCol w="403692">
                  <a:extLst>
                    <a:ext uri="{9D8B030D-6E8A-4147-A177-3AD203B41FA5}">
                      <a16:colId xmlns:a16="http://schemas.microsoft.com/office/drawing/2014/main" val="1636974012"/>
                    </a:ext>
                  </a:extLst>
                </a:gridCol>
                <a:gridCol w="448546">
                  <a:extLst>
                    <a:ext uri="{9D8B030D-6E8A-4147-A177-3AD203B41FA5}">
                      <a16:colId xmlns:a16="http://schemas.microsoft.com/office/drawing/2014/main" val="166862644"/>
                    </a:ext>
                  </a:extLst>
                </a:gridCol>
                <a:gridCol w="395282">
                  <a:extLst>
                    <a:ext uri="{9D8B030D-6E8A-4147-A177-3AD203B41FA5}">
                      <a16:colId xmlns:a16="http://schemas.microsoft.com/office/drawing/2014/main" val="1222152477"/>
                    </a:ext>
                  </a:extLst>
                </a:gridCol>
                <a:gridCol w="361641">
                  <a:extLst>
                    <a:ext uri="{9D8B030D-6E8A-4147-A177-3AD203B41FA5}">
                      <a16:colId xmlns:a16="http://schemas.microsoft.com/office/drawing/2014/main" val="3698259205"/>
                    </a:ext>
                  </a:extLst>
                </a:gridCol>
                <a:gridCol w="426118">
                  <a:extLst>
                    <a:ext uri="{9D8B030D-6E8A-4147-A177-3AD203B41FA5}">
                      <a16:colId xmlns:a16="http://schemas.microsoft.com/office/drawing/2014/main" val="222834584"/>
                    </a:ext>
                  </a:extLst>
                </a:gridCol>
                <a:gridCol w="414905">
                  <a:extLst>
                    <a:ext uri="{9D8B030D-6E8A-4147-A177-3AD203B41FA5}">
                      <a16:colId xmlns:a16="http://schemas.microsoft.com/office/drawing/2014/main" val="2889103011"/>
                    </a:ext>
                  </a:extLst>
                </a:gridCol>
                <a:gridCol w="395282">
                  <a:extLst>
                    <a:ext uri="{9D8B030D-6E8A-4147-A177-3AD203B41FA5}">
                      <a16:colId xmlns:a16="http://schemas.microsoft.com/office/drawing/2014/main" val="3683625107"/>
                    </a:ext>
                  </a:extLst>
                </a:gridCol>
                <a:gridCol w="428922">
                  <a:extLst>
                    <a:ext uri="{9D8B030D-6E8A-4147-A177-3AD203B41FA5}">
                      <a16:colId xmlns:a16="http://schemas.microsoft.com/office/drawing/2014/main" val="4135165294"/>
                    </a:ext>
                  </a:extLst>
                </a:gridCol>
                <a:gridCol w="414905">
                  <a:extLst>
                    <a:ext uri="{9D8B030D-6E8A-4147-A177-3AD203B41FA5}">
                      <a16:colId xmlns:a16="http://schemas.microsoft.com/office/drawing/2014/main" val="1453649518"/>
                    </a:ext>
                  </a:extLst>
                </a:gridCol>
              </a:tblGrid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Customer/product sales forecast in quantity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613655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fi-FI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description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66281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690190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506408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Product3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02993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Product4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15370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3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Product5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9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4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91633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5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5896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51B02C0-3C76-4EFA-9919-61E872546BEF}"/>
              </a:ext>
            </a:extLst>
          </p:cNvPr>
          <p:cNvSpPr txBox="1"/>
          <p:nvPr/>
        </p:nvSpPr>
        <p:spPr>
          <a:xfrm>
            <a:off x="587522" y="3630310"/>
            <a:ext cx="779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User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visualise</a:t>
            </a:r>
            <a:r>
              <a:rPr lang="fi-FI" dirty="0"/>
              <a:t> </a:t>
            </a:r>
            <a:r>
              <a:rPr lang="fi-FI" dirty="0" err="1"/>
              <a:t>forecast</a:t>
            </a:r>
            <a:r>
              <a:rPr lang="fi-FI" dirty="0"/>
              <a:t> per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per </a:t>
            </a:r>
            <a:r>
              <a:rPr lang="fi-FI" dirty="0" err="1"/>
              <a:t>product</a:t>
            </a:r>
            <a:endParaRPr lang="fi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10E8CB-EA9C-46A4-9DBE-550CA8DED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2405"/>
              </p:ext>
            </p:extLst>
          </p:nvPr>
        </p:nvGraphicFramePr>
        <p:xfrm>
          <a:off x="658738" y="4240419"/>
          <a:ext cx="10515601" cy="1179633"/>
        </p:xfrm>
        <a:graphic>
          <a:graphicData uri="http://schemas.openxmlformats.org/drawingml/2006/table">
            <a:tbl>
              <a:tblPr/>
              <a:tblGrid>
                <a:gridCol w="2851070">
                  <a:extLst>
                    <a:ext uri="{9D8B030D-6E8A-4147-A177-3AD203B41FA5}">
                      <a16:colId xmlns:a16="http://schemas.microsoft.com/office/drawing/2014/main" val="2966610645"/>
                    </a:ext>
                  </a:extLst>
                </a:gridCol>
                <a:gridCol w="1098937">
                  <a:extLst>
                    <a:ext uri="{9D8B030D-6E8A-4147-A177-3AD203B41FA5}">
                      <a16:colId xmlns:a16="http://schemas.microsoft.com/office/drawing/2014/main" val="972681496"/>
                    </a:ext>
                  </a:extLst>
                </a:gridCol>
                <a:gridCol w="1639997">
                  <a:extLst>
                    <a:ext uri="{9D8B030D-6E8A-4147-A177-3AD203B41FA5}">
                      <a16:colId xmlns:a16="http://schemas.microsoft.com/office/drawing/2014/main" val="1926309060"/>
                    </a:ext>
                  </a:extLst>
                </a:gridCol>
                <a:gridCol w="392477">
                  <a:extLst>
                    <a:ext uri="{9D8B030D-6E8A-4147-A177-3AD203B41FA5}">
                      <a16:colId xmlns:a16="http://schemas.microsoft.com/office/drawing/2014/main" val="2123552560"/>
                    </a:ext>
                  </a:extLst>
                </a:gridCol>
                <a:gridCol w="414905">
                  <a:extLst>
                    <a:ext uri="{9D8B030D-6E8A-4147-A177-3AD203B41FA5}">
                      <a16:colId xmlns:a16="http://schemas.microsoft.com/office/drawing/2014/main" val="3715240837"/>
                    </a:ext>
                  </a:extLst>
                </a:gridCol>
                <a:gridCol w="428922">
                  <a:extLst>
                    <a:ext uri="{9D8B030D-6E8A-4147-A177-3AD203B41FA5}">
                      <a16:colId xmlns:a16="http://schemas.microsoft.com/office/drawing/2014/main" val="4292067087"/>
                    </a:ext>
                  </a:extLst>
                </a:gridCol>
                <a:gridCol w="403692">
                  <a:extLst>
                    <a:ext uri="{9D8B030D-6E8A-4147-A177-3AD203B41FA5}">
                      <a16:colId xmlns:a16="http://schemas.microsoft.com/office/drawing/2014/main" val="739954752"/>
                    </a:ext>
                  </a:extLst>
                </a:gridCol>
                <a:gridCol w="448546">
                  <a:extLst>
                    <a:ext uri="{9D8B030D-6E8A-4147-A177-3AD203B41FA5}">
                      <a16:colId xmlns:a16="http://schemas.microsoft.com/office/drawing/2014/main" val="2688682664"/>
                    </a:ext>
                  </a:extLst>
                </a:gridCol>
                <a:gridCol w="395282">
                  <a:extLst>
                    <a:ext uri="{9D8B030D-6E8A-4147-A177-3AD203B41FA5}">
                      <a16:colId xmlns:a16="http://schemas.microsoft.com/office/drawing/2014/main" val="2559428731"/>
                    </a:ext>
                  </a:extLst>
                </a:gridCol>
                <a:gridCol w="361641">
                  <a:extLst>
                    <a:ext uri="{9D8B030D-6E8A-4147-A177-3AD203B41FA5}">
                      <a16:colId xmlns:a16="http://schemas.microsoft.com/office/drawing/2014/main" val="3106731388"/>
                    </a:ext>
                  </a:extLst>
                </a:gridCol>
                <a:gridCol w="426118">
                  <a:extLst>
                    <a:ext uri="{9D8B030D-6E8A-4147-A177-3AD203B41FA5}">
                      <a16:colId xmlns:a16="http://schemas.microsoft.com/office/drawing/2014/main" val="1148482484"/>
                    </a:ext>
                  </a:extLst>
                </a:gridCol>
                <a:gridCol w="414905">
                  <a:extLst>
                    <a:ext uri="{9D8B030D-6E8A-4147-A177-3AD203B41FA5}">
                      <a16:colId xmlns:a16="http://schemas.microsoft.com/office/drawing/2014/main" val="859484875"/>
                    </a:ext>
                  </a:extLst>
                </a:gridCol>
                <a:gridCol w="395282">
                  <a:extLst>
                    <a:ext uri="{9D8B030D-6E8A-4147-A177-3AD203B41FA5}">
                      <a16:colId xmlns:a16="http://schemas.microsoft.com/office/drawing/2014/main" val="3239235139"/>
                    </a:ext>
                  </a:extLst>
                </a:gridCol>
                <a:gridCol w="428922">
                  <a:extLst>
                    <a:ext uri="{9D8B030D-6E8A-4147-A177-3AD203B41FA5}">
                      <a16:colId xmlns:a16="http://schemas.microsoft.com/office/drawing/2014/main" val="2967062520"/>
                    </a:ext>
                  </a:extLst>
                </a:gridCol>
                <a:gridCol w="414905">
                  <a:extLst>
                    <a:ext uri="{9D8B030D-6E8A-4147-A177-3AD203B41FA5}">
                      <a16:colId xmlns:a16="http://schemas.microsoft.com/office/drawing/2014/main" val="621614273"/>
                    </a:ext>
                  </a:extLst>
                </a:gridCol>
              </a:tblGrid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forecast per product group/product in quantity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87905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group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description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54762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63114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72961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Product3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59573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Product4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38175"/>
                  </a:ext>
                </a:extLst>
              </a:tr>
              <a:tr h="168519"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Product5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6" marR="8426" marT="84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0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C39D-4557-452F-8DB0-497A4B7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fi-FI" b="1" dirty="0" err="1"/>
              <a:t>Mockups</a:t>
            </a:r>
            <a:r>
              <a:rPr lang="fi-FI" b="1" dirty="0"/>
              <a:t> / </a:t>
            </a:r>
            <a:r>
              <a:rPr lang="fi-FI" b="1" dirty="0" err="1"/>
              <a:t>Functions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9E9DB-9E3B-4D16-AFF0-67B3E888664C}"/>
              </a:ext>
            </a:extLst>
          </p:cNvPr>
          <p:cNvSpPr txBox="1"/>
          <p:nvPr/>
        </p:nvSpPr>
        <p:spPr>
          <a:xfrm>
            <a:off x="658738" y="1230594"/>
            <a:ext cx="975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User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calculate</a:t>
            </a:r>
            <a:r>
              <a:rPr lang="fi-FI" dirty="0"/>
              <a:t> </a:t>
            </a:r>
            <a:r>
              <a:rPr lang="fi-FI" dirty="0" err="1"/>
              <a:t>supplier</a:t>
            </a:r>
            <a:r>
              <a:rPr lang="fi-FI" dirty="0"/>
              <a:t> </a:t>
            </a:r>
            <a:r>
              <a:rPr lang="fi-FI" dirty="0" err="1"/>
              <a:t>forecast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item</a:t>
            </a:r>
            <a:r>
              <a:rPr lang="fi-FI" dirty="0"/>
              <a:t> per </a:t>
            </a:r>
            <a:r>
              <a:rPr lang="fi-FI" dirty="0" err="1"/>
              <a:t>shipping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sourcing</a:t>
            </a:r>
            <a:r>
              <a:rPr lang="fi-FI" dirty="0"/>
              <a:t> </a:t>
            </a:r>
            <a:r>
              <a:rPr lang="fi-FI" dirty="0" err="1"/>
              <a:t>ratio</a:t>
            </a:r>
            <a:r>
              <a:rPr lang="fi-FI" dirty="0"/>
              <a:t> to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correct</a:t>
            </a:r>
            <a:r>
              <a:rPr lang="fi-FI" dirty="0"/>
              <a:t> </a:t>
            </a:r>
            <a:r>
              <a:rPr lang="fi-FI" dirty="0" err="1"/>
              <a:t>quantity</a:t>
            </a:r>
            <a:r>
              <a:rPr lang="fi-FI" dirty="0"/>
              <a:t> and </a:t>
            </a:r>
            <a:r>
              <a:rPr lang="fi-FI" dirty="0" err="1"/>
              <a:t>timing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supplier</a:t>
            </a:r>
            <a:endParaRPr lang="fi-FI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FB3473-B82C-4D12-AA0B-CA27013B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21296"/>
              </p:ext>
            </p:extLst>
          </p:nvPr>
        </p:nvGraphicFramePr>
        <p:xfrm>
          <a:off x="658738" y="1988019"/>
          <a:ext cx="10515601" cy="1316514"/>
        </p:xfrm>
        <a:graphic>
          <a:graphicData uri="http://schemas.openxmlformats.org/drawingml/2006/table">
            <a:tbl>
              <a:tblPr/>
              <a:tblGrid>
                <a:gridCol w="2234011">
                  <a:extLst>
                    <a:ext uri="{9D8B030D-6E8A-4147-A177-3AD203B41FA5}">
                      <a16:colId xmlns:a16="http://schemas.microsoft.com/office/drawing/2014/main" val="4119008843"/>
                    </a:ext>
                  </a:extLst>
                </a:gridCol>
                <a:gridCol w="511756">
                  <a:extLst>
                    <a:ext uri="{9D8B030D-6E8A-4147-A177-3AD203B41FA5}">
                      <a16:colId xmlns:a16="http://schemas.microsoft.com/office/drawing/2014/main" val="3811933323"/>
                    </a:ext>
                  </a:extLst>
                </a:gridCol>
                <a:gridCol w="1043195">
                  <a:extLst>
                    <a:ext uri="{9D8B030D-6E8A-4147-A177-3AD203B41FA5}">
                      <a16:colId xmlns:a16="http://schemas.microsoft.com/office/drawing/2014/main" val="1994861764"/>
                    </a:ext>
                  </a:extLst>
                </a:gridCol>
                <a:gridCol w="964463">
                  <a:extLst>
                    <a:ext uri="{9D8B030D-6E8A-4147-A177-3AD203B41FA5}">
                      <a16:colId xmlns:a16="http://schemas.microsoft.com/office/drawing/2014/main" val="2685506840"/>
                    </a:ext>
                  </a:extLst>
                </a:gridCol>
                <a:gridCol w="1439314">
                  <a:extLst>
                    <a:ext uri="{9D8B030D-6E8A-4147-A177-3AD203B41FA5}">
                      <a16:colId xmlns:a16="http://schemas.microsoft.com/office/drawing/2014/main" val="2109454119"/>
                    </a:ext>
                  </a:extLst>
                </a:gridCol>
                <a:gridCol w="344451">
                  <a:extLst>
                    <a:ext uri="{9D8B030D-6E8A-4147-A177-3AD203B41FA5}">
                      <a16:colId xmlns:a16="http://schemas.microsoft.com/office/drawing/2014/main" val="3944564905"/>
                    </a:ext>
                  </a:extLst>
                </a:gridCol>
                <a:gridCol w="364134">
                  <a:extLst>
                    <a:ext uri="{9D8B030D-6E8A-4147-A177-3AD203B41FA5}">
                      <a16:colId xmlns:a16="http://schemas.microsoft.com/office/drawing/2014/main" val="3815160823"/>
                    </a:ext>
                  </a:extLst>
                </a:gridCol>
                <a:gridCol w="376436">
                  <a:extLst>
                    <a:ext uri="{9D8B030D-6E8A-4147-A177-3AD203B41FA5}">
                      <a16:colId xmlns:a16="http://schemas.microsoft.com/office/drawing/2014/main" val="1267986532"/>
                    </a:ext>
                  </a:extLst>
                </a:gridCol>
                <a:gridCol w="354292">
                  <a:extLst>
                    <a:ext uri="{9D8B030D-6E8A-4147-A177-3AD203B41FA5}">
                      <a16:colId xmlns:a16="http://schemas.microsoft.com/office/drawing/2014/main" val="1389686082"/>
                    </a:ext>
                  </a:extLst>
                </a:gridCol>
                <a:gridCol w="393658">
                  <a:extLst>
                    <a:ext uri="{9D8B030D-6E8A-4147-A177-3AD203B41FA5}">
                      <a16:colId xmlns:a16="http://schemas.microsoft.com/office/drawing/2014/main" val="769687571"/>
                    </a:ext>
                  </a:extLst>
                </a:gridCol>
                <a:gridCol w="346912">
                  <a:extLst>
                    <a:ext uri="{9D8B030D-6E8A-4147-A177-3AD203B41FA5}">
                      <a16:colId xmlns:a16="http://schemas.microsoft.com/office/drawing/2014/main" val="1618409030"/>
                    </a:ext>
                  </a:extLst>
                </a:gridCol>
                <a:gridCol w="317387">
                  <a:extLst>
                    <a:ext uri="{9D8B030D-6E8A-4147-A177-3AD203B41FA5}">
                      <a16:colId xmlns:a16="http://schemas.microsoft.com/office/drawing/2014/main" val="1463591487"/>
                    </a:ext>
                  </a:extLst>
                </a:gridCol>
                <a:gridCol w="373976">
                  <a:extLst>
                    <a:ext uri="{9D8B030D-6E8A-4147-A177-3AD203B41FA5}">
                      <a16:colId xmlns:a16="http://schemas.microsoft.com/office/drawing/2014/main" val="2429073382"/>
                    </a:ext>
                  </a:extLst>
                </a:gridCol>
                <a:gridCol w="364134">
                  <a:extLst>
                    <a:ext uri="{9D8B030D-6E8A-4147-A177-3AD203B41FA5}">
                      <a16:colId xmlns:a16="http://schemas.microsoft.com/office/drawing/2014/main" val="431247309"/>
                    </a:ext>
                  </a:extLst>
                </a:gridCol>
                <a:gridCol w="346912">
                  <a:extLst>
                    <a:ext uri="{9D8B030D-6E8A-4147-A177-3AD203B41FA5}">
                      <a16:colId xmlns:a16="http://schemas.microsoft.com/office/drawing/2014/main" val="4103155740"/>
                    </a:ext>
                  </a:extLst>
                </a:gridCol>
                <a:gridCol w="376436">
                  <a:extLst>
                    <a:ext uri="{9D8B030D-6E8A-4147-A177-3AD203B41FA5}">
                      <a16:colId xmlns:a16="http://schemas.microsoft.com/office/drawing/2014/main" val="3284027256"/>
                    </a:ext>
                  </a:extLst>
                </a:gridCol>
                <a:gridCol w="364134">
                  <a:extLst>
                    <a:ext uri="{9D8B030D-6E8A-4147-A177-3AD203B41FA5}">
                      <a16:colId xmlns:a16="http://schemas.microsoft.com/office/drawing/2014/main" val="4118062088"/>
                    </a:ext>
                  </a:extLst>
                </a:gridCol>
              </a:tblGrid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forecast per supplier/product in quantity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631574"/>
                  </a:ext>
                </a:extLst>
              </a:tr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description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Sourcing ratio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time for shipping in days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9299"/>
                  </a:ext>
                </a:extLst>
              </a:tr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70 %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42710"/>
                  </a:ext>
                </a:extLst>
              </a:tr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30 %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541993"/>
                  </a:ext>
                </a:extLst>
              </a:tr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100 %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792547"/>
                  </a:ext>
                </a:extLst>
              </a:tr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Supplier3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Product3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100 %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69930"/>
                  </a:ext>
                </a:extLst>
              </a:tr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Supplier4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Product4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100 %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930642"/>
                  </a:ext>
                </a:extLst>
              </a:tr>
              <a:tr h="147829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Supplier5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Product5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100 %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1" marR="7391" marT="7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62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2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C39D-4557-452F-8DB0-497A4B7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fi-FI" b="1" dirty="0" err="1"/>
              <a:t>Mockups</a:t>
            </a:r>
            <a:r>
              <a:rPr lang="fi-FI" b="1" dirty="0"/>
              <a:t> / </a:t>
            </a:r>
            <a:r>
              <a:rPr lang="fi-FI" b="1" dirty="0" err="1"/>
              <a:t>Functions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9E9DB-9E3B-4D16-AFF0-67B3E888664C}"/>
              </a:ext>
            </a:extLst>
          </p:cNvPr>
          <p:cNvSpPr txBox="1"/>
          <p:nvPr/>
        </p:nvSpPr>
        <p:spPr>
          <a:xfrm>
            <a:off x="658738" y="1230594"/>
            <a:ext cx="97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User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reporting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D85895-CC40-4EE1-B3F9-E03543747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18609"/>
              </p:ext>
            </p:extLst>
          </p:nvPr>
        </p:nvGraphicFramePr>
        <p:xfrm>
          <a:off x="658738" y="2056066"/>
          <a:ext cx="8867057" cy="4351350"/>
        </p:xfrm>
        <a:graphic>
          <a:graphicData uri="http://schemas.openxmlformats.org/drawingml/2006/table">
            <a:tbl>
              <a:tblPr/>
              <a:tblGrid>
                <a:gridCol w="2278928">
                  <a:extLst>
                    <a:ext uri="{9D8B030D-6E8A-4147-A177-3AD203B41FA5}">
                      <a16:colId xmlns:a16="http://schemas.microsoft.com/office/drawing/2014/main" val="341165848"/>
                    </a:ext>
                  </a:extLst>
                </a:gridCol>
                <a:gridCol w="569732">
                  <a:extLst>
                    <a:ext uri="{9D8B030D-6E8A-4147-A177-3AD203B41FA5}">
                      <a16:colId xmlns:a16="http://schemas.microsoft.com/office/drawing/2014/main" val="3483164587"/>
                    </a:ext>
                  </a:extLst>
                </a:gridCol>
                <a:gridCol w="917366">
                  <a:extLst>
                    <a:ext uri="{9D8B030D-6E8A-4147-A177-3AD203B41FA5}">
                      <a16:colId xmlns:a16="http://schemas.microsoft.com/office/drawing/2014/main" val="1597872571"/>
                    </a:ext>
                  </a:extLst>
                </a:gridCol>
                <a:gridCol w="859426">
                  <a:extLst>
                    <a:ext uri="{9D8B030D-6E8A-4147-A177-3AD203B41FA5}">
                      <a16:colId xmlns:a16="http://schemas.microsoft.com/office/drawing/2014/main" val="302209020"/>
                    </a:ext>
                  </a:extLst>
                </a:gridCol>
                <a:gridCol w="337977">
                  <a:extLst>
                    <a:ext uri="{9D8B030D-6E8A-4147-A177-3AD203B41FA5}">
                      <a16:colId xmlns:a16="http://schemas.microsoft.com/office/drawing/2014/main" val="1809528691"/>
                    </a:ext>
                  </a:extLst>
                </a:gridCol>
                <a:gridCol w="357289">
                  <a:extLst>
                    <a:ext uri="{9D8B030D-6E8A-4147-A177-3AD203B41FA5}">
                      <a16:colId xmlns:a16="http://schemas.microsoft.com/office/drawing/2014/main" val="675905452"/>
                    </a:ext>
                  </a:extLst>
                </a:gridCol>
                <a:gridCol w="369360">
                  <a:extLst>
                    <a:ext uri="{9D8B030D-6E8A-4147-A177-3AD203B41FA5}">
                      <a16:colId xmlns:a16="http://schemas.microsoft.com/office/drawing/2014/main" val="1182947433"/>
                    </a:ext>
                  </a:extLst>
                </a:gridCol>
                <a:gridCol w="347633">
                  <a:extLst>
                    <a:ext uri="{9D8B030D-6E8A-4147-A177-3AD203B41FA5}">
                      <a16:colId xmlns:a16="http://schemas.microsoft.com/office/drawing/2014/main" val="2934173688"/>
                    </a:ext>
                  </a:extLst>
                </a:gridCol>
                <a:gridCol w="386259">
                  <a:extLst>
                    <a:ext uri="{9D8B030D-6E8A-4147-A177-3AD203B41FA5}">
                      <a16:colId xmlns:a16="http://schemas.microsoft.com/office/drawing/2014/main" val="649917825"/>
                    </a:ext>
                  </a:extLst>
                </a:gridCol>
                <a:gridCol w="340391">
                  <a:extLst>
                    <a:ext uri="{9D8B030D-6E8A-4147-A177-3AD203B41FA5}">
                      <a16:colId xmlns:a16="http://schemas.microsoft.com/office/drawing/2014/main" val="74883358"/>
                    </a:ext>
                  </a:extLst>
                </a:gridCol>
                <a:gridCol w="311421">
                  <a:extLst>
                    <a:ext uri="{9D8B030D-6E8A-4147-A177-3AD203B41FA5}">
                      <a16:colId xmlns:a16="http://schemas.microsoft.com/office/drawing/2014/main" val="4050385639"/>
                    </a:ext>
                  </a:extLst>
                </a:gridCol>
                <a:gridCol w="366946">
                  <a:extLst>
                    <a:ext uri="{9D8B030D-6E8A-4147-A177-3AD203B41FA5}">
                      <a16:colId xmlns:a16="http://schemas.microsoft.com/office/drawing/2014/main" val="2880611281"/>
                    </a:ext>
                  </a:extLst>
                </a:gridCol>
                <a:gridCol w="357289">
                  <a:extLst>
                    <a:ext uri="{9D8B030D-6E8A-4147-A177-3AD203B41FA5}">
                      <a16:colId xmlns:a16="http://schemas.microsoft.com/office/drawing/2014/main" val="4139018764"/>
                    </a:ext>
                  </a:extLst>
                </a:gridCol>
                <a:gridCol w="340391">
                  <a:extLst>
                    <a:ext uri="{9D8B030D-6E8A-4147-A177-3AD203B41FA5}">
                      <a16:colId xmlns:a16="http://schemas.microsoft.com/office/drawing/2014/main" val="3668010691"/>
                    </a:ext>
                  </a:extLst>
                </a:gridCol>
                <a:gridCol w="369360">
                  <a:extLst>
                    <a:ext uri="{9D8B030D-6E8A-4147-A177-3AD203B41FA5}">
                      <a16:colId xmlns:a16="http://schemas.microsoft.com/office/drawing/2014/main" val="890034483"/>
                    </a:ext>
                  </a:extLst>
                </a:gridCol>
                <a:gridCol w="357289">
                  <a:extLst>
                    <a:ext uri="{9D8B030D-6E8A-4147-A177-3AD203B41FA5}">
                      <a16:colId xmlns:a16="http://schemas.microsoft.com/office/drawing/2014/main" val="25667372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Customer/product sales forecast in value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0603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fi-FI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description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price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6799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172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35333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18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74250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1551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604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71114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217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total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63800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forecast per product group/product in value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2721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group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description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price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8474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7890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6281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1790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39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1848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079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total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218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forecast per supplier/product in value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885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description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 price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3957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025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5637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1183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70459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679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Supplier5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3796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160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total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11430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3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7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C39D-4557-452F-8DB0-497A4B7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fi-FI" b="1" dirty="0" err="1"/>
              <a:t>Mockups</a:t>
            </a:r>
            <a:r>
              <a:rPr lang="fi-FI" b="1" dirty="0"/>
              <a:t> / </a:t>
            </a:r>
            <a:r>
              <a:rPr lang="fi-FI" b="1" dirty="0" err="1"/>
              <a:t>Functions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9E9DB-9E3B-4D16-AFF0-67B3E888664C}"/>
              </a:ext>
            </a:extLst>
          </p:cNvPr>
          <p:cNvSpPr txBox="1"/>
          <p:nvPr/>
        </p:nvSpPr>
        <p:spPr>
          <a:xfrm>
            <a:off x="658738" y="1230594"/>
            <a:ext cx="97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User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graphs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D7D4E8-5809-4C6C-803E-4D13CEB02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459727"/>
              </p:ext>
            </p:extLst>
          </p:nvPr>
        </p:nvGraphicFramePr>
        <p:xfrm>
          <a:off x="711126" y="1693928"/>
          <a:ext cx="4178182" cy="202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544DB1-07F3-46B4-988D-8286E67FD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929235"/>
              </p:ext>
            </p:extLst>
          </p:nvPr>
        </p:nvGraphicFramePr>
        <p:xfrm>
          <a:off x="658738" y="4646678"/>
          <a:ext cx="4178182" cy="202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1FD89C-BB5D-4420-85AE-7770EB00A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325551"/>
              </p:ext>
            </p:extLst>
          </p:nvPr>
        </p:nvGraphicFramePr>
        <p:xfrm>
          <a:off x="6001108" y="4638401"/>
          <a:ext cx="3640508" cy="218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DF69A4-ACCA-495D-994C-1031E2DB9B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353308"/>
              </p:ext>
            </p:extLst>
          </p:nvPr>
        </p:nvGraphicFramePr>
        <p:xfrm>
          <a:off x="5982058" y="1599926"/>
          <a:ext cx="3640508" cy="218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638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BC4D-C5B4-421E-B333-7DAE80F9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fi-FI" b="1" dirty="0" err="1"/>
              <a:t>Schema</a:t>
            </a:r>
            <a:endParaRPr lang="fi-FI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2D288-9851-4B93-8A7B-D9DE2EFD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8" y="1136074"/>
            <a:ext cx="6510128" cy="55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975</Words>
  <Application>Microsoft Office PowerPoint</Application>
  <PresentationFormat>Widescreen</PresentationFormat>
  <Paragraphs>767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Forecasting app</vt:lpstr>
      <vt:lpstr>Purpose of the app</vt:lpstr>
      <vt:lpstr>Mockups / Functions</vt:lpstr>
      <vt:lpstr>Mockups / Functions</vt:lpstr>
      <vt:lpstr>Mockups / Functions</vt:lpstr>
      <vt:lpstr>Mockups / Functions</vt:lpstr>
      <vt:lpstr>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app</dc:title>
  <dc:creator>Kimmo S.</dc:creator>
  <cp:lastModifiedBy>Kimmo S.</cp:lastModifiedBy>
  <cp:revision>6</cp:revision>
  <dcterms:created xsi:type="dcterms:W3CDTF">2022-02-15T09:44:41Z</dcterms:created>
  <dcterms:modified xsi:type="dcterms:W3CDTF">2022-09-15T11:13:37Z</dcterms:modified>
</cp:coreProperties>
</file>