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43" r:id="rId2"/>
    <p:sldId id="412" r:id="rId3"/>
    <p:sldId id="414" r:id="rId4"/>
    <p:sldId id="416" r:id="rId5"/>
    <p:sldId id="415" r:id="rId6"/>
    <p:sldId id="417" r:id="rId7"/>
    <p:sldId id="419" r:id="rId8"/>
    <p:sldId id="420" r:id="rId9"/>
    <p:sldId id="422" r:id="rId10"/>
    <p:sldId id="423" r:id="rId11"/>
    <p:sldId id="424" r:id="rId12"/>
    <p:sldId id="431" r:id="rId13"/>
    <p:sldId id="432" r:id="rId14"/>
    <p:sldId id="434" r:id="rId15"/>
    <p:sldId id="435" r:id="rId16"/>
    <p:sldId id="436" r:id="rId17"/>
    <p:sldId id="425" r:id="rId18"/>
    <p:sldId id="426" r:id="rId19"/>
    <p:sldId id="428" r:id="rId20"/>
    <p:sldId id="429" r:id="rId21"/>
    <p:sldId id="430" r:id="rId22"/>
    <p:sldId id="437" r:id="rId23"/>
    <p:sldId id="440" r:id="rId24"/>
    <p:sldId id="442" r:id="rId25"/>
    <p:sldId id="444" r:id="rId26"/>
    <p:sldId id="44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8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82E08-45C2-4696-905E-737F541B4350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20613-AD5F-40F3-B5FE-E503D0B0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4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0191A-4C40-4567-A1AB-12E78363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CF77B7-5E6F-4A1D-9122-39ABCF1E1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85BBF-4212-46A5-8041-271B3695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2BE3-AB6D-46C3-A297-E5FF40A0AD9C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A3BA3-9D91-4C22-8963-EA5C0F53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34116-046E-4C57-A831-FBC9336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2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1753-F206-49D0-95BC-B6B6C65C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06633-F266-4C66-BA17-D7600CEA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73843-D524-4762-AD8B-75011364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3956-EACE-4B14-A32C-C9C2685DB4AC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65252-F44F-4E48-B884-DCAA989F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3FC2A-3CFF-4498-9478-3257D623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5D722-5976-4410-8BB0-2E28EC67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AFD66-5F11-4A96-A8D4-9000EA76E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89739-3903-4679-B2EE-C4898C63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D320-E834-438F-8090-4ACE48AE643C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7B0A1-740E-4F7A-B977-94C4216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596CE-C6EF-44B8-9DF3-B4B08BB9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8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24614-4BCA-462B-9EA4-B99A79A4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4860" y="6413500"/>
            <a:ext cx="540939" cy="365125"/>
          </a:xfrm>
        </p:spPr>
        <p:txBody>
          <a:bodyPr/>
          <a:lstStyle>
            <a:lvl1pPr>
              <a:defRPr>
                <a:ln>
                  <a:solidFill>
                    <a:schemeClr val="bg1">
                      <a:alpha val="5000"/>
                    </a:schemeClr>
                  </a:solidFill>
                </a:ln>
              </a:defRPr>
            </a:lvl1pPr>
          </a:lstStyle>
          <a:p>
            <a:fld id="{956E3EBF-40E3-40B3-B5D6-B064B3C6802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4B793A-AF28-4FDD-A076-4F80529E217B}"/>
              </a:ext>
            </a:extLst>
          </p:cNvPr>
          <p:cNvSpPr/>
          <p:nvPr userDrawn="1"/>
        </p:nvSpPr>
        <p:spPr>
          <a:xfrm>
            <a:off x="0" y="0"/>
            <a:ext cx="12192000" cy="289560"/>
          </a:xfrm>
          <a:prstGeom prst="rect">
            <a:avLst/>
          </a:prstGeom>
          <a:gradFill flip="none" rotWithShape="1">
            <a:gsLst>
              <a:gs pos="0">
                <a:srgbClr val="05B4D3"/>
              </a:gs>
              <a:gs pos="100000">
                <a:srgbClr val="0345E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CD022E-9417-4456-9CD4-371C3DBAD022}"/>
              </a:ext>
            </a:extLst>
          </p:cNvPr>
          <p:cNvGrpSpPr/>
          <p:nvPr userDrawn="1"/>
        </p:nvGrpSpPr>
        <p:grpSpPr>
          <a:xfrm>
            <a:off x="646907" y="111373"/>
            <a:ext cx="181768" cy="79375"/>
            <a:chOff x="473075" y="116096"/>
            <a:chExt cx="181768" cy="79375"/>
          </a:xfrm>
          <a:solidFill>
            <a:schemeClr val="bg1">
              <a:alpha val="20000"/>
            </a:schemeClr>
          </a:soli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0458389-FF35-4EE0-8DED-69BC519CC107}"/>
                </a:ext>
              </a:extLst>
            </p:cNvPr>
            <p:cNvSpPr/>
            <p:nvPr/>
          </p:nvSpPr>
          <p:spPr>
            <a:xfrm>
              <a:off x="473075" y="116096"/>
              <a:ext cx="79375" cy="79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32100F-5AC4-4F25-BA33-2B80F9CC5140}"/>
                </a:ext>
              </a:extLst>
            </p:cNvPr>
            <p:cNvSpPr/>
            <p:nvPr/>
          </p:nvSpPr>
          <p:spPr>
            <a:xfrm>
              <a:off x="575468" y="116096"/>
              <a:ext cx="79375" cy="79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380E22C-268D-41AB-ADF0-32E7ADB3F6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244" y="433090"/>
            <a:ext cx="2962275" cy="409575"/>
          </a:xfrm>
        </p:spPr>
        <p:txBody>
          <a:bodyPr wrap="none" anchor="ctr" anchorCtr="0">
            <a:noAutofit/>
          </a:bodyPr>
          <a:lstStyle>
            <a:lvl1pPr marL="0" indent="0">
              <a:buNone/>
              <a:defRPr lang="ko-KR" altLang="en-US" sz="2400" kern="12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5F9D604-EF8C-4783-B2E0-09FA9F869786}"/>
              </a:ext>
            </a:extLst>
          </p:cNvPr>
          <p:cNvGrpSpPr/>
          <p:nvPr userDrawn="1"/>
        </p:nvGrpSpPr>
        <p:grpSpPr>
          <a:xfrm>
            <a:off x="8697672" y="444501"/>
            <a:ext cx="3060478" cy="265446"/>
            <a:chOff x="635748" y="6050956"/>
            <a:chExt cx="4179389" cy="362493"/>
          </a:xfrm>
        </p:grpSpPr>
        <p:pic>
          <p:nvPicPr>
            <p:cNvPr id="23" name="Picture 2" descr="C:\Users\G544_1\Desktop\학교로고.png">
              <a:extLst>
                <a:ext uri="{FF2B5EF4-FFF2-40B4-BE49-F238E27FC236}">
                  <a16:creationId xmlns:a16="http://schemas.microsoft.com/office/drawing/2014/main" id="{F780FEBD-370A-43E9-90CB-0E84063F8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48" y="6088127"/>
              <a:ext cx="135529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íêµ­ì°êµ¬ì¬ë¨ì ëí ì´ë¯¸ì§ ê²ìê²°ê³¼">
              <a:extLst>
                <a:ext uri="{FF2B5EF4-FFF2-40B4-BE49-F238E27FC236}">
                  <a16:creationId xmlns:a16="http://schemas.microsoft.com/office/drawing/2014/main" id="{B7C6564E-A1F4-4B77-8F5A-EEBBBABBF6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6" t="60795" r="10968" b="7278"/>
            <a:stretch/>
          </p:blipFill>
          <p:spPr bwMode="auto">
            <a:xfrm>
              <a:off x="3733818" y="6050956"/>
              <a:ext cx="1081319" cy="34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s://4.bp.blogspot.com/-kmyHcUjQpsM/VNsOvf5CllI/AAAAAAAAmNs/XZ0rGn2uDjs/s1600/%EA%B3%A0%EB%A0%A4%EB%8C%80%ED%95%99%EA%B5%90%2B%EB%A1%9C%EA%B3%A0%EB%AA%A8%EC%9D%8C-1.png">
              <a:extLst>
                <a:ext uri="{FF2B5EF4-FFF2-40B4-BE49-F238E27FC236}">
                  <a16:creationId xmlns:a16="http://schemas.microsoft.com/office/drawing/2014/main" id="{0036F336-EDE5-45A3-A3B1-5A7FD38C43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48" t="35605" r="10802" b="35506"/>
            <a:stretch/>
          </p:blipFill>
          <p:spPr bwMode="auto">
            <a:xfrm>
              <a:off x="2310131" y="6126227"/>
              <a:ext cx="1043940" cy="287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1A229EE-43EE-4A12-9093-FA3142C80A48}"/>
                </a:ext>
              </a:extLst>
            </p:cNvPr>
            <p:cNvCxnSpPr/>
            <p:nvPr/>
          </p:nvCxnSpPr>
          <p:spPr>
            <a:xfrm>
              <a:off x="2147887" y="6148388"/>
              <a:ext cx="0" cy="20002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2BDC703-F337-44DF-93EB-C93F04C18943}"/>
                </a:ext>
              </a:extLst>
            </p:cNvPr>
            <p:cNvCxnSpPr/>
            <p:nvPr/>
          </p:nvCxnSpPr>
          <p:spPr>
            <a:xfrm>
              <a:off x="3524251" y="6148388"/>
              <a:ext cx="0" cy="20002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84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7D6CB-8B53-411E-AA12-E498C631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1C526-8A80-483A-8DBC-4341C66B9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4F1A7-218E-4341-A5B6-2032F025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63-8419-4032-B5EF-A72D17864316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E3EAA-59C6-4802-B16E-2425BCBE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EE948-A875-4B2E-B506-F14B454F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0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4F08-80AA-457A-9A31-A98AC9E0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D2D2A-81CA-48E0-A71F-2A1E9289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EE884-2168-42D7-9F89-9FA6591C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570-A2A3-466F-9A09-AAC9078B7DBA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22B4F-45F1-4B87-A627-F3F28FB4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DF5CC-D704-467D-AC3E-597304BF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392ED-70F2-4BBF-8043-78B57821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C7F50-CAED-4458-9124-50A3451C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38A13-0193-41F9-8FFB-8DDAE379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C3EF3-5A84-41AF-8939-4A6C102A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76C-7EA0-46E4-8187-3027B182803D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1D22D-F6ED-4CD3-BE13-5273446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43E2-E3F0-4A0B-847B-9FD1028E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FDEEA-B422-4BBC-9C5F-7F7E80A7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407C5-E554-4C1A-BAD3-A18C755B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25C831-9885-4260-B2B9-606EF4009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8652CA-3A6F-4F88-A76D-1AB7452CE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724309-34A1-48A9-979F-F6F09BB6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9DFBF-23E1-4C80-B198-610EFF63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08D5-7967-4881-829B-51327C9A90D3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20DAF8-DE8E-4DE1-99F6-1C37262B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F7CA6A-7EB4-4ADB-A66D-D79DC5B1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077F-E649-4F46-9B89-AAB32A7A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A2C981-AA6A-48E7-916B-2EC19C3B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F65-3BEA-4360-95DD-A119FCFC934A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4B85A0-84D7-45F1-B59B-B04D0F06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802E3-F415-45CE-8D4D-2B436AEF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8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45C8D-EA43-4797-9274-1264B044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60E2-DFA2-4BEF-BCC2-B2F6BACCE584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15D305-68FB-42E7-9491-79DC2817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289446-346D-4F14-B936-EB0B0CCB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3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A494A-22E2-45AB-8ED5-4A982FD5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B7C4F-B57D-4E29-B15B-62673611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6F25E-94A7-45D3-8A1F-B859AC30A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386AEC-EE3F-4DA1-8D4F-6F777D16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7663-959A-4DAF-ADEF-ECF56E6EA079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E1355-AB9C-4C27-9EB3-C39856C3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4113E-6815-4539-A773-2E95809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53E85-6F5A-4CE9-80C9-D8484A7E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290675-76A4-4250-BFDF-1D44A1A85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DAB65-7659-4694-B8D5-C9688CAC7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C4D8B-FC19-47C7-AACC-2B35A3FF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421-00E3-4B70-8CAA-00C38EC05D39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C6667-AB8D-4CB9-9ED9-AFE6CE65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F830D-F454-4BD2-9676-06FB98A0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F803B-4EF0-4C02-B280-EB21E77D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8FB64-8610-4185-A0FE-C401E9D6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40D93-563E-4C82-91FC-FFEC6D96C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0FD4-AE9B-42BD-B643-C7E8232E898F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E6591-14DA-4C88-AD3D-C96B62DB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65B21-857E-4577-A7F8-A4BA1A29D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E706-ED98-49CC-B117-C8CABCE21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68414-628C-43C8-A19F-FAD53D87CC2A}"/>
              </a:ext>
            </a:extLst>
          </p:cNvPr>
          <p:cNvSpPr txBox="1"/>
          <p:nvPr/>
        </p:nvSpPr>
        <p:spPr>
          <a:xfrm>
            <a:off x="1812454" y="1923774"/>
            <a:ext cx="8567092" cy="38625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대답 후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 촬영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(90 frame)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(49,2)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98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endParaRPr lang="en-US" altLang="ko-KR" sz="20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사람 당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90X98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z="20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특정 인적요인에 따라 감성에 대화 형태가 미치는 영향 분석</a:t>
            </a:r>
            <a:endParaRPr lang="en-US" altLang="ko-KR" sz="20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 감정에 대해 분석 진행</a:t>
            </a:r>
            <a:endParaRPr lang="en-US" altLang="ko-KR" sz="20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점수 분포에 따라 임의로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 진행</a:t>
            </a:r>
            <a:endParaRPr lang="en-US" altLang="ko-KR" sz="20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z="20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전 처리</a:t>
            </a:r>
            <a:endParaRPr lang="en-US" altLang="ko-KR" sz="20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Big loss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의미 없는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데이터 삭제</a:t>
            </a:r>
            <a:endParaRPr lang="en-US" altLang="ko-KR" sz="20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Small loss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0,0 </a:t>
            </a:r>
            <a:r>
              <a:rPr lang="ko-KR" altLang="en-US" sz="20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으로 데이터 대체</a:t>
            </a:r>
            <a:endParaRPr lang="ko-KR" altLang="en-US" sz="20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모서리가 둥근 직사각형 21">
            <a:extLst>
              <a:ext uri="{FF2B5EF4-FFF2-40B4-BE49-F238E27FC236}">
                <a16:creationId xmlns:a16="http://schemas.microsoft.com/office/drawing/2014/main" id="{C1690FDA-8C21-4FF7-AE23-BBE5BCC0E653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연구 내용</a:t>
            </a:r>
          </a:p>
        </p:txBody>
      </p:sp>
    </p:spTree>
    <p:extLst>
      <p:ext uri="{BB962C8B-B14F-4D97-AF65-F5344CB8AC3E}">
        <p14:creationId xmlns:p14="http://schemas.microsoft.com/office/powerpoint/2010/main" val="203884542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친밀감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846804" y="1642866"/>
            <a:ext cx="826482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남자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10407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882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E0A06E-478B-436B-BABC-60A257FF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28" y="3222903"/>
            <a:ext cx="3707131" cy="27803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B332DE-C6FF-428F-82FF-BE5341267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00" y="3429000"/>
            <a:ext cx="3707129" cy="27803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490FAF-B7A9-45E7-8BDD-F7A1EBC06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6" y="3511072"/>
            <a:ext cx="3707130" cy="27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932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친밀감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846804" y="1676819"/>
            <a:ext cx="9244516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남자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10407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882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27.55%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58.39%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LDA3dim+ SVM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41.49%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08C55D-88CC-4981-8A06-7927BFE7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238500"/>
            <a:ext cx="4038600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BEDFD9-0CB8-4EA7-A067-4506E0F8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29" y="3181350"/>
            <a:ext cx="4114800" cy="3086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840106-EF9F-4D76-958C-944F50A6B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4" y="3348037"/>
            <a:ext cx="3746499" cy="2809875"/>
          </a:xfrm>
          <a:prstGeom prst="rect">
            <a:avLst/>
          </a:prstGeom>
        </p:spPr>
      </p:pic>
      <p:pic>
        <p:nvPicPr>
          <p:cNvPr id="9" name="그래픽 8" descr="배지 체크 표시1 윤곽선">
            <a:extLst>
              <a:ext uri="{FF2B5EF4-FFF2-40B4-BE49-F238E27FC236}">
                <a16:creationId xmlns:a16="http://schemas.microsoft.com/office/drawing/2014/main" id="{652DBD8E-0CE4-40BB-9B40-85C9FE8A5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100" y="2395785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93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E8CF5F4-6F33-4CD8-9038-117FA930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36" y="2797822"/>
            <a:ext cx="4366182" cy="288770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투명성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8" y="3167186"/>
            <a:ext cx="370132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9" y="3949966"/>
            <a:ext cx="2935754" cy="127727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 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4group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45539-D0E6-4269-AF48-A28215D05FF0}"/>
              </a:ext>
            </a:extLst>
          </p:cNvPr>
          <p:cNvSpPr/>
          <p:nvPr/>
        </p:nvSpPr>
        <p:spPr>
          <a:xfrm>
            <a:off x="2331754" y="3074973"/>
            <a:ext cx="744467" cy="233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120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투명성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2060442" y="6083715"/>
            <a:ext cx="540939" cy="365125"/>
          </a:xfrm>
        </p:spPr>
        <p:txBody>
          <a:bodyPr/>
          <a:lstStyle/>
          <a:p>
            <a:fld id="{956E3EBF-40E3-40B3-B5D6-B064B3C6802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846804" y="1612525"/>
            <a:ext cx="774693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1791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768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3F551D-6167-437E-A39F-7BA746B1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2599356"/>
            <a:ext cx="4362450" cy="32718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34C7BB-5E7B-43B9-B29C-FDCBBE8AF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37" y="3041284"/>
            <a:ext cx="4056574" cy="30424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36309F-5815-44E4-94A9-68B4C8B5B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791"/>
            <a:ext cx="3923898" cy="29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567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투명성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923004" y="1673171"/>
            <a:ext cx="886363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1791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768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41.92%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50.78%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LDA3dim+ SVM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65.88%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41C97F-3773-4A32-B5C6-DADF4878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32" y="3429000"/>
            <a:ext cx="3962136" cy="29716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7D6522-05F4-4FC9-8684-43959F8FB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50" y="3428999"/>
            <a:ext cx="3822700" cy="2867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AD53D8-6F44-476C-9BFD-D2D89BD9E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5" y="3565830"/>
            <a:ext cx="3640257" cy="2730193"/>
          </a:xfrm>
          <a:prstGeom prst="rect">
            <a:avLst/>
          </a:prstGeom>
        </p:spPr>
      </p:pic>
      <p:pic>
        <p:nvPicPr>
          <p:cNvPr id="10" name="그래픽 9" descr="배지 체크 표시1 윤곽선">
            <a:extLst>
              <a:ext uri="{FF2B5EF4-FFF2-40B4-BE49-F238E27FC236}">
                <a16:creationId xmlns:a16="http://schemas.microsoft.com/office/drawing/2014/main" id="{54F86A3C-BE0B-4F73-87A5-638ABF035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657" y="2693158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75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투명성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838712" y="1676819"/>
            <a:ext cx="826482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10521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768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8D53A0-2ACB-440D-8F4D-CA317C3DB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2825072"/>
            <a:ext cx="4318000" cy="3238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270974-678C-4FFE-AF98-66CEF1E8F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12" y="3206622"/>
            <a:ext cx="4042552" cy="30319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F9254E-2DCA-4EF9-A6F9-F0284C716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1870"/>
            <a:ext cx="4139794" cy="31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647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투명성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846804" y="1676819"/>
            <a:ext cx="9244516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10521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768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28.9%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50.52%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LDA3dim+ SVM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39.97%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B8FC2-845B-41C7-B629-2E5FC253F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06" y="3267301"/>
            <a:ext cx="4089098" cy="30668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CE9AE-DE08-4074-A3E6-EE5660817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4" y="3357787"/>
            <a:ext cx="3847798" cy="28858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6E0C18-8B7F-4708-9B93-C73B3F543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1" y="3325843"/>
            <a:ext cx="3890390" cy="2917793"/>
          </a:xfrm>
          <a:prstGeom prst="rect">
            <a:avLst/>
          </a:prstGeom>
        </p:spPr>
      </p:pic>
      <p:pic>
        <p:nvPicPr>
          <p:cNvPr id="10" name="그래픽 9" descr="배지 체크 표시1 윤곽선">
            <a:extLst>
              <a:ext uri="{FF2B5EF4-FFF2-40B4-BE49-F238E27FC236}">
                <a16:creationId xmlns:a16="http://schemas.microsoft.com/office/drawing/2014/main" id="{D745283D-2077-4FA7-BEFD-5CB768845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1007" y="2367059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89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C1B19C0-5B63-498C-9741-33632C39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48" y="2434743"/>
            <a:ext cx="5225155" cy="3483436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즐거움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8" y="3167186"/>
            <a:ext cx="370132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9" y="3949966"/>
            <a:ext cx="2935754" cy="127727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 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4group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45539-D0E6-4269-AF48-A28215D05FF0}"/>
              </a:ext>
            </a:extLst>
          </p:cNvPr>
          <p:cNvSpPr/>
          <p:nvPr/>
        </p:nvSpPr>
        <p:spPr>
          <a:xfrm>
            <a:off x="2135859" y="3062496"/>
            <a:ext cx="744467" cy="2518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175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즐거움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2060442" y="6083715"/>
            <a:ext cx="540939" cy="365125"/>
          </a:xfrm>
        </p:spPr>
        <p:txBody>
          <a:bodyPr/>
          <a:lstStyle/>
          <a:p>
            <a:fld id="{956E3EBF-40E3-40B3-B5D6-B064B3C6802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944775" y="1605442"/>
            <a:ext cx="774693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1791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768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3FFB4D-8C44-4CE4-8E3E-1B94FE70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76" y="3033188"/>
            <a:ext cx="4067369" cy="3050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DCA84F-1B57-4F7C-BBF8-EFB455F8B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27" y="3237350"/>
            <a:ext cx="3681518" cy="27611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884B58-9363-445A-90DF-155D10484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" y="3092655"/>
            <a:ext cx="4067370" cy="30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649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즐거움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923004" y="1673171"/>
            <a:ext cx="886363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1791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768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42.31%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51.69%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LDA3dim+ SVM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65.88%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A79E3-822A-4DBE-B0D6-32C8FB61A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06" y="3262311"/>
            <a:ext cx="3733800" cy="2800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084CCA-C635-4557-B7A1-FFC2767E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3" y="3314700"/>
            <a:ext cx="3594100" cy="2695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CB957B-8AD4-403A-8CFF-F2738342C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859" y="3314699"/>
            <a:ext cx="3594100" cy="2695575"/>
          </a:xfrm>
          <a:prstGeom prst="rect">
            <a:avLst/>
          </a:prstGeom>
        </p:spPr>
      </p:pic>
      <p:pic>
        <p:nvPicPr>
          <p:cNvPr id="9" name="그래픽 8" descr="배지 체크 표시1 윤곽선">
            <a:extLst>
              <a:ext uri="{FF2B5EF4-FFF2-40B4-BE49-F238E27FC236}">
                <a16:creationId xmlns:a16="http://schemas.microsoft.com/office/drawing/2014/main" id="{15EA8FB1-A31A-4DC2-A087-AA386D906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657" y="2693158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36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570178-E2AB-4327-8100-1AFBEFE9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11" y="2315824"/>
            <a:ext cx="5123790" cy="3415860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신뢰감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8" y="3142910"/>
            <a:ext cx="370132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9" y="3949966"/>
            <a:ext cx="2935754" cy="127727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4group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45539-D0E6-4269-AF48-A28215D05FF0}"/>
              </a:ext>
            </a:extLst>
          </p:cNvPr>
          <p:cNvSpPr/>
          <p:nvPr/>
        </p:nvSpPr>
        <p:spPr>
          <a:xfrm>
            <a:off x="4256411" y="2956793"/>
            <a:ext cx="744467" cy="2518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967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즐거움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943908" y="1676819"/>
            <a:ext cx="826482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10521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:768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18B1A-4B60-412E-9D76-07CB2897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04" y="2992564"/>
            <a:ext cx="3987443" cy="2990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2538E2-6E4E-4D1C-8AE0-DA82C822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05" y="2992564"/>
            <a:ext cx="4178229" cy="3133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AC896E-CE59-4219-A583-499C925BC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8" y="2992564"/>
            <a:ext cx="4178230" cy="31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95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즐거움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846804" y="1676819"/>
            <a:ext cx="9244516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10521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768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28.12%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49.34%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LDA3dim+ SVM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39.97%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E3952F-45DE-40AC-8D84-42725B57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3086100"/>
            <a:ext cx="3911600" cy="2933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37D2DE-09BF-49B0-B46E-1C91ECD49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2" y="3086100"/>
            <a:ext cx="3759201" cy="2819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110A4A-5064-4E78-AA3B-D24F9BC4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01" y="3114674"/>
            <a:ext cx="3721100" cy="2790825"/>
          </a:xfrm>
          <a:prstGeom prst="rect">
            <a:avLst/>
          </a:prstGeom>
        </p:spPr>
      </p:pic>
      <p:pic>
        <p:nvPicPr>
          <p:cNvPr id="9" name="그래픽 8" descr="배지 체크 표시1 윤곽선">
            <a:extLst>
              <a:ext uri="{FF2B5EF4-FFF2-40B4-BE49-F238E27FC236}">
                <a16:creationId xmlns:a16="http://schemas.microsoft.com/office/drawing/2014/main" id="{2F2BFE15-352C-4BDE-AC2A-D91A9E695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0706" y="2377569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947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345903-D8D2-4495-803D-B03E92A4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75" y="2295342"/>
            <a:ext cx="5120642" cy="330924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안정감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8" y="3167186"/>
            <a:ext cx="370132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9" y="3949966"/>
            <a:ext cx="2935754" cy="127727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2group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45539-D0E6-4269-AF48-A28215D05FF0}"/>
              </a:ext>
            </a:extLst>
          </p:cNvPr>
          <p:cNvSpPr/>
          <p:nvPr/>
        </p:nvSpPr>
        <p:spPr>
          <a:xfrm>
            <a:off x="4524696" y="2900641"/>
            <a:ext cx="744467" cy="2518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631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안정감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923004" y="1830906"/>
            <a:ext cx="8863638" cy="10002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2041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875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LDA1dim + RF/SVM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69.02%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72.91%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9264F-B83A-4E4D-BCC0-84B52706B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7" y="3197225"/>
            <a:ext cx="4109508" cy="30821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E09380-EC8F-4ABA-B127-EB3F286EF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49" y="3268295"/>
            <a:ext cx="3955693" cy="2966770"/>
          </a:xfrm>
          <a:prstGeom prst="rect">
            <a:avLst/>
          </a:prstGeom>
        </p:spPr>
      </p:pic>
      <p:pic>
        <p:nvPicPr>
          <p:cNvPr id="8" name="그래픽 7" descr="배지 체크 표시1 윤곽선">
            <a:extLst>
              <a:ext uri="{FF2B5EF4-FFF2-40B4-BE49-F238E27FC236}">
                <a16:creationId xmlns:a16="http://schemas.microsoft.com/office/drawing/2014/main" id="{6BBFFBAB-4F9C-4F1B-B96F-AF4CDB636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737" y="2523226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5628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안정감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846804" y="1834554"/>
            <a:ext cx="9244516" cy="10002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10414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875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LDA1dim + RF/SVM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69.25%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59.42%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D9C6C-9783-4457-8AD6-CDEA64E82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38" y="3164204"/>
            <a:ext cx="4188462" cy="31413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C3EF1E-EAE6-402A-9F05-4EEE47F7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30028"/>
            <a:ext cx="3995320" cy="2996490"/>
          </a:xfrm>
          <a:prstGeom prst="rect">
            <a:avLst/>
          </a:prstGeom>
        </p:spPr>
      </p:pic>
      <p:pic>
        <p:nvPicPr>
          <p:cNvPr id="8" name="그래픽 7" descr="배지 체크 표시1 윤곽선">
            <a:extLst>
              <a:ext uri="{FF2B5EF4-FFF2-40B4-BE49-F238E27FC236}">
                <a16:creationId xmlns:a16="http://schemas.microsoft.com/office/drawing/2014/main" id="{C93C438C-995B-46DA-868A-E1BC2B874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3338" y="2218048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66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결론 및 계획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3882B-8629-4662-8FFD-49B82DAE2DE1}"/>
              </a:ext>
            </a:extLst>
          </p:cNvPr>
          <p:cNvSpPr txBox="1"/>
          <p:nvPr/>
        </p:nvSpPr>
        <p:spPr>
          <a:xfrm>
            <a:off x="1545110" y="2208031"/>
            <a:ext cx="9216079" cy="41549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특정요인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Train/Test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LDA_2D &lt; </a:t>
            </a:r>
            <a:r>
              <a:rPr lang="en-US" altLang="ko-KR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Landmark_Raw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&lt; LDA_3D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최고 정확도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58~65% (4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/ 72% (2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특정 요인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LDA_2D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 LDA_3D &lt; </a:t>
            </a:r>
            <a:r>
              <a:rPr lang="en-US" altLang="ko-KR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Landmark_Raw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최고 정확도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49~58% (4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/ 69% (2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결과에 영향을 미치는 요인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수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 클래스 개수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724F69A9-9935-4BFD-B037-39AAC13ACBCE}"/>
              </a:ext>
            </a:extLst>
          </p:cNvPr>
          <p:cNvSpPr/>
          <p:nvPr/>
        </p:nvSpPr>
        <p:spPr>
          <a:xfrm>
            <a:off x="553244" y="1175205"/>
            <a:ext cx="7054924" cy="86332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연구 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39EE3-3D7D-4BD4-B8FE-642FAC9BB09C}"/>
              </a:ext>
            </a:extLst>
          </p:cNvPr>
          <p:cNvSpPr txBox="1"/>
          <p:nvPr/>
        </p:nvSpPr>
        <p:spPr>
          <a:xfrm>
            <a:off x="8065264" y="2357937"/>
            <a:ext cx="378006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이전 실험 결과 </a:t>
            </a:r>
            <a:r>
              <a:rPr lang="en-US" altLang="ko-KR" dirty="0"/>
              <a:t>– 3</a:t>
            </a:r>
            <a:r>
              <a:rPr lang="ko-KR" altLang="en-US" dirty="0"/>
              <a:t>분류</a:t>
            </a:r>
            <a:r>
              <a:rPr lang="en-US" altLang="ko-KR" dirty="0"/>
              <a:t>]</a:t>
            </a:r>
          </a:p>
          <a:p>
            <a:pPr>
              <a:lnSpc>
                <a:spcPct val="120000"/>
              </a:lnSpc>
            </a:pPr>
            <a:endParaRPr lang="en-US" altLang="ko-KR" sz="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요인 데이터 </a:t>
            </a:r>
            <a:r>
              <a:rPr lang="en-US" altLang="ko-KR" dirty="0"/>
              <a:t>Train/Test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LDA_2D &gt; </a:t>
            </a:r>
            <a:r>
              <a:rPr lang="en-US" altLang="ko-KR" dirty="0" err="1"/>
              <a:t>Landmark_Raw</a:t>
            </a:r>
            <a:endParaRPr lang="en-US" altLang="ko-KR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Best</a:t>
            </a:r>
            <a:r>
              <a:rPr lang="ko-KR" altLang="en-US" dirty="0"/>
              <a:t> </a:t>
            </a:r>
            <a:r>
              <a:rPr lang="en-US" altLang="ko-KR" dirty="0"/>
              <a:t>Acc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70~97%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전체 </a:t>
            </a:r>
            <a:r>
              <a:rPr lang="en-US" altLang="ko-KR" dirty="0"/>
              <a:t>Train, </a:t>
            </a:r>
            <a:r>
              <a:rPr lang="ko-KR" altLang="en-US" dirty="0"/>
              <a:t>특정 요인 </a:t>
            </a:r>
            <a:r>
              <a:rPr lang="en-US" altLang="ko-KR" dirty="0"/>
              <a:t>Test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LDA_2D &lt; </a:t>
            </a:r>
            <a:r>
              <a:rPr lang="en-US" altLang="ko-KR" dirty="0" err="1"/>
              <a:t>Landmark_Raw</a:t>
            </a:r>
            <a:endParaRPr lang="en-US" altLang="ko-KR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Best Acc : </a:t>
            </a:r>
            <a:r>
              <a:rPr lang="en-US" altLang="ko-KR" dirty="0">
                <a:solidFill>
                  <a:srgbClr val="0000FF"/>
                </a:solidFill>
              </a:rPr>
              <a:t>57~73%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2C53148A-30CD-401C-BFD4-DC69DE458C08}"/>
              </a:ext>
            </a:extLst>
          </p:cNvPr>
          <p:cNvSpPr/>
          <p:nvPr/>
        </p:nvSpPr>
        <p:spPr>
          <a:xfrm>
            <a:off x="6981124" y="3241220"/>
            <a:ext cx="767442" cy="375557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7731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결론 및 계획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3882B-8629-4662-8FFD-49B82DAE2DE1}"/>
              </a:ext>
            </a:extLst>
          </p:cNvPr>
          <p:cNvSpPr txBox="1"/>
          <p:nvPr/>
        </p:nvSpPr>
        <p:spPr>
          <a:xfrm>
            <a:off x="1389988" y="2038525"/>
            <a:ext cx="9216079" cy="411651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data + EEG data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통합 분류 진행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Deep learning approach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감성 분류 네트워크 구축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대답 후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 동안의 이미지 데이터 사용하여 분류 성능 검토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대답 중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대답 후 이미지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or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표정 데이터 분류 성능 검토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대답 중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데이터 길이 통일화 및 개별화 방안 모색</a:t>
            </a:r>
            <a:b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결측치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처리 방안 도모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보간법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제로화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724F69A9-9935-4BFD-B037-39AAC13ACBCE}"/>
              </a:ext>
            </a:extLst>
          </p:cNvPr>
          <p:cNvSpPr/>
          <p:nvPr/>
        </p:nvSpPr>
        <p:spPr>
          <a:xfrm>
            <a:off x="553244" y="1175205"/>
            <a:ext cx="7054924" cy="86332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연구 계획</a:t>
            </a:r>
          </a:p>
        </p:txBody>
      </p:sp>
    </p:spTree>
    <p:extLst>
      <p:ext uri="{BB962C8B-B14F-4D97-AF65-F5344CB8AC3E}">
        <p14:creationId xmlns:p14="http://schemas.microsoft.com/office/powerpoint/2010/main" val="40387845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신뢰감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2060442" y="6083715"/>
            <a:ext cx="540939" cy="365125"/>
          </a:xfrm>
        </p:spPr>
        <p:txBody>
          <a:bodyPr/>
          <a:lstStyle/>
          <a:p>
            <a:fld id="{956E3EBF-40E3-40B3-B5D6-B064B3C6802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1010089" y="1668731"/>
            <a:ext cx="774693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2041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875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DAC0BA0-8839-4A26-8492-DB809C437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45" y="2984476"/>
            <a:ext cx="4048433" cy="30363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CC7E878-85A6-4213-860B-7C3FC743E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85" y="3185914"/>
            <a:ext cx="3863735" cy="289780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ACFEC74-4E04-4C7B-B2D5-1F4B6A55B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" y="3182020"/>
            <a:ext cx="4112344" cy="30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64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신뢰감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923004" y="1673171"/>
            <a:ext cx="886363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2041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875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37.25%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53.14%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LDA3dim+ SVM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58.74%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B5C994-0291-4556-89F9-B391BD32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57" y="3097258"/>
            <a:ext cx="3474182" cy="3011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3A05A0-A04C-4963-85F4-1C10C754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22" y="3150140"/>
            <a:ext cx="3270146" cy="29060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5A00D1-1438-421D-AC22-B835D1DD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966" y="3150140"/>
            <a:ext cx="3312252" cy="2999021"/>
          </a:xfrm>
          <a:prstGeom prst="rect">
            <a:avLst/>
          </a:prstGeom>
        </p:spPr>
      </p:pic>
      <p:pic>
        <p:nvPicPr>
          <p:cNvPr id="7" name="그래픽 6" descr="배지 체크 표시1 윤곽선">
            <a:extLst>
              <a:ext uri="{FF2B5EF4-FFF2-40B4-BE49-F238E27FC236}">
                <a16:creationId xmlns:a16="http://schemas.microsoft.com/office/drawing/2014/main" id="{3BD38582-D6C9-4F2B-8F70-FD3226407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657" y="2693158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55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신뢰감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846804" y="1575485"/>
            <a:ext cx="826482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10414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875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D4FE4E-695C-4601-AA35-54D716922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74" y="3101658"/>
            <a:ext cx="4259817" cy="319486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C6B11C-576E-4ED4-88C0-9B75BAA8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06" y="3218636"/>
            <a:ext cx="4233363" cy="31750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C3C494D-0727-4B79-8F5B-6A64B944A3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"/>
          <a:stretch/>
        </p:blipFill>
        <p:spPr>
          <a:xfrm>
            <a:off x="157909" y="3218636"/>
            <a:ext cx="4001397" cy="31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1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신뢰감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846804" y="1676819"/>
            <a:ext cx="9244516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얼리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10414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875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28%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50.74%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LDA3dim+ SVM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36.91%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BA6C70-AB42-4E56-86F0-12BB878CB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8" y="3429000"/>
            <a:ext cx="3829050" cy="28717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8E4D997-B8AE-4E02-8D58-FBD9F48D9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378994"/>
            <a:ext cx="3829050" cy="28717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E539AD-8BF0-4328-BEC4-15FF9DCF2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2" y="3471863"/>
            <a:ext cx="3507996" cy="2630997"/>
          </a:xfrm>
          <a:prstGeom prst="rect">
            <a:avLst/>
          </a:prstGeom>
        </p:spPr>
      </p:pic>
      <p:pic>
        <p:nvPicPr>
          <p:cNvPr id="9" name="그래픽 8" descr="배지 체크 표시1 윤곽선">
            <a:extLst>
              <a:ext uri="{FF2B5EF4-FFF2-40B4-BE49-F238E27FC236}">
                <a16:creationId xmlns:a16="http://schemas.microsoft.com/office/drawing/2014/main" id="{E872FDE4-14C8-419C-9064-EB7160362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889" y="2386261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09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82E02B3-CF46-4A3B-9E06-223B80ED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91" y="2552626"/>
            <a:ext cx="4856509" cy="323767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친밀감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8" y="3167186"/>
            <a:ext cx="370132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남자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7608169" y="3949966"/>
            <a:ext cx="2935754" cy="127727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남자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</a:t>
            </a: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endParaRPr lang="en-US" altLang="ko-KR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4group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45539-D0E6-4269-AF48-A28215D05FF0}"/>
              </a:ext>
            </a:extLst>
          </p:cNvPr>
          <p:cNvSpPr/>
          <p:nvPr/>
        </p:nvSpPr>
        <p:spPr>
          <a:xfrm>
            <a:off x="1773404" y="3013943"/>
            <a:ext cx="744467" cy="2518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830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친밀감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2060442" y="6083715"/>
            <a:ext cx="540939" cy="365125"/>
          </a:xfrm>
        </p:spPr>
        <p:txBody>
          <a:bodyPr/>
          <a:lstStyle/>
          <a:p>
            <a:fld id="{956E3EBF-40E3-40B3-B5D6-B064B3C6802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1099897" y="1597524"/>
            <a:ext cx="774693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남자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2058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882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51D445-D756-4F34-9DA6-55E540DBF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24" y="2981242"/>
            <a:ext cx="4503535" cy="33776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935DE8-D4C4-413F-B7A8-04FB3649F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929" y="3429000"/>
            <a:ext cx="3816650" cy="28624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E8963B-3C14-4618-8204-FD4E8CCE0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6" y="3405080"/>
            <a:ext cx="4156097" cy="31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50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BE4341-07E3-4274-9BC2-50DD4DACA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44" y="433090"/>
            <a:ext cx="3909699" cy="409575"/>
          </a:xfrm>
        </p:spPr>
        <p:txBody>
          <a:bodyPr/>
          <a:lstStyle/>
          <a:p>
            <a:r>
              <a:rPr lang="en-US" altLang="ko-KR" dirty="0"/>
              <a:t>DI Lab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9B3BCC23-D341-4169-9EA0-EF440EF50E41}"/>
              </a:ext>
            </a:extLst>
          </p:cNvPr>
          <p:cNvSpPr/>
          <p:nvPr/>
        </p:nvSpPr>
        <p:spPr>
          <a:xfrm>
            <a:off x="553244" y="1172476"/>
            <a:ext cx="7054924" cy="5043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통합감성평가결과</a:t>
            </a:r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친밀감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3EBF-40E3-40B3-B5D6-B064B3C6802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EBD44-5826-48F5-81B8-51400DE76569}"/>
              </a:ext>
            </a:extLst>
          </p:cNvPr>
          <p:cNvSpPr txBox="1"/>
          <p:nvPr/>
        </p:nvSpPr>
        <p:spPr>
          <a:xfrm>
            <a:off x="923004" y="1673171"/>
            <a:ext cx="8863638" cy="1315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0975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남자 데이터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Train, Test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(Train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 2058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Test : 882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LDA2dim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37.07%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Landmark + RF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60.31%</a:t>
            </a:r>
          </a:p>
          <a:p>
            <a:pPr marL="638175" lvl="1" indent="-180975" latinLnBrk="0">
              <a:spcAft>
                <a:spcPts val="300"/>
              </a:spcAft>
              <a:buClr>
                <a:schemeClr val="accent3"/>
              </a:buClr>
              <a:buFont typeface="Wingdings 2" panose="05020102010507070707" pitchFamily="18" charset="2"/>
              <a:buChar char=""/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LDA3dim+ SVM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00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61.11%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4493FD-7B8E-4C4D-8CF0-1E94C9080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12" y="3429000"/>
            <a:ext cx="3733536" cy="28001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060E0-C68B-404F-AE01-FEEEDC7C4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3" y="3257352"/>
            <a:ext cx="3962400" cy="2971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88D61A-AD13-44A8-B7AE-7E24B1BE5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74" y="3200202"/>
            <a:ext cx="4038600" cy="3028950"/>
          </a:xfrm>
          <a:prstGeom prst="rect">
            <a:avLst/>
          </a:prstGeom>
        </p:spPr>
      </p:pic>
      <p:pic>
        <p:nvPicPr>
          <p:cNvPr id="10" name="그래픽 9" descr="배지 체크 표시1 윤곽선">
            <a:extLst>
              <a:ext uri="{FF2B5EF4-FFF2-40B4-BE49-F238E27FC236}">
                <a16:creationId xmlns:a16="http://schemas.microsoft.com/office/drawing/2014/main" id="{97191F22-C5A3-4007-91D2-8EC70C655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657" y="2693158"/>
            <a:ext cx="233286" cy="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35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1124</Words>
  <Application>Microsoft Office PowerPoint</Application>
  <PresentationFormat>와이드스크린</PresentationFormat>
  <Paragraphs>210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KoPub돋움체 Bold</vt:lpstr>
      <vt:lpstr>맑은 고딕</vt:lpstr>
      <vt:lpstr>애터미 Bold</vt:lpstr>
      <vt:lpstr>Arial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이기수</dc:creator>
  <cp:lastModifiedBy>김정화</cp:lastModifiedBy>
  <cp:revision>265</cp:revision>
  <dcterms:created xsi:type="dcterms:W3CDTF">2020-07-16T02:23:41Z</dcterms:created>
  <dcterms:modified xsi:type="dcterms:W3CDTF">2021-04-09T05:06:22Z</dcterms:modified>
</cp:coreProperties>
</file>