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8" d="100"/>
          <a:sy n="138" d="100"/>
        </p:scale>
        <p:origin x="-227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5E33-4F90-B844-87F1-CF56544586C4}" type="datetimeFigureOut">
              <a:rPr lang="en-US" smtClean="0"/>
              <a:t>10/08/15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EF30-1AF6-A74C-AC4C-0ED181683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69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5E33-4F90-B844-87F1-CF56544586C4}" type="datetimeFigureOut">
              <a:rPr lang="en-US" smtClean="0"/>
              <a:t>10/08/15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EF30-1AF6-A74C-AC4C-0ED181683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34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5E33-4F90-B844-87F1-CF56544586C4}" type="datetimeFigureOut">
              <a:rPr lang="en-US" smtClean="0"/>
              <a:t>10/08/15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EF30-1AF6-A74C-AC4C-0ED181683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1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5E33-4F90-B844-87F1-CF56544586C4}" type="datetimeFigureOut">
              <a:rPr lang="en-US" smtClean="0"/>
              <a:t>10/08/15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EF30-1AF6-A74C-AC4C-0ED181683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38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5E33-4F90-B844-87F1-CF56544586C4}" type="datetimeFigureOut">
              <a:rPr lang="en-US" smtClean="0"/>
              <a:t>10/08/15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EF30-1AF6-A74C-AC4C-0ED181683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4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5E33-4F90-B844-87F1-CF56544586C4}" type="datetimeFigureOut">
              <a:rPr lang="en-US" smtClean="0"/>
              <a:t>10/08/15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EF30-1AF6-A74C-AC4C-0ED181683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0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5E33-4F90-B844-87F1-CF56544586C4}" type="datetimeFigureOut">
              <a:rPr lang="en-US" smtClean="0"/>
              <a:t>10/08/15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EF30-1AF6-A74C-AC4C-0ED181683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6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5E33-4F90-B844-87F1-CF56544586C4}" type="datetimeFigureOut">
              <a:rPr lang="en-US" smtClean="0"/>
              <a:t>10/08/15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EF30-1AF6-A74C-AC4C-0ED181683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5E33-4F90-B844-87F1-CF56544586C4}" type="datetimeFigureOut">
              <a:rPr lang="en-US" smtClean="0"/>
              <a:t>10/08/15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EF30-1AF6-A74C-AC4C-0ED181683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5E33-4F90-B844-87F1-CF56544586C4}" type="datetimeFigureOut">
              <a:rPr lang="en-US" smtClean="0"/>
              <a:t>10/08/15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EF30-1AF6-A74C-AC4C-0ED181683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7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5E33-4F90-B844-87F1-CF56544586C4}" type="datetimeFigureOut">
              <a:rPr lang="en-US" smtClean="0"/>
              <a:t>10/08/15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EF30-1AF6-A74C-AC4C-0ED181683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93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F5E33-4F90-B844-87F1-CF56544586C4}" type="datetimeFigureOut">
              <a:rPr lang="en-US" smtClean="0"/>
              <a:t>10/08/15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5EF30-1AF6-A74C-AC4C-0ED181683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5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/>
          <p:cNvCxnSpPr/>
          <p:nvPr/>
        </p:nvCxnSpPr>
        <p:spPr>
          <a:xfrm>
            <a:off x="4346891" y="1562825"/>
            <a:ext cx="0" cy="499639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346891" y="2062464"/>
            <a:ext cx="0" cy="257244"/>
          </a:xfrm>
          <a:prstGeom prst="line">
            <a:avLst/>
          </a:prstGeom>
          <a:ln>
            <a:solidFill>
              <a:srgbClr val="660066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639924" y="631713"/>
            <a:ext cx="1414071" cy="4451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latin typeface="Open Sans"/>
                <a:cs typeface="Open Sans"/>
              </a:rPr>
              <a:t>digitalObject</a:t>
            </a:r>
            <a:endParaRPr lang="en-US" sz="1100" dirty="0">
              <a:latin typeface="Open Sans"/>
              <a:cs typeface="Open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39924" y="1429316"/>
            <a:ext cx="1414071" cy="4451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Open Sans"/>
                <a:cs typeface="Open Sans"/>
              </a:rPr>
              <a:t>investigation</a:t>
            </a:r>
            <a:endParaRPr lang="en-US" sz="1100" dirty="0">
              <a:latin typeface="Open Sans"/>
              <a:cs typeface="Open Sans"/>
            </a:endParaRPr>
          </a:p>
        </p:txBody>
      </p:sp>
      <p:cxnSp>
        <p:nvCxnSpPr>
          <p:cNvPr id="15" name="Straight Connector 14"/>
          <p:cNvCxnSpPr>
            <a:stCxn id="5" idx="2"/>
            <a:endCxn id="6" idx="0"/>
          </p:cNvCxnSpPr>
          <p:nvPr/>
        </p:nvCxnSpPr>
        <p:spPr>
          <a:xfrm>
            <a:off x="4346960" y="1076909"/>
            <a:ext cx="0" cy="352407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42583" y="1429316"/>
            <a:ext cx="1414071" cy="4451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latin typeface="Open Sans"/>
                <a:cs typeface="Open Sans"/>
              </a:rPr>
              <a:t>digitalObjectId</a:t>
            </a:r>
            <a:endParaRPr lang="en-US" sz="1100" dirty="0">
              <a:latin typeface="Open Sans"/>
              <a:cs typeface="Open San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42583" y="1874512"/>
            <a:ext cx="1414071" cy="4451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Open Sans"/>
                <a:cs typeface="Open Sans"/>
              </a:rPr>
              <a:t>note</a:t>
            </a:r>
          </a:p>
          <a:p>
            <a:pPr algn="ctr"/>
            <a:r>
              <a:rPr lang="en-US" sz="1100" dirty="0" smtClean="0">
                <a:latin typeface="Open Sans"/>
                <a:cs typeface="Open Sans"/>
              </a:rPr>
              <a:t>(optional)</a:t>
            </a:r>
            <a:endParaRPr lang="en-US" sz="1100" dirty="0">
              <a:latin typeface="Open Sans"/>
              <a:cs typeface="Open San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42583" y="2316482"/>
            <a:ext cx="1414071" cy="4451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Open Sans"/>
                <a:cs typeface="Open Sans"/>
              </a:rPr>
              <a:t>label</a:t>
            </a:r>
          </a:p>
          <a:p>
            <a:pPr algn="ctr"/>
            <a:r>
              <a:rPr lang="en-US" sz="1100" dirty="0" smtClean="0">
                <a:latin typeface="Open Sans"/>
                <a:cs typeface="Open Sans"/>
              </a:rPr>
              <a:t>(optional)</a:t>
            </a:r>
            <a:endParaRPr lang="en-US" sz="1100" dirty="0">
              <a:latin typeface="Open Sans"/>
              <a:cs typeface="Open San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42583" y="2761678"/>
            <a:ext cx="1414071" cy="4451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latin typeface="Open Sans"/>
                <a:cs typeface="Open Sans"/>
              </a:rPr>
              <a:t>startDate</a:t>
            </a:r>
            <a:endParaRPr lang="en-US" sz="1100" dirty="0" smtClean="0">
              <a:latin typeface="Open Sans"/>
              <a:cs typeface="Open Sans"/>
            </a:endParaRPr>
          </a:p>
          <a:p>
            <a:pPr algn="ctr"/>
            <a:r>
              <a:rPr lang="en-US" sz="1100" dirty="0" smtClean="0">
                <a:latin typeface="Open Sans"/>
                <a:cs typeface="Open Sans"/>
              </a:rPr>
              <a:t>(optional)</a:t>
            </a:r>
            <a:endParaRPr lang="en-US" sz="1100" dirty="0">
              <a:latin typeface="Open Sans"/>
              <a:cs typeface="Open San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2583" y="3206874"/>
            <a:ext cx="1414071" cy="4451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latin typeface="Open Sans"/>
                <a:cs typeface="Open Sans"/>
              </a:rPr>
              <a:t>endDate</a:t>
            </a:r>
            <a:endParaRPr lang="en-US" sz="1100" dirty="0" smtClean="0">
              <a:latin typeface="Open Sans"/>
              <a:cs typeface="Open Sans"/>
            </a:endParaRPr>
          </a:p>
          <a:p>
            <a:pPr algn="ctr"/>
            <a:r>
              <a:rPr lang="en-US" sz="1100" dirty="0" smtClean="0">
                <a:latin typeface="Open Sans"/>
                <a:cs typeface="Open Sans"/>
              </a:rPr>
              <a:t>(optional)</a:t>
            </a:r>
            <a:endParaRPr lang="en-US" sz="1100" dirty="0">
              <a:latin typeface="Open Sans"/>
              <a:cs typeface="Open San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42583" y="3652070"/>
            <a:ext cx="1414071" cy="4451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latin typeface="Open Sans"/>
                <a:cs typeface="Open Sans"/>
              </a:rPr>
              <a:t>uploadDate</a:t>
            </a:r>
            <a:endParaRPr lang="en-US" sz="1100" dirty="0" smtClean="0">
              <a:latin typeface="Open Sans"/>
              <a:cs typeface="Open Sans"/>
            </a:endParaRPr>
          </a:p>
          <a:p>
            <a:pPr algn="ctr"/>
            <a:r>
              <a:rPr lang="en-US" sz="1100" dirty="0" smtClean="0">
                <a:latin typeface="Open Sans"/>
                <a:cs typeface="Open Sans"/>
              </a:rPr>
              <a:t>(optional)</a:t>
            </a:r>
            <a:endParaRPr lang="en-US" sz="1100" dirty="0">
              <a:latin typeface="Open Sans"/>
              <a:cs typeface="Open San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42582" y="4092762"/>
            <a:ext cx="1414071" cy="4451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Open Sans"/>
                <a:cs typeface="Open Sans"/>
              </a:rPr>
              <a:t>u</a:t>
            </a:r>
            <a:r>
              <a:rPr lang="en-US" sz="1100" dirty="0" err="1" smtClean="0">
                <a:latin typeface="Open Sans"/>
                <a:cs typeface="Open Sans"/>
              </a:rPr>
              <a:t>ploader</a:t>
            </a:r>
            <a:endParaRPr lang="en-US" sz="1100" dirty="0" smtClean="0">
              <a:latin typeface="Open Sans"/>
              <a:cs typeface="Open Sans"/>
            </a:endParaRPr>
          </a:p>
          <a:p>
            <a:pPr algn="ctr"/>
            <a:r>
              <a:rPr lang="en-US" sz="1100" dirty="0" smtClean="0">
                <a:latin typeface="Open Sans"/>
                <a:cs typeface="Open Sans"/>
              </a:rPr>
              <a:t>(optional) [user]</a:t>
            </a:r>
            <a:endParaRPr lang="en-US" sz="1100" dirty="0">
              <a:latin typeface="Open Sans"/>
              <a:cs typeface="Open San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940110" y="1435114"/>
            <a:ext cx="1414071" cy="4451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Open Sans"/>
                <a:cs typeface="Open Sans"/>
              </a:rPr>
              <a:t>experimenters</a:t>
            </a:r>
          </a:p>
          <a:p>
            <a:pPr algn="ctr"/>
            <a:r>
              <a:rPr lang="en-US" sz="1100" dirty="0" smtClean="0">
                <a:latin typeface="Open Sans"/>
                <a:cs typeface="Open Sans"/>
              </a:rPr>
              <a:t>(optional)</a:t>
            </a:r>
            <a:endParaRPr lang="en-US" sz="1100" dirty="0">
              <a:latin typeface="Open Sans"/>
              <a:cs typeface="Open San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940110" y="2316482"/>
            <a:ext cx="1414071" cy="4451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Open Sans"/>
                <a:cs typeface="Open Sans"/>
              </a:rPr>
              <a:t>e</a:t>
            </a:r>
            <a:r>
              <a:rPr lang="en-US" sz="1100" dirty="0" smtClean="0">
                <a:latin typeface="Open Sans"/>
                <a:cs typeface="Open Sans"/>
              </a:rPr>
              <a:t>xperimenter</a:t>
            </a:r>
          </a:p>
          <a:p>
            <a:pPr algn="ctr"/>
            <a:r>
              <a:rPr lang="en-US" sz="1100" dirty="0" smtClean="0">
                <a:latin typeface="Open Sans"/>
                <a:cs typeface="Open Sans"/>
              </a:rPr>
              <a:t>(unique) [user]</a:t>
            </a:r>
            <a:endParaRPr lang="en-US" sz="1100" dirty="0">
              <a:latin typeface="Open Sans"/>
              <a:cs typeface="Open Sans"/>
            </a:endParaRPr>
          </a:p>
        </p:txBody>
      </p:sp>
      <p:cxnSp>
        <p:nvCxnSpPr>
          <p:cNvPr id="47" name="Straight Connector 46"/>
          <p:cNvCxnSpPr>
            <a:stCxn id="5" idx="2"/>
            <a:endCxn id="33" idx="0"/>
          </p:cNvCxnSpPr>
          <p:nvPr/>
        </p:nvCxnSpPr>
        <p:spPr>
          <a:xfrm flipH="1">
            <a:off x="1249619" y="1076909"/>
            <a:ext cx="3097341" cy="352407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5" idx="2"/>
            <a:endCxn id="43" idx="0"/>
          </p:cNvCxnSpPr>
          <p:nvPr/>
        </p:nvCxnSpPr>
        <p:spPr>
          <a:xfrm>
            <a:off x="4346960" y="1076909"/>
            <a:ext cx="3300186" cy="358205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4" idx="0"/>
            <a:endCxn id="43" idx="2"/>
          </p:cNvCxnSpPr>
          <p:nvPr/>
        </p:nvCxnSpPr>
        <p:spPr>
          <a:xfrm flipV="1">
            <a:off x="7647146" y="1880310"/>
            <a:ext cx="0" cy="436172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592720" y="2044322"/>
            <a:ext cx="316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60066"/>
                </a:solidFill>
                <a:latin typeface="Open Sans"/>
                <a:cs typeface="Open Sans"/>
              </a:rPr>
              <a:t>+</a:t>
            </a:r>
            <a:endParaRPr lang="en-US" b="1" dirty="0">
              <a:solidFill>
                <a:srgbClr val="660066"/>
              </a:solidFill>
              <a:latin typeface="Open Sans"/>
              <a:cs typeface="Open Sans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151335" y="4272643"/>
            <a:ext cx="2713276" cy="2413083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 smtClean="0">
                <a:latin typeface="Open Sans"/>
                <a:cs typeface="Open Sans"/>
              </a:rPr>
              <a:t>Legend</a:t>
            </a:r>
            <a:endParaRPr lang="en-US" sz="1100" b="1" dirty="0" smtClean="0">
              <a:latin typeface="Open Sans"/>
              <a:cs typeface="Open Sans"/>
            </a:endParaRPr>
          </a:p>
          <a:p>
            <a:endParaRPr lang="en-US" sz="1100" dirty="0">
              <a:latin typeface="Open Sans"/>
              <a:cs typeface="Open San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525511" y="4626553"/>
            <a:ext cx="1992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Open Sans"/>
                <a:cs typeface="Open Sans"/>
              </a:rPr>
              <a:t>Reading direction</a:t>
            </a:r>
          </a:p>
          <a:p>
            <a:r>
              <a:rPr lang="en-US" sz="1200" dirty="0" smtClean="0">
                <a:latin typeface="Open Sans"/>
                <a:cs typeface="Open Sans"/>
              </a:rPr>
              <a:t>(contains element below)</a:t>
            </a:r>
            <a:endParaRPr lang="en-US" sz="1200" dirty="0">
              <a:latin typeface="Open Sans"/>
              <a:cs typeface="Open Sans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6437715" y="4670956"/>
            <a:ext cx="0" cy="389623"/>
          </a:xfrm>
          <a:prstGeom prst="line">
            <a:avLst/>
          </a:prstGeom>
          <a:ln>
            <a:solidFill>
              <a:srgbClr val="660066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285587" y="5188136"/>
            <a:ext cx="316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60066"/>
                </a:solidFill>
                <a:latin typeface="Open Sans"/>
                <a:cs typeface="Open Sans"/>
              </a:rPr>
              <a:t>+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574799" y="5248835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Open Sans"/>
                <a:cs typeface="Open Sans"/>
              </a:rPr>
              <a:t>At least one</a:t>
            </a:r>
            <a:endParaRPr lang="en-US" sz="1200" dirty="0">
              <a:latin typeface="Open Sans"/>
              <a:cs typeface="Open Sans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562629" y="5622950"/>
            <a:ext cx="2301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Open Sans"/>
                <a:cs typeface="Open Sans"/>
              </a:rPr>
              <a:t>Square brackets indicate type</a:t>
            </a:r>
            <a:endParaRPr lang="en-US" sz="1200" dirty="0">
              <a:latin typeface="Open Sans"/>
              <a:cs typeface="Open San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258698" y="5609637"/>
            <a:ext cx="406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Open Sans"/>
                <a:cs typeface="Open Sans"/>
              </a:rPr>
              <a:t>[…]</a:t>
            </a:r>
            <a:endParaRPr lang="en-US" sz="1200" dirty="0">
              <a:latin typeface="Open Sans"/>
              <a:cs typeface="Open Sans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6437715" y="5996214"/>
            <a:ext cx="0" cy="162625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437715" y="6149768"/>
            <a:ext cx="0" cy="257244"/>
          </a:xfrm>
          <a:prstGeom prst="line">
            <a:avLst/>
          </a:prstGeom>
          <a:ln>
            <a:solidFill>
              <a:srgbClr val="660066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560822" y="6056551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Open Sans"/>
                <a:cs typeface="Open Sans"/>
              </a:rPr>
              <a:t>See next slide</a:t>
            </a:r>
            <a:endParaRPr lang="en-US" sz="1200" dirty="0">
              <a:latin typeface="Open Sans"/>
              <a:cs typeface="Open San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39855" y="64414"/>
            <a:ext cx="1414071" cy="4451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latin typeface="Open Sans"/>
                <a:cs typeface="Open Sans"/>
              </a:rPr>
              <a:t>basemetadata</a:t>
            </a:r>
            <a:endParaRPr lang="en-US" sz="1100" dirty="0">
              <a:latin typeface="Open Sans"/>
              <a:cs typeface="Open Sans"/>
            </a:endParaRPr>
          </a:p>
        </p:txBody>
      </p:sp>
      <p:cxnSp>
        <p:nvCxnSpPr>
          <p:cNvPr id="31" name="Straight Connector 30"/>
          <p:cNvCxnSpPr>
            <a:stCxn id="30" idx="2"/>
            <a:endCxn id="5" idx="0"/>
          </p:cNvCxnSpPr>
          <p:nvPr/>
        </p:nvCxnSpPr>
        <p:spPr>
          <a:xfrm>
            <a:off x="4346891" y="509610"/>
            <a:ext cx="69" cy="122103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40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/>
          <p:cNvCxnSpPr>
            <a:stCxn id="6" idx="2"/>
          </p:cNvCxnSpPr>
          <p:nvPr/>
        </p:nvCxnSpPr>
        <p:spPr>
          <a:xfrm flipH="1">
            <a:off x="4346891" y="1874512"/>
            <a:ext cx="69" cy="584517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639924" y="1429316"/>
            <a:ext cx="1414071" cy="4451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Open Sans"/>
                <a:cs typeface="Open Sans"/>
              </a:rPr>
              <a:t>investigation</a:t>
            </a:r>
            <a:endParaRPr lang="en-US" sz="1100" dirty="0">
              <a:latin typeface="Open Sans"/>
              <a:cs typeface="Open Sans"/>
            </a:endParaRPr>
          </a:p>
        </p:txBody>
      </p:sp>
      <p:cxnSp>
        <p:nvCxnSpPr>
          <p:cNvPr id="15" name="Straight Connector 14"/>
          <p:cNvCxnSpPr>
            <a:endCxn id="6" idx="0"/>
          </p:cNvCxnSpPr>
          <p:nvPr/>
        </p:nvCxnSpPr>
        <p:spPr>
          <a:xfrm>
            <a:off x="4346891" y="1206500"/>
            <a:ext cx="69" cy="222816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42582" y="2315204"/>
            <a:ext cx="1414071" cy="4451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latin typeface="Open Sans"/>
                <a:cs typeface="Open Sans"/>
              </a:rPr>
              <a:t>investigationI</a:t>
            </a:r>
            <a:r>
              <a:rPr lang="en-US" sz="1100" dirty="0" err="1" smtClean="0">
                <a:latin typeface="Open Sans"/>
                <a:cs typeface="Open Sans"/>
              </a:rPr>
              <a:t>d</a:t>
            </a:r>
            <a:endParaRPr lang="en-US" sz="1100" dirty="0">
              <a:latin typeface="Open Sans"/>
              <a:cs typeface="Open San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42582" y="2760400"/>
            <a:ext cx="1414071" cy="4451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Open Sans"/>
                <a:cs typeface="Open Sans"/>
              </a:rPr>
              <a:t>note</a:t>
            </a:r>
          </a:p>
          <a:p>
            <a:pPr algn="ctr"/>
            <a:r>
              <a:rPr lang="en-US" sz="1100" dirty="0" smtClean="0">
                <a:latin typeface="Open Sans"/>
                <a:cs typeface="Open Sans"/>
              </a:rPr>
              <a:t>(optional)</a:t>
            </a:r>
            <a:endParaRPr lang="en-US" sz="1100" dirty="0">
              <a:latin typeface="Open Sans"/>
              <a:cs typeface="Open San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42582" y="3202370"/>
            <a:ext cx="1414071" cy="4451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Open Sans"/>
                <a:cs typeface="Open Sans"/>
              </a:rPr>
              <a:t>topic</a:t>
            </a:r>
          </a:p>
          <a:p>
            <a:pPr algn="ctr"/>
            <a:r>
              <a:rPr lang="en-US" sz="1100" dirty="0" smtClean="0">
                <a:latin typeface="Open Sans"/>
                <a:cs typeface="Open Sans"/>
              </a:rPr>
              <a:t>(optional)</a:t>
            </a:r>
            <a:endParaRPr lang="en-US" sz="1100" dirty="0">
              <a:latin typeface="Open Sans"/>
              <a:cs typeface="Open San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42582" y="3647566"/>
            <a:ext cx="1414071" cy="4451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latin typeface="Open Sans"/>
                <a:cs typeface="Open Sans"/>
              </a:rPr>
              <a:t>startDate</a:t>
            </a:r>
            <a:endParaRPr lang="en-US" sz="1100" dirty="0" smtClean="0">
              <a:latin typeface="Open Sans"/>
              <a:cs typeface="Open Sans"/>
            </a:endParaRPr>
          </a:p>
          <a:p>
            <a:pPr algn="ctr"/>
            <a:r>
              <a:rPr lang="en-US" sz="1100" dirty="0" smtClean="0">
                <a:latin typeface="Open Sans"/>
                <a:cs typeface="Open Sans"/>
              </a:rPr>
              <a:t>(optional)</a:t>
            </a:r>
            <a:endParaRPr lang="en-US" sz="1100" dirty="0">
              <a:latin typeface="Open Sans"/>
              <a:cs typeface="Open San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2582" y="4092762"/>
            <a:ext cx="1414071" cy="4451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latin typeface="Open Sans"/>
                <a:cs typeface="Open Sans"/>
              </a:rPr>
              <a:t>endDate</a:t>
            </a:r>
            <a:endParaRPr lang="en-US" sz="1100" dirty="0" smtClean="0">
              <a:latin typeface="Open Sans"/>
              <a:cs typeface="Open Sans"/>
            </a:endParaRPr>
          </a:p>
          <a:p>
            <a:pPr algn="ctr"/>
            <a:r>
              <a:rPr lang="en-US" sz="1100" dirty="0" smtClean="0">
                <a:latin typeface="Open Sans"/>
                <a:cs typeface="Open Sans"/>
              </a:rPr>
              <a:t>(optional)</a:t>
            </a:r>
            <a:endParaRPr lang="en-US" sz="1100" dirty="0">
              <a:latin typeface="Open Sans"/>
              <a:cs typeface="Open San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086585" y="2315204"/>
            <a:ext cx="1414071" cy="4451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latin typeface="Open Sans"/>
                <a:cs typeface="Open Sans"/>
              </a:rPr>
              <a:t>metadataSchemas</a:t>
            </a:r>
            <a:endParaRPr lang="en-US" sz="1100" dirty="0" smtClean="0">
              <a:latin typeface="Open Sans"/>
              <a:cs typeface="Open Sans"/>
            </a:endParaRPr>
          </a:p>
          <a:p>
            <a:pPr algn="ctr"/>
            <a:r>
              <a:rPr lang="en-US" sz="1100" dirty="0" smtClean="0">
                <a:latin typeface="Open Sans"/>
                <a:cs typeface="Open Sans"/>
              </a:rPr>
              <a:t>(optional)</a:t>
            </a:r>
            <a:endParaRPr lang="en-US" sz="1100" dirty="0">
              <a:latin typeface="Open Sans"/>
              <a:cs typeface="Open San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086585" y="3196572"/>
            <a:ext cx="1414071" cy="4451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latin typeface="Open Sans"/>
                <a:cs typeface="Open Sans"/>
              </a:rPr>
              <a:t>metadataSchema</a:t>
            </a:r>
            <a:endParaRPr lang="en-US" sz="1100" dirty="0" smtClean="0">
              <a:latin typeface="Open Sans"/>
              <a:cs typeface="Open Sans"/>
            </a:endParaRPr>
          </a:p>
        </p:txBody>
      </p:sp>
      <p:cxnSp>
        <p:nvCxnSpPr>
          <p:cNvPr id="51" name="Straight Connector 50"/>
          <p:cNvCxnSpPr>
            <a:stCxn id="44" idx="0"/>
            <a:endCxn id="43" idx="2"/>
          </p:cNvCxnSpPr>
          <p:nvPr/>
        </p:nvCxnSpPr>
        <p:spPr>
          <a:xfrm flipV="1">
            <a:off x="2793621" y="2760400"/>
            <a:ext cx="0" cy="436172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739195" y="2924412"/>
            <a:ext cx="316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60066"/>
                </a:solidFill>
                <a:latin typeface="Open Sans"/>
                <a:cs typeface="Open Sans"/>
              </a:rPr>
              <a:t>+</a:t>
            </a:r>
            <a:endParaRPr lang="en-US" b="1" dirty="0">
              <a:solidFill>
                <a:srgbClr val="660066"/>
              </a:solidFill>
              <a:latin typeface="Open Sans"/>
              <a:cs typeface="Open Sans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4346960" y="949256"/>
            <a:ext cx="0" cy="257244"/>
          </a:xfrm>
          <a:prstGeom prst="line">
            <a:avLst/>
          </a:prstGeom>
          <a:ln>
            <a:solidFill>
              <a:srgbClr val="660066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639924" y="2316482"/>
            <a:ext cx="1414071" cy="4451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Open Sans"/>
                <a:cs typeface="Open Sans"/>
              </a:rPr>
              <a:t>study</a:t>
            </a:r>
            <a:endParaRPr lang="en-US" sz="1100" dirty="0">
              <a:latin typeface="Open Sans"/>
              <a:cs typeface="Open Sans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4346891" y="2761678"/>
            <a:ext cx="69" cy="295393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346891" y="3057071"/>
            <a:ext cx="0" cy="257244"/>
          </a:xfrm>
          <a:prstGeom prst="line">
            <a:avLst/>
          </a:prstGeom>
          <a:ln>
            <a:solidFill>
              <a:srgbClr val="660066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2"/>
            <a:endCxn id="33" idx="0"/>
          </p:cNvCxnSpPr>
          <p:nvPr/>
        </p:nvCxnSpPr>
        <p:spPr>
          <a:xfrm flipH="1">
            <a:off x="1249618" y="1874512"/>
            <a:ext cx="3097342" cy="440692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847278" y="2315204"/>
            <a:ext cx="1414071" cy="4451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Open Sans"/>
                <a:cs typeface="Open Sans"/>
              </a:rPr>
              <a:t>participants</a:t>
            </a:r>
          </a:p>
          <a:p>
            <a:pPr algn="ctr"/>
            <a:r>
              <a:rPr lang="en-US" sz="1100" dirty="0" smtClean="0">
                <a:latin typeface="Open Sans"/>
                <a:cs typeface="Open Sans"/>
              </a:rPr>
              <a:t>(optional)</a:t>
            </a:r>
            <a:endParaRPr lang="en-US" sz="1100" dirty="0">
              <a:latin typeface="Open Sans"/>
              <a:cs typeface="Open San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847278" y="3196572"/>
            <a:ext cx="1414071" cy="4451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Open Sans"/>
                <a:cs typeface="Open Sans"/>
              </a:rPr>
              <a:t>participant</a:t>
            </a:r>
            <a:endParaRPr lang="en-US" sz="1100" dirty="0">
              <a:latin typeface="Open Sans"/>
              <a:cs typeface="Open Sans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657361" y="4315360"/>
            <a:ext cx="1414071" cy="4451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Open Sans"/>
                <a:cs typeface="Open Sans"/>
              </a:rPr>
              <a:t>user</a:t>
            </a:r>
          </a:p>
          <a:p>
            <a:pPr algn="ctr"/>
            <a:r>
              <a:rPr lang="en-US" sz="1100" dirty="0" smtClean="0">
                <a:latin typeface="Open Sans"/>
                <a:cs typeface="Open Sans"/>
              </a:rPr>
              <a:t>[user]</a:t>
            </a:r>
            <a:endParaRPr lang="en-US" sz="1100" dirty="0">
              <a:latin typeface="Open Sans"/>
              <a:cs typeface="Open Sans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078570" y="4315360"/>
            <a:ext cx="1414071" cy="4451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Open Sans"/>
                <a:cs typeface="Open Sans"/>
              </a:rPr>
              <a:t>task</a:t>
            </a:r>
          </a:p>
        </p:txBody>
      </p:sp>
      <p:cxnSp>
        <p:nvCxnSpPr>
          <p:cNvPr id="62" name="Straight Connector 61"/>
          <p:cNvCxnSpPr>
            <a:stCxn id="58" idx="0"/>
            <a:endCxn id="57" idx="2"/>
          </p:cNvCxnSpPr>
          <p:nvPr/>
        </p:nvCxnSpPr>
        <p:spPr>
          <a:xfrm flipV="1">
            <a:off x="7554314" y="2760400"/>
            <a:ext cx="0" cy="436172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508959" y="2917770"/>
            <a:ext cx="316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60066"/>
                </a:solidFill>
                <a:latin typeface="Open Sans"/>
                <a:cs typeface="Open Sans"/>
              </a:rPr>
              <a:t>+</a:t>
            </a:r>
            <a:endParaRPr lang="en-US" b="1" dirty="0">
              <a:solidFill>
                <a:srgbClr val="660066"/>
              </a:solidFill>
              <a:latin typeface="Open Sans"/>
              <a:cs typeface="Open Sans"/>
            </a:endParaRPr>
          </a:p>
        </p:txBody>
      </p:sp>
      <p:cxnSp>
        <p:nvCxnSpPr>
          <p:cNvPr id="64" name="Straight Connector 63"/>
          <p:cNvCxnSpPr>
            <a:stCxn id="60" idx="0"/>
            <a:endCxn id="58" idx="2"/>
          </p:cNvCxnSpPr>
          <p:nvPr/>
        </p:nvCxnSpPr>
        <p:spPr>
          <a:xfrm flipV="1">
            <a:off x="6785606" y="3641768"/>
            <a:ext cx="768708" cy="673592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9" idx="0"/>
            <a:endCxn id="58" idx="2"/>
          </p:cNvCxnSpPr>
          <p:nvPr/>
        </p:nvCxnSpPr>
        <p:spPr>
          <a:xfrm flipH="1" flipV="1">
            <a:off x="7554314" y="3641768"/>
            <a:ext cx="810083" cy="673592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" idx="2"/>
            <a:endCxn id="57" idx="0"/>
          </p:cNvCxnSpPr>
          <p:nvPr/>
        </p:nvCxnSpPr>
        <p:spPr>
          <a:xfrm>
            <a:off x="4346960" y="1874512"/>
            <a:ext cx="3207354" cy="440692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" idx="2"/>
            <a:endCxn id="43" idx="0"/>
          </p:cNvCxnSpPr>
          <p:nvPr/>
        </p:nvCxnSpPr>
        <p:spPr>
          <a:xfrm flipH="1">
            <a:off x="2793621" y="1874512"/>
            <a:ext cx="1553339" cy="440692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828409" y="5141352"/>
            <a:ext cx="1414071" cy="4451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latin typeface="Open Sans"/>
                <a:cs typeface="Open Sans"/>
              </a:rPr>
              <a:t>schemaUrl</a:t>
            </a:r>
            <a:endParaRPr lang="en-US" sz="1100" dirty="0" smtClean="0">
              <a:latin typeface="Open Sans"/>
              <a:cs typeface="Open San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249618" y="5141352"/>
            <a:ext cx="1414071" cy="4451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latin typeface="Open Sans"/>
                <a:cs typeface="Open Sans"/>
              </a:rPr>
              <a:t>schemaIdentifier</a:t>
            </a:r>
            <a:endParaRPr lang="en-US" sz="1100" dirty="0" smtClean="0">
              <a:latin typeface="Open Sans"/>
              <a:cs typeface="Open Sans"/>
            </a:endParaRPr>
          </a:p>
        </p:txBody>
      </p:sp>
      <p:cxnSp>
        <p:nvCxnSpPr>
          <p:cNvPr id="40" name="Straight Connector 39"/>
          <p:cNvCxnSpPr>
            <a:stCxn id="39" idx="0"/>
            <a:endCxn id="44" idx="2"/>
          </p:cNvCxnSpPr>
          <p:nvPr/>
        </p:nvCxnSpPr>
        <p:spPr>
          <a:xfrm flipV="1">
            <a:off x="1956654" y="3641768"/>
            <a:ext cx="836967" cy="1499584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0"/>
            <a:endCxn id="44" idx="2"/>
          </p:cNvCxnSpPr>
          <p:nvPr/>
        </p:nvCxnSpPr>
        <p:spPr>
          <a:xfrm flipH="1" flipV="1">
            <a:off x="2793621" y="3641768"/>
            <a:ext cx="741824" cy="1499584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328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4346822" y="2092388"/>
            <a:ext cx="69" cy="222816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42582" y="3196572"/>
            <a:ext cx="1414071" cy="4451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latin typeface="Open Sans"/>
                <a:cs typeface="Open Sans"/>
              </a:rPr>
              <a:t>studyId</a:t>
            </a:r>
            <a:endParaRPr lang="en-US" sz="1100" dirty="0">
              <a:latin typeface="Open Sans"/>
              <a:cs typeface="Open San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42582" y="3641768"/>
            <a:ext cx="1414071" cy="4451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Open Sans"/>
                <a:cs typeface="Open Sans"/>
              </a:rPr>
              <a:t>note</a:t>
            </a:r>
          </a:p>
          <a:p>
            <a:pPr algn="ctr"/>
            <a:r>
              <a:rPr lang="en-US" sz="1100" dirty="0" smtClean="0">
                <a:latin typeface="Open Sans"/>
                <a:cs typeface="Open Sans"/>
              </a:rPr>
              <a:t>(optional)</a:t>
            </a:r>
            <a:endParaRPr lang="en-US" sz="1100" dirty="0">
              <a:latin typeface="Open Sans"/>
              <a:cs typeface="Open San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42582" y="4083738"/>
            <a:ext cx="1414071" cy="4451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Open Sans"/>
                <a:cs typeface="Open Sans"/>
              </a:rPr>
              <a:t>topic</a:t>
            </a:r>
          </a:p>
          <a:p>
            <a:pPr algn="ctr"/>
            <a:r>
              <a:rPr lang="en-US" sz="1100" dirty="0" smtClean="0">
                <a:latin typeface="Open Sans"/>
                <a:cs typeface="Open Sans"/>
              </a:rPr>
              <a:t>(optional)</a:t>
            </a:r>
            <a:endParaRPr lang="en-US" sz="1100" dirty="0">
              <a:latin typeface="Open Sans"/>
              <a:cs typeface="Open San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42582" y="4528934"/>
            <a:ext cx="1414071" cy="4451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latin typeface="Open Sans"/>
                <a:cs typeface="Open Sans"/>
              </a:rPr>
              <a:t>legalNote</a:t>
            </a:r>
            <a:endParaRPr lang="en-US" sz="1100" dirty="0" smtClean="0">
              <a:latin typeface="Open Sans"/>
              <a:cs typeface="Open Sans"/>
            </a:endParaRPr>
          </a:p>
          <a:p>
            <a:pPr algn="ctr"/>
            <a:r>
              <a:rPr lang="en-US" sz="1100" dirty="0" smtClean="0">
                <a:latin typeface="Open Sans"/>
                <a:cs typeface="Open Sans"/>
              </a:rPr>
              <a:t>(optional)</a:t>
            </a:r>
            <a:endParaRPr lang="en-US" sz="1100" dirty="0">
              <a:latin typeface="Open Sans"/>
              <a:cs typeface="Open San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2582" y="4974130"/>
            <a:ext cx="1414071" cy="4451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latin typeface="Open Sans"/>
                <a:cs typeface="Open Sans"/>
              </a:rPr>
              <a:t>startDate</a:t>
            </a:r>
            <a:endParaRPr lang="en-US" sz="1100" dirty="0" smtClean="0">
              <a:latin typeface="Open Sans"/>
              <a:cs typeface="Open Sans"/>
            </a:endParaRPr>
          </a:p>
          <a:p>
            <a:pPr algn="ctr"/>
            <a:r>
              <a:rPr lang="en-US" sz="1100" dirty="0" smtClean="0">
                <a:latin typeface="Open Sans"/>
                <a:cs typeface="Open Sans"/>
              </a:rPr>
              <a:t>(optional)</a:t>
            </a:r>
            <a:endParaRPr lang="en-US" sz="1100" dirty="0">
              <a:latin typeface="Open Sans"/>
              <a:cs typeface="Open Sans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4346891" y="1835144"/>
            <a:ext cx="0" cy="257244"/>
          </a:xfrm>
          <a:prstGeom prst="line">
            <a:avLst/>
          </a:prstGeom>
          <a:ln>
            <a:solidFill>
              <a:srgbClr val="660066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639924" y="2316482"/>
            <a:ext cx="1414071" cy="4451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Open Sans"/>
                <a:cs typeface="Open Sans"/>
              </a:rPr>
              <a:t>study</a:t>
            </a:r>
            <a:endParaRPr lang="en-US" sz="1100" dirty="0">
              <a:latin typeface="Open Sans"/>
              <a:cs typeface="Open Sans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39924" y="3200001"/>
            <a:ext cx="1414071" cy="4451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Open Sans"/>
                <a:cs typeface="Open Sans"/>
              </a:rPr>
              <a:t>relations</a:t>
            </a:r>
          </a:p>
          <a:p>
            <a:pPr algn="ctr"/>
            <a:r>
              <a:rPr lang="en-US" sz="1100" dirty="0" smtClean="0">
                <a:latin typeface="Open Sans"/>
                <a:cs typeface="Open Sans"/>
              </a:rPr>
              <a:t>(optional)</a:t>
            </a:r>
            <a:endParaRPr lang="en-US" sz="1100" dirty="0">
              <a:latin typeface="Open Sans"/>
              <a:cs typeface="Open San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639924" y="4081369"/>
            <a:ext cx="1414071" cy="4451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Open Sans"/>
                <a:cs typeface="Open Sans"/>
              </a:rPr>
              <a:t>relation</a:t>
            </a:r>
            <a:endParaRPr lang="en-US" sz="1100" dirty="0">
              <a:latin typeface="Open Sans"/>
              <a:cs typeface="Open Sans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450007" y="5200157"/>
            <a:ext cx="1414071" cy="4451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latin typeface="Open Sans"/>
                <a:cs typeface="Open Sans"/>
              </a:rPr>
              <a:t>organizationUnit</a:t>
            </a:r>
            <a:endParaRPr lang="en-US" sz="1100" dirty="0" smtClean="0">
              <a:latin typeface="Open Sans"/>
              <a:cs typeface="Open Sans"/>
            </a:endParaRPr>
          </a:p>
          <a:p>
            <a:pPr algn="ctr"/>
            <a:r>
              <a:rPr lang="en-US" sz="1100" dirty="0" smtClean="0">
                <a:latin typeface="Open Sans"/>
                <a:cs typeface="Open Sans"/>
              </a:rPr>
              <a:t>[</a:t>
            </a:r>
            <a:r>
              <a:rPr lang="en-US" sz="1100" dirty="0" err="1" smtClean="0">
                <a:latin typeface="Open Sans"/>
                <a:cs typeface="Open Sans"/>
              </a:rPr>
              <a:t>organizationunit</a:t>
            </a:r>
            <a:r>
              <a:rPr lang="en-US" sz="1100" dirty="0" smtClean="0">
                <a:latin typeface="Open Sans"/>
                <a:cs typeface="Open Sans"/>
              </a:rPr>
              <a:t>]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1216" y="5200157"/>
            <a:ext cx="1414071" cy="4451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Open Sans"/>
                <a:cs typeface="Open Sans"/>
              </a:rPr>
              <a:t>task</a:t>
            </a:r>
          </a:p>
        </p:txBody>
      </p:sp>
      <p:cxnSp>
        <p:nvCxnSpPr>
          <p:cNvPr id="62" name="Straight Connector 61"/>
          <p:cNvCxnSpPr>
            <a:stCxn id="58" idx="0"/>
            <a:endCxn id="57" idx="2"/>
          </p:cNvCxnSpPr>
          <p:nvPr/>
        </p:nvCxnSpPr>
        <p:spPr>
          <a:xfrm flipV="1">
            <a:off x="4346960" y="3645197"/>
            <a:ext cx="0" cy="436172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301605" y="3802567"/>
            <a:ext cx="316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60066"/>
                </a:solidFill>
                <a:latin typeface="Open Sans"/>
                <a:cs typeface="Open Sans"/>
              </a:rPr>
              <a:t>+</a:t>
            </a:r>
            <a:endParaRPr lang="en-US" b="1" dirty="0">
              <a:solidFill>
                <a:srgbClr val="660066"/>
              </a:solidFill>
              <a:latin typeface="Open Sans"/>
              <a:cs typeface="Open Sans"/>
            </a:endParaRPr>
          </a:p>
        </p:txBody>
      </p:sp>
      <p:cxnSp>
        <p:nvCxnSpPr>
          <p:cNvPr id="64" name="Straight Connector 63"/>
          <p:cNvCxnSpPr>
            <a:stCxn id="60" idx="0"/>
            <a:endCxn id="58" idx="2"/>
          </p:cNvCxnSpPr>
          <p:nvPr/>
        </p:nvCxnSpPr>
        <p:spPr>
          <a:xfrm flipV="1">
            <a:off x="3578252" y="4526565"/>
            <a:ext cx="768708" cy="673592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9" idx="0"/>
            <a:endCxn id="58" idx="2"/>
          </p:cNvCxnSpPr>
          <p:nvPr/>
        </p:nvCxnSpPr>
        <p:spPr>
          <a:xfrm flipH="1" flipV="1">
            <a:off x="4346960" y="4526565"/>
            <a:ext cx="810083" cy="673592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42582" y="5419326"/>
            <a:ext cx="1414071" cy="4451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latin typeface="Open Sans"/>
                <a:cs typeface="Open Sans"/>
              </a:rPr>
              <a:t>endDate</a:t>
            </a:r>
            <a:endParaRPr lang="en-US" sz="1100" dirty="0" smtClean="0">
              <a:latin typeface="Open Sans"/>
              <a:cs typeface="Open Sans"/>
            </a:endParaRPr>
          </a:p>
          <a:p>
            <a:pPr algn="ctr"/>
            <a:r>
              <a:rPr lang="en-US" sz="1100" dirty="0" smtClean="0">
                <a:latin typeface="Open Sans"/>
                <a:cs typeface="Open Sans"/>
              </a:rPr>
              <a:t>(optional)</a:t>
            </a:r>
            <a:endParaRPr lang="en-US" sz="1100" dirty="0">
              <a:latin typeface="Open Sans"/>
              <a:cs typeface="Open San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42582" y="5864522"/>
            <a:ext cx="1414071" cy="4451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Open Sans"/>
                <a:cs typeface="Open Sans"/>
              </a:rPr>
              <a:t>manager</a:t>
            </a:r>
          </a:p>
          <a:p>
            <a:pPr algn="ctr"/>
            <a:r>
              <a:rPr lang="en-US" sz="1100" dirty="0" smtClean="0">
                <a:latin typeface="Open Sans"/>
                <a:cs typeface="Open Sans"/>
              </a:rPr>
              <a:t>(optional) [user]</a:t>
            </a:r>
            <a:endParaRPr lang="en-US" sz="1100" dirty="0">
              <a:latin typeface="Open Sans"/>
              <a:cs typeface="Open Sans"/>
            </a:endParaRPr>
          </a:p>
        </p:txBody>
      </p:sp>
      <p:cxnSp>
        <p:nvCxnSpPr>
          <p:cNvPr id="71" name="Straight Connector 70"/>
          <p:cNvCxnSpPr>
            <a:stCxn id="57" idx="0"/>
            <a:endCxn id="26" idx="2"/>
          </p:cNvCxnSpPr>
          <p:nvPr/>
        </p:nvCxnSpPr>
        <p:spPr>
          <a:xfrm flipV="1">
            <a:off x="4346960" y="2761678"/>
            <a:ext cx="0" cy="438323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3" idx="0"/>
            <a:endCxn id="26" idx="2"/>
          </p:cNvCxnSpPr>
          <p:nvPr/>
        </p:nvCxnSpPr>
        <p:spPr>
          <a:xfrm flipV="1">
            <a:off x="1249618" y="2761678"/>
            <a:ext cx="3097342" cy="434894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728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4597511" y="2754602"/>
            <a:ext cx="1414071" cy="4451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latin typeface="Open Sans"/>
                <a:cs typeface="Open Sans"/>
              </a:rPr>
              <a:t>distinguishedName</a:t>
            </a:r>
            <a:endParaRPr lang="en-US" sz="1050" dirty="0">
              <a:latin typeface="Open Sans"/>
              <a:cs typeface="Open San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597511" y="3199798"/>
            <a:ext cx="1414071" cy="4451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latin typeface="Open Sans"/>
                <a:cs typeface="Open Sans"/>
              </a:rPr>
              <a:t>firstName</a:t>
            </a:r>
            <a:endParaRPr lang="en-US" sz="1100" dirty="0" smtClean="0">
              <a:latin typeface="Open Sans"/>
              <a:cs typeface="Open Sans"/>
            </a:endParaRPr>
          </a:p>
          <a:p>
            <a:pPr algn="ctr"/>
            <a:r>
              <a:rPr lang="en-US" sz="1100" dirty="0" smtClean="0">
                <a:latin typeface="Open Sans"/>
                <a:cs typeface="Open Sans"/>
              </a:rPr>
              <a:t>(optional)</a:t>
            </a:r>
            <a:endParaRPr lang="en-US" sz="1100" dirty="0">
              <a:latin typeface="Open Sans"/>
              <a:cs typeface="Open San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97511" y="3641768"/>
            <a:ext cx="1414071" cy="4451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latin typeface="Open Sans"/>
                <a:cs typeface="Open Sans"/>
              </a:rPr>
              <a:t>lastName</a:t>
            </a:r>
            <a:endParaRPr lang="en-US" sz="1100" dirty="0" smtClean="0">
              <a:latin typeface="Open Sans"/>
              <a:cs typeface="Open Sans"/>
            </a:endParaRPr>
          </a:p>
          <a:p>
            <a:pPr algn="ctr"/>
            <a:r>
              <a:rPr lang="en-US" sz="1100" dirty="0" smtClean="0">
                <a:latin typeface="Open Sans"/>
                <a:cs typeface="Open Sans"/>
              </a:rPr>
              <a:t>(optional)</a:t>
            </a:r>
            <a:endParaRPr lang="en-US" sz="1100" dirty="0">
              <a:latin typeface="Open Sans"/>
              <a:cs typeface="Open San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597511" y="4086964"/>
            <a:ext cx="1414071" cy="4451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Open Sans"/>
                <a:cs typeface="Open Sans"/>
              </a:rPr>
              <a:t>email</a:t>
            </a:r>
          </a:p>
          <a:p>
            <a:pPr algn="ctr"/>
            <a:r>
              <a:rPr lang="en-US" sz="1100" dirty="0" smtClean="0">
                <a:latin typeface="Open Sans"/>
                <a:cs typeface="Open Sans"/>
              </a:rPr>
              <a:t>(optional)</a:t>
            </a:r>
            <a:endParaRPr lang="en-US" sz="1100" dirty="0">
              <a:latin typeface="Open Sans"/>
              <a:cs typeface="Open San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597511" y="4532160"/>
            <a:ext cx="1414071" cy="4451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latin typeface="Open Sans"/>
                <a:cs typeface="Open Sans"/>
              </a:rPr>
              <a:t>validFrom</a:t>
            </a:r>
            <a:endParaRPr lang="en-US" sz="1100" dirty="0" smtClean="0">
              <a:latin typeface="Open Sans"/>
              <a:cs typeface="Open Sans"/>
            </a:endParaRPr>
          </a:p>
          <a:p>
            <a:pPr algn="ctr"/>
            <a:r>
              <a:rPr lang="en-US" sz="1100" dirty="0" smtClean="0">
                <a:latin typeface="Open Sans"/>
                <a:cs typeface="Open Sans"/>
              </a:rPr>
              <a:t>(optional)</a:t>
            </a:r>
            <a:endParaRPr lang="en-US" sz="1100" dirty="0">
              <a:latin typeface="Open Sans"/>
              <a:cs typeface="Open San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97511" y="1820795"/>
            <a:ext cx="1414071" cy="4451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Open Sans"/>
                <a:cs typeface="Open Sans"/>
              </a:rPr>
              <a:t>user</a:t>
            </a:r>
            <a:endParaRPr lang="en-US" sz="1100" dirty="0">
              <a:latin typeface="Open Sans"/>
              <a:cs typeface="Open San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597511" y="4977356"/>
            <a:ext cx="1414071" cy="4451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latin typeface="Open Sans"/>
                <a:cs typeface="Open Sans"/>
              </a:rPr>
              <a:t>validUntil</a:t>
            </a:r>
            <a:endParaRPr lang="en-US" sz="1100" dirty="0" smtClean="0">
              <a:latin typeface="Open Sans"/>
              <a:cs typeface="Open Sans"/>
            </a:endParaRPr>
          </a:p>
          <a:p>
            <a:pPr algn="ctr"/>
            <a:r>
              <a:rPr lang="en-US" sz="1100" dirty="0" smtClean="0">
                <a:latin typeface="Open Sans"/>
                <a:cs typeface="Open Sans"/>
              </a:rPr>
              <a:t>(optional)</a:t>
            </a:r>
            <a:endParaRPr lang="en-US" sz="1100" dirty="0">
              <a:latin typeface="Open Sans"/>
              <a:cs typeface="Open Sans"/>
            </a:endParaRPr>
          </a:p>
        </p:txBody>
      </p:sp>
      <p:cxnSp>
        <p:nvCxnSpPr>
          <p:cNvPr id="71" name="Straight Connector 70"/>
          <p:cNvCxnSpPr>
            <a:stCxn id="33" idx="0"/>
            <a:endCxn id="26" idx="2"/>
          </p:cNvCxnSpPr>
          <p:nvPr/>
        </p:nvCxnSpPr>
        <p:spPr>
          <a:xfrm flipV="1">
            <a:off x="5304547" y="2265991"/>
            <a:ext cx="0" cy="488611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491625" y="2754602"/>
            <a:ext cx="1414071" cy="4451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Open Sans"/>
                <a:cs typeface="Open Sans"/>
              </a:rPr>
              <a:t>name</a:t>
            </a:r>
            <a:endParaRPr lang="en-US" sz="1100" dirty="0">
              <a:latin typeface="Open Sans"/>
              <a:cs typeface="Open San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491625" y="3199798"/>
            <a:ext cx="1414071" cy="4451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Open Sans"/>
                <a:cs typeface="Open Sans"/>
              </a:rPr>
              <a:t>address</a:t>
            </a:r>
          </a:p>
          <a:p>
            <a:pPr algn="ctr"/>
            <a:r>
              <a:rPr lang="en-US" sz="1100" dirty="0" smtClean="0">
                <a:latin typeface="Open Sans"/>
                <a:cs typeface="Open Sans"/>
              </a:rPr>
              <a:t>(optional)</a:t>
            </a:r>
            <a:endParaRPr lang="en-US" sz="1100" dirty="0">
              <a:latin typeface="Open Sans"/>
              <a:cs typeface="Open San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491625" y="3641768"/>
            <a:ext cx="1414071" cy="4451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latin typeface="Open Sans"/>
                <a:cs typeface="Open Sans"/>
              </a:rPr>
              <a:t>zipcode</a:t>
            </a:r>
            <a:endParaRPr lang="en-US" sz="1100" dirty="0" smtClean="0">
              <a:latin typeface="Open Sans"/>
              <a:cs typeface="Open Sans"/>
            </a:endParaRPr>
          </a:p>
          <a:p>
            <a:pPr algn="ctr"/>
            <a:r>
              <a:rPr lang="en-US" sz="1100" dirty="0" smtClean="0">
                <a:latin typeface="Open Sans"/>
                <a:cs typeface="Open Sans"/>
              </a:rPr>
              <a:t>(optional)</a:t>
            </a:r>
            <a:endParaRPr lang="en-US" sz="1100" dirty="0">
              <a:latin typeface="Open Sans"/>
              <a:cs typeface="Open San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491625" y="4086964"/>
            <a:ext cx="1414071" cy="4451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Open Sans"/>
                <a:cs typeface="Open Sans"/>
              </a:rPr>
              <a:t>city</a:t>
            </a:r>
          </a:p>
          <a:p>
            <a:pPr algn="ctr"/>
            <a:r>
              <a:rPr lang="en-US" sz="1100" dirty="0" smtClean="0">
                <a:latin typeface="Open Sans"/>
                <a:cs typeface="Open Sans"/>
              </a:rPr>
              <a:t>(optional)</a:t>
            </a:r>
            <a:endParaRPr lang="en-US" sz="1100" dirty="0">
              <a:latin typeface="Open Sans"/>
              <a:cs typeface="Open San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91625" y="4532160"/>
            <a:ext cx="1414071" cy="4451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Open Sans"/>
                <a:cs typeface="Open Sans"/>
              </a:rPr>
              <a:t>country</a:t>
            </a:r>
          </a:p>
          <a:p>
            <a:pPr algn="ctr"/>
            <a:r>
              <a:rPr lang="en-US" sz="1100" dirty="0" smtClean="0">
                <a:latin typeface="Open Sans"/>
                <a:cs typeface="Open Sans"/>
              </a:rPr>
              <a:t>(optional)</a:t>
            </a:r>
            <a:endParaRPr lang="en-US" sz="1100" dirty="0">
              <a:latin typeface="Open Sans"/>
              <a:cs typeface="Open San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491625" y="4977356"/>
            <a:ext cx="1414071" cy="4451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Open Sans"/>
                <a:cs typeface="Open Sans"/>
              </a:rPr>
              <a:t>website</a:t>
            </a:r>
          </a:p>
          <a:p>
            <a:pPr algn="ctr"/>
            <a:r>
              <a:rPr lang="en-US" sz="1100" dirty="0" smtClean="0">
                <a:latin typeface="Open Sans"/>
                <a:cs typeface="Open Sans"/>
              </a:rPr>
              <a:t>(optional)</a:t>
            </a:r>
            <a:endParaRPr lang="en-US" sz="1100" dirty="0">
              <a:latin typeface="Open Sans"/>
              <a:cs typeface="Open San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491625" y="5422552"/>
            <a:ext cx="1414071" cy="4451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Open Sans"/>
                <a:cs typeface="Open Sans"/>
              </a:rPr>
              <a:t>manager</a:t>
            </a:r>
          </a:p>
          <a:p>
            <a:pPr algn="ctr"/>
            <a:r>
              <a:rPr lang="en-US" sz="1100" dirty="0" smtClean="0">
                <a:latin typeface="Open Sans"/>
                <a:cs typeface="Open Sans"/>
              </a:rPr>
              <a:t>(optional) [user]</a:t>
            </a:r>
            <a:endParaRPr lang="en-US" sz="1100" dirty="0">
              <a:latin typeface="Open Sans"/>
              <a:cs typeface="Open San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491625" y="1820795"/>
            <a:ext cx="1414071" cy="4451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latin typeface="Open Sans"/>
                <a:cs typeface="Open Sans"/>
              </a:rPr>
              <a:t>organizationUnit</a:t>
            </a:r>
            <a:endParaRPr lang="en-US" sz="1100" dirty="0">
              <a:latin typeface="Open Sans"/>
              <a:cs typeface="Open Sans"/>
            </a:endParaRPr>
          </a:p>
        </p:txBody>
      </p:sp>
      <p:cxnSp>
        <p:nvCxnSpPr>
          <p:cNvPr id="54" name="Straight Connector 53"/>
          <p:cNvCxnSpPr>
            <a:stCxn id="40" idx="0"/>
            <a:endCxn id="53" idx="2"/>
          </p:cNvCxnSpPr>
          <p:nvPr/>
        </p:nvCxnSpPr>
        <p:spPr>
          <a:xfrm flipV="1">
            <a:off x="7198661" y="2265991"/>
            <a:ext cx="0" cy="488611"/>
          </a:xfrm>
          <a:prstGeom prst="line">
            <a:avLst/>
          </a:prstGeom>
          <a:ln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24026" y="281216"/>
            <a:ext cx="129594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Open Sans"/>
                <a:cs typeface="Open Sans"/>
              </a:rPr>
              <a:t>Types</a:t>
            </a:r>
            <a:endParaRPr lang="en-US" sz="3200" dirty="0">
              <a:latin typeface="Open Sans"/>
              <a:cs typeface="Open San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87185" y="1820795"/>
            <a:ext cx="1414071" cy="4451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latin typeface="Open Sans"/>
                <a:cs typeface="Open Sans"/>
              </a:rPr>
              <a:t>emailAddress</a:t>
            </a:r>
            <a:endParaRPr lang="en-US" sz="1100" dirty="0" smtClean="0">
              <a:latin typeface="Open Sans"/>
              <a:cs typeface="Open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7185" y="2349797"/>
            <a:ext cx="2059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Open Sans"/>
                <a:cs typeface="Open Sans"/>
              </a:rPr>
              <a:t>E-Mail addresses are validated by the </a:t>
            </a:r>
            <a:r>
              <a:rPr lang="en-US" sz="1200" dirty="0" err="1" smtClean="0">
                <a:latin typeface="Open Sans"/>
                <a:cs typeface="Open Sans"/>
              </a:rPr>
              <a:t>emailaddress</a:t>
            </a:r>
            <a:r>
              <a:rPr lang="en-US" sz="1200" dirty="0" smtClean="0">
                <a:latin typeface="Open Sans"/>
                <a:cs typeface="Open Sans"/>
              </a:rPr>
              <a:t> type</a:t>
            </a:r>
            <a:endParaRPr lang="en-US" sz="1200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413781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</TotalTime>
  <Words>206</Words>
  <Application>Microsoft Macintosh PowerPoint</Application>
  <PresentationFormat>On-screen Show (4:3)</PresentationFormat>
  <Paragraphs>103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Vondrous</dc:creator>
  <cp:lastModifiedBy>Alexander Vondrous</cp:lastModifiedBy>
  <cp:revision>20</cp:revision>
  <dcterms:created xsi:type="dcterms:W3CDTF">2015-07-30T07:48:22Z</dcterms:created>
  <dcterms:modified xsi:type="dcterms:W3CDTF">2015-08-10T09:34:41Z</dcterms:modified>
</cp:coreProperties>
</file>