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ff54821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ff54821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f5482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ff5482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ff54821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dff54821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f54821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f54821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f54821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f54821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ff54821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dff54821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dff5482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dff5482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044a2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044a2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044a2f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044a2f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044a2f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044a2f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ff54821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ff54821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044a2f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044a2f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32972953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32972953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dff54821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dff54821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ff54821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ff54821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ff54821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ff54821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32972953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32972953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f5482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f5482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f54821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f5482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ff54821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ff54821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f54821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f5482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ff5482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ff5482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f5482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ff5482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ff5482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ff5482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ER-Model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:N 관계 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2950" y="961525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개체 타입중 한 개체 타입은 여러개의 개체 어커런스 가질수 있슴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80" name="Google Shape;180;p22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81" name="Google Shape;181;p22"/>
          <p:cNvCxnSpPr>
            <a:stCxn id="179" idx="4"/>
            <a:endCxn id="176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78" idx="4"/>
            <a:endCxn id="176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>
            <a:stCxn id="180" idx="4"/>
            <a:endCxn id="176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771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5735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187" name="Google Shape;187;p22"/>
          <p:cNvCxnSpPr>
            <a:stCxn id="186" idx="4"/>
            <a:endCxn id="184" idx="0"/>
          </p:cNvCxnSpPr>
          <p:nvPr/>
        </p:nvCxnSpPr>
        <p:spPr>
          <a:xfrm>
            <a:off x="50950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stCxn id="185" idx="4"/>
            <a:endCxn id="184" idx="0"/>
          </p:cNvCxnSpPr>
          <p:nvPr/>
        </p:nvCxnSpPr>
        <p:spPr>
          <a:xfrm flipH="1">
            <a:off x="61404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76" idx="3"/>
            <a:endCxn id="177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2"/>
          <p:cNvCxnSpPr>
            <a:stCxn id="177" idx="3"/>
            <a:endCxn id="184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‘학생’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1:N 지도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‘여러 학생’  을 지도할수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한 학생은 한명의 교수에게만 지도를 받을수 있다.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69142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195" name="Google Shape;195;p22"/>
          <p:cNvCxnSpPr>
            <a:stCxn id="194" idx="4"/>
            <a:endCxn id="184" idx="0"/>
          </p:cNvCxnSpPr>
          <p:nvPr/>
        </p:nvCxnSpPr>
        <p:spPr>
          <a:xfrm flipH="1">
            <a:off x="61404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N:M 관계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95125" y="944700"/>
            <a:ext cx="8987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모든개체가 여러개의 개체 어커런스 가질수 있슴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1074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504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306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205" name="Google Shape;205;p23"/>
          <p:cNvCxnSpPr>
            <a:stCxn id="204" idx="4"/>
            <a:endCxn id="202" idx="0"/>
          </p:cNvCxnSpPr>
          <p:nvPr/>
        </p:nvCxnSpPr>
        <p:spPr>
          <a:xfrm>
            <a:off x="827850" y="2288050"/>
            <a:ext cx="10455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3"/>
          <p:cNvCxnSpPr>
            <a:stCxn id="203" idx="4"/>
            <a:endCxn id="202" idx="0"/>
          </p:cNvCxnSpPr>
          <p:nvPr/>
        </p:nvCxnSpPr>
        <p:spPr>
          <a:xfrm flipH="1">
            <a:off x="1873217" y="2269500"/>
            <a:ext cx="162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‘학생’  과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N:M 등록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‘한명의 학생’ 은 ‘여러 과목’  을 등록할수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과목’은 ‘여러 학생’이 등록할수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647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전공</a:t>
            </a:r>
            <a:endParaRPr/>
          </a:p>
        </p:txBody>
      </p:sp>
      <p:cxnSp>
        <p:nvCxnSpPr>
          <p:cNvPr id="209" name="Google Shape;209;p23"/>
          <p:cNvCxnSpPr>
            <a:stCxn id="208" idx="4"/>
            <a:endCxn id="202" idx="0"/>
          </p:cNvCxnSpPr>
          <p:nvPr/>
        </p:nvCxnSpPr>
        <p:spPr>
          <a:xfrm flipH="1">
            <a:off x="1873217" y="2269500"/>
            <a:ext cx="1305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34495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1891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0760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48783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214" name="Google Shape;214;p23"/>
          <p:cNvCxnSpPr>
            <a:stCxn id="213" idx="4"/>
            <a:endCxn id="211" idx="0"/>
          </p:cNvCxnSpPr>
          <p:nvPr/>
        </p:nvCxnSpPr>
        <p:spPr>
          <a:xfrm>
            <a:off x="53998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>
            <a:stCxn id="212" idx="4"/>
            <a:endCxn id="211" idx="0"/>
          </p:cNvCxnSpPr>
          <p:nvPr/>
        </p:nvCxnSpPr>
        <p:spPr>
          <a:xfrm flipH="1">
            <a:off x="59880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>
            <a:stCxn id="202" idx="3"/>
            <a:endCxn id="210" idx="1"/>
          </p:cNvCxnSpPr>
          <p:nvPr/>
        </p:nvCxnSpPr>
        <p:spPr>
          <a:xfrm flipH="1" rot="10800000">
            <a:off x="2672179" y="2793500"/>
            <a:ext cx="777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285392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8" name="Google Shape;218;p23"/>
          <p:cNvCxnSpPr>
            <a:stCxn id="210" idx="3"/>
            <a:endCxn id="211" idx="1"/>
          </p:cNvCxnSpPr>
          <p:nvPr/>
        </p:nvCxnSpPr>
        <p:spPr>
          <a:xfrm>
            <a:off x="47962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3"/>
          <p:cNvSpPr txBox="1"/>
          <p:nvPr/>
        </p:nvSpPr>
        <p:spPr>
          <a:xfrm>
            <a:off x="48902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 간에는 1:1 관계,  1:N 관계,  N:M 관계가 존재한다.  각 개념에 대해 간략히 서술하시오  </a:t>
            </a:r>
            <a:r>
              <a:rPr lang="ko" sz="1200"/>
              <a:t>(기사 10’ 4)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문제: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데이터 모델의 가장 대표적인 것으로 1976년 피터 챈(Peter Chen) 에 의해 제안된 것은 무엇인지 쓰시오</a:t>
            </a:r>
            <a:r>
              <a:rPr lang="ko"/>
              <a:t>  </a:t>
            </a:r>
            <a:r>
              <a:rPr lang="ko" sz="1200"/>
              <a:t>(산기 17’ 6)</a:t>
            </a:r>
            <a:r>
              <a:rPr lang="ko"/>
              <a:t>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요구사항을 이용하여 ERD 만들기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140225"/>
            <a:ext cx="852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요구사항을 바탕으로 ERD 작성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10283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예금 서비스를 고객에게 제공한다.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은행은 여러지점으로 구성되고, 각 지점은 특정 도시에 위치해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지점은 고유의 지점명이 부여되며, 추가로 도시, 자산, 영문지점명, 지점개설일, 전화번호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고객은 고유의 고객번호를 가지며, 추가로 이름, 주소, 생년월일 등의 정보를 가진다.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예금계좌는 예금번호로 유일하게 식별되고, 예금계좌의 잔고와 입.출금 내역이 관리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한 명의 고객은 여러개의 예금계좌에 예금할 수 있고, 하나의 예금계좌에는 여러 명의 고객이 예금할 수 있다</a:t>
            </a:r>
            <a:r>
              <a:rPr lang="ko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지점은 여러 개의 예금 계좌를 관리한다.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056450" y="2830600"/>
            <a:ext cx="6814500" cy="108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각 지점은 고유의 지점명이 부여되며, 추가로 도시, 자산, 영문지점명, 지점개설일, 전화번호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29793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577992" y="8720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251" name="Google Shape;251;p28"/>
          <p:cNvCxnSpPr>
            <a:stCxn id="250" idx="4"/>
            <a:endCxn id="248" idx="0"/>
          </p:cNvCxnSpPr>
          <p:nvPr/>
        </p:nvCxnSpPr>
        <p:spPr>
          <a:xfrm>
            <a:off x="1056450" y="1373650"/>
            <a:ext cx="27219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8"/>
          <p:cNvCxnSpPr>
            <a:stCxn id="249" idx="4"/>
            <a:endCxn id="248" idx="0"/>
          </p:cNvCxnSpPr>
          <p:nvPr/>
        </p:nvCxnSpPr>
        <p:spPr>
          <a:xfrm>
            <a:off x="2109742" y="1373650"/>
            <a:ext cx="16686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8"/>
          <p:cNvSpPr/>
          <p:nvPr/>
        </p:nvSpPr>
        <p:spPr>
          <a:xfrm>
            <a:off x="2875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254" name="Google Shape;254;p28"/>
          <p:cNvCxnSpPr>
            <a:stCxn id="253" idx="4"/>
            <a:endCxn id="248" idx="0"/>
          </p:cNvCxnSpPr>
          <p:nvPr/>
        </p:nvCxnSpPr>
        <p:spPr>
          <a:xfrm>
            <a:off x="3407417" y="1355100"/>
            <a:ext cx="370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8"/>
          <p:cNvSpPr/>
          <p:nvPr/>
        </p:nvSpPr>
        <p:spPr>
          <a:xfrm>
            <a:off x="40186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54664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257" name="Google Shape;257;p28"/>
          <p:cNvCxnSpPr>
            <a:stCxn id="255" idx="4"/>
            <a:endCxn id="248" idx="0"/>
          </p:cNvCxnSpPr>
          <p:nvPr/>
        </p:nvCxnSpPr>
        <p:spPr>
          <a:xfrm flipH="1">
            <a:off x="3778227" y="1355100"/>
            <a:ext cx="9144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>
            <a:stCxn id="256" idx="4"/>
            <a:endCxn id="248" idx="0"/>
          </p:cNvCxnSpPr>
          <p:nvPr/>
        </p:nvCxnSpPr>
        <p:spPr>
          <a:xfrm flipH="1">
            <a:off x="3778227" y="1355100"/>
            <a:ext cx="2362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/>
          <p:nvPr/>
        </p:nvSpPr>
        <p:spPr>
          <a:xfrm>
            <a:off x="6076077" y="14631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260" name="Google Shape;260;p28"/>
          <p:cNvCxnSpPr>
            <a:stCxn id="259" idx="2"/>
            <a:endCxn id="248" idx="0"/>
          </p:cNvCxnSpPr>
          <p:nvPr/>
        </p:nvCxnSpPr>
        <p:spPr>
          <a:xfrm flipH="1">
            <a:off x="3778377" y="1713900"/>
            <a:ext cx="2297700" cy="399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702150" y="2655225"/>
            <a:ext cx="5092200" cy="13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고객은 고유의 고객번호를 가지며, 추가로 이름, 주소, 생년월일 등의 정보를 가진다.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9887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269" name="Google Shape;269;p29"/>
          <p:cNvCxnSpPr>
            <a:stCxn id="268" idx="4"/>
            <a:endCxn id="266" idx="0"/>
          </p:cNvCxnSpPr>
          <p:nvPr/>
        </p:nvCxnSpPr>
        <p:spPr>
          <a:xfrm>
            <a:off x="1056450" y="1373650"/>
            <a:ext cx="17313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>
            <a:stCxn id="267" idx="4"/>
            <a:endCxn id="266" idx="0"/>
          </p:cNvCxnSpPr>
          <p:nvPr/>
        </p:nvCxnSpPr>
        <p:spPr>
          <a:xfrm>
            <a:off x="2264417" y="1355100"/>
            <a:ext cx="52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2875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272" name="Google Shape;272;p29"/>
          <p:cNvCxnSpPr>
            <a:stCxn id="271" idx="4"/>
            <a:endCxn id="266" idx="0"/>
          </p:cNvCxnSpPr>
          <p:nvPr/>
        </p:nvCxnSpPr>
        <p:spPr>
          <a:xfrm flipH="1">
            <a:off x="2787617" y="1355100"/>
            <a:ext cx="6198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9"/>
          <p:cNvSpPr/>
          <p:nvPr/>
        </p:nvSpPr>
        <p:spPr>
          <a:xfrm>
            <a:off x="4018677" y="8535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274" name="Google Shape;274;p29"/>
          <p:cNvCxnSpPr>
            <a:stCxn id="273" idx="4"/>
            <a:endCxn id="266" idx="0"/>
          </p:cNvCxnSpPr>
          <p:nvPr/>
        </p:nvCxnSpPr>
        <p:spPr>
          <a:xfrm flipH="1">
            <a:off x="2787627" y="1355100"/>
            <a:ext cx="1905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164750" y="2814125"/>
            <a:ext cx="6814500" cy="10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예금계좌는 예금번호로 유일하게 식별되고, 예금계좌의 잔고와 입.출금 내역이 관리 된다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531579" y="2112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1732667" y="853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534900" y="872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83" name="Google Shape;283;p30"/>
          <p:cNvCxnSpPr>
            <a:stCxn id="282" idx="4"/>
            <a:endCxn id="280" idx="0"/>
          </p:cNvCxnSpPr>
          <p:nvPr/>
        </p:nvCxnSpPr>
        <p:spPr>
          <a:xfrm>
            <a:off x="1056450" y="1373650"/>
            <a:ext cx="1274100" cy="7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0"/>
          <p:cNvCxnSpPr>
            <a:stCxn id="281" idx="4"/>
            <a:endCxn id="280" idx="0"/>
          </p:cNvCxnSpPr>
          <p:nvPr/>
        </p:nvCxnSpPr>
        <p:spPr>
          <a:xfrm>
            <a:off x="2264417" y="1355100"/>
            <a:ext cx="660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/>
          <p:nvPr/>
        </p:nvSpPr>
        <p:spPr>
          <a:xfrm>
            <a:off x="2875680" y="8535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86" name="Google Shape;286;p30"/>
          <p:cNvCxnSpPr>
            <a:stCxn id="285" idx="4"/>
            <a:endCxn id="280" idx="0"/>
          </p:cNvCxnSpPr>
          <p:nvPr/>
        </p:nvCxnSpPr>
        <p:spPr>
          <a:xfrm flipH="1">
            <a:off x="2330580" y="1355100"/>
            <a:ext cx="1393200" cy="757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5844625" y="645075"/>
            <a:ext cx="2609400" cy="29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한 명의 고객은 여러개의 예금계좌에 예금할 수 있고, 하나의 예금계좌에는 여러 명의 고객이 예금할 수 있다.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295" name="Google Shape;295;p31"/>
          <p:cNvCxnSpPr>
            <a:stCxn id="294" idx="4"/>
            <a:endCxn id="292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stCxn id="293" idx="4"/>
            <a:endCxn id="292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298" name="Google Shape;298;p31"/>
          <p:cNvCxnSpPr>
            <a:stCxn id="297" idx="4"/>
            <a:endCxn id="292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1"/>
          <p:cNvSpPr/>
          <p:nvPr/>
        </p:nvSpPr>
        <p:spPr>
          <a:xfrm>
            <a:off x="1607779" y="2417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1427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259875" y="32436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02" name="Google Shape;302;p31"/>
          <p:cNvCxnSpPr>
            <a:stCxn id="301" idx="0"/>
            <a:endCxn id="299" idx="2"/>
          </p:cNvCxnSpPr>
          <p:nvPr/>
        </p:nvCxnSpPr>
        <p:spPr>
          <a:xfrm flipH="1" rot="10800000">
            <a:off x="781425" y="28650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1"/>
          <p:cNvCxnSpPr>
            <a:stCxn id="300" idx="0"/>
            <a:endCxn id="299" idx="2"/>
          </p:cNvCxnSpPr>
          <p:nvPr/>
        </p:nvCxnSpPr>
        <p:spPr>
          <a:xfrm flipH="1" rot="10800000">
            <a:off x="1959617" y="28653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1"/>
          <p:cNvSpPr/>
          <p:nvPr/>
        </p:nvSpPr>
        <p:spPr>
          <a:xfrm>
            <a:off x="2570867" y="3215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05" name="Google Shape;305;p31"/>
          <p:cNvCxnSpPr>
            <a:stCxn id="304" idx="0"/>
            <a:endCxn id="299" idx="2"/>
          </p:cNvCxnSpPr>
          <p:nvPr/>
        </p:nvCxnSpPr>
        <p:spPr>
          <a:xfrm rot="10800000">
            <a:off x="2406617" y="28653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3713877" y="32157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07" name="Google Shape;307;p31"/>
          <p:cNvCxnSpPr>
            <a:stCxn id="306" idx="0"/>
            <a:endCxn id="299" idx="2"/>
          </p:cNvCxnSpPr>
          <p:nvPr/>
        </p:nvCxnSpPr>
        <p:spPr>
          <a:xfrm rot="10800000">
            <a:off x="2406627" y="28653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1"/>
          <p:cNvSpPr/>
          <p:nvPr/>
        </p:nvSpPr>
        <p:spPr>
          <a:xfrm>
            <a:off x="1696825" y="1644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09" name="Google Shape;309;p31"/>
          <p:cNvCxnSpPr>
            <a:endCxn id="308" idx="2"/>
          </p:cNvCxnSpPr>
          <p:nvPr/>
        </p:nvCxnSpPr>
        <p:spPr>
          <a:xfrm rot="10800000">
            <a:off x="2370175" y="1994600"/>
            <a:ext cx="36600" cy="42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1"/>
          <p:cNvSpPr txBox="1"/>
          <p:nvPr/>
        </p:nvSpPr>
        <p:spPr>
          <a:xfrm>
            <a:off x="2604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31"/>
          <p:cNvCxnSpPr>
            <a:stCxn id="308" idx="0"/>
          </p:cNvCxnSpPr>
          <p:nvPr/>
        </p:nvCxnSpPr>
        <p:spPr>
          <a:xfrm flipH="1" rot="10800000">
            <a:off x="2370175" y="1417400"/>
            <a:ext cx="36600" cy="22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1"/>
          <p:cNvSpPr txBox="1"/>
          <p:nvPr/>
        </p:nvSpPr>
        <p:spPr>
          <a:xfrm>
            <a:off x="2604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설계 단계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91750" y="9809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요구조건 분석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91750" y="16667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개념적 설계</a:t>
            </a:r>
            <a:endParaRPr/>
          </a:p>
        </p:txBody>
      </p:sp>
      <p:cxnSp>
        <p:nvCxnSpPr>
          <p:cNvPr id="75" name="Google Shape;75;p14"/>
          <p:cNvCxnSpPr>
            <a:endCxn id="74" idx="0"/>
          </p:cNvCxnSpPr>
          <p:nvPr/>
        </p:nvCxnSpPr>
        <p:spPr>
          <a:xfrm>
            <a:off x="2266450" y="14444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291750" y="2352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논리적 </a:t>
            </a:r>
            <a:r>
              <a:rPr lang="ko"/>
              <a:t>설계</a:t>
            </a:r>
            <a:endParaRPr/>
          </a:p>
        </p:txBody>
      </p:sp>
      <p:cxnSp>
        <p:nvCxnSpPr>
          <p:cNvPr id="77" name="Google Shape;77;p14"/>
          <p:cNvCxnSpPr>
            <a:stCxn id="74" idx="2"/>
            <a:endCxn id="76" idx="0"/>
          </p:cNvCxnSpPr>
          <p:nvPr/>
        </p:nvCxnSpPr>
        <p:spPr>
          <a:xfrm>
            <a:off x="2266450" y="21302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1291750" y="3114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 </a:t>
            </a:r>
            <a:r>
              <a:rPr lang="ko"/>
              <a:t>설계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291750" y="3876550"/>
            <a:ext cx="1949400" cy="46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구현</a:t>
            </a:r>
            <a:endParaRPr/>
          </a:p>
        </p:txBody>
      </p:sp>
      <p:cxnSp>
        <p:nvCxnSpPr>
          <p:cNvPr id="80" name="Google Shape;80;p14"/>
          <p:cNvCxnSpPr>
            <a:stCxn id="78" idx="2"/>
            <a:endCxn id="79" idx="0"/>
          </p:cNvCxnSpPr>
          <p:nvPr/>
        </p:nvCxnSpPr>
        <p:spPr>
          <a:xfrm>
            <a:off x="2266450" y="3578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6" idx="2"/>
            <a:endCxn id="78" idx="0"/>
          </p:cNvCxnSpPr>
          <p:nvPr/>
        </p:nvCxnSpPr>
        <p:spPr>
          <a:xfrm>
            <a:off x="2266450" y="2816050"/>
            <a:ext cx="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546700" y="10159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요구조건 명세서 작성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546700" y="1625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개념스키마, 트랜잭션 모델링,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ER모델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46700" y="2387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논리 스키마 설계, 트랜잭션 인터페이스 설계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546700" y="30733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물리적 구조의 데이터로 변환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546700" y="3911525"/>
            <a:ext cx="3898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DDL로 데이터 베이스 생성, 트랜잭션 생성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62900" y="1867150"/>
            <a:ext cx="669300" cy="23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50325" y="828025"/>
            <a:ext cx="669300" cy="2632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1478925" y="3865400"/>
            <a:ext cx="6814500" cy="4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지점은 여러 개의 예금 계좌를 관리한다.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080354" y="14794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61958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4921875" y="61970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321" name="Google Shape;321;p32"/>
          <p:cNvCxnSpPr>
            <a:stCxn id="320" idx="4"/>
            <a:endCxn id="318" idx="0"/>
          </p:cNvCxnSpPr>
          <p:nvPr/>
        </p:nvCxnSpPr>
        <p:spPr>
          <a:xfrm>
            <a:off x="5443425" y="1121300"/>
            <a:ext cx="435900" cy="3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2"/>
          <p:cNvCxnSpPr>
            <a:stCxn id="319" idx="4"/>
            <a:endCxn id="318" idx="0"/>
          </p:cNvCxnSpPr>
          <p:nvPr/>
        </p:nvCxnSpPr>
        <p:spPr>
          <a:xfrm flipH="1">
            <a:off x="5879192" y="1026550"/>
            <a:ext cx="8484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2"/>
          <p:cNvSpPr/>
          <p:nvPr/>
        </p:nvSpPr>
        <p:spPr>
          <a:xfrm>
            <a:off x="74150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324" name="Google Shape;324;p32"/>
          <p:cNvCxnSpPr>
            <a:stCxn id="323" idx="4"/>
            <a:endCxn id="318" idx="0"/>
          </p:cNvCxnSpPr>
          <p:nvPr/>
        </p:nvCxnSpPr>
        <p:spPr>
          <a:xfrm flipH="1">
            <a:off x="5879192" y="1026550"/>
            <a:ext cx="20676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/>
          <p:cNvSpPr/>
          <p:nvPr/>
        </p:nvSpPr>
        <p:spPr>
          <a:xfrm>
            <a:off x="7491252" y="11345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7567452" y="17441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327" name="Google Shape;327;p32"/>
          <p:cNvCxnSpPr>
            <a:stCxn id="325" idx="2"/>
            <a:endCxn id="318" idx="3"/>
          </p:cNvCxnSpPr>
          <p:nvPr/>
        </p:nvCxnSpPr>
        <p:spPr>
          <a:xfrm flipH="1">
            <a:off x="6678252" y="1385350"/>
            <a:ext cx="813000" cy="318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2"/>
          <p:cNvCxnSpPr>
            <a:stCxn id="326" idx="2"/>
            <a:endCxn id="318" idx="3"/>
          </p:cNvCxnSpPr>
          <p:nvPr/>
        </p:nvCxnSpPr>
        <p:spPr>
          <a:xfrm rot="10800000">
            <a:off x="6678252" y="1703350"/>
            <a:ext cx="889200" cy="2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2"/>
          <p:cNvSpPr/>
          <p:nvPr/>
        </p:nvSpPr>
        <p:spPr>
          <a:xfrm>
            <a:off x="7567452" y="23537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330" name="Google Shape;330;p32"/>
          <p:cNvCxnSpPr>
            <a:stCxn id="329" idx="2"/>
            <a:endCxn id="318" idx="3"/>
          </p:cNvCxnSpPr>
          <p:nvPr/>
        </p:nvCxnSpPr>
        <p:spPr>
          <a:xfrm rot="10800000">
            <a:off x="6678252" y="1703350"/>
            <a:ext cx="889200" cy="901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2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334" name="Google Shape;334;p32"/>
          <p:cNvCxnSpPr>
            <a:stCxn id="333" idx="4"/>
            <a:endCxn id="331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32" idx="4"/>
            <a:endCxn id="331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2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337" name="Google Shape;337;p32"/>
          <p:cNvCxnSpPr>
            <a:stCxn id="336" idx="4"/>
            <a:endCxn id="331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2"/>
          <p:cNvSpPr/>
          <p:nvPr/>
        </p:nvSpPr>
        <p:spPr>
          <a:xfrm>
            <a:off x="3448225" y="126320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endParaRPr/>
          </a:p>
        </p:txBody>
      </p:sp>
      <p:cxnSp>
        <p:nvCxnSpPr>
          <p:cNvPr id="339" name="Google Shape;339;p32"/>
          <p:cNvCxnSpPr>
            <a:endCxn id="338" idx="3"/>
          </p:cNvCxnSpPr>
          <p:nvPr/>
        </p:nvCxnSpPr>
        <p:spPr>
          <a:xfrm rot="10800000">
            <a:off x="4491325" y="1438400"/>
            <a:ext cx="588900" cy="264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2"/>
          <p:cNvCxnSpPr>
            <a:stCxn id="338" idx="0"/>
          </p:cNvCxnSpPr>
          <p:nvPr/>
        </p:nvCxnSpPr>
        <p:spPr>
          <a:xfrm rot="10800000">
            <a:off x="3205675" y="1193600"/>
            <a:ext cx="764100" cy="69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2"/>
          <p:cNvSpPr txBox="1"/>
          <p:nvPr/>
        </p:nvSpPr>
        <p:spPr>
          <a:xfrm>
            <a:off x="3289925" y="888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4585325" y="1269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/>
          <p:nvPr/>
        </p:nvSpPr>
        <p:spPr>
          <a:xfrm>
            <a:off x="1607779" y="969800"/>
            <a:ext cx="1597800" cy="44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예금계좌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1885067" y="1677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잔고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687300" y="1862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예금번호</a:t>
            </a:r>
            <a:endParaRPr u="sng"/>
          </a:p>
        </p:txBody>
      </p:sp>
      <p:cxnSp>
        <p:nvCxnSpPr>
          <p:cNvPr id="350" name="Google Shape;350;p33"/>
          <p:cNvCxnSpPr>
            <a:stCxn id="349" idx="4"/>
            <a:endCxn id="347" idx="0"/>
          </p:cNvCxnSpPr>
          <p:nvPr/>
        </p:nvCxnSpPr>
        <p:spPr>
          <a:xfrm>
            <a:off x="1208850" y="6878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3"/>
          <p:cNvCxnSpPr>
            <a:stCxn id="348" idx="4"/>
            <a:endCxn id="347" idx="0"/>
          </p:cNvCxnSpPr>
          <p:nvPr/>
        </p:nvCxnSpPr>
        <p:spPr>
          <a:xfrm flipH="1">
            <a:off x="2406617" y="6693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3"/>
          <p:cNvSpPr/>
          <p:nvPr/>
        </p:nvSpPr>
        <p:spPr>
          <a:xfrm>
            <a:off x="3028080" y="167700"/>
            <a:ext cx="1696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입.출금내역</a:t>
            </a:r>
            <a:endParaRPr/>
          </a:p>
        </p:txBody>
      </p:sp>
      <p:cxnSp>
        <p:nvCxnSpPr>
          <p:cNvPr id="353" name="Google Shape;353;p33"/>
          <p:cNvCxnSpPr>
            <a:stCxn id="352" idx="4"/>
            <a:endCxn id="347" idx="0"/>
          </p:cNvCxnSpPr>
          <p:nvPr/>
        </p:nvCxnSpPr>
        <p:spPr>
          <a:xfrm flipH="1">
            <a:off x="2406780" y="669300"/>
            <a:ext cx="1469400" cy="30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3"/>
          <p:cNvSpPr/>
          <p:nvPr/>
        </p:nvSpPr>
        <p:spPr>
          <a:xfrm>
            <a:off x="1607779" y="2189000"/>
            <a:ext cx="1597800" cy="44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</a:t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1427867" y="29871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259875" y="30150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고객번호</a:t>
            </a:r>
            <a:endParaRPr u="sng"/>
          </a:p>
        </p:txBody>
      </p:sp>
      <p:cxnSp>
        <p:nvCxnSpPr>
          <p:cNvPr id="357" name="Google Shape;357;p33"/>
          <p:cNvCxnSpPr>
            <a:stCxn id="356" idx="0"/>
            <a:endCxn id="354" idx="2"/>
          </p:cNvCxnSpPr>
          <p:nvPr/>
        </p:nvCxnSpPr>
        <p:spPr>
          <a:xfrm flipH="1" rot="10800000">
            <a:off x="781425" y="2636450"/>
            <a:ext cx="16254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3"/>
          <p:cNvCxnSpPr>
            <a:stCxn id="355" idx="0"/>
            <a:endCxn id="354" idx="2"/>
          </p:cNvCxnSpPr>
          <p:nvPr/>
        </p:nvCxnSpPr>
        <p:spPr>
          <a:xfrm flipH="1" rot="10800000">
            <a:off x="1959617" y="2636700"/>
            <a:ext cx="447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3"/>
          <p:cNvSpPr/>
          <p:nvPr/>
        </p:nvSpPr>
        <p:spPr>
          <a:xfrm>
            <a:off x="2570867" y="29871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360" name="Google Shape;360;p33"/>
          <p:cNvCxnSpPr>
            <a:stCxn id="359" idx="0"/>
            <a:endCxn id="354" idx="2"/>
          </p:cNvCxnSpPr>
          <p:nvPr/>
        </p:nvCxnSpPr>
        <p:spPr>
          <a:xfrm rot="10800000">
            <a:off x="2406617" y="2636700"/>
            <a:ext cx="6960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3"/>
          <p:cNvSpPr/>
          <p:nvPr/>
        </p:nvSpPr>
        <p:spPr>
          <a:xfrm>
            <a:off x="3713877" y="298710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생년월일</a:t>
            </a:r>
            <a:endParaRPr/>
          </a:p>
        </p:txBody>
      </p:sp>
      <p:cxnSp>
        <p:nvCxnSpPr>
          <p:cNvPr id="362" name="Google Shape;362;p33"/>
          <p:cNvCxnSpPr>
            <a:stCxn id="361" idx="0"/>
            <a:endCxn id="354" idx="2"/>
          </p:cNvCxnSpPr>
          <p:nvPr/>
        </p:nvCxnSpPr>
        <p:spPr>
          <a:xfrm rot="10800000">
            <a:off x="2406627" y="2636700"/>
            <a:ext cx="1981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3"/>
          <p:cNvSpPr/>
          <p:nvPr/>
        </p:nvSpPr>
        <p:spPr>
          <a:xfrm>
            <a:off x="1696825" y="1644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cxnSp>
        <p:nvCxnSpPr>
          <p:cNvPr id="364" name="Google Shape;364;p33"/>
          <p:cNvCxnSpPr>
            <a:stCxn id="354" idx="0"/>
            <a:endCxn id="363" idx="2"/>
          </p:cNvCxnSpPr>
          <p:nvPr/>
        </p:nvCxnSpPr>
        <p:spPr>
          <a:xfrm rot="10800000">
            <a:off x="2370079" y="1994600"/>
            <a:ext cx="36600" cy="194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3"/>
          <p:cNvSpPr txBox="1"/>
          <p:nvPr/>
        </p:nvSpPr>
        <p:spPr>
          <a:xfrm>
            <a:off x="2604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6" name="Google Shape;366;p33"/>
          <p:cNvCxnSpPr>
            <a:stCxn id="363" idx="0"/>
            <a:endCxn id="347" idx="2"/>
          </p:cNvCxnSpPr>
          <p:nvPr/>
        </p:nvCxnSpPr>
        <p:spPr>
          <a:xfrm flipH="1" rot="10800000">
            <a:off x="2370175" y="1417400"/>
            <a:ext cx="36600" cy="22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3"/>
          <p:cNvSpPr txBox="1"/>
          <p:nvPr/>
        </p:nvSpPr>
        <p:spPr>
          <a:xfrm>
            <a:off x="2604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5080354" y="1479450"/>
            <a:ext cx="1597800" cy="44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</a:t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61958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도시</a:t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4921875" y="61970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지점명</a:t>
            </a:r>
            <a:endParaRPr u="sng"/>
          </a:p>
        </p:txBody>
      </p:sp>
      <p:cxnSp>
        <p:nvCxnSpPr>
          <p:cNvPr id="371" name="Google Shape;371;p33"/>
          <p:cNvCxnSpPr>
            <a:stCxn id="370" idx="4"/>
            <a:endCxn id="368" idx="0"/>
          </p:cNvCxnSpPr>
          <p:nvPr/>
        </p:nvCxnSpPr>
        <p:spPr>
          <a:xfrm>
            <a:off x="5443425" y="1121300"/>
            <a:ext cx="435900" cy="35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3"/>
          <p:cNvCxnSpPr>
            <a:stCxn id="369" idx="4"/>
            <a:endCxn id="368" idx="0"/>
          </p:cNvCxnSpPr>
          <p:nvPr/>
        </p:nvCxnSpPr>
        <p:spPr>
          <a:xfrm flipH="1">
            <a:off x="5879192" y="1026550"/>
            <a:ext cx="8484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3"/>
          <p:cNvSpPr/>
          <p:nvPr/>
        </p:nvSpPr>
        <p:spPr>
          <a:xfrm>
            <a:off x="7415042" y="5249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자산</a:t>
            </a:r>
            <a:endParaRPr/>
          </a:p>
        </p:txBody>
      </p:sp>
      <p:cxnSp>
        <p:nvCxnSpPr>
          <p:cNvPr id="374" name="Google Shape;374;p33"/>
          <p:cNvCxnSpPr>
            <a:stCxn id="373" idx="4"/>
            <a:endCxn id="368" idx="0"/>
          </p:cNvCxnSpPr>
          <p:nvPr/>
        </p:nvCxnSpPr>
        <p:spPr>
          <a:xfrm flipH="1">
            <a:off x="5879192" y="1026550"/>
            <a:ext cx="2067600" cy="453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3"/>
          <p:cNvSpPr/>
          <p:nvPr/>
        </p:nvSpPr>
        <p:spPr>
          <a:xfrm>
            <a:off x="7491252" y="11345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영문지점명</a:t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7567452" y="17441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지점개설일</a:t>
            </a:r>
            <a:endParaRPr/>
          </a:p>
        </p:txBody>
      </p:sp>
      <p:cxnSp>
        <p:nvCxnSpPr>
          <p:cNvPr id="377" name="Google Shape;377;p33"/>
          <p:cNvCxnSpPr>
            <a:stCxn id="375" idx="2"/>
            <a:endCxn id="368" idx="3"/>
          </p:cNvCxnSpPr>
          <p:nvPr/>
        </p:nvCxnSpPr>
        <p:spPr>
          <a:xfrm flipH="1">
            <a:off x="6678252" y="1385350"/>
            <a:ext cx="813000" cy="318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3"/>
          <p:cNvCxnSpPr>
            <a:stCxn id="376" idx="2"/>
            <a:endCxn id="368" idx="3"/>
          </p:cNvCxnSpPr>
          <p:nvPr/>
        </p:nvCxnSpPr>
        <p:spPr>
          <a:xfrm rot="10800000">
            <a:off x="6678252" y="1703350"/>
            <a:ext cx="889200" cy="2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3"/>
          <p:cNvSpPr/>
          <p:nvPr/>
        </p:nvSpPr>
        <p:spPr>
          <a:xfrm>
            <a:off x="7567452" y="2353750"/>
            <a:ext cx="1347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cxnSp>
        <p:nvCxnSpPr>
          <p:cNvPr id="380" name="Google Shape;380;p33"/>
          <p:cNvCxnSpPr>
            <a:stCxn id="379" idx="2"/>
            <a:endCxn id="368" idx="3"/>
          </p:cNvCxnSpPr>
          <p:nvPr/>
        </p:nvCxnSpPr>
        <p:spPr>
          <a:xfrm rot="10800000">
            <a:off x="6678252" y="1703350"/>
            <a:ext cx="889200" cy="901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3"/>
          <p:cNvSpPr/>
          <p:nvPr/>
        </p:nvSpPr>
        <p:spPr>
          <a:xfrm>
            <a:off x="3448225" y="126320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endParaRPr/>
          </a:p>
        </p:txBody>
      </p:sp>
      <p:cxnSp>
        <p:nvCxnSpPr>
          <p:cNvPr id="382" name="Google Shape;382;p33"/>
          <p:cNvCxnSpPr>
            <a:stCxn id="368" idx="1"/>
            <a:endCxn id="381" idx="3"/>
          </p:cNvCxnSpPr>
          <p:nvPr/>
        </p:nvCxnSpPr>
        <p:spPr>
          <a:xfrm rot="10800000">
            <a:off x="4491454" y="1438350"/>
            <a:ext cx="588900" cy="264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3"/>
          <p:cNvCxnSpPr>
            <a:stCxn id="381" idx="0"/>
            <a:endCxn id="347" idx="3"/>
          </p:cNvCxnSpPr>
          <p:nvPr/>
        </p:nvCxnSpPr>
        <p:spPr>
          <a:xfrm rot="10800000">
            <a:off x="3205675" y="1193600"/>
            <a:ext cx="764100" cy="69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3"/>
          <p:cNvSpPr txBox="1"/>
          <p:nvPr/>
        </p:nvSpPr>
        <p:spPr>
          <a:xfrm>
            <a:off x="3289925" y="888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4585325" y="1269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</a:t>
            </a:r>
            <a:endParaRPr/>
          </a:p>
        </p:txBody>
      </p:sp>
      <p:sp>
        <p:nvSpPr>
          <p:cNvPr id="391" name="Google Shape;391;p34"/>
          <p:cNvSpPr txBox="1"/>
          <p:nvPr>
            <p:ph idx="1" type="body"/>
          </p:nvPr>
        </p:nvSpPr>
        <p:spPr>
          <a:xfrm>
            <a:off x="311700" y="1190125"/>
            <a:ext cx="85206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&lt;실무사례&gt; 를 </a:t>
            </a:r>
            <a:r>
              <a:rPr lang="ko"/>
              <a:t>ER 도형 (ERD) 로 구성하기    </a:t>
            </a:r>
            <a:r>
              <a:rPr lang="ko" sz="1200"/>
              <a:t>(기사 10’ 4월)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&lt;실무사례&gt;</a:t>
            </a:r>
            <a:br>
              <a:rPr lang="ko"/>
            </a:br>
            <a:r>
              <a:rPr lang="ko"/>
              <a:t>한국대학교에서 사용하게 될 학사 관리 시스템에 관한 데이터베이스 설계를 의뢰 받고, 요구 사항을 정리한 후 이를 바탕으로 ER 도형(ERD) 를 그린다.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311700" y="175125"/>
            <a:ext cx="8520600" cy="4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[요구사항]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한국 대학교의 주된 구성원은 학생과 교수이다.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학생은 고유의 학번이 부여되며, 추가로 주민등록번호, 이름, 주소, 전화번호, 학년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교수는 고유의 교수번호가 부여되며, 추가로 주민등록번호, 이름, 주소, 전화번호, 직위, 임용년도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학생과 교수는 하나의 학과에만 소속될 수 있으나 하나의 학과에는 여러 명의 학생과 교수가 소속되어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학과는 고유의 학과번호가 부여되며, 추가로 학과명, 사무실, 전화번호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강좌는 고유의 강좌번호가 부여되며, 추가로 강좌명, 학점수, 연도, 학기, 강읙실, 수강인원 등의 정보를 가진다.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강좌는 한 명의 교수가 강의하고, 한 교수는 여러 강좌를 강의할수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한 학생은 하나 이상의 강좌를 수강할수 있다.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각 학생이 수강한 과목에 대해서 성적이 부여된다.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6"/>
          <p:cNvPicPr preferRelativeResize="0"/>
          <p:nvPr/>
        </p:nvPicPr>
        <p:blipFill rotWithShape="1">
          <a:blip r:embed="rId3">
            <a:alphaModFix/>
          </a:blip>
          <a:srcRect b="0" l="12203" r="0" t="11777"/>
          <a:stretch/>
        </p:blipFill>
        <p:spPr>
          <a:xfrm>
            <a:off x="311700" y="151030"/>
            <a:ext cx="8832298" cy="499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/>
          <p:nvPr/>
        </p:nvSpPr>
        <p:spPr>
          <a:xfrm>
            <a:off x="1226779" y="15032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</a:t>
            </a: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1351667" y="915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687300" y="11005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학번</a:t>
            </a:r>
            <a:endParaRPr u="sng"/>
          </a:p>
        </p:txBody>
      </p:sp>
      <p:cxnSp>
        <p:nvCxnSpPr>
          <p:cNvPr id="409" name="Google Shape;409;p37"/>
          <p:cNvCxnSpPr>
            <a:stCxn id="408" idx="4"/>
            <a:endCxn id="406" idx="0"/>
          </p:cNvCxnSpPr>
          <p:nvPr/>
        </p:nvCxnSpPr>
        <p:spPr>
          <a:xfrm>
            <a:off x="981750" y="611650"/>
            <a:ext cx="1044000" cy="891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7" idx="4"/>
            <a:endCxn id="406" idx="0"/>
          </p:cNvCxnSpPr>
          <p:nvPr/>
        </p:nvCxnSpPr>
        <p:spPr>
          <a:xfrm>
            <a:off x="1883417" y="593100"/>
            <a:ext cx="1422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2494678" y="91500"/>
            <a:ext cx="5889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412" name="Google Shape;412;p37"/>
          <p:cNvCxnSpPr>
            <a:stCxn id="411" idx="4"/>
            <a:endCxn id="406" idx="0"/>
          </p:cNvCxnSpPr>
          <p:nvPr/>
        </p:nvCxnSpPr>
        <p:spPr>
          <a:xfrm flipH="1">
            <a:off x="2025628" y="593100"/>
            <a:ext cx="763500" cy="91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7"/>
          <p:cNvSpPr/>
          <p:nvPr/>
        </p:nvSpPr>
        <p:spPr>
          <a:xfrm>
            <a:off x="99850" y="67735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학년</a:t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99850" y="1066075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99850" y="1454800"/>
            <a:ext cx="698700" cy="36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416" name="Google Shape;416;p37"/>
          <p:cNvCxnSpPr>
            <a:stCxn id="413" idx="6"/>
            <a:endCxn id="406" idx="1"/>
          </p:cNvCxnSpPr>
          <p:nvPr/>
        </p:nvCxnSpPr>
        <p:spPr>
          <a:xfrm>
            <a:off x="798550" y="860200"/>
            <a:ext cx="428100" cy="8667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7"/>
          <p:cNvCxnSpPr>
            <a:stCxn id="414" idx="6"/>
            <a:endCxn id="406" idx="1"/>
          </p:cNvCxnSpPr>
          <p:nvPr/>
        </p:nvCxnSpPr>
        <p:spPr>
          <a:xfrm>
            <a:off x="798550" y="1248925"/>
            <a:ext cx="428100" cy="478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7"/>
          <p:cNvCxnSpPr>
            <a:stCxn id="415" idx="6"/>
            <a:endCxn id="406" idx="1"/>
          </p:cNvCxnSpPr>
          <p:nvPr/>
        </p:nvCxnSpPr>
        <p:spPr>
          <a:xfrm>
            <a:off x="798550" y="1637650"/>
            <a:ext cx="428100" cy="89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7"/>
          <p:cNvSpPr/>
          <p:nvPr/>
        </p:nvSpPr>
        <p:spPr>
          <a:xfrm>
            <a:off x="5080354" y="155565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</a:t>
            </a: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5347492" y="1757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강좌명</a:t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4241600" y="175750"/>
            <a:ext cx="957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강좌번호</a:t>
            </a:r>
            <a:endParaRPr u="sng"/>
          </a:p>
        </p:txBody>
      </p:sp>
      <p:cxnSp>
        <p:nvCxnSpPr>
          <p:cNvPr id="422" name="Google Shape;422;p37"/>
          <p:cNvCxnSpPr>
            <a:stCxn id="421" idx="4"/>
            <a:endCxn id="419" idx="0"/>
          </p:cNvCxnSpPr>
          <p:nvPr/>
        </p:nvCxnSpPr>
        <p:spPr>
          <a:xfrm>
            <a:off x="4720400" y="677350"/>
            <a:ext cx="115890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7"/>
          <p:cNvCxnSpPr>
            <a:stCxn id="420" idx="4"/>
            <a:endCxn id="419" idx="0"/>
          </p:cNvCxnSpPr>
          <p:nvPr/>
        </p:nvCxnSpPr>
        <p:spPr>
          <a:xfrm>
            <a:off x="5879242" y="677350"/>
            <a:ext cx="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6410992" y="22535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학점수</a:t>
            </a:r>
            <a:endParaRPr/>
          </a:p>
        </p:txBody>
      </p:sp>
      <p:cxnSp>
        <p:nvCxnSpPr>
          <p:cNvPr id="425" name="Google Shape;425;p37"/>
          <p:cNvCxnSpPr>
            <a:stCxn id="424" idx="4"/>
            <a:endCxn id="419" idx="0"/>
          </p:cNvCxnSpPr>
          <p:nvPr/>
        </p:nvCxnSpPr>
        <p:spPr>
          <a:xfrm flipH="1">
            <a:off x="5879242" y="726950"/>
            <a:ext cx="1063500" cy="82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37"/>
          <p:cNvSpPr/>
          <p:nvPr/>
        </p:nvSpPr>
        <p:spPr>
          <a:xfrm>
            <a:off x="7643650" y="2284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수강인원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7698874" y="813475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강의실</a:t>
            </a:r>
            <a:endParaRPr/>
          </a:p>
        </p:txBody>
      </p:sp>
      <p:cxnSp>
        <p:nvCxnSpPr>
          <p:cNvPr id="428" name="Google Shape;428;p37"/>
          <p:cNvCxnSpPr>
            <a:stCxn id="426" idx="2"/>
            <a:endCxn id="419" idx="3"/>
          </p:cNvCxnSpPr>
          <p:nvPr/>
        </p:nvCxnSpPr>
        <p:spPr>
          <a:xfrm flipH="1">
            <a:off x="6678250" y="479200"/>
            <a:ext cx="965400" cy="1300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7"/>
          <p:cNvCxnSpPr>
            <a:stCxn id="427" idx="2"/>
            <a:endCxn id="419" idx="3"/>
          </p:cNvCxnSpPr>
          <p:nvPr/>
        </p:nvCxnSpPr>
        <p:spPr>
          <a:xfrm flipH="1">
            <a:off x="6678274" y="1064275"/>
            <a:ext cx="1020600" cy="715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7"/>
          <p:cNvSpPr/>
          <p:nvPr/>
        </p:nvSpPr>
        <p:spPr>
          <a:xfrm>
            <a:off x="7861572" y="1439500"/>
            <a:ext cx="12522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</a:t>
            </a:r>
            <a:endParaRPr/>
          </a:p>
        </p:txBody>
      </p:sp>
      <p:cxnSp>
        <p:nvCxnSpPr>
          <p:cNvPr id="431" name="Google Shape;431;p37"/>
          <p:cNvCxnSpPr>
            <a:stCxn id="430" idx="2"/>
            <a:endCxn id="419" idx="3"/>
          </p:cNvCxnSpPr>
          <p:nvPr/>
        </p:nvCxnSpPr>
        <p:spPr>
          <a:xfrm flipH="1">
            <a:off x="6678072" y="1690300"/>
            <a:ext cx="1183500" cy="891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7"/>
          <p:cNvSpPr/>
          <p:nvPr/>
        </p:nvSpPr>
        <p:spPr>
          <a:xfrm>
            <a:off x="1226779" y="27986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1111538" y="35967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07475" y="362465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학과번호</a:t>
            </a:r>
            <a:endParaRPr u="sng"/>
          </a:p>
        </p:txBody>
      </p:sp>
      <p:cxnSp>
        <p:nvCxnSpPr>
          <p:cNvPr id="435" name="Google Shape;435;p37"/>
          <p:cNvCxnSpPr>
            <a:stCxn id="434" idx="0"/>
            <a:endCxn id="432" idx="2"/>
          </p:cNvCxnSpPr>
          <p:nvPr/>
        </p:nvCxnSpPr>
        <p:spPr>
          <a:xfrm flipH="1" rot="10800000">
            <a:off x="555825" y="3246050"/>
            <a:ext cx="14700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7"/>
          <p:cNvCxnSpPr>
            <a:stCxn id="433" idx="0"/>
            <a:endCxn id="432" idx="2"/>
          </p:cNvCxnSpPr>
          <p:nvPr/>
        </p:nvCxnSpPr>
        <p:spPr>
          <a:xfrm flipH="1" rot="10800000">
            <a:off x="1568588" y="3246300"/>
            <a:ext cx="457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7"/>
          <p:cNvSpPr/>
          <p:nvPr/>
        </p:nvSpPr>
        <p:spPr>
          <a:xfrm>
            <a:off x="2094116" y="35967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사무실</a:t>
            </a:r>
            <a:endParaRPr/>
          </a:p>
        </p:txBody>
      </p:sp>
      <p:cxnSp>
        <p:nvCxnSpPr>
          <p:cNvPr id="438" name="Google Shape;438;p37"/>
          <p:cNvCxnSpPr>
            <a:stCxn id="437" idx="0"/>
            <a:endCxn id="432" idx="2"/>
          </p:cNvCxnSpPr>
          <p:nvPr/>
        </p:nvCxnSpPr>
        <p:spPr>
          <a:xfrm rot="10800000">
            <a:off x="2025566" y="3246300"/>
            <a:ext cx="5256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7"/>
          <p:cNvSpPr/>
          <p:nvPr/>
        </p:nvSpPr>
        <p:spPr>
          <a:xfrm>
            <a:off x="3076704" y="35967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학과명</a:t>
            </a:r>
            <a:endParaRPr/>
          </a:p>
        </p:txBody>
      </p:sp>
      <p:cxnSp>
        <p:nvCxnSpPr>
          <p:cNvPr id="440" name="Google Shape;440;p37"/>
          <p:cNvCxnSpPr>
            <a:stCxn id="439" idx="0"/>
            <a:endCxn id="432" idx="2"/>
          </p:cNvCxnSpPr>
          <p:nvPr/>
        </p:nvCxnSpPr>
        <p:spPr>
          <a:xfrm rot="10800000">
            <a:off x="2025804" y="3246300"/>
            <a:ext cx="1630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/>
          <p:nvPr/>
        </p:nvSpPr>
        <p:spPr>
          <a:xfrm>
            <a:off x="5722579" y="31034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5607338" y="39015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주민등록번호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603275" y="3929450"/>
            <a:ext cx="8967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cxnSp>
        <p:nvCxnSpPr>
          <p:cNvPr id="444" name="Google Shape;444;p37"/>
          <p:cNvCxnSpPr>
            <a:stCxn id="443" idx="0"/>
            <a:endCxn id="441" idx="2"/>
          </p:cNvCxnSpPr>
          <p:nvPr/>
        </p:nvCxnSpPr>
        <p:spPr>
          <a:xfrm flipH="1" rot="10800000">
            <a:off x="5051625" y="3550850"/>
            <a:ext cx="1470000" cy="378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7"/>
          <p:cNvCxnSpPr>
            <a:stCxn id="442" idx="0"/>
            <a:endCxn id="441" idx="2"/>
          </p:cNvCxnSpPr>
          <p:nvPr/>
        </p:nvCxnSpPr>
        <p:spPr>
          <a:xfrm flipH="1" rot="10800000">
            <a:off x="6064388" y="3551100"/>
            <a:ext cx="457200" cy="350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7"/>
          <p:cNvSpPr/>
          <p:nvPr/>
        </p:nvSpPr>
        <p:spPr>
          <a:xfrm>
            <a:off x="6894716" y="3825300"/>
            <a:ext cx="914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cxnSp>
        <p:nvCxnSpPr>
          <p:cNvPr id="447" name="Google Shape;447;p37"/>
          <p:cNvCxnSpPr>
            <a:stCxn id="446" idx="0"/>
            <a:endCxn id="441" idx="2"/>
          </p:cNvCxnSpPr>
          <p:nvPr/>
        </p:nvCxnSpPr>
        <p:spPr>
          <a:xfrm rot="10800000">
            <a:off x="6521366" y="3551100"/>
            <a:ext cx="830400" cy="27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37"/>
          <p:cNvSpPr/>
          <p:nvPr/>
        </p:nvSpPr>
        <p:spPr>
          <a:xfrm>
            <a:off x="7877304" y="37491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cxnSp>
        <p:nvCxnSpPr>
          <p:cNvPr id="449" name="Google Shape;449;p37"/>
          <p:cNvCxnSpPr>
            <a:stCxn id="450" idx="2"/>
            <a:endCxn id="441" idx="3"/>
          </p:cNvCxnSpPr>
          <p:nvPr/>
        </p:nvCxnSpPr>
        <p:spPr>
          <a:xfrm flipH="1">
            <a:off x="7320504" y="2399700"/>
            <a:ext cx="480600" cy="927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7"/>
          <p:cNvSpPr/>
          <p:nvPr/>
        </p:nvSpPr>
        <p:spPr>
          <a:xfrm>
            <a:off x="7801104" y="26823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7801104" y="32157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직위</a:t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7801104" y="2148900"/>
            <a:ext cx="11586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임용연도</a:t>
            </a:r>
            <a:endParaRPr/>
          </a:p>
        </p:txBody>
      </p:sp>
      <p:cxnSp>
        <p:nvCxnSpPr>
          <p:cNvPr id="453" name="Google Shape;453;p37"/>
          <p:cNvCxnSpPr>
            <a:stCxn id="451" idx="2"/>
            <a:endCxn id="441" idx="3"/>
          </p:cNvCxnSpPr>
          <p:nvPr/>
        </p:nvCxnSpPr>
        <p:spPr>
          <a:xfrm flipH="1">
            <a:off x="7320504" y="2933100"/>
            <a:ext cx="480600" cy="394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7"/>
          <p:cNvCxnSpPr>
            <a:stCxn id="452" idx="2"/>
            <a:endCxn id="441" idx="3"/>
          </p:cNvCxnSpPr>
          <p:nvPr/>
        </p:nvCxnSpPr>
        <p:spPr>
          <a:xfrm rot="10800000">
            <a:off x="7320504" y="3327300"/>
            <a:ext cx="480600" cy="139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7"/>
          <p:cNvCxnSpPr>
            <a:stCxn id="448" idx="1"/>
            <a:endCxn id="441" idx="3"/>
          </p:cNvCxnSpPr>
          <p:nvPr/>
        </p:nvCxnSpPr>
        <p:spPr>
          <a:xfrm rot="10800000">
            <a:off x="7320377" y="3327258"/>
            <a:ext cx="726600" cy="495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7"/>
          <p:cNvSpPr/>
          <p:nvPr/>
        </p:nvSpPr>
        <p:spPr>
          <a:xfrm>
            <a:off x="1315825" y="21014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소속1</a:t>
            </a:r>
            <a:endParaRPr/>
          </a:p>
        </p:txBody>
      </p:sp>
      <p:cxnSp>
        <p:nvCxnSpPr>
          <p:cNvPr id="457" name="Google Shape;457;p37"/>
          <p:cNvCxnSpPr>
            <a:endCxn id="456" idx="2"/>
          </p:cNvCxnSpPr>
          <p:nvPr/>
        </p:nvCxnSpPr>
        <p:spPr>
          <a:xfrm rot="10800000">
            <a:off x="1989175" y="24518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7"/>
          <p:cNvSpPr txBox="1"/>
          <p:nvPr/>
        </p:nvSpPr>
        <p:spPr>
          <a:xfrm>
            <a:off x="2223125" y="1879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9" name="Google Shape;459;p37"/>
          <p:cNvCxnSpPr>
            <a:stCxn id="456" idx="0"/>
          </p:cNvCxnSpPr>
          <p:nvPr/>
        </p:nvCxnSpPr>
        <p:spPr>
          <a:xfrm flipH="1" rot="10800000">
            <a:off x="1989175" y="1950800"/>
            <a:ext cx="36600" cy="1506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7"/>
          <p:cNvSpPr txBox="1"/>
          <p:nvPr/>
        </p:nvSpPr>
        <p:spPr>
          <a:xfrm>
            <a:off x="2223125" y="24890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3166225" y="274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3678025" y="29396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소속2</a:t>
            </a:r>
            <a:endParaRPr/>
          </a:p>
        </p:txBody>
      </p:sp>
      <p:cxnSp>
        <p:nvCxnSpPr>
          <p:cNvPr id="463" name="Google Shape;463;p37"/>
          <p:cNvCxnSpPr>
            <a:stCxn id="462" idx="1"/>
          </p:cNvCxnSpPr>
          <p:nvPr/>
        </p:nvCxnSpPr>
        <p:spPr>
          <a:xfrm rot="10800000">
            <a:off x="2824525" y="3022400"/>
            <a:ext cx="853500" cy="92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>
            <a:endCxn id="462" idx="3"/>
          </p:cNvCxnSpPr>
          <p:nvPr/>
        </p:nvCxnSpPr>
        <p:spPr>
          <a:xfrm rot="10800000">
            <a:off x="5024725" y="3114800"/>
            <a:ext cx="697800" cy="212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7"/>
          <p:cNvSpPr txBox="1"/>
          <p:nvPr/>
        </p:nvSpPr>
        <p:spPr>
          <a:xfrm>
            <a:off x="5423525" y="3022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5811625" y="2406200"/>
            <a:ext cx="13467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cxnSp>
        <p:nvCxnSpPr>
          <p:cNvPr id="467" name="Google Shape;467;p37"/>
          <p:cNvCxnSpPr>
            <a:endCxn id="466" idx="2"/>
          </p:cNvCxnSpPr>
          <p:nvPr/>
        </p:nvCxnSpPr>
        <p:spPr>
          <a:xfrm rot="10800000">
            <a:off x="6484975" y="2756600"/>
            <a:ext cx="36600" cy="3468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7"/>
          <p:cNvSpPr txBox="1"/>
          <p:nvPr/>
        </p:nvSpPr>
        <p:spPr>
          <a:xfrm>
            <a:off x="6414125" y="2031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9" name="Google Shape;469;p37"/>
          <p:cNvCxnSpPr>
            <a:stCxn id="466" idx="0"/>
          </p:cNvCxnSpPr>
          <p:nvPr/>
        </p:nvCxnSpPr>
        <p:spPr>
          <a:xfrm rot="10800000">
            <a:off x="5879275" y="2003300"/>
            <a:ext cx="605700" cy="4029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7"/>
          <p:cNvSpPr txBox="1"/>
          <p:nvPr/>
        </p:nvSpPr>
        <p:spPr>
          <a:xfrm>
            <a:off x="6718925" y="279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1" name="Google Shape;471;p37"/>
          <p:cNvCxnSpPr/>
          <p:nvPr/>
        </p:nvCxnSpPr>
        <p:spPr>
          <a:xfrm>
            <a:off x="4720400" y="677350"/>
            <a:ext cx="1158900" cy="8784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7"/>
          <p:cNvSpPr/>
          <p:nvPr/>
        </p:nvSpPr>
        <p:spPr>
          <a:xfrm>
            <a:off x="3295825" y="1568000"/>
            <a:ext cx="1043100" cy="3504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</a:t>
            </a:r>
            <a:endParaRPr/>
          </a:p>
        </p:txBody>
      </p:sp>
      <p:cxnSp>
        <p:nvCxnSpPr>
          <p:cNvPr id="473" name="Google Shape;473;p37"/>
          <p:cNvCxnSpPr>
            <a:endCxn id="472" idx="3"/>
          </p:cNvCxnSpPr>
          <p:nvPr/>
        </p:nvCxnSpPr>
        <p:spPr>
          <a:xfrm rot="10800000">
            <a:off x="4338925" y="1743200"/>
            <a:ext cx="741300" cy="363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7"/>
          <p:cNvCxnSpPr>
            <a:stCxn id="472" idx="1"/>
          </p:cNvCxnSpPr>
          <p:nvPr/>
        </p:nvCxnSpPr>
        <p:spPr>
          <a:xfrm rot="10800000">
            <a:off x="2824525" y="1727000"/>
            <a:ext cx="471300" cy="162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7"/>
          <p:cNvSpPr txBox="1"/>
          <p:nvPr/>
        </p:nvSpPr>
        <p:spPr>
          <a:xfrm>
            <a:off x="29851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4661525" y="14222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현실세계 와 데이터베이스 사이 모델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76225"/>
            <a:ext cx="862254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모델링의 3가지 요소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266325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업무가 관여하는 어떤 것(Things,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: Entity)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어떤 것이 가지는 성격, </a:t>
            </a:r>
            <a:r>
              <a:rPr b="1" lang="ko">
                <a:solidFill>
                  <a:srgbClr val="0000FF"/>
                </a:solidFill>
              </a:rPr>
              <a:t>속성 </a:t>
            </a:r>
            <a:r>
              <a:rPr lang="ko"/>
              <a:t>(Attributes)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3) 업무가 관여하는 어떤 것 간의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(Relationships)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28075" y="3076975"/>
            <a:ext cx="7785600" cy="123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ex)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‘이름’,  ‘학생번호’, ‘담당교수번호’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교수(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개체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) 에는 ‘교수번호’ , ‘이름’,  등의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속성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을 갖고 있다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학생 개체의 의 ‘담당교수번호’   교수개체의 ‘교수번호’는 서로 연결된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를 갖고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Model : (Entity - Ralationship Model)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‘개념적 데이터 모델’  중 대표적인 모델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1976년 피터 챈(Peter Chen) 의 의해 제안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데이터의  </a:t>
            </a:r>
            <a:r>
              <a:rPr b="1" lang="ko">
                <a:solidFill>
                  <a:srgbClr val="0000FF"/>
                </a:solidFill>
              </a:rPr>
              <a:t>개체</a:t>
            </a:r>
            <a:r>
              <a:rPr lang="ko"/>
              <a:t>(Entity), </a:t>
            </a:r>
            <a:r>
              <a:rPr b="1" lang="ko">
                <a:solidFill>
                  <a:srgbClr val="0000FF"/>
                </a:solidFill>
              </a:rPr>
              <a:t>속성</a:t>
            </a:r>
            <a:r>
              <a:rPr lang="ko"/>
              <a:t>(Attritube), </a:t>
            </a:r>
            <a:r>
              <a:rPr b="1" lang="ko">
                <a:solidFill>
                  <a:srgbClr val="0000FF"/>
                </a:solidFill>
              </a:rPr>
              <a:t>관계</a:t>
            </a:r>
            <a:r>
              <a:rPr lang="ko"/>
              <a:t>(Relationship) 에 대해 용이하게 표현할 수 있는  </a:t>
            </a:r>
            <a:r>
              <a:rPr b="1" lang="ko">
                <a:solidFill>
                  <a:srgbClr val="9900FF"/>
                </a:solidFill>
              </a:rPr>
              <a:t>ERD</a:t>
            </a:r>
            <a:r>
              <a:rPr lang="ko"/>
              <a:t>(Entity - Ralationship Diagram) 정의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 모델을 표현하는 도형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35279" y="9452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586986" y="1582253"/>
            <a:ext cx="1538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601704" y="2225094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01704" y="2853247"/>
            <a:ext cx="15168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   </a:t>
            </a:r>
            <a:endParaRPr u="sng"/>
          </a:p>
        </p:txBody>
      </p:sp>
      <p:sp>
        <p:nvSpPr>
          <p:cNvPr id="117" name="Google Shape;117;p18"/>
          <p:cNvSpPr/>
          <p:nvPr/>
        </p:nvSpPr>
        <p:spPr>
          <a:xfrm>
            <a:off x="1981503" y="3466713"/>
            <a:ext cx="8148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2575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68710" y="3520625"/>
            <a:ext cx="9156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>
            <a:stCxn id="118" idx="3"/>
            <a:endCxn id="117" idx="1"/>
          </p:cNvCxnSpPr>
          <p:nvPr/>
        </p:nvCxnSpPr>
        <p:spPr>
          <a:xfrm flipH="1" rot="10800000">
            <a:off x="1608175" y="3736625"/>
            <a:ext cx="373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625225" y="4354025"/>
            <a:ext cx="147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stCxn id="117" idx="3"/>
            <a:endCxn id="119" idx="1"/>
          </p:cNvCxnSpPr>
          <p:nvPr/>
        </p:nvCxnSpPr>
        <p:spPr>
          <a:xfrm>
            <a:off x="2796303" y="3736713"/>
            <a:ext cx="372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4469325" y="930350"/>
            <a:ext cx="2207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 (Entity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545525" y="1616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관계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타입 (Relationship Type)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45525" y="21495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(Attribute)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45525" y="28353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기본키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속성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1930025" y="3211025"/>
            <a:ext cx="8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4621725" y="35211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 간 관계    1:1, 1:N,   N:M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97925" y="4130750"/>
            <a:ext cx="346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개체타입과 속성 연결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136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32875" y="34444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75" y="152400"/>
            <a:ext cx="6693312" cy="46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964075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381550" y="1304375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40225"/>
            <a:ext cx="7203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예)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Occurence  / Cardinality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개체를 개체 </a:t>
            </a:r>
            <a:r>
              <a:rPr lang="ko">
                <a:solidFill>
                  <a:srgbClr val="0000FF"/>
                </a:solidFill>
              </a:rPr>
              <a:t>어커런스 (Entity Occurence) </a:t>
            </a:r>
            <a:r>
              <a:rPr lang="ko"/>
              <a:t>라 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‘관계’ 에 참여하는 개체타입 의 </a:t>
            </a:r>
            <a:r>
              <a:rPr b="1" lang="ko"/>
              <a:t>‘개수’</a:t>
            </a:r>
            <a:r>
              <a:rPr lang="ko"/>
              <a:t> 에 대한 </a:t>
            </a:r>
            <a:r>
              <a:rPr lang="ko">
                <a:solidFill>
                  <a:srgbClr val="0000FF"/>
                </a:solidFill>
              </a:rPr>
              <a:t>대응 카디널리티 (Cardinality) </a:t>
            </a:r>
            <a:r>
              <a:rPr lang="ko"/>
              <a:t>를 갖는다.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대응 카디널리티에 따른 관계의 종류는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1:1 관계</a:t>
            </a:r>
            <a:r>
              <a:rPr lang="ko"/>
              <a:t>   /  </a:t>
            </a:r>
            <a:r>
              <a:rPr b="1" lang="ko"/>
              <a:t>1:N 관계</a:t>
            </a:r>
            <a:r>
              <a:rPr lang="ko"/>
              <a:t>  / </a:t>
            </a:r>
            <a:r>
              <a:rPr b="1" lang="ko"/>
              <a:t>N:M 관계</a:t>
            </a:r>
            <a:r>
              <a:rPr lang="ko"/>
              <a:t>  가 있다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(그 밖에도 ISA 관계 등이 있으나 본 커리에서는 생략)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1:1 관계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66325"/>
            <a:ext cx="8520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관계에 참여하고 있는 두 개체 타입이 모두 하나씩의 개체 어커런스를 갖는 관계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4553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601971" y="2523400"/>
            <a:ext cx="1346700" cy="540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7326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349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교수번호</a:t>
            </a:r>
            <a:endParaRPr u="sng"/>
          </a:p>
        </p:txBody>
      </p:sp>
      <p:sp>
        <p:nvSpPr>
          <p:cNvPr id="156" name="Google Shape;156;p21"/>
          <p:cNvSpPr/>
          <p:nvPr/>
        </p:nvSpPr>
        <p:spPr>
          <a:xfrm>
            <a:off x="29518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학과</a:t>
            </a:r>
            <a:endParaRPr/>
          </a:p>
        </p:txBody>
      </p:sp>
      <p:cxnSp>
        <p:nvCxnSpPr>
          <p:cNvPr id="157" name="Google Shape;157;p21"/>
          <p:cNvCxnSpPr>
            <a:stCxn id="155" idx="4"/>
            <a:endCxn id="152" idx="0"/>
          </p:cNvCxnSpPr>
          <p:nvPr/>
        </p:nvCxnSpPr>
        <p:spPr>
          <a:xfrm>
            <a:off x="1056450" y="2288050"/>
            <a:ext cx="11979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4" idx="4"/>
            <a:endCxn id="152" idx="0"/>
          </p:cNvCxnSpPr>
          <p:nvPr/>
        </p:nvCxnSpPr>
        <p:spPr>
          <a:xfrm flipH="1">
            <a:off x="2254217" y="2269500"/>
            <a:ext cx="102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56" idx="4"/>
            <a:endCxn id="152" idx="0"/>
          </p:cNvCxnSpPr>
          <p:nvPr/>
        </p:nvCxnSpPr>
        <p:spPr>
          <a:xfrm flipH="1">
            <a:off x="2254217" y="2269500"/>
            <a:ext cx="12294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5341579" y="2570000"/>
            <a:ext cx="1597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228467" y="1767900"/>
            <a:ext cx="10635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과목이름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030700" y="1786450"/>
            <a:ext cx="1043100" cy="50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과목번호</a:t>
            </a:r>
            <a:endParaRPr u="sng"/>
          </a:p>
        </p:txBody>
      </p:sp>
      <p:cxnSp>
        <p:nvCxnSpPr>
          <p:cNvPr id="163" name="Google Shape;163;p21"/>
          <p:cNvCxnSpPr>
            <a:stCxn id="162" idx="4"/>
            <a:endCxn id="160" idx="0"/>
          </p:cNvCxnSpPr>
          <p:nvPr/>
        </p:nvCxnSpPr>
        <p:spPr>
          <a:xfrm>
            <a:off x="5552250" y="2288050"/>
            <a:ext cx="588300" cy="2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61" idx="4"/>
            <a:endCxn id="160" idx="0"/>
          </p:cNvCxnSpPr>
          <p:nvPr/>
        </p:nvCxnSpPr>
        <p:spPr>
          <a:xfrm flipH="1">
            <a:off x="6140417" y="2269500"/>
            <a:ext cx="6198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52" idx="3"/>
            <a:endCxn id="153" idx="1"/>
          </p:cNvCxnSpPr>
          <p:nvPr/>
        </p:nvCxnSpPr>
        <p:spPr>
          <a:xfrm flipH="1" rot="10800000">
            <a:off x="3053179" y="2793500"/>
            <a:ext cx="548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2138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21"/>
          <p:cNvCxnSpPr>
            <a:stCxn id="153" idx="3"/>
            <a:endCxn id="160" idx="1"/>
          </p:cNvCxnSpPr>
          <p:nvPr/>
        </p:nvCxnSpPr>
        <p:spPr>
          <a:xfrm>
            <a:off x="4948671" y="2793400"/>
            <a:ext cx="393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 txBox="1"/>
          <p:nvPr/>
        </p:nvSpPr>
        <p:spPr>
          <a:xfrm>
            <a:off x="5042675" y="2453800"/>
            <a:ext cx="291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65075" y="3290725"/>
            <a:ext cx="7401900" cy="10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‘교수’ 와 ‘과목’ 간에는 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1:1 강의 관계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왼쪽의 ERD 는 ‘한명의 교수’ 는 ‘한 과목’ 만 강의할수 있고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‘한 과목’ 은 ‘한명의 교수’ 에 의해서만 강의가 이루어짐.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