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7086A3-5C8E-4346-9787-25C7C9B8616D}">
  <a:tblStyle styleId="{8E7086A3-5C8E-4346-9787-25C7C9B86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ileen93.tistory.com/17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4fb29c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4fb29c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4fb29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b4fb29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4fb29c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4fb29c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b3b8c8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b3b8c8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b3b8c8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b3b8c8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0ae24da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0ae24da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b3b8c8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b3b8c8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b4fb29c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b4fb29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b3b8c8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b3b8c8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4fb29c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b4fb29c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3b8c8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3b8c8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b4fb29c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b4fb29c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4fb29c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b4fb29c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b3b8c8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b3b8c8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4fb29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b4fb29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4fb29c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b4fb29c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b4fb29c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b4fb29c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b3b8c88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9b3b8c8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9b3b8c88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9b3b8c8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9b3b8c88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9b3b8c88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4fb29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4fb29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참고 : </a:t>
            </a:r>
            <a:r>
              <a:rPr lang="ko" u="sng">
                <a:solidFill>
                  <a:srgbClr val="CCCCCC"/>
                </a:solidFill>
                <a:hlinkClick r:id="rId2"/>
              </a:rPr>
              <a:t>http://aileen93.tistory.com/17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b3b8c8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b3b8c8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b3b8c8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b3b8c8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4fb2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4fb2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4fb29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4fb29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b3b8c8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b3b8c8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b3b8c8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b3b8c8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cd/B28359_01/server.111/b28318/datatype.htm#CNCPT012" TargetMode="External"/><Relationship Id="rId4" Type="http://schemas.openxmlformats.org/officeDocument/2006/relationships/hyperlink" Target="https://docs.oracle.com/cd/B19306_01/server.102/b14237/limits001.htm#i28790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SQL 기초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접속, 사용자, 테이블</a:t>
            </a:r>
            <a:br>
              <a:rPr lang="ko"/>
            </a:br>
            <a:r>
              <a:rPr lang="ko"/>
              <a:t>DDL</a:t>
            </a:r>
            <a:br>
              <a:rPr lang="ko"/>
            </a:b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비밀번호 변경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797350"/>
            <a:ext cx="85206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USER scott IDENTIFIED BY tiger12;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scott 사용자의 비밀번호를 tiger12 로 변경.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675" y="2917025"/>
            <a:ext cx="4808400" cy="1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39775" y="3404050"/>
            <a:ext cx="2435100" cy="892800"/>
          </a:xfrm>
          <a:prstGeom prst="rightArrowCallout">
            <a:avLst>
              <a:gd fmla="val 24579" name="adj1"/>
              <a:gd fmla="val 25000" name="adj2"/>
              <a:gd fmla="val 19117" name="adj3"/>
              <a:gd fmla="val 78488" name="adj4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 와 system 계정에 대한 비밀번호도 이와 같이 변경 가능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47650" y="1152425"/>
            <a:ext cx="5723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ALTER USER </a:t>
            </a:r>
            <a:r>
              <a:rPr i="1" lang="ko">
                <a:solidFill>
                  <a:srgbClr val="434343"/>
                </a:solidFill>
              </a:rPr>
              <a:t>[사용자 아이디] </a:t>
            </a:r>
            <a:r>
              <a:rPr b="1" lang="ko"/>
              <a:t>IDENTIFIED BY </a:t>
            </a:r>
            <a:r>
              <a:rPr i="1" lang="ko"/>
              <a:t>[비밀번호]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삭제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2503475"/>
            <a:ext cx="8520600" cy="20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 DROP USER scott CASCADE;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해당 사용자가 사용하던 모든 데이터베이스 객체들(table 등) 모두 삭제 되어 </a:t>
            </a:r>
            <a:r>
              <a:rPr lang="ko">
                <a:solidFill>
                  <a:srgbClr val="FF0000"/>
                </a:solidFill>
              </a:rPr>
              <a:t>복구불가하니 주의!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DROP USER </a:t>
            </a:r>
            <a:r>
              <a:rPr i="1" lang="ko">
                <a:solidFill>
                  <a:srgbClr val="434343"/>
                </a:solidFill>
              </a:rPr>
              <a:t>[사용자 아이디] </a:t>
            </a:r>
            <a:r>
              <a:rPr b="1" lang="ko"/>
              <a:t>CASCADE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 </a:t>
            </a:r>
            <a:r>
              <a:rPr lang="ko"/>
              <a:t> 계정으로 접속 전환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2168000"/>
            <a:ext cx="85206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CONN scott/tiger;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CONN system/1234;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3463100"/>
            <a:ext cx="8520600" cy="80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커맨드 라인에서 DB 접속시 show user 명령어를 통해 틈틈히 ‘현재 접속 계정’ 확인하세요.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CONN </a:t>
            </a:r>
            <a:r>
              <a:rPr i="1" lang="ko">
                <a:solidFill>
                  <a:srgbClr val="434343"/>
                </a:solidFill>
              </a:rPr>
              <a:t>[사용자 아이디] </a:t>
            </a:r>
            <a:r>
              <a:rPr b="1" i="1" lang="ko"/>
              <a:t>/</a:t>
            </a:r>
            <a:r>
              <a:rPr b="1" lang="ko"/>
              <a:t> </a:t>
            </a:r>
            <a:r>
              <a:rPr i="1" lang="ko">
                <a:solidFill>
                  <a:srgbClr val="434343"/>
                </a:solidFill>
              </a:rPr>
              <a:t>[비밀번호]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DBMS 내 사용자 계정목록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이나 sys 계정에서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username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DBA_USERS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혹은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username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ALL_USERS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사용자 계정들을 만들어 보자  ( CREATE USER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 계정들에게  권한 부여 해보자 (GRANT)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 계정들을 오가며 로그인 해보자 ( CONN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계정들을 삭제 해보자 ( DROP USER ) </a:t>
            </a:r>
            <a:r>
              <a:rPr lang="ko" sz="1400">
                <a:solidFill>
                  <a:srgbClr val="FF0000"/>
                </a:solidFill>
              </a:rPr>
              <a:t> [주의: 오라클에 있던 기존 계정은 건들지 말자]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확인해보자.  사용자 목록확인,  사용자 권한 확인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scott 계정에서 table 들을 생성해보겠습니다.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일단 scott 계정으로 접속해주세요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3576400"/>
            <a:ext cx="85206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569600" y="1203550"/>
            <a:ext cx="4724400" cy="28644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CREATE TABLE</a:t>
            </a:r>
            <a:r>
              <a:rPr lang="ko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/>
              <a:t>[테이블이름] </a:t>
            </a:r>
            <a:r>
              <a:rPr b="1" lang="ko" sz="1800"/>
              <a:t>(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</a:t>
            </a:r>
            <a:r>
              <a:rPr i="1" lang="ko" sz="1800"/>
              <a:t>[컬럼이름] [컬럼타입] {제약조건}</a:t>
            </a:r>
            <a:r>
              <a:rPr lang="ko" sz="1800"/>
              <a:t>,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</a:t>
            </a:r>
            <a:r>
              <a:rPr i="1" lang="ko" sz="1800"/>
              <a:t>[컬럼이름] [컬럼타입] {제약조건}</a:t>
            </a:r>
            <a:r>
              <a:rPr lang="ko" sz="1800"/>
              <a:t>,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..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   ..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)</a:t>
            </a:r>
            <a:r>
              <a:rPr lang="ko" sz="1800"/>
              <a:t>;</a:t>
            </a:r>
            <a:endParaRPr i="1" sz="1800">
              <a:solidFill>
                <a:srgbClr val="434343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270850" y="1220975"/>
            <a:ext cx="31767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table 의 column (들) 을 정의한다.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table schema 를 정의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 예제 : 필드 구조 설계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87900" y="1113925"/>
            <a:ext cx="7690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예제) 전화번호 데이터들을 담을 테이블을 정의, 즉 ‘필드 설계’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1602950" y="17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{8E7086A3-5C8E-4346-9787-25C7C9B8616D}</a:tableStyleId>
              </a:tblPr>
              <a:tblGrid>
                <a:gridCol w="1549100"/>
                <a:gridCol w="1327750"/>
                <a:gridCol w="869775"/>
                <a:gridCol w="2630650"/>
              </a:tblGrid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필드명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타입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제약조건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고유식별값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pb_uid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기본키 (PRIMARY KEY)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필수 (NOT NULL)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디폴트값 (DEFAULT)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3105250"/>
            <a:ext cx="8832300" cy="150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</a:t>
            </a:r>
            <a:r>
              <a:rPr lang="ko"/>
              <a:t>제약조건 (Constraint) 들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PRIMARY KEY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/>
              <a:t>-  고유한 키값을 같는 필드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NOT NULL</a:t>
            </a:r>
            <a:r>
              <a:rPr lang="ko"/>
              <a:t>   - 반드시 입력되어야 하는 필드 (즉, NULL로 두어서는 안되는 </a:t>
            </a:r>
            <a:r>
              <a:rPr lang="ko">
                <a:solidFill>
                  <a:srgbClr val="FF0000"/>
                </a:solidFill>
              </a:rPr>
              <a:t>필수요소</a:t>
            </a:r>
            <a:r>
              <a:rPr lang="ko"/>
              <a:t>)</a:t>
            </a:r>
            <a:br>
              <a:rPr lang="ko"/>
            </a:br>
            <a:r>
              <a:rPr b="1" lang="ko"/>
              <a:t>DEFAULT </a:t>
            </a:r>
            <a:r>
              <a:rPr lang="ko"/>
              <a:t> - 입력 안되면 기본값으로 지정된 값이 필드에 저장됨.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6710700" y="1145775"/>
            <a:ext cx="1320900" cy="1284000"/>
          </a:xfrm>
          <a:prstGeom prst="wedgeRoundRectCallout">
            <a:avLst>
              <a:gd fmla="val -142180" name="adj1"/>
              <a:gd fmla="val 2529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컬럼과 컬럼 사이에 콤마(,)  잊지 말자!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417425" y="1209825"/>
            <a:ext cx="5214300" cy="1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TABLE phonebook (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pb_uid NUMBER PRIMARY KEY,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VARCHAR2(10) NOT NULL,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VARCHAR2(14) DEFAULT '010-0000-0000',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memo CLOB,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regDate DATE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커맨드 라인 DB 접속 /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DDL </a:t>
            </a:r>
            <a:r>
              <a:rPr lang="ko"/>
              <a:t>: Data Definition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생성 / 권한 부여,박탈 / 사용자 삭제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CREATE USER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GRANT, REVOKE</a:t>
            </a: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테이블 생성 / 수정 / 삭제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CREATE TABLE, ALTER TABLE, DROP, TABLE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위 생성된 사용자, 테이블 정보 열람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구조 확인: DESC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417425" y="1216875"/>
            <a:ext cx="42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DESC phonebook;</a:t>
            </a:r>
            <a:endParaRPr sz="18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50" y="1783625"/>
            <a:ext cx="7133675" cy="1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3626550" y="1093300"/>
            <a:ext cx="2521200" cy="579900"/>
          </a:xfrm>
          <a:prstGeom prst="wedgeRoundRectCallout">
            <a:avLst>
              <a:gd fmla="val -59156" name="adj1"/>
              <a:gd fmla="val -362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‘스키마’ 확인하세요 ~  바로 이 명령입니다.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279175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생성: CREATE TABLE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279175" y="656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테이블명은 객체를 의미할 수 있는 적절한 이름을 사용한다. 가능한 단수형을 권고한다.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 명은 다른 테이블의 이름과 중복되지 않아야 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한 테이블 내에서는 컬럼명이 중복되게 지정될 수 없다.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 이름을 지정하고 각 컬럼들은 괄호 "( )" 로 묶어 지정한다.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각 컬럼들은 콤마 ","로 구분되고, 테이블 생성문의 끝은 항상 세미콜론 ";"로 끝난다.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컬럼에 대해서는 다른 테이블까지 고려하여 데이터베이스 내에서는 일관성 있게 사용하는 것이 좋다.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 뒤에 데이터 유형은 꼭 지정되어야 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테이블명과 컬럼명은 반드시 문자로 시작해야 하고, 벤더별로 길이에 대한 한계가 있다.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벤더에서 사전에 정의한 예약어(Reserved word)는 쓸 수 없다.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A-Z, a-z, 0-9, _, $, # 문자만 허용된다.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테이블 생성시 대/소문자 구분은 하지 않는다. (기본적으로 테이블이나 컬럼명은 대문자로 만들어진다.)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DATE 유형은 별도로 크기를 지정하지 않는다.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문자 데이터 유형은 반드시 가질 수 있는 최대 길이를 표시해야 한다.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컬럼과 컬럼의 구분은 콤마로 하되, 마지막 컬럼은 콤마를 찍지 않는다.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컬럼에 대한 제약조건이 있으면 CONSTRAINT를 이용하여 추가할 수 있다.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오라클에서 사용하는 필드 데이터 타입 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809125"/>
            <a:ext cx="852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타입 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https://docs.oracle.com/cd/B28359_01/server.111/b28318/datatype.htm#CNCPT012</a:t>
            </a:r>
            <a:br>
              <a:rPr lang="ko"/>
            </a:br>
            <a:r>
              <a:rPr lang="ko"/>
              <a:t>데이터 타입 Limit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https://docs.oracle.com/cd/B19306_01/server.102/b14237/limits001.htm#i287903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입문단계에서 꼭 기억해야할(비교적 많이 다룰) 데이터 타입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593300" y="207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{8E7086A3-5C8E-4346-9787-25C7C9B8616D}</a:tableStyleId>
              </a:tblPr>
              <a:tblGrid>
                <a:gridCol w="1438925"/>
                <a:gridCol w="1933300"/>
                <a:gridCol w="386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타입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정의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VARCHAR2(n)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문자열 데이터 (최대 4K)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CHAR(n)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 문자열 데이터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CLOB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대용량 텍스트  (최대 4G)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NUMBER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NUMBER(p,s)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 : 1 ~ 38    (precision : 유효자리)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 : -84 ~ 127  (scale : 소수점 유효자리)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DATE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 날짜  (시간 데이터도 포함)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이진데이터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BLOB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대용량 이진데이터 (최대 4G)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수정): ALTER ~ MODIFY</a:t>
            </a:r>
            <a:endParaRPr sz="3000"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3861725"/>
            <a:ext cx="36438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변경후 DESC 로 확인해보자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57995" t="72394"/>
          <a:stretch/>
        </p:blipFill>
        <p:spPr>
          <a:xfrm>
            <a:off x="4723225" y="2732450"/>
            <a:ext cx="2093225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537300" y="1174300"/>
            <a:ext cx="3934800" cy="23568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 TABLE</a:t>
            </a:r>
            <a:r>
              <a:rPr lang="ko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</a:t>
            </a:r>
            <a:r>
              <a:rPr lang="ko" sz="17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ko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lang="ko" sz="17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[컬럼이름] [컬럼타입]</a:t>
            </a:r>
            <a:endParaRPr i="1"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[컬럼이름] [컬럼타입]</a:t>
            </a:r>
            <a:endParaRPr i="1"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Consolas"/>
                <a:ea typeface="Consolas"/>
                <a:cs typeface="Consolas"/>
                <a:sym typeface="Consolas"/>
              </a:rPr>
              <a:t>   ..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Consolas"/>
                <a:ea typeface="Consolas"/>
                <a:cs typeface="Consolas"/>
                <a:sym typeface="Consolas"/>
              </a:rPr>
              <a:t>   ..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i="1" sz="1700">
              <a:solidFill>
                <a:srgbClr val="434343"/>
              </a:solidFill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4723225" y="1165157"/>
            <a:ext cx="43569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</a:t>
            </a: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ALTER TABLE phonebook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MODIFY (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VARCHAR2(15),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VARCHAR2(20)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추가): ALTER ~ ADD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219325" y="3827925"/>
            <a:ext cx="70749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오라클에서는 새로 추가되는 컬럼은 </a:t>
            </a:r>
            <a:r>
              <a:rPr b="1" lang="ko"/>
              <a:t>항상 맨 뒤에 위치</a:t>
            </a:r>
            <a:r>
              <a:rPr lang="ko"/>
              <a:t>한다</a:t>
            </a:r>
            <a:br>
              <a:rPr lang="ko"/>
            </a:br>
            <a:r>
              <a:rPr lang="ko"/>
              <a:t>변경후 DESC 로 확인해보자</a:t>
            </a: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304800" y="1133875"/>
            <a:ext cx="4137600" cy="19170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lang="ko" sz="1500">
                <a:latin typeface="Consolas"/>
                <a:ea typeface="Consolas"/>
                <a:cs typeface="Consolas"/>
                <a:sym typeface="Consolas"/>
              </a:rPr>
              <a:t> [테이블이름] </a:t>
            </a:r>
            <a:br>
              <a:rPr lang="ko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ko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 sz="1500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ko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ko" sz="15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ko" sz="1500">
                <a:latin typeface="Consolas"/>
                <a:ea typeface="Consolas"/>
                <a:cs typeface="Consolas"/>
                <a:sym typeface="Consolas"/>
              </a:rPr>
              <a:t>[컬럼이름] [컬럼타입]{제약조건},</a:t>
            </a:r>
            <a:endParaRPr i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500">
                <a:latin typeface="Consolas"/>
                <a:ea typeface="Consolas"/>
                <a:cs typeface="Consolas"/>
                <a:sym typeface="Consolas"/>
              </a:rPr>
              <a:t>..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500">
                <a:latin typeface="Consolas"/>
                <a:ea typeface="Consolas"/>
                <a:cs typeface="Consolas"/>
                <a:sym typeface="Consolas"/>
              </a:rPr>
              <a:t>..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i="1"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4762025" y="1057675"/>
            <a:ext cx="41376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ALTER TABLE phonebook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ADD (   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email VARCHAR2(20),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addr VARCHAR2(100),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age NUMBER DEFAULT 21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5295325" y="3150825"/>
            <a:ext cx="2971500" cy="481200"/>
          </a:xfrm>
          <a:prstGeom prst="wedgeRoundRectCallout">
            <a:avLst>
              <a:gd fmla="val -20952" name="adj1"/>
              <a:gd fmla="val -9557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3개의 필드 추가</a:t>
            </a:r>
            <a:br>
              <a:rPr lang="ko"/>
            </a:br>
            <a:r>
              <a:rPr lang="ko"/>
              <a:t>DESC 로 확인해보자.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테이블 구조 변경(컬럼 삭제): ALTER ~ DROP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464100" y="2578475"/>
            <a:ext cx="8520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DESC로 확인해보자..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235500" y="3492875"/>
            <a:ext cx="8520600" cy="1216800"/>
          </a:xfrm>
          <a:prstGeom prst="rect">
            <a:avLst/>
          </a:prstGeom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참고]</a:t>
            </a:r>
            <a:br>
              <a:rPr lang="ko"/>
            </a:br>
            <a:r>
              <a:rPr lang="ko"/>
              <a:t>기존에 할당된 primary key 해제도 위와 같이 한다</a:t>
            </a:r>
            <a:br>
              <a:rPr lang="ko"/>
            </a:br>
            <a:r>
              <a:rPr b="1" lang="ko">
                <a:solidFill>
                  <a:srgbClr val="FF00FF"/>
                </a:solidFill>
              </a:rPr>
              <a:t>ALTER TABLE</a:t>
            </a:r>
            <a:r>
              <a:rPr b="1" lang="ko"/>
              <a:t> test_member </a:t>
            </a:r>
            <a:r>
              <a:rPr b="1" lang="ko">
                <a:solidFill>
                  <a:srgbClr val="FF00FF"/>
                </a:solidFill>
              </a:rPr>
              <a:t>DROP </a:t>
            </a:r>
            <a:r>
              <a:rPr b="1" lang="ko"/>
              <a:t>primary key;</a:t>
            </a:r>
            <a:endParaRPr b="1"/>
          </a:p>
        </p:txBody>
      </p:sp>
      <p:sp>
        <p:nvSpPr>
          <p:cNvPr id="246" name="Google Shape;246;p37"/>
          <p:cNvSpPr/>
          <p:nvPr/>
        </p:nvSpPr>
        <p:spPr>
          <a:xfrm>
            <a:off x="391975" y="1084400"/>
            <a:ext cx="4109400" cy="849300"/>
          </a:xfrm>
          <a:prstGeom prst="roundRect">
            <a:avLst>
              <a:gd fmla="val 7476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nsolas"/>
                <a:ea typeface="Consolas"/>
                <a:cs typeface="Consolas"/>
                <a:sym typeface="Consolas"/>
              </a:rPr>
              <a:t>ALTER TABLE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[테이블이름]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ko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ko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[컬럼이름], ... [컬럼타입]</a:t>
            </a:r>
            <a:r>
              <a:rPr b="1" lang="ko"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381000" y="2133600"/>
            <a:ext cx="6586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ALTER TABLE phonebook DROP (addr, age);</a:t>
            </a:r>
            <a:endParaRPr sz="180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계정이 소유한 테이블 목록 확인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159300" y="1266325"/>
            <a:ext cx="85206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tname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132625" y="2184525"/>
            <a:ext cx="89550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all_tables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owner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='사용자명(대문자)';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266325"/>
            <a:ext cx="8520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다음 두가지 테이블을 만들어 보자</a:t>
            </a:r>
            <a:endParaRPr/>
          </a:p>
        </p:txBody>
      </p:sp>
      <p:graphicFrame>
        <p:nvGraphicFramePr>
          <p:cNvPr id="261" name="Google Shape;261;p39"/>
          <p:cNvGraphicFramePr/>
          <p:nvPr/>
        </p:nvGraphicFramePr>
        <p:xfrm>
          <a:off x="876300" y="18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{8E7086A3-5C8E-4346-9787-25C7C9B8616D}</a:tableStyleId>
              </a:tblPr>
              <a:tblGrid>
                <a:gridCol w="3619500"/>
                <a:gridCol w="3619500"/>
              </a:tblGrid>
              <a:tr h="274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책정보를 담을 테이블을 설계해보자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테이블 이름 :  </a:t>
                      </a:r>
                      <a:r>
                        <a:rPr b="1" lang="ko"/>
                        <a:t>test_book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 일련번호 (PK)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책 이름 (NN)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저자명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출시일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가격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영화정보 </a:t>
                      </a:r>
                      <a:r>
                        <a:rPr lang="ko"/>
                        <a:t>를 담을 테이블을 설계해보자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테이블 이름 :  </a:t>
                      </a:r>
                      <a:r>
                        <a:rPr b="1" lang="ko"/>
                        <a:t>test_movie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영화</a:t>
                      </a:r>
                      <a:r>
                        <a:rPr lang="ko"/>
                        <a:t> 일련번호 (PK)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영화 이름 (NN)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감독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배급사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개봉일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삭제 - DROP TABLE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2483325"/>
            <a:ext cx="8520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실습에서 만들어본 테이블들을 삭제해보자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phonebook 도 지우셔도 됩니다</a:t>
            </a:r>
            <a:endParaRPr/>
          </a:p>
        </p:txBody>
      </p:sp>
      <p:sp>
        <p:nvSpPr>
          <p:cNvPr id="268" name="Google Shape;268;p40"/>
          <p:cNvSpPr/>
          <p:nvPr/>
        </p:nvSpPr>
        <p:spPr>
          <a:xfrm>
            <a:off x="388875" y="1244600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DROP TABLE</a:t>
            </a:r>
            <a:r>
              <a:rPr lang="ko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 명]  </a:t>
            </a: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CASCADE CONSTRAINT PURGE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1277800" y="1920575"/>
            <a:ext cx="3630900" cy="353700"/>
          </a:xfrm>
          <a:prstGeom prst="wedgeRoundRectCallout">
            <a:avLst>
              <a:gd fmla="val 37958" name="adj1"/>
              <a:gd fmla="val -14132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테이블과 지정된 제약조건도 함께 삭제</a:t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5087675" y="1920575"/>
            <a:ext cx="3022500" cy="353700"/>
          </a:xfrm>
          <a:prstGeom prst="wedgeRoundRectCallout">
            <a:avLst>
              <a:gd fmla="val -16999" name="adj1"/>
              <a:gd fmla="val -13419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휴지통을 거치지 않고 완전 삭제!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DBA(Database Administrator) 계정으로 로그인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32925"/>
            <a:ext cx="8520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rgbClr val="695D46"/>
                </a:solidFill>
              </a:rPr>
              <a:t>커맨드라인에서.</a:t>
            </a:r>
            <a:br>
              <a:rPr lang="ko" sz="2400">
                <a:solidFill>
                  <a:srgbClr val="695D46"/>
                </a:solidFill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system/1234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28025" y="1928650"/>
            <a:ext cx="8309400" cy="7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참고 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 </a:t>
            </a:r>
            <a:r>
              <a:rPr lang="ko">
                <a:solidFill>
                  <a:srgbClr val="434343"/>
                </a:solidFill>
              </a:rPr>
              <a:t>계정 :  최상위 계정, 만능 권한!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system</a:t>
            </a:r>
            <a:r>
              <a:rPr lang="ko">
                <a:solidFill>
                  <a:srgbClr val="434343"/>
                </a:solidFill>
              </a:rPr>
              <a:t> 계정 : 관리자 계정,  (하나의 관리자)  .   sys는 system 과 같은 계정을 여럿 만들수도 있다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28025" y="3873625"/>
            <a:ext cx="8309400" cy="108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참고 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normal </a:t>
            </a:r>
            <a:r>
              <a:rPr lang="ko">
                <a:solidFill>
                  <a:srgbClr val="434343"/>
                </a:solidFill>
              </a:rPr>
              <a:t>접속 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434343"/>
                </a:solidFill>
              </a:rPr>
              <a:t>sysoper</a:t>
            </a:r>
            <a:r>
              <a:rPr lang="ko">
                <a:solidFill>
                  <a:srgbClr val="434343"/>
                </a:solidFill>
              </a:rPr>
              <a:t> 접속 : DB open, close에 관하여 open및 mount,momount명령을 내릴수 있는 권한과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DB shutdown, backup, archive에 대한 권한 (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sysoper</a:t>
            </a:r>
            <a:r>
              <a:rPr lang="ko">
                <a:solidFill>
                  <a:srgbClr val="434343"/>
                </a:solidFill>
              </a:rPr>
              <a:t> 붙임)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sysdba</a:t>
            </a:r>
            <a:r>
              <a:rPr b="1" lang="ko">
                <a:solidFill>
                  <a:srgbClr val="434343"/>
                </a:solidFill>
              </a:rPr>
              <a:t> </a:t>
            </a:r>
            <a:r>
              <a:rPr lang="ko">
                <a:solidFill>
                  <a:srgbClr val="434343"/>
                </a:solidFill>
              </a:rPr>
              <a:t>접속</a:t>
            </a:r>
            <a:r>
              <a:rPr lang="ko">
                <a:solidFill>
                  <a:srgbClr val="434343"/>
                </a:solidFill>
              </a:rPr>
              <a:t> :  sysoper에 대한 모든 권한 + create database 권한  (   </a:t>
            </a: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sysdba</a:t>
            </a:r>
            <a:r>
              <a:rPr lang="ko">
                <a:solidFill>
                  <a:srgbClr val="434343"/>
                </a:solidFill>
              </a:rPr>
              <a:t>  붙임 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04800" y="3039900"/>
            <a:ext cx="56799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아이디/패스워드  </a:t>
            </a:r>
            <a: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  sysdba</a:t>
            </a:r>
            <a:br>
              <a:rPr lang="ko" sz="180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sqlplus / as sysdba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접속 사용자 확인하기 &gt; SHOW user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69000" y="2587175"/>
            <a:ext cx="84633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간혹, 놓치면서 실수하는 경우가 있으니 수시로 확인하면서 작업하세요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1016" l="0" r="0" t="41396"/>
          <a:stretch/>
        </p:blipFill>
        <p:spPr>
          <a:xfrm>
            <a:off x="369000" y="1772825"/>
            <a:ext cx="3116441" cy="4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04800" y="1219200"/>
            <a:ext cx="2171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show user;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접속종료  quit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3158300"/>
            <a:ext cx="8520600" cy="80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DB 로의 접속이 종료된거 뿐이지, DB가 종료된게 아닙니다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47481"/>
          <a:stretch/>
        </p:blipFill>
        <p:spPr>
          <a:xfrm>
            <a:off x="146025" y="1761925"/>
            <a:ext cx="8851950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04800" y="1219200"/>
            <a:ext cx="2171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quit;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사용자 생성: CREATE USER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2171850"/>
            <a:ext cx="8520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USER scott IDENTIFIED BY tiger;</a:t>
            </a:r>
            <a:endParaRPr sz="2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13575" y="1288125"/>
            <a:ext cx="5723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CR</a:t>
            </a:r>
            <a:r>
              <a:rPr b="1" lang="ko"/>
              <a:t>EATE USER </a:t>
            </a:r>
            <a:r>
              <a:rPr i="1" lang="ko"/>
              <a:t>[아이디]</a:t>
            </a:r>
            <a:r>
              <a:rPr lang="ko"/>
              <a:t> </a:t>
            </a:r>
            <a:r>
              <a:rPr b="1" lang="ko"/>
              <a:t> IDENTIFIED BY </a:t>
            </a:r>
            <a:r>
              <a:rPr i="1" lang="ko">
                <a:solidFill>
                  <a:srgbClr val="434343"/>
                </a:solidFill>
              </a:rPr>
              <a:t>[비밀번호]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사용자에게 권한 부여: GRANT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6900" y="2001775"/>
            <a:ext cx="90414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GRANT connect, resource, create view, create procedure TO scott;</a:t>
            </a:r>
            <a:br>
              <a:rPr lang="ko"/>
            </a:br>
            <a:br>
              <a:rPr lang="ko"/>
            </a:br>
            <a:r>
              <a:rPr b="1" lang="ko"/>
              <a:t>connect</a:t>
            </a:r>
            <a:r>
              <a:rPr lang="ko"/>
              <a:t> - DB 접속을 위한 권한</a:t>
            </a:r>
            <a:br>
              <a:rPr lang="ko"/>
            </a:br>
            <a:r>
              <a:rPr b="1" lang="ko"/>
              <a:t>resource</a:t>
            </a:r>
            <a:r>
              <a:rPr lang="ko"/>
              <a:t> - 테이블 (등) 생성 권한</a:t>
            </a:r>
            <a:br>
              <a:rPr lang="ko"/>
            </a:br>
            <a:r>
              <a:rPr b="1" lang="ko"/>
              <a:t>create view</a:t>
            </a:r>
            <a:r>
              <a:rPr lang="ko"/>
              <a:t> - 뷰(view) 를 생성할수 있는 권한</a:t>
            </a:r>
            <a:br>
              <a:rPr lang="ko"/>
            </a:br>
            <a:r>
              <a:rPr b="1" lang="ko"/>
              <a:t>create procedure</a:t>
            </a:r>
            <a:r>
              <a:rPr lang="ko"/>
              <a:t> - 프로시져(procedure) 를 생성할수 있는 권한</a:t>
            </a:r>
            <a:br>
              <a:rPr lang="ko"/>
            </a:b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40300" y="1304225"/>
            <a:ext cx="5723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GRANT </a:t>
            </a:r>
            <a:r>
              <a:rPr i="1" lang="ko"/>
              <a:t>[권한들]</a:t>
            </a:r>
            <a:r>
              <a:rPr lang="ko"/>
              <a:t> </a:t>
            </a:r>
            <a:r>
              <a:rPr b="1" lang="ko"/>
              <a:t> TO </a:t>
            </a:r>
            <a:r>
              <a:rPr i="1" lang="ko">
                <a:solidFill>
                  <a:srgbClr val="434343"/>
                </a:solidFill>
              </a:rPr>
              <a:t>[사용자 아이디]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사용자에게 부여된 권한 확인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0325" y="885325"/>
            <a:ext cx="572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GRANTED_ROLE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DBA_ROLE_PRIVS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='아이디(대문자)';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PRIVILEGE FROM </a:t>
            </a:r>
            <a:r>
              <a:rPr lang="ko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DBA_SYS_PRIVS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GRANTEE ='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아이디(대문자)'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75868" t="30323"/>
          <a:stretch/>
        </p:blipFill>
        <p:spPr>
          <a:xfrm>
            <a:off x="6032600" y="885325"/>
            <a:ext cx="22700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66584" t="24625"/>
          <a:stretch/>
        </p:blipFill>
        <p:spPr>
          <a:xfrm>
            <a:off x="6086350" y="2681050"/>
            <a:ext cx="2320875" cy="11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5476025" y="1546425"/>
            <a:ext cx="48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476025" y="3146625"/>
            <a:ext cx="48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권한 제거 - REVOKE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2240350"/>
            <a:ext cx="85206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REVOKE CREATE PROCEDURE FROM scott;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scott 에게 부여된 ‘CREATE PROCEDURE 권한’ 이 제거됨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7900" y="1380425"/>
            <a:ext cx="5723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REVOKE </a:t>
            </a:r>
            <a:r>
              <a:rPr i="1" lang="ko"/>
              <a:t>[권한들]</a:t>
            </a:r>
            <a:r>
              <a:rPr lang="ko"/>
              <a:t> </a:t>
            </a:r>
            <a:r>
              <a:rPr b="1" lang="ko"/>
              <a:t> FROM </a:t>
            </a:r>
            <a:r>
              <a:rPr i="1" lang="ko">
                <a:solidFill>
                  <a:srgbClr val="434343"/>
                </a:solidFill>
              </a:rPr>
              <a:t>[사용자 아이디]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