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74F588-8280-44D8-B05A-EE7B4531C636}">
  <a:tblStyle styleId="{C774F588-8280-44D8-B05A-EE7B4531C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9BCB5AA-4C71-4430-B4D1-6508C7DD550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qlines.com/oracle/insert_empty_string_to_numeric_colum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395bcd4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395bcd4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395bcd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395bcd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09ded17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09ded17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395bcd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395bcd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395bcd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395bc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phone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regdate for a15;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addr for a15;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395bcd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395bcd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INSERT INTO phonebook</a:t>
            </a:r>
            <a:br>
              <a:rPr lang="ko"/>
            </a:br>
            <a:r>
              <a:rPr lang="ko"/>
              <a:t>         VALUES(4, 'jesse', '02-1234-9876', 'jesse@test.net', SYSDATE, 'USA, LA');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395bcd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395bcd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http://www.sqlines.com/oracle/insert_empty_string_to_numeric_column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395bcd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395bcd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395bcd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395bcd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395bcd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395bcd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95bc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95bc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395bcd4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395bcd4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e7a936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e7a936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386d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386d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395bcd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395bcd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9386d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9386d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395bcd4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395bcd4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395bcd4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395bcd4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LINESIZE 120;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PAGESIZE 100;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id FOR 999;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name FOR a8;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phone FOR a13;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email FOR a20;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age FOR 99;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memo FOR a10;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regdate FOR a10;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395bcd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395bcd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100, 'aaa', '010-1111-1111', 'aaa@aaa.com', 11, 'ㅎㅎㅎ', '2011-01-01'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200, 'bbb', '010-2222-2222', 'bbb@ccc.com', 22, 'ㅋㅋㅋ', '2011-01-01'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300, 'ccc', '010-3333-3333', 'ccc@ccc.com', 33, 'ㄷㄷㄷ', '2011-01-01'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ff@test.com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Oracle SQL 기초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(Sequence) 객체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오라클은 내부적으로 다양한 ‘객체’들을 제공합니다.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그중에 하나인 </a:t>
            </a:r>
            <a:r>
              <a:rPr b="1" lang="ko"/>
              <a:t>Sequence 객체</a:t>
            </a:r>
            <a:r>
              <a:rPr lang="ko"/>
              <a:t>!   </a:t>
            </a:r>
            <a:br>
              <a:rPr lang="ko"/>
            </a:br>
            <a:r>
              <a:rPr lang="ko"/>
              <a:t>→ 사용될때마다 내부적으로 일정량씩 증가하는 객체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숫자 타입 + PK 로 정한 필드는 일반적으로 Sequence 객체와 연동하여 운용하여, INSERT 될때마다 항상 새로운 값 (중복되지 않는 값) 이 부여될수 있게 한다.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Sequence 생성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84300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일정한 규칙에 의해 값이 연속적으로 자동 증가/감소할 때 사용하는 오라클 객체</a:t>
            </a:r>
            <a:br>
              <a:rPr lang="ko"/>
            </a:br>
            <a:r>
              <a:rPr lang="ko"/>
              <a:t>일반적으로 테이블의 uid 컬럼 등 primary key 의 역할을 하는 컬럼에 적용시킴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63275" y="1078325"/>
            <a:ext cx="6038700" cy="6714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CREATE SEQUENCE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[시퀀스 이름]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04050" y="2595050"/>
            <a:ext cx="5946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SEQUENCE phonebook_seq;</a:t>
            </a:r>
            <a:r>
              <a:rPr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5" y="2996075"/>
            <a:ext cx="23622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 테이블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21771"/>
          <a:stretch/>
        </p:blipFill>
        <p:spPr>
          <a:xfrm>
            <a:off x="332650" y="1552625"/>
            <a:ext cx="5354101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6182075" y="1462500"/>
            <a:ext cx="2412600" cy="988500"/>
          </a:xfrm>
          <a:prstGeom prst="wedgeRoundRectCallout">
            <a:avLst>
              <a:gd fmla="val -106471" name="adj1"/>
              <a:gd fmla="val -144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객체는 생성되면 seq 테이블에 정보가 저장된다.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</a:t>
            </a:r>
            <a:r>
              <a:rPr lang="ko"/>
              <a:t>시퀀스 Sequence 확인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12513" y="3500950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seq</a:t>
            </a:r>
            <a:r>
              <a:rPr lang="ko"/>
              <a:t> 테이블 에 담겨 있다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25628"/>
          <a:stretch/>
        </p:blipFill>
        <p:spPr>
          <a:xfrm>
            <a:off x="412525" y="1970750"/>
            <a:ext cx="8239125" cy="1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6610075" y="903063"/>
            <a:ext cx="1443300" cy="383700"/>
          </a:xfrm>
          <a:prstGeom prst="wedgeRoundRectCallout">
            <a:avLst>
              <a:gd fmla="val -41560" name="adj1"/>
              <a:gd fmla="val 7583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대문자로..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92175" y="1371600"/>
            <a:ext cx="8452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seq WHERE sequence_name = 'PHONEBOOK_SEQ';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사용한</a:t>
            </a:r>
            <a:r>
              <a:rPr lang="ko"/>
              <a:t>  INSERT :  시퀀스.nextval 사용</a:t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152400" y="-15773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AFAFA"/>
                </a:solidFill>
                <a:tableStyleId>{F9BCB5AA-4C71-4430-B4D1-6508C7DD550D}</a:tableStyleId>
              </a:tblPr>
              <a:tblGrid>
                <a:gridCol w="548875"/>
                <a:gridCol w="81888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57150" marL="57150">
                    <a:lnR cap="flat" cmpd="sng" w="1905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[테이블이름] (컬럼명, ...)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635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(데이터, ...);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91425" marL="91425">
                    <a:lnL cap="flat" cmpd="sng" w="1905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88400" y="940850"/>
            <a:ext cx="8594700" cy="17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SQL&gt;INSERT INTO phonebook (id, name, phone, email, regDate)</a:t>
            </a: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VALUES (</a:t>
            </a:r>
            <a:r>
              <a:rPr lang="ko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phonebook_seq.nextval</a:t>
            </a: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, '김철수', '010-1111-2222', 'ssamsung@test.com',  SYSDATE);</a:t>
            </a: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1 row created.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2286000" y="2770250"/>
            <a:ext cx="5304300" cy="663600"/>
          </a:xfrm>
          <a:prstGeom prst="wedgeRoundRectCallout">
            <a:avLst>
              <a:gd fmla="val -19589" name="adj1"/>
              <a:gd fmla="val -1164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여러번 반복해도 시퀀스 객체에 의해 id 에는 동일한 값이 INSERT 되지 않으므로 정상 수행된다.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 주의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540300" y="1342525"/>
            <a:ext cx="7687500" cy="70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</a:t>
            </a:r>
            <a:b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VALUES(4, 'jesse', '02-1234-9876', 'jesse@test.net', SYSDATE, 'USA, LA');</a:t>
            </a:r>
            <a:endParaRPr sz="1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2349975"/>
            <a:ext cx="8617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시퀀스 없이도 INSERT 가능하긴 하나..  나중에 다시 시퀀스 사용하여 INSERT 할시 중복되는 값 충돌되면 에러나오니 주의!!  </a:t>
            </a: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(위와 같이 하진 마세요)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33448" t="63060"/>
          <a:stretch/>
        </p:blipFill>
        <p:spPr>
          <a:xfrm>
            <a:off x="407425" y="2987027"/>
            <a:ext cx="8012975" cy="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에서 빈 문자열 주의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663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인위적으로 null 허용 필드에 null 을 넣기</a:t>
            </a:r>
            <a:br>
              <a:rPr lang="ko"/>
            </a:br>
            <a:r>
              <a:rPr b="1" lang="ko"/>
              <a:t>빈문자열 (empty string) </a:t>
            </a:r>
            <a:r>
              <a:rPr b="1" lang="ko">
                <a:highlight>
                  <a:srgbClr val="FFFF00"/>
                </a:highlight>
              </a:rPr>
              <a:t>‘’</a:t>
            </a:r>
            <a:r>
              <a:rPr lang="ko"/>
              <a:t> 을 value 값으로 INSERT 하면 된다</a:t>
            </a:r>
            <a:br>
              <a:rPr lang="ko"/>
            </a:br>
            <a:r>
              <a:rPr lang="ko"/>
              <a:t>ORACLE 에서는 </a:t>
            </a:r>
            <a:r>
              <a:rPr lang="ko">
                <a:solidFill>
                  <a:srgbClr val="FF0000"/>
                </a:solidFill>
              </a:rPr>
              <a:t>빈문자열이 null 로 동작할수 있슴</a:t>
            </a:r>
            <a:r>
              <a:rPr lang="ko"/>
              <a:t>에 유의!!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 숫자 타입의 경우 빈문자열 (‘’ ) 입력하면.. 타입에 따라 결과는 다음과 같다.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1371600" y="3200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{F9BCB5AA-4C71-4430-B4D1-6508C7DD550D}</a:tableStyleId>
              </a:tblPr>
              <a:tblGrid>
                <a:gridCol w="1814725"/>
                <a:gridCol w="2041250"/>
                <a:gridCol w="2033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Oracle </a:t>
                      </a:r>
                      <a:r>
                        <a:rPr b="1" lang="ko" sz="9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</a:t>
                      </a: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b="1"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b="1" lang="ko" sz="9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</a:t>
                      </a: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b="1"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b="1" lang="ko" sz="9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DECIMAL </a:t>
                      </a: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b="1"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 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Fails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47625" marL="4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TCL 명령 : </a:t>
            </a:r>
            <a:r>
              <a:rPr lang="ko"/>
              <a:t>COMMIT,  ROLLBACK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등의 </a:t>
            </a:r>
            <a:r>
              <a:rPr b="1" lang="ko"/>
              <a:t>DML </a:t>
            </a:r>
            <a:r>
              <a:rPr lang="ko"/>
              <a:t>명령은</a:t>
            </a:r>
            <a:br>
              <a:rPr lang="ko"/>
            </a:br>
            <a:r>
              <a:rPr lang="ko"/>
              <a:t>메모리상의 데이터에만 적용된 상태.</a:t>
            </a:r>
            <a:br>
              <a:rPr lang="ko"/>
            </a:br>
            <a:r>
              <a:rPr lang="ko"/>
              <a:t>이를 Database 에 저장하려면 반드시 </a:t>
            </a:r>
            <a:r>
              <a:rPr b="1" lang="ko"/>
              <a:t>COMMIT; </a:t>
            </a:r>
            <a:r>
              <a:rPr lang="ko"/>
              <a:t>을 해야 한다.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SQL&gt;COMMIT;</a:t>
            </a:r>
            <a:r>
              <a:rPr lang="ko"/>
              <a:t>  파일로 데이터 저장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SQL&gt;ROLLBACK;</a:t>
            </a:r>
            <a:r>
              <a:rPr lang="ko"/>
              <a:t>   가장 최근에 COMMIT; 한 이후 적용된 DML 명령 취소하고 원위치 됨.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레코드(데이터) </a:t>
            </a:r>
            <a:r>
              <a:rPr lang="ko">
                <a:solidFill>
                  <a:srgbClr val="0000FF"/>
                </a:solidFill>
              </a:rPr>
              <a:t>수정</a:t>
            </a:r>
            <a:r>
              <a:rPr lang="ko"/>
              <a:t> -  UPDATE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2210675"/>
            <a:ext cx="8520600" cy="2609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name = 'jesse'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email = 'jesse@mail.com'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SET email = 'jake@mail.com', addr = 'Seoul, Korea'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WHERE id = 3;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554475" y="920400"/>
            <a:ext cx="5022300" cy="10770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테이블이름]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[컬럼이름]=[데이터], ...</a:t>
            </a:r>
            <a:br>
              <a:rPr b="1" lang="ko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[조건식]</a:t>
            </a:r>
            <a:endParaRPr i="1"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6060975" y="1041600"/>
            <a:ext cx="2654700" cy="875700"/>
          </a:xfrm>
          <a:prstGeom prst="wedgeRoundRectCallout">
            <a:avLst>
              <a:gd fmla="val -71223" name="adj1"/>
              <a:gd fmla="val -5790" name="adj2"/>
              <a:gd fmla="val 0" name="adj3"/>
            </a:avLst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조건식이 없으면 모~든 레코드에 UPDATE 가 적용되니 주의!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레코드(데이터) </a:t>
            </a:r>
            <a:r>
              <a:rPr lang="ko">
                <a:solidFill>
                  <a:srgbClr val="0000FF"/>
                </a:solidFill>
              </a:rPr>
              <a:t>삭제</a:t>
            </a:r>
            <a:r>
              <a:rPr lang="ko"/>
              <a:t> -  DELETE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925850"/>
            <a:ext cx="85206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DELETE FROM phonebook WHERE uid = 3;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주의 WHERE 조건식이 없을 경우, 테이블의 모든 레코드가 삭제됨!!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460425" y="1033038"/>
            <a:ext cx="5022300" cy="7074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b="1" i="1" lang="ko" sz="1600">
                <a:latin typeface="Consolas"/>
                <a:ea typeface="Consolas"/>
                <a:cs typeface="Consolas"/>
                <a:sym typeface="Consolas"/>
              </a:rPr>
              <a:t>(FROM)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ko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[조건식]</a:t>
            </a:r>
            <a:endParaRPr i="1"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00" y="502200"/>
            <a:ext cx="6892000" cy="36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다룰때 사이클 기본 : CRUD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 를 계속해서 반복해서 연습해보자.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프로그래머라면 SQL 의 DML 구문은 죽을때까지 잊으면 안됩니다!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다룰때 사이클 기본 : CRUD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42525"/>
            <a:ext cx="8233800" cy="51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=  생성(</a:t>
            </a:r>
            <a:r>
              <a:rPr b="1" lang="ko">
                <a:solidFill>
                  <a:srgbClr val="0000FF"/>
                </a:solidFill>
              </a:rPr>
              <a:t>C</a:t>
            </a:r>
            <a:r>
              <a:rPr lang="ko"/>
              <a:t>reate) + 읽기(</a:t>
            </a:r>
            <a:r>
              <a:rPr b="1" lang="ko">
                <a:solidFill>
                  <a:srgbClr val="0000FF"/>
                </a:solidFill>
              </a:rPr>
              <a:t>R</a:t>
            </a:r>
            <a:r>
              <a:rPr lang="ko"/>
              <a:t>ead) + 수정(</a:t>
            </a:r>
            <a:r>
              <a:rPr b="1" lang="ko">
                <a:solidFill>
                  <a:srgbClr val="0000FF"/>
                </a:solidFill>
              </a:rPr>
              <a:t>U</a:t>
            </a:r>
            <a:r>
              <a:rPr lang="ko"/>
              <a:t>pdate) + 삭제(</a:t>
            </a:r>
            <a:r>
              <a:rPr b="1" lang="ko">
                <a:solidFill>
                  <a:srgbClr val="0000FF"/>
                </a:solidFill>
              </a:rPr>
              <a:t>D</a:t>
            </a:r>
            <a:r>
              <a:rPr lang="ko"/>
              <a:t>elete)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649775" y="20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{C774F588-8280-44D8-B05A-EE7B4531C636}</a:tableStyleId>
              </a:tblPr>
              <a:tblGrid>
                <a:gridCol w="1224900"/>
                <a:gridCol w="3077150"/>
                <a:gridCol w="293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테이블</a:t>
                      </a:r>
                      <a:r>
                        <a:rPr lang="ko"/>
                        <a:t>, </a:t>
                      </a:r>
                      <a:r>
                        <a:rPr b="1" lang="ko"/>
                        <a:t>사용자 </a:t>
                      </a:r>
                      <a:r>
                        <a:rPr lang="ko"/>
                        <a:t>… →  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DDL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레코드 → </a:t>
                      </a:r>
                      <a:r>
                        <a:rPr lang="ko"/>
                        <a:t> 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DML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INSERT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읽기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UPDATE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삭제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DROP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DELETE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명령문 작성 기본 (다시!)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SQL ‘명령문’과 ‘키워드’ 들은 대소문자 가리지 않습니다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문자열 은 홀따옴표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‘</a:t>
            </a:r>
            <a:r>
              <a:rPr b="1" lang="ko">
                <a:highlight>
                  <a:srgbClr val="FFFF00"/>
                </a:highlight>
              </a:rPr>
              <a:t> ~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‘</a:t>
            </a:r>
            <a:r>
              <a:rPr lang="ko"/>
              <a:t> 로 감쌈,  문자열 내의 내용은 대소문자 가립니다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여러줄에 걸쳐 명령문 입력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하나의 명령문입력이 끝나면 반드시   ;   ←  입력 (단독 명령의 경우 ; 없이도 실행됨)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DML 은 </a:t>
            </a:r>
            <a:r>
              <a:rPr b="1" lang="ko"/>
              <a:t>COMMIT</a:t>
            </a:r>
            <a:r>
              <a:rPr lang="ko"/>
              <a:t> 명령을 실행하기 전까지는 임시저장만 되는 것임,  COMMIT; 을 해야만 데이터베이스로 내용이 업데이트 됨.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phonebook 테이블 DDL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phonebook(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id NUMBER PRIMARY KEY,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VARCHAR2(50) NOT NULL,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email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age NUMBER DEFAULT 21,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703300" y="1482825"/>
            <a:ext cx="3129000" cy="838800"/>
          </a:xfrm>
          <a:prstGeom prst="wedgeRoundRectCallout">
            <a:avLst>
              <a:gd fmla="val -75673" name="adj1"/>
              <a:gd fmla="val -1224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기존 phonebook 이 있다면 DROP 하시고 새로이 만드세요.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28600" y="1981200"/>
            <a:ext cx="8361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phonebook (id, name, phone, email)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(12, '오형돈', '010-1111-2222', '</a:t>
            </a:r>
            <a:r>
              <a:rPr lang="ko" u="sng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jff@test.com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 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(23, 'jake', '010-1234-5678', 'test@test.com', 38, '', '2018-08-02');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/>
          <p:nvPr/>
        </p:nvSpPr>
        <p:spPr>
          <a:xfrm flipH="1">
            <a:off x="5970650" y="1885200"/>
            <a:ext cx="2842500" cy="918000"/>
          </a:xfrm>
          <a:prstGeom prst="wedgeRoundRectCallout">
            <a:avLst>
              <a:gd fmla="val 136259" name="adj1"/>
              <a:gd fmla="val 58045" name="adj2"/>
              <a:gd fmla="val 0" name="adj3"/>
            </a:avLst>
          </a:prstGeom>
          <a:solidFill>
            <a:srgbClr val="CFE2F3">
              <a:alpha val="48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컬럼이름이 생략된 경우 테이블이 정의된 컬럼 순서와 같은 순서로 입력 컬럼이름을 생략할 경우, 모든 컬렴의 값을 VALUES 다음에 넣어줘야 함.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- 테이블에 레코드 </a:t>
            </a:r>
            <a:r>
              <a:rPr lang="ko">
                <a:solidFill>
                  <a:srgbClr val="0000FF"/>
                </a:solidFill>
              </a:rPr>
              <a:t>추가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01025" y="3487200"/>
            <a:ext cx="49425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INSERT 결과 메세지 주목!   (</a:t>
            </a:r>
            <a:r>
              <a:rPr lang="ko" sz="1400">
                <a:solidFill>
                  <a:srgbClr val="FF0000"/>
                </a:solidFill>
              </a:rPr>
              <a:t>정수 값</a:t>
            </a:r>
            <a:r>
              <a:rPr lang="ko" sz="1400"/>
              <a:t>으로 결과 표현)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INSERT 후에  </a:t>
            </a: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 sz="1400"/>
              <a:t>  로 확인</a:t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650" y="3518275"/>
            <a:ext cx="1525800" cy="31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13750" y="925925"/>
            <a:ext cx="7806000" cy="6714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값1, 값2...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컬럼1, 컬럼2...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값1, 값2...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: 테이블 내용 레코드 </a:t>
            </a:r>
            <a:r>
              <a:rPr lang="ko">
                <a:solidFill>
                  <a:srgbClr val="0000FF"/>
                </a:solidFill>
              </a:rPr>
              <a:t>보기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799725"/>
            <a:ext cx="54954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모든 컬럼(*) 출력</a:t>
            </a:r>
            <a:br>
              <a:rPr lang="ko" sz="1400"/>
            </a:br>
            <a:br>
              <a:rPr lang="ko"/>
            </a:br>
            <a:r>
              <a:rPr lang="ko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uid, name FROM phonebook;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uid, name 컬럼만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49" y="417775"/>
            <a:ext cx="1529625" cy="4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379650" y="3650000"/>
            <a:ext cx="2892900" cy="959400"/>
          </a:xfrm>
          <a:prstGeom prst="wedgeRoundRectCallout">
            <a:avLst>
              <a:gd fmla="val 61985" name="adj1"/>
              <a:gd fmla="val -114611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알아보기 힘들게 나온다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70125" y="1078325"/>
            <a:ext cx="6131700" cy="6714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컬럼1, 컬럼2... 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i="1"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60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컬럼, 페이지 조정 : SET, COL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1300"/>
            <a:ext cx="2772900" cy="270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LINESIZE 120;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PAGESIZE 100;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id FOR 999;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name FOR a8;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phone FOR a13;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email FOR a20;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age FOR 99;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memo FOR a10;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regdate FOR a10;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207300" y="1266325"/>
            <a:ext cx="3323700" cy="270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하나의 라인에 120문자 출력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한 페이지에 100라인 출력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id 컬럼은 숫자 3자리      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name 컬럼은 문자 8자리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phone 컬럼은 문자 13자리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email 컬럼은 문자 20자리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age 컬럼은 숫자 2자리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memo 컬럼은 문자 10자리  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regdate 컬럼은 문자 10자리</a:t>
            </a:r>
            <a:br>
              <a:rPr lang="ko">
                <a:solidFill>
                  <a:srgbClr val="434343"/>
                </a:solidFill>
              </a:rPr>
            </a:br>
            <a:br>
              <a:rPr lang="ko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33400" y="4423200"/>
            <a:ext cx="5512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다시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해보자!   </a:t>
            </a: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 sz="1800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7194500" y="731925"/>
            <a:ext cx="1714500" cy="1874100"/>
          </a:xfrm>
          <a:prstGeom prst="wedgeRoundRectCallout">
            <a:avLst>
              <a:gd fmla="val -73530" name="adj1"/>
              <a:gd fmla="val -275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sqlplus 접속 프로그램에서만 사용하는 명령어 입니다.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: insert 연습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phonebook 테이블에 5개 이상의 레코드를 insert 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같은 id(PK) 의 레코드를 insert 하면 어떻게 되나?  에러메세지는?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name(NN) 을 빼고 insert 하려 하면 어떻게 되나?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default 가 적용된 age를 빼고 insert 하면 insert 된 age 값은?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