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A41024-9825-4854-B3D0-79ED0F105E9A}">
  <a:tblStyle styleId="{E1A41024-9825-4854-B3D0-79ED0F105E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b56ca81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b56ca81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f70823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f70823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b56ca81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b56ca81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b0d222f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b0d222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b0d222f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b0d222f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b0d222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b0d222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b0d222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b0d222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b0d222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b0d222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b0d222f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b0d222f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b0d222f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b0d222f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f70823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f70823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b0d222f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3b0d222f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f70823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df70823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b56ca8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b56ca8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f70823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f70823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f70823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f70823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f70823e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f70823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f70823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f70823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f70823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f70823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13300" y="422750"/>
            <a:ext cx="67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33825" y="321475"/>
            <a:ext cx="85113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아래와 같이 문자와 문자를 연결하는 함수에 대해서 작성하시요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괄호안에 들어갈 함수는? (</a:t>
            </a:r>
            <a:r>
              <a:rPr lang="ko" sz="1800">
                <a:solidFill>
                  <a:srgbClr val="0000FF"/>
                </a:solidFill>
              </a:rPr>
              <a:t>SQLD 기출 26회차</a:t>
            </a:r>
            <a:r>
              <a:rPr lang="ko" sz="1800"/>
              <a:t>)</a:t>
            </a:r>
            <a:br>
              <a:rPr lang="ko" sz="1800"/>
            </a:br>
            <a:br>
              <a:rPr lang="ko" sz="1800"/>
            </a:br>
            <a:r>
              <a:rPr lang="ko" sz="2400"/>
              <a:t>SELECT (       ) (COL1, COL2)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FROM EMP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WHERE EMPID = 10;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478950" y="2840800"/>
            <a:ext cx="26070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CONCAT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271850" y="23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SQL 구문에서 FROM 절에 대한 설명 중 가장 올바르지 않은 것은?  [SQLD </a:t>
            </a:r>
            <a:r>
              <a:rPr lang="ko">
                <a:solidFill>
                  <a:srgbClr val="0000FF"/>
                </a:solidFill>
              </a:rPr>
              <a:t>기출 21회차</a:t>
            </a:r>
            <a:r>
              <a:rPr lang="ko"/>
              <a:t>]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 FROM 절에 ALIAS 를 쓰기 위해서 AS 키워드 사용이 가능하다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 FROM 은 가장 먼저 수행된다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3) FROM 절에 사용되는 subquery 를 보통 inline view 라고 한다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4) FROM 절은 SELECT 와 항상 짝을 이룬다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11575"/>
            <a:ext cx="5734025" cy="41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152400" y="76200"/>
            <a:ext cx="8556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다음의 SQL 을 표준 ANSI SQL 로 알맞게 바꾼것은? 단, 조인 조건과 조회 조건은 분리한다 </a:t>
            </a:r>
            <a:r>
              <a:rPr lang="ko" sz="1800">
                <a:solidFill>
                  <a:schemeClr val="dk1"/>
                </a:solidFill>
              </a:rPr>
              <a:t>[</a:t>
            </a:r>
            <a:r>
              <a:rPr lang="ko" sz="1800">
                <a:solidFill>
                  <a:srgbClr val="0000FF"/>
                </a:solidFill>
              </a:rPr>
              <a:t>SQLD 기출 21회차</a:t>
            </a:r>
            <a:r>
              <a:rPr lang="ko" sz="1800">
                <a:solidFill>
                  <a:schemeClr val="dk1"/>
                </a:solidFill>
              </a:rPr>
              <a:t>]    </a:t>
            </a:r>
            <a:endParaRPr sz="1800"/>
          </a:p>
        </p:txBody>
      </p:sp>
      <p:sp>
        <p:nvSpPr>
          <p:cNvPr id="121" name="Google Shape;121;p23"/>
          <p:cNvSpPr txBox="1"/>
          <p:nvPr/>
        </p:nvSpPr>
        <p:spPr>
          <a:xfrm>
            <a:off x="7206150" y="2758850"/>
            <a:ext cx="7005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4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6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아래의 ANSI JOIN SQL 에서 가장 올바르지 않은 것은? [</a:t>
            </a:r>
            <a:r>
              <a:rPr lang="ko">
                <a:solidFill>
                  <a:srgbClr val="0000FF"/>
                </a:solidFill>
              </a:rPr>
              <a:t>SQLD 21회차</a:t>
            </a:r>
            <a:r>
              <a:rPr lang="ko"/>
              <a:t>]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SELECT EMP.DEPTNO, EMPNO, ENAME, DNAME </a:t>
            </a:r>
            <a:br>
              <a:rPr lang="ko"/>
            </a:br>
            <a:r>
              <a:rPr lang="ko"/>
              <a:t>FROM EMP INNER JOIN DEPT  ON EMP.DEPTNO = DEPT.DEPTNO;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SELECT EMP.DEPTNO, EMPNO, ENAME, DNAME </a:t>
            </a:r>
            <a:br>
              <a:rPr lang="ko"/>
            </a:br>
            <a:r>
              <a:rPr lang="ko"/>
              <a:t>FROM EMP NATURAL JOIN DEPT;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SELECT * FROM DEPT JOIN DEPT_TEMP USING (DEPTNO);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SELECT E.EMPNO, E.ENAME, E.DEPTNO, D.DNAME </a:t>
            </a:r>
            <a:br>
              <a:rPr lang="ko"/>
            </a:br>
            <a:r>
              <a:rPr lang="ko"/>
              <a:t>FROM EMP E INNER JOIN DEPT D  ON (E.DEPTNO = D.DEPTNO);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461125" y="4048050"/>
            <a:ext cx="82974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0000"/>
                </a:solidFill>
              </a:rPr>
              <a:t>2.  NATURAL JOIN 에서 사용된 열은 식별자를 가질 수 없음.  즉 EMP.DEPTNO 와 같이 OWNER 명을 사용하면 에러가 남 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Which of the following does not belong to the DML statement of SQL?</a:t>
            </a:r>
            <a:br>
              <a:rPr lang="ko"/>
            </a:br>
            <a:r>
              <a:rPr lang="ko"/>
              <a:t>[</a:t>
            </a:r>
            <a:r>
              <a:rPr lang="ko">
                <a:solidFill>
                  <a:srgbClr val="0000FF"/>
                </a:solidFill>
              </a:rPr>
              <a:t>기사 기출 17.5 외</a:t>
            </a:r>
            <a:r>
              <a:rPr lang="ko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① CREATE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② SELECT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③ DELETE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④ INSERT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3954275" y="1836075"/>
            <a:ext cx="7005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1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6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구문과 의미가 잘못 연결된 것은?   </a:t>
            </a:r>
            <a:r>
              <a:rPr lang="ko"/>
              <a:t>[</a:t>
            </a:r>
            <a:r>
              <a:rPr lang="ko">
                <a:solidFill>
                  <a:srgbClr val="0000FF"/>
                </a:solidFill>
              </a:rPr>
              <a:t>기사 기출 16.5 외</a:t>
            </a:r>
            <a:r>
              <a:rPr lang="ko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① CREATE - 테이블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② DROP - 레코드 삭제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③ UPDATE - 자료 갱신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④ DESC - 내림차순 정렬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4141475" y="1218150"/>
            <a:ext cx="7005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2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238075"/>
            <a:ext cx="85206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다음 릴레이션(테이블) R1 과 R2 에 대해 아래의 SQL 문을 실행한 결과는?</a:t>
            </a:r>
            <a:br>
              <a:rPr lang="ko"/>
            </a:br>
            <a:r>
              <a:rPr lang="ko"/>
              <a:t>[</a:t>
            </a:r>
            <a:r>
              <a:rPr lang="ko">
                <a:solidFill>
                  <a:srgbClr val="0000FF"/>
                </a:solidFill>
              </a:rPr>
              <a:t>기사 기출 03.5 외</a:t>
            </a:r>
            <a:r>
              <a:rPr lang="ko"/>
              <a:t>]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2475" y="1043475"/>
            <a:ext cx="4487700" cy="803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B</a:t>
            </a:r>
            <a:br>
              <a:rPr lang="ko"/>
            </a:br>
            <a:r>
              <a:rPr lang="ko"/>
              <a:t>FROM R1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C = (SELECT C FROM R2 WHERE D=’k’);</a:t>
            </a:r>
            <a:endParaRPr/>
          </a:p>
        </p:txBody>
      </p:sp>
      <p:graphicFrame>
        <p:nvGraphicFramePr>
          <p:cNvPr id="146" name="Google Shape;146;p27"/>
          <p:cNvGraphicFramePr/>
          <p:nvPr/>
        </p:nvGraphicFramePr>
        <p:xfrm>
          <a:off x="419100" y="207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{E1A41024-9825-4854-B3D0-79ED0F105E9A}</a:tableStyleId>
              </a:tblPr>
              <a:tblGrid>
                <a:gridCol w="604600"/>
                <a:gridCol w="604600"/>
                <a:gridCol w="604600"/>
              </a:tblGrid>
              <a:tr h="3994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R1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9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27"/>
          <p:cNvGraphicFramePr/>
          <p:nvPr/>
        </p:nvGraphicFramePr>
        <p:xfrm>
          <a:off x="2781300" y="207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{E1A41024-9825-4854-B3D0-79ED0F105E9A}</a:tableStyleId>
              </a:tblPr>
              <a:tblGrid>
                <a:gridCol w="604600"/>
                <a:gridCol w="604600"/>
                <a:gridCol w="604600"/>
              </a:tblGrid>
              <a:tr h="3994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R2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9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z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7"/>
          <p:cNvSpPr txBox="1"/>
          <p:nvPr/>
        </p:nvSpPr>
        <p:spPr>
          <a:xfrm>
            <a:off x="5943600" y="2133600"/>
            <a:ext cx="16656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① 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② 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③ a b 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④ a b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7302175" y="2332650"/>
            <a:ext cx="7005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4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212400"/>
            <a:ext cx="8520600" cy="43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컬럼 데이터를 조건 검색하는 SQL 문에서 틀린 부분은 몇번째 line 인가</a:t>
            </a:r>
            <a:br>
              <a:rPr lang="ko"/>
            </a:br>
            <a:r>
              <a:rPr lang="ko"/>
              <a:t>(단, 테이블:player  컬럼: player_name, team_id, height)</a:t>
            </a:r>
            <a:br>
              <a:rPr lang="ko"/>
            </a:br>
            <a:r>
              <a:rPr lang="ko"/>
              <a:t>[</a:t>
            </a:r>
            <a:r>
              <a:rPr lang="ko">
                <a:solidFill>
                  <a:srgbClr val="0000FF"/>
                </a:solidFill>
              </a:rPr>
              <a:t>기사 기출 16.8 외</a:t>
            </a:r>
            <a:r>
              <a:rPr lang="ko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① SELECT player_name, height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② FROM player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③ WHERE team_id = ‘Korea’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④ AND height BETWEEN 170 OR 180;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4823950" y="3294025"/>
            <a:ext cx="7005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4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434000"/>
            <a:ext cx="8520600" cy="4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테이블에서 학번이 300인 학생의 학년을 3으로 수정하기 위한 SQL 질의어는?  </a:t>
            </a:r>
            <a:r>
              <a:rPr lang="ko"/>
              <a:t>[</a:t>
            </a:r>
            <a:r>
              <a:rPr lang="ko">
                <a:solidFill>
                  <a:srgbClr val="0000FF"/>
                </a:solidFill>
              </a:rPr>
              <a:t>기사 기출 18.8 외</a:t>
            </a:r>
            <a:r>
              <a:rPr lang="ko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① UPDATE 학년=3 FROM 학생 WHERE 학번=300;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② UPDATE 학생 SET 학년=3 WHERE 학번=300;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③ UPDATE FROM 학생 SET 학년=3 WHERE 학번=300;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④ UPDATE 학년=3 SET 학생 WHERE 학번=300;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434000" y="1296850"/>
            <a:ext cx="4137900" cy="498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학생 (학번, 이름, 학년, 학과)</a:t>
            </a:r>
            <a:endParaRPr b="1" sz="1800"/>
          </a:p>
        </p:txBody>
      </p:sp>
      <p:sp>
        <p:nvSpPr>
          <p:cNvPr id="162" name="Google Shape;162;p29"/>
          <p:cNvSpPr txBox="1"/>
          <p:nvPr/>
        </p:nvSpPr>
        <p:spPr>
          <a:xfrm>
            <a:off x="7756875" y="2475925"/>
            <a:ext cx="7005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2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87700" y="2670425"/>
            <a:ext cx="8869500" cy="237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209650"/>
            <a:ext cx="85206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아래의 &lt;요구사항&gt; 을 만족하는 테이블 &lt;patient&gt; 를 정의하는 SQL 문을 작성하시요  </a:t>
            </a:r>
            <a:r>
              <a:rPr lang="ko"/>
              <a:t>[</a:t>
            </a:r>
            <a:r>
              <a:rPr lang="ko">
                <a:solidFill>
                  <a:srgbClr val="0000FF"/>
                </a:solidFill>
              </a:rPr>
              <a:t>산기 기출 09.11 외</a:t>
            </a:r>
            <a:r>
              <a:rPr lang="ko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148725" y="1064925"/>
            <a:ext cx="8698800" cy="143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id(문자 5), name(문자 10), sex(문자 1), phone(문자 20) 속성을 가진다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id 속성은 기본키이다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sex 속성은 ‘f’ 또는 ‘m’ 값만 갖도록 한다 (제약조건명 : sex_ck).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id 는 &lt;doctor&gt; 테이블에 있는 doc_id 를 참조한다 (제약조건명 : id_fk)</a:t>
            </a:r>
            <a:endParaRPr sz="1800"/>
          </a:p>
        </p:txBody>
      </p:sp>
      <p:sp>
        <p:nvSpPr>
          <p:cNvPr id="170" name="Google Shape;170;p30"/>
          <p:cNvSpPr txBox="1"/>
          <p:nvPr/>
        </p:nvSpPr>
        <p:spPr>
          <a:xfrm>
            <a:off x="1385150" y="3162075"/>
            <a:ext cx="3435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87700" y="2670425"/>
            <a:ext cx="8624100" cy="237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CREATE TABLE patient(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    id CHAR(5) PRIMARY KEY,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    name CHAR(10),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    sex CHAR(1), 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    phone CHAR(20),</a:t>
            </a:r>
            <a:br>
              <a:rPr lang="ko" sz="1800">
                <a:solidFill>
                  <a:srgbClr val="CC0000"/>
                </a:solidFill>
              </a:rPr>
            </a:br>
            <a:r>
              <a:rPr lang="ko" sz="1800">
                <a:solidFill>
                  <a:srgbClr val="CC0000"/>
                </a:solidFill>
              </a:rPr>
              <a:t>    CONSTRAINT sex_ck CHECK(sex = ‘f’ OR sex = ‘m’),</a:t>
            </a:r>
            <a:br>
              <a:rPr lang="ko" sz="1800">
                <a:solidFill>
                  <a:srgbClr val="CC0000"/>
                </a:solidFill>
              </a:rPr>
            </a:br>
            <a:r>
              <a:rPr lang="ko" sz="1800">
                <a:solidFill>
                  <a:srgbClr val="CC0000"/>
                </a:solidFill>
              </a:rPr>
              <a:t>    CONSTRAINT id_fk FOREIGN KEY(id) REFERENCES doctor(doc_id)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);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235500" y="82525"/>
            <a:ext cx="85206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아래의 &lt;요구사항&gt; 을 만족하는 뷰 &lt;CC&gt; 를 정의하는 SQL문을 작성하세요</a:t>
            </a:r>
            <a:br>
              <a:rPr lang="ko"/>
            </a:br>
            <a:r>
              <a:rPr lang="ko"/>
              <a:t>[</a:t>
            </a:r>
            <a:r>
              <a:rPr lang="ko">
                <a:solidFill>
                  <a:srgbClr val="0000FF"/>
                </a:solidFill>
              </a:rPr>
              <a:t>기사 기출 12.07 외</a:t>
            </a:r>
            <a:r>
              <a:rPr lang="ko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163900" y="2594225"/>
            <a:ext cx="8869500" cy="237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323200" y="936700"/>
            <a:ext cx="8578800" cy="13851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&lt;요구사항&gt;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&lt;Course&gt; 와 &lt;Instructor&gt; 릴레이션을 이용한다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&lt;Course&gt; 의 ‘instructor’ 속성 값과 &lt;Instructor&gt; 의 ‘id’ 속성이 같은 자료에 대한 view 를 정의한다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&lt;CC&gt; 뷰는 ‘ccid’, ‘ccname’, ‘instname’ 속성을 가진다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&lt;CC&gt; 뷰는 &lt;Course&gt; 테이블의 ‘id’, ‘name’,    &lt;Instructor&gt; 테이블의 ‘name’ 속성을 사용한다</a:t>
            </a:r>
            <a:br>
              <a:rPr lang="ko"/>
            </a:b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300550" y="2653000"/>
            <a:ext cx="8624100" cy="237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CREATE VIEW CC (ccid, ccname, instname)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AS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    SELECT Course.id, Course.name, Instructor.name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    FROM  Course, Instructor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    WHERE Course.instructor = Instructor.id;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752075" y="360025"/>
            <a:ext cx="79659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아래와 같은 테이블이 있을때 아래와 같은 SQL 의 수행결과에 대해 작성하시오  [</a:t>
            </a:r>
            <a:r>
              <a:rPr lang="ko" sz="1800">
                <a:solidFill>
                  <a:srgbClr val="0000FF"/>
                </a:solidFill>
              </a:rPr>
              <a:t>SQLD 기출 26회차]</a:t>
            </a:r>
            <a:r>
              <a:rPr lang="ko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TAB1    	COL1	COL2   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Z        	10   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Y   		20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X		30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SELECT COUNT(*) FROM TAB1 WHERE COL1 = 'X' AND COL2 &lt; 20; </a:t>
            </a:r>
            <a:endParaRPr b="1" sz="1800"/>
          </a:p>
        </p:txBody>
      </p:sp>
      <p:sp>
        <p:nvSpPr>
          <p:cNvPr id="62" name="Google Shape;62;p14"/>
          <p:cNvSpPr txBox="1"/>
          <p:nvPr/>
        </p:nvSpPr>
        <p:spPr>
          <a:xfrm>
            <a:off x="853275" y="3284325"/>
            <a:ext cx="26070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0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2250"/>
            <a:ext cx="85206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왼쪽의 두 테이블을 이용하여 SQL문을 완성하시오 </a:t>
            </a:r>
            <a:r>
              <a:rPr lang="ko"/>
              <a:t>[</a:t>
            </a:r>
            <a:r>
              <a:rPr lang="ko">
                <a:solidFill>
                  <a:srgbClr val="0000FF"/>
                </a:solidFill>
              </a:rPr>
              <a:t>기사 기출 10.04 외</a:t>
            </a:r>
            <a:r>
              <a:rPr lang="ko"/>
              <a:t>]</a:t>
            </a:r>
            <a:r>
              <a:rPr lang="ko"/>
              <a:t> </a:t>
            </a:r>
            <a:endParaRPr/>
          </a:p>
        </p:txBody>
      </p:sp>
      <p:graphicFrame>
        <p:nvGraphicFramePr>
          <p:cNvPr id="185" name="Google Shape;185;p32"/>
          <p:cNvGraphicFramePr/>
          <p:nvPr/>
        </p:nvGraphicFramePr>
        <p:xfrm>
          <a:off x="190500" y="5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{E1A41024-9825-4854-B3D0-79ED0F105E9A}</a:tableStyleId>
              </a:tblPr>
              <a:tblGrid>
                <a:gridCol w="582725"/>
                <a:gridCol w="748975"/>
                <a:gridCol w="896700"/>
                <a:gridCol w="656600"/>
              </a:tblGrid>
              <a:tr h="364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&lt;학생&gt;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학과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학과코드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성적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고길동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전산오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" name="Google Shape;186;p32"/>
          <p:cNvGraphicFramePr/>
          <p:nvPr/>
        </p:nvGraphicFramePr>
        <p:xfrm>
          <a:off x="235500" y="26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{E1A41024-9825-4854-B3D0-79ED0F105E9A}</a:tableStyleId>
              </a:tblPr>
              <a:tblGrid>
                <a:gridCol w="1233625"/>
                <a:gridCol w="760525"/>
              </a:tblGrid>
              <a:tr h="344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&lt;학과&gt;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학과코드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컴퓨터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국문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32"/>
          <p:cNvSpPr txBox="1"/>
          <p:nvPr/>
        </p:nvSpPr>
        <p:spPr>
          <a:xfrm>
            <a:off x="3449900" y="506975"/>
            <a:ext cx="5413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&lt;학생&gt; 테이블과 &lt;학과&gt; 테이블에서 ‘학과코드’ 속성의 값이 같은 자료 중 ‘이름’ 과 ‘학과명’ 을 검색하는 SQL 문이다. SQL문을 완성하시오</a:t>
            </a:r>
            <a:endParaRPr/>
          </a:p>
        </p:txBody>
      </p:sp>
      <p:graphicFrame>
        <p:nvGraphicFramePr>
          <p:cNvPr id="188" name="Google Shape;188;p32"/>
          <p:cNvGraphicFramePr/>
          <p:nvPr/>
        </p:nvGraphicFramePr>
        <p:xfrm>
          <a:off x="3465075" y="128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{E1A41024-9825-4854-B3D0-79ED0F105E9A}</a:tableStyleId>
              </a:tblPr>
              <a:tblGrid>
                <a:gridCol w="818925"/>
                <a:gridCol w="4594325"/>
              </a:tblGrid>
              <a:tr h="89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방법1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SELECT 이름, 학과명 AS 학과</a:t>
                      </a:r>
                      <a:br>
                        <a:rPr lang="ko" sz="1700"/>
                      </a:br>
                      <a:r>
                        <a:rPr lang="ko" sz="1700"/>
                        <a:t>FROM 학생, 학과</a:t>
                      </a:r>
                      <a:br>
                        <a:rPr lang="ko" sz="1700"/>
                      </a:br>
                      <a:r>
                        <a:rPr lang="ko" sz="1700"/>
                        <a:t>WHERE 학생.학과코드( ① ) 학과.학과코드;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9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방법2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SELECT 이름, 학과명 AS 학과</a:t>
                      </a:r>
                      <a:br>
                        <a:rPr lang="ko" sz="1700">
                          <a:solidFill>
                            <a:schemeClr val="dk1"/>
                          </a:solidFill>
                        </a:rPr>
                      </a:br>
                      <a:r>
                        <a:rPr lang="ko" sz="1700">
                          <a:solidFill>
                            <a:schemeClr val="dk1"/>
                          </a:solidFill>
                        </a:rPr>
                        <a:t>FROM 학생 (  ②  ) 학과;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9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방법3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SELECT 이름, 학과명 AS 학과</a:t>
                      </a:r>
                      <a:br>
                        <a:rPr lang="ko" sz="1700">
                          <a:solidFill>
                            <a:schemeClr val="dk1"/>
                          </a:solidFill>
                        </a:rPr>
                      </a:br>
                      <a:r>
                        <a:rPr lang="ko" sz="1700">
                          <a:solidFill>
                            <a:schemeClr val="dk1"/>
                          </a:solidFill>
                        </a:rPr>
                        <a:t>FROM 학생 JOIN 학과 (   ③   ) (학과코드) ;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9" name="Google Shape;189;p32"/>
          <p:cNvCxnSpPr/>
          <p:nvPr/>
        </p:nvCxnSpPr>
        <p:spPr>
          <a:xfrm>
            <a:off x="3322700" y="543850"/>
            <a:ext cx="0" cy="42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190" name="Google Shape;190;p32"/>
          <p:cNvGraphicFramePr/>
          <p:nvPr/>
        </p:nvGraphicFramePr>
        <p:xfrm>
          <a:off x="4997375" y="366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{E1A41024-9825-4854-B3D0-79ED0F105E9A}</a:tableStyleId>
              </a:tblPr>
              <a:tblGrid>
                <a:gridCol w="1062200"/>
                <a:gridCol w="982650"/>
              </a:tblGrid>
              <a:tr h="344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&lt;결과&gt;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학과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고길동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국문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이순신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컴퓨터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32"/>
          <p:cNvSpPr/>
          <p:nvPr/>
        </p:nvSpPr>
        <p:spPr>
          <a:xfrm>
            <a:off x="5834825" y="3617400"/>
            <a:ext cx="488400" cy="32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7153225" y="3740300"/>
            <a:ext cx="1836000" cy="1194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=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NATURAL JOIN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USING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28600" y="685800"/>
            <a:ext cx="83517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SELECT nvl(count(*), 9999) from table where 1=2 의 결과값은? </a:t>
            </a:r>
            <a:br>
              <a:rPr lang="ko" sz="1800"/>
            </a:br>
            <a:r>
              <a:rPr lang="ko" sz="1800"/>
              <a:t>[</a:t>
            </a:r>
            <a:r>
              <a:rPr lang="ko" sz="1800">
                <a:solidFill>
                  <a:srgbClr val="0000FF"/>
                </a:solidFill>
              </a:rPr>
              <a:t>SQLD 기출 30회차</a:t>
            </a:r>
            <a:r>
              <a:rPr lang="ko" sz="1800"/>
              <a:t>] </a:t>
            </a:r>
            <a:endParaRPr sz="1800"/>
          </a:p>
        </p:txBody>
      </p:sp>
      <p:sp>
        <p:nvSpPr>
          <p:cNvPr id="68" name="Google Shape;68;p15"/>
          <p:cNvSpPr txBox="1"/>
          <p:nvPr/>
        </p:nvSpPr>
        <p:spPr>
          <a:xfrm>
            <a:off x="514375" y="1627700"/>
            <a:ext cx="3646800" cy="1539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0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000000"/>
                </a:solidFill>
              </a:rPr>
              <a:t>COUNT(*) 그룹함수는 null 을 배제하지만, 절대로 null 을 리턴하진 않습니다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000000"/>
                </a:solidFill>
              </a:rPr>
              <a:t>0 을 리턴함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6"/>
          <p:cNvGraphicFramePr/>
          <p:nvPr/>
        </p:nvGraphicFramePr>
        <p:xfrm>
          <a:off x="266700" y="7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{E1A41024-9825-4854-B3D0-79ED0F105E9A}</a:tableStyleId>
              </a:tblPr>
              <a:tblGrid>
                <a:gridCol w="1043525"/>
                <a:gridCol w="964300"/>
              </a:tblGrid>
              <a:tr h="364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&lt;테이블 구조 : TAB1 &gt;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p16"/>
          <p:cNvGraphicFramePr/>
          <p:nvPr/>
        </p:nvGraphicFramePr>
        <p:xfrm>
          <a:off x="6445975" y="7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{E1A41024-9825-4854-B3D0-79ED0F105E9A}</a:tableStyleId>
              </a:tblPr>
              <a:tblGrid>
                <a:gridCol w="1043525"/>
                <a:gridCol w="964300"/>
              </a:tblGrid>
              <a:tr h="3642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&lt;실행결과&gt;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6"/>
          <p:cNvSpPr txBox="1"/>
          <p:nvPr/>
        </p:nvSpPr>
        <p:spPr>
          <a:xfrm>
            <a:off x="3036925" y="1482150"/>
            <a:ext cx="27642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&lt;수행 SQL&gt;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SELECT COL1, COL2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FROM TAB1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WHERE (                      ); </a:t>
            </a:r>
            <a:endParaRPr sz="1600"/>
          </a:p>
        </p:txBody>
      </p:sp>
      <p:sp>
        <p:nvSpPr>
          <p:cNvPr id="76" name="Google Shape;76;p16"/>
          <p:cNvSpPr/>
          <p:nvPr/>
        </p:nvSpPr>
        <p:spPr>
          <a:xfrm>
            <a:off x="2432200" y="1864425"/>
            <a:ext cx="538200" cy="26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632600" y="1788225"/>
            <a:ext cx="538200" cy="26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9475"/>
            <a:ext cx="8520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 아래와 같은 테이블에 대한 수행 결과가 다음과 같을 때 빈칸을 완성하시오 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000000"/>
                </a:solidFill>
              </a:rPr>
              <a:t>[</a:t>
            </a:r>
            <a:r>
              <a:rPr lang="ko" sz="1800">
                <a:solidFill>
                  <a:srgbClr val="0000FF"/>
                </a:solidFill>
              </a:rPr>
              <a:t>SQLD 기출 25회차</a:t>
            </a:r>
            <a:r>
              <a:rPr lang="ko" sz="1800">
                <a:solidFill>
                  <a:srgbClr val="000000"/>
                </a:solidFill>
              </a:rPr>
              <a:t>]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665400" y="2850625"/>
            <a:ext cx="3542100" cy="1626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 NVL(COL1,'kkkk') &lt;&gt; 'A01'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절에 조건절이 쓰이게 되면 암묵적으로 해당 컬럼에 대한 IS NOT NULL 조건이 생성됨 수행 결과에 NULL 이 포함되어 있으므로 NVL 함수로 NULL 에 대한 처리를 명시적으로 해줘야 함 </a:t>
            </a:r>
            <a:r>
              <a:rPr lang="ko" sz="1800">
                <a:solidFill>
                  <a:srgbClr val="CC0000"/>
                </a:solidFill>
              </a:rPr>
              <a:t> 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28600" y="381000"/>
            <a:ext cx="87414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SELECT ABS(-3.8), FLOOR(3.8), TRUNC(3.8), ROUND(3.8) FROM DUAL; </a:t>
            </a:r>
            <a:br>
              <a:rPr lang="ko" sz="1800"/>
            </a:br>
            <a:br>
              <a:rPr lang="ko" sz="1800"/>
            </a:br>
            <a:r>
              <a:rPr lang="ko" sz="1800"/>
              <a:t>에 대한 값을 구하시오. [</a:t>
            </a:r>
            <a:r>
              <a:rPr lang="ko" sz="1800">
                <a:solidFill>
                  <a:srgbClr val="0000FF"/>
                </a:solidFill>
              </a:rPr>
              <a:t>SQLD 기출 30회차</a:t>
            </a:r>
            <a:r>
              <a:rPr lang="ko" sz="1800"/>
              <a:t>] </a:t>
            </a:r>
            <a:endParaRPr sz="1800"/>
          </a:p>
        </p:txBody>
      </p:sp>
      <p:sp>
        <p:nvSpPr>
          <p:cNvPr id="85" name="Google Shape;85;p17"/>
          <p:cNvSpPr txBox="1"/>
          <p:nvPr/>
        </p:nvSpPr>
        <p:spPr>
          <a:xfrm>
            <a:off x="444375" y="1655600"/>
            <a:ext cx="26070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3.8    3     3     4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52400" y="533400"/>
            <a:ext cx="89145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아래의 SQL 결과를 작성하시오. </a:t>
            </a:r>
            <a:r>
              <a:rPr lang="ko" sz="1800">
                <a:solidFill>
                  <a:schemeClr val="dk1"/>
                </a:solidFill>
              </a:rPr>
              <a:t>[</a:t>
            </a:r>
            <a:r>
              <a:rPr lang="ko" sz="1800">
                <a:solidFill>
                  <a:srgbClr val="0000FF"/>
                </a:solidFill>
              </a:rPr>
              <a:t>SQLD 기출 30회차</a:t>
            </a:r>
            <a:r>
              <a:rPr lang="ko" sz="1800">
                <a:solidFill>
                  <a:schemeClr val="dk1"/>
                </a:solidFill>
              </a:rPr>
              <a:t>] </a:t>
            </a:r>
            <a:br>
              <a:rPr lang="ko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SELECT Upper(‘Sqldeveloper’) FROM DUAL; </a:t>
            </a:r>
            <a:endParaRPr sz="1800"/>
          </a:p>
        </p:txBody>
      </p:sp>
      <p:sp>
        <p:nvSpPr>
          <p:cNvPr id="91" name="Google Shape;91;p18"/>
          <p:cNvSpPr txBox="1"/>
          <p:nvPr/>
        </p:nvSpPr>
        <p:spPr>
          <a:xfrm>
            <a:off x="991900" y="1534275"/>
            <a:ext cx="26070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SQLDEVELOPER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609600" y="228600"/>
            <a:ext cx="77322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아래와 같은 테이블이 있을 때 하루에 2번 이상 주문하는 대상을 조회하는 SQL 을 완성하시오  [</a:t>
            </a:r>
            <a:r>
              <a:rPr lang="ko" sz="1800">
                <a:solidFill>
                  <a:srgbClr val="0000FF"/>
                </a:solidFill>
              </a:rPr>
              <a:t>SQLD 기출 26회차</a:t>
            </a:r>
            <a:r>
              <a:rPr lang="ko" sz="1800"/>
              <a:t>]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TAB1   	주문번호  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주문일자  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고객명 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….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SELECT 주문일자, 고객명, COUNT(*)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FROM TAB1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GROUP BY 주문일자,고객명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(                      )</a:t>
            </a:r>
            <a:endParaRPr b="1" sz="1800"/>
          </a:p>
        </p:txBody>
      </p:sp>
      <p:sp>
        <p:nvSpPr>
          <p:cNvPr id="97" name="Google Shape;97;p19"/>
          <p:cNvSpPr txBox="1"/>
          <p:nvPr/>
        </p:nvSpPr>
        <p:spPr>
          <a:xfrm>
            <a:off x="787675" y="3850025"/>
            <a:ext cx="3231000" cy="47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HAVING COUNT(*) &gt;= 2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381000" y="228600"/>
            <a:ext cx="80613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아래의 데이터가 있을때 아래의 SQL 에 대한 결과값은?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[</a:t>
            </a:r>
            <a:r>
              <a:rPr lang="ko" sz="1800">
                <a:solidFill>
                  <a:srgbClr val="0000FF"/>
                </a:solidFill>
              </a:rPr>
              <a:t>SQLD 기출 30회차</a:t>
            </a:r>
            <a:r>
              <a:rPr lang="ko" sz="1800">
                <a:solidFill>
                  <a:schemeClr val="dk1"/>
                </a:solidFill>
              </a:rPr>
              <a:t>]</a:t>
            </a:r>
            <a:r>
              <a:rPr lang="ko" sz="1800"/>
              <a:t>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[데이터]	A    	        X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-------------------       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      	100       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      	null       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      	100       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      	200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[SQL]    SELECT A, SUM(X) FROM TAB GROUP BY A; </a:t>
            </a:r>
            <a:endParaRPr b="1" sz="1800"/>
          </a:p>
        </p:txBody>
      </p:sp>
      <p:sp>
        <p:nvSpPr>
          <p:cNvPr id="103" name="Google Shape;103;p20"/>
          <p:cNvSpPr txBox="1"/>
          <p:nvPr/>
        </p:nvSpPr>
        <p:spPr>
          <a:xfrm>
            <a:off x="4471425" y="1301750"/>
            <a:ext cx="2978100" cy="803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1  100 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2  300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76200" y="0"/>
            <a:ext cx="8600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아래의 SQL 에 대해서 실행 순서를 올바르게 나열한 것은?  </a:t>
            </a:r>
            <a:r>
              <a:rPr lang="ko" sz="1800">
                <a:solidFill>
                  <a:schemeClr val="dk1"/>
                </a:solidFill>
              </a:rPr>
              <a:t>[</a:t>
            </a:r>
            <a:r>
              <a:rPr lang="ko" sz="1800">
                <a:solidFill>
                  <a:srgbClr val="0000FF"/>
                </a:solidFill>
              </a:rPr>
              <a:t>SQLD 기출 21회차</a:t>
            </a:r>
            <a:r>
              <a:rPr lang="ko" sz="1800">
                <a:solidFill>
                  <a:schemeClr val="dk1"/>
                </a:solidFill>
              </a:rPr>
              <a:t>]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SELECT DEPTNO, COUNT(EMPNO) </a:t>
            </a:r>
            <a:br>
              <a:rPr lang="ko" sz="1800"/>
            </a:br>
            <a:r>
              <a:rPr lang="ko" sz="1800"/>
              <a:t>FROM SCOTT.EMP </a:t>
            </a:r>
            <a:br>
              <a:rPr lang="ko" sz="1800"/>
            </a:br>
            <a:r>
              <a:rPr lang="ko" sz="1800"/>
              <a:t>WHERE SAL &gt;= 500 </a:t>
            </a:r>
            <a:br>
              <a:rPr lang="ko" sz="1800"/>
            </a:br>
            <a:r>
              <a:rPr lang="ko" sz="1800"/>
              <a:t>GROUP BY DEPTNO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HAVING COUNT(EMPNO) &gt; 2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ORDER BY DEPTNO;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1) FROM -&gt; WHERE -&gt; SELECT-&gt;GROUP BY -&gt; HAVING -&gt; ORDER BY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2) FROM -&gt; WHERE -&gt; GROUP BY -&gt; HAVING -&gt; ORDER BY -&gt; SELECT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3) FROM -&gt; WHERE -&gt; GROUP BY -&gt; HAVING -&gt; SELECT -&gt; ORDER BY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4) FROM -&gt; WHERE -&gt; GROUP BY -&gt; SELECT -&gt; HAVING -&gt; ORDER BY</a:t>
            </a:r>
            <a:endParaRPr sz="1800"/>
          </a:p>
        </p:txBody>
      </p:sp>
      <p:sp>
        <p:nvSpPr>
          <p:cNvPr id="109" name="Google Shape;109;p21"/>
          <p:cNvSpPr txBox="1"/>
          <p:nvPr/>
        </p:nvSpPr>
        <p:spPr>
          <a:xfrm>
            <a:off x="478225" y="3729425"/>
            <a:ext cx="6465300" cy="133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C0000"/>
                </a:solidFill>
              </a:rPr>
              <a:t>3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CC0000"/>
                </a:solidFill>
              </a:rPr>
              <a:t>1. 발췌 대상 테이블을 참조한다 (FROM) 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CC0000"/>
                </a:solidFill>
              </a:rPr>
              <a:t>2 발췌 대상 데이터가 아닌 것은 제거한다 (WHERE) 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CC0000"/>
                </a:solidFill>
              </a:rPr>
              <a:t>3 행들을 소그룹화 한다 (GROUP BY) 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CC0000"/>
                </a:solidFill>
              </a:rPr>
              <a:t>4 그룹핑된 값의 조건에 맞는 것만을 출력 한다 (HAVING) 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CC0000"/>
                </a:solidFill>
              </a:rPr>
              <a:t>5 데이터 값을 출력/계산한다 (SELECT)      6 데이터를 정렬한다 (ORDER BY)</a:t>
            </a:r>
            <a:endParaRPr sz="1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