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s31x.blogspot.com/2016/04/windows-windows-10.html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62a221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62a221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62a2217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62a221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e62a221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e62a221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3c9970c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3c9970c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c9970c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c9970c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3c9970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3c9970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3c9970c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3c9970c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d7597e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9d7597e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3c9970c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3c9970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0fca40d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0fca40d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62a2217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62a2217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http://ds31x.blogspot.com/2016/04/windows-windows-10.html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\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0fca40d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0fca40d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0fca40d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0fca40d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62a221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62a22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62a221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62a221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62a221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62a221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3c9970c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3c9970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3c9970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3c9970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ad0059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ad0059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3c9970c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3c9970c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nswers.microsoft.com/ko-kr/windows/forum/windows_10-security-winpc/window-10-%EC%82%AC%EC%9A%A9%EC%9E%90/fe12dc88-2705-42fd-a76b-674dbe3a0808" TargetMode="External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log.naver.com/PostView.nhn?blogId=digul2&amp;logNo=221525574043" TargetMode="External"/><Relationship Id="rId4" Type="http://schemas.openxmlformats.org/officeDocument/2006/relationships/hyperlink" Target="https://docs.microsoft.com/ko-kr/azure/developer/java/fundamentals/reasons-to-move-to-java-11" TargetMode="External"/><Relationship Id="rId5" Type="http://schemas.openxmlformats.org/officeDocument/2006/relationships/hyperlink" Target="https://sparkdia.tistory.com/64" TargetMode="External"/><Relationship Id="rId6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://www.oracle.com/technetwork/java/javase/downloads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racle.com/downloads/licenses/javase-license1.html" TargetMode="External"/><Relationship Id="rId4" Type="http://schemas.openxmlformats.org/officeDocument/2006/relationships/hyperlink" Target="https://www.oracle.com/java/technologies/javase/jdk-faqs.html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s://www.oracle.com/java/java-se-subscription.html" TargetMode="External"/><Relationship Id="rId6" Type="http://schemas.openxmlformats.org/officeDocument/2006/relationships/hyperlink" Target="https://openjdk.java.net/legal/gplv2+ce.html" TargetMode="External"/><Relationship Id="rId7" Type="http://schemas.openxmlformats.org/officeDocument/2006/relationships/hyperlink" Target="https://jdk.java.net/" TargetMode="External"/><Relationship Id="rId8" Type="http://schemas.openxmlformats.org/officeDocument/2006/relationships/hyperlink" Target="https://goddaehee.tistory.com/18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25" y="542832"/>
            <a:ext cx="2595899" cy="1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교습 환경 세팅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JDK 및 운영체제 관련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JDK 설치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66325"/>
            <a:ext cx="33969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다운받은 실행파일 실행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07425"/>
            <a:ext cx="2981325" cy="504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000" y="1228625"/>
            <a:ext cx="4863143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50" y="1525225"/>
            <a:ext cx="4280698" cy="324478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JDK 설치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961525"/>
            <a:ext cx="852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자신이 설치하는 </a:t>
            </a:r>
            <a:r>
              <a:rPr b="1" lang="ko"/>
              <a:t>JDK </a:t>
            </a:r>
            <a:r>
              <a:rPr lang="ko"/>
              <a:t>가 어디 설치되는지는 눈여겨 두자</a:t>
            </a:r>
            <a:endParaRPr/>
          </a:p>
        </p:txBody>
      </p:sp>
      <p:cxnSp>
        <p:nvCxnSpPr>
          <p:cNvPr id="154" name="Google Shape;154;p23"/>
          <p:cNvCxnSpPr/>
          <p:nvPr/>
        </p:nvCxnSpPr>
        <p:spPr>
          <a:xfrm>
            <a:off x="540850" y="1456950"/>
            <a:ext cx="816900" cy="24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175" y="2290026"/>
            <a:ext cx="2694425" cy="20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JDK 설치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450" y="1152425"/>
            <a:ext cx="4863143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운영체제 비트 확인 / 환경변수 세팅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83100" y="1037725"/>
            <a:ext cx="30387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제어판 - 시스템및 보안 - 시스템 - ‘고급 시스템 설정’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혹은 ‘실행’ 후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/>
              <a:t>control system</a:t>
            </a:r>
            <a:r>
              <a:rPr lang="ko" sz="1400"/>
              <a:t> 입력</a:t>
            </a:r>
            <a:endParaRPr sz="14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775" y="1113925"/>
            <a:ext cx="5720825" cy="36533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22375" y="951400"/>
            <a:ext cx="34161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[고급]</a:t>
            </a:r>
            <a:r>
              <a:rPr lang="ko"/>
              <a:t> 탭의 </a:t>
            </a:r>
            <a:r>
              <a:rPr b="1" lang="ko"/>
              <a:t>환경변수</a:t>
            </a:r>
            <a:endParaRPr b="1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550" y="152400"/>
            <a:ext cx="43484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50" y="-29124"/>
            <a:ext cx="3877800" cy="503500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908800" y="253025"/>
            <a:ext cx="42966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‘시스템 변수’ </a:t>
            </a:r>
            <a:r>
              <a:rPr lang="ko"/>
              <a:t>에</a:t>
            </a:r>
            <a:br>
              <a:rPr b="1" lang="ko"/>
            </a:br>
            <a:r>
              <a:rPr b="1" lang="ko"/>
              <a:t>JAVA_HOME</a:t>
            </a:r>
            <a:r>
              <a:rPr lang="ko"/>
              <a:t> 환경변수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만들기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JDK를 설치한 루트 폴더 지정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기존에 없었으면 </a:t>
            </a:r>
            <a:r>
              <a:rPr b="1" lang="ko"/>
              <a:t>‘새로만들기’  </a:t>
            </a:r>
            <a:br>
              <a:rPr lang="ko"/>
            </a:br>
            <a:r>
              <a:rPr lang="ko"/>
              <a:t>기존에 있었다면 </a:t>
            </a:r>
            <a:r>
              <a:rPr b="1" lang="ko"/>
              <a:t>‘편집’</a:t>
            </a:r>
            <a:r>
              <a:rPr lang="ko"/>
              <a:t>)</a:t>
            </a:r>
            <a:endParaRPr/>
          </a:p>
        </p:txBody>
      </p:sp>
      <p:cxnSp>
        <p:nvCxnSpPr>
          <p:cNvPr id="181" name="Google Shape;181;p27"/>
          <p:cNvCxnSpPr/>
          <p:nvPr/>
        </p:nvCxnSpPr>
        <p:spPr>
          <a:xfrm flipH="1">
            <a:off x="3808050" y="1909500"/>
            <a:ext cx="1147800" cy="137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850" y="2993597"/>
            <a:ext cx="4296599" cy="123550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287925" y="3394100"/>
            <a:ext cx="38589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</a:t>
            </a:r>
            <a:r>
              <a:rPr b="1" lang="ko"/>
              <a:t>Path </a:t>
            </a:r>
            <a:r>
              <a:rPr lang="ko"/>
              <a:t>변수에 편집 하여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[편집]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%JAVA_HOME%\bin</a:t>
            </a:r>
            <a:endParaRPr b="1"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5" y="898875"/>
            <a:ext cx="40957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4095975" y="1765500"/>
            <a:ext cx="541500" cy="36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875" y="381000"/>
            <a:ext cx="4201725" cy="399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111825" y="866575"/>
            <a:ext cx="908400" cy="34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환경변수 세팅 완료후 꼭 ‘확인’.. ‘확인’...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27478" t="0"/>
          <a:stretch/>
        </p:blipFill>
        <p:spPr>
          <a:xfrm>
            <a:off x="560925" y="992400"/>
            <a:ext cx="3059400" cy="3993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97" y="1137947"/>
            <a:ext cx="3301025" cy="36731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29"/>
          <p:cNvSpPr/>
          <p:nvPr/>
        </p:nvSpPr>
        <p:spPr>
          <a:xfrm>
            <a:off x="3898025" y="2353825"/>
            <a:ext cx="846300" cy="9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자바개발 환경 세팅 확인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600" y="1037725"/>
            <a:ext cx="8520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실행:  [실행] - cmd     </a:t>
            </a:r>
            <a:br>
              <a:rPr lang="ko"/>
            </a:br>
            <a:r>
              <a:rPr lang="ko"/>
              <a:t>    </a:t>
            </a:r>
            <a:r>
              <a:rPr lang="ko" sz="1300"/>
              <a:t>(기존에 창이 열려 있어도 닫고 다시 실행 바람,  혹은 열려져 있는 커맨드 창에서&gt;</a:t>
            </a:r>
            <a:r>
              <a:rPr b="1" lang="ko" sz="1300"/>
              <a:t>set</a:t>
            </a:r>
            <a:r>
              <a:rPr lang="ko" sz="1300"/>
              <a:t> 명령어 실행)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프롬프트에서 java,  javac  실행.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364025"/>
            <a:ext cx="8839199" cy="177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Java11 모듈 시스템으로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마이그레이션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51650" y="44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‘MS 윈도우’ 환경 개발자라면..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656725"/>
            <a:ext cx="8520600" cy="2213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사용자 이름이 ‘한글’ 이 있거나,  ‘공백’ 등의 특수 문자가 있다면</a:t>
            </a:r>
            <a:r>
              <a:rPr lang="ko"/>
              <a:t>,  새로운 사용자 이름을 등록하거나,  설치시 매우 주의를 기울여서 사용자 경로에 설치 되지 않도록 신경 써야 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많은 개발 관련 프로그램들이 다국어 폴더 경로를 인식 못하는 경우가 많습니다.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window 10 사용자 폴더 이름 변경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42825" y="3145700"/>
            <a:ext cx="8629500" cy="1732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탐색기에서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파일 확장명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과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숨긴항목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은 봅시다.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925" y="3653425"/>
            <a:ext cx="7991151" cy="10726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266325"/>
            <a:ext cx="85206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 Java11로 마이그레이션 할 시간!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Java11 로 전환해야 하는 이유 (2019.11 msdn)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4750" y="2819425"/>
            <a:ext cx="3409876" cy="2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혹시 이미 자바가 이미 설치 되어 있나?..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966950" y="1266325"/>
            <a:ext cx="38655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Java runtime 및</a:t>
            </a:r>
            <a:br>
              <a:rPr lang="ko"/>
            </a:br>
            <a:r>
              <a:rPr lang="ko"/>
              <a:t>JDK 설치 여부 확인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0050"/>
            <a:ext cx="3760724" cy="16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479" y="3366229"/>
            <a:ext cx="6648950" cy="14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교육을 위해서 이전 버젼 삭제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942950" y="1190125"/>
            <a:ext cx="32679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 추가 삭제 →   </a:t>
            </a:r>
            <a:br>
              <a:rPr lang="ko"/>
            </a:br>
            <a:r>
              <a:rPr lang="ko"/>
              <a:t>‘실행’ 후 </a:t>
            </a:r>
            <a:r>
              <a:rPr b="1" lang="ko"/>
              <a:t>appwiz.cpl</a:t>
            </a:r>
            <a:r>
              <a:rPr lang="ko"/>
              <a:t> 입력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Java 와 JDK 둘다 삭제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73" y="1228623"/>
            <a:ext cx="3528700" cy="15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0" r="39620" t="0"/>
          <a:stretch/>
        </p:blipFill>
        <p:spPr>
          <a:xfrm>
            <a:off x="6007050" y="2972375"/>
            <a:ext cx="3036675" cy="18954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4813" y="2972373"/>
            <a:ext cx="2409825" cy="14763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6"/>
          <p:cNvSpPr/>
          <p:nvPr/>
        </p:nvSpPr>
        <p:spPr>
          <a:xfrm>
            <a:off x="7210875" y="249675"/>
            <a:ext cx="1727700" cy="707400"/>
          </a:xfrm>
          <a:prstGeom prst="wedgeRoundRectCallout">
            <a:avLst>
              <a:gd fmla="val -74278" name="adj1"/>
              <a:gd fmla="val 365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강사 가이드를 따라주세요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가 있다면 이 또한 삭제.. 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363275" y="325875"/>
            <a:ext cx="1727700" cy="707400"/>
          </a:xfrm>
          <a:prstGeom prst="wedgeRoundRectCallout">
            <a:avLst>
              <a:gd fmla="val -74278" name="adj1"/>
              <a:gd fmla="val 365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강사 가이드를 따라주세요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 운영체제 bit  확인 (32bit ? / 64bit ?)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83100" y="1037725"/>
            <a:ext cx="82665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/>
              <a:t>제어판 - 시스템및 보안 - 시스템</a:t>
            </a:r>
            <a:r>
              <a:rPr lang="ko" sz="1400"/>
              <a:t>   혹은  ‘실행’  에서 </a:t>
            </a:r>
            <a:r>
              <a:rPr b="1" lang="ko" sz="1400"/>
              <a:t>control system</a:t>
            </a:r>
            <a:r>
              <a:rPr lang="ko" sz="1400"/>
              <a:t> 실행</a:t>
            </a:r>
            <a:endParaRPr sz="14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50" y="1541075"/>
            <a:ext cx="7991350" cy="3316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700" y="1194550"/>
            <a:ext cx="5013901" cy="27216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설치 JDK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66325"/>
            <a:ext cx="35136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http://www.oracle.com/technetwork/java/javase/downloads/index.html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2020.11 현재 </a:t>
            </a: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최신 JDK11 버젼은 11.0.9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856900" y="227900"/>
            <a:ext cx="2532600" cy="1042800"/>
          </a:xfrm>
          <a:prstGeom prst="wedgeRoundRectCallout">
            <a:avLst>
              <a:gd fmla="val -66037" name="adj1"/>
              <a:gd fmla="val 4998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오라클 JDK11 부터는 새버전 릴리즈 사이클이 6개월이고, 3년마다 LTS 버젼 출시  </a:t>
            </a:r>
            <a:br>
              <a:rPr lang="ko" sz="900"/>
            </a:br>
            <a:r>
              <a:rPr b="1" lang="ko" sz="900"/>
              <a:t>LTS : Long-Term Support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장기간 지원해주는 버젼, 마이그레이션 지원 시간을 충분히 주겠다는 의미.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라이센스 정책 변경.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74900" y="885325"/>
            <a:ext cx="8520600" cy="26643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Oracle JDK License Update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Oracle JDK License has changed for releases starting </a:t>
            </a:r>
            <a:r>
              <a:rPr b="1" lang="ko" sz="1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April 16, 2019.</a:t>
            </a:r>
            <a:endParaRPr b="1" sz="11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new </a:t>
            </a:r>
            <a:r>
              <a:rPr lang="ko" sz="1200">
                <a:solidFill>
                  <a:srgbClr val="00688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Oracle Technology Network License Agreement for Oracle Java SE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substantially different from prior Oracle JDK licenses. The new license permits certain uses, such as personal use and development use, at no cost -- but other uses authorized under prior Oracle JDK licenses may no longer be available. Please review the terms carefully before downloading and using this product. An FAQ is available </a:t>
            </a:r>
            <a:r>
              <a:rPr lang="ko" sz="1200">
                <a:solidFill>
                  <a:srgbClr val="00688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Commercial license and support is available with a low cost </a:t>
            </a:r>
            <a:r>
              <a:rPr lang="ko" sz="1200">
                <a:solidFill>
                  <a:srgbClr val="00688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SE Subscription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 also provides the latest OpenJDK release under the open source </a:t>
            </a:r>
            <a:r>
              <a:rPr lang="ko" sz="1200">
                <a:solidFill>
                  <a:srgbClr val="00688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GPL License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ko" sz="1200">
                <a:solidFill>
                  <a:srgbClr val="00688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jdk.java.net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5897625" y="188125"/>
            <a:ext cx="2493600" cy="960300"/>
          </a:xfrm>
          <a:prstGeom prst="wedgeRoundRectCallout">
            <a:avLst>
              <a:gd fmla="val -66783" name="adj1"/>
              <a:gd fmla="val 6844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2019. 4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JDK 라이센스 유료화정책 변경. [</a:t>
            </a:r>
            <a:r>
              <a:rPr lang="ko" u="sng">
                <a:solidFill>
                  <a:schemeClr val="hlink"/>
                </a:solidFill>
                <a:hlinkClick r:id="rId8"/>
              </a:rPr>
              <a:t>참조</a:t>
            </a:r>
            <a:r>
              <a:rPr lang="ko"/>
              <a:t>]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9">
            <a:alphaModFix/>
          </a:blip>
          <a:srcRect b="12363" l="6287" r="12379" t="9827"/>
          <a:stretch/>
        </p:blipFill>
        <p:spPr>
          <a:xfrm>
            <a:off x="5318025" y="3794900"/>
            <a:ext cx="1453300" cy="10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2758000" y="3663525"/>
            <a:ext cx="2401200" cy="1316100"/>
          </a:xfrm>
          <a:prstGeom prst="rightArrow">
            <a:avLst>
              <a:gd fmla="val 74759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최근 현업에선 무료 OpenJDK 를 사용하기도함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371750"/>
            <a:ext cx="85206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자신의 컴퓨터 운영체제와 맞는 버젼 다운 받아 설치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893" y="942000"/>
            <a:ext cx="7332456" cy="8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54750" y="2414725"/>
            <a:ext cx="1617900" cy="749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7780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 환경 개발자 OS bit 주의!!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3316225"/>
            <a:ext cx="5253017" cy="1674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1"/>
          <p:cNvSpPr/>
          <p:nvPr/>
        </p:nvSpPr>
        <p:spPr>
          <a:xfrm>
            <a:off x="4368900" y="2995750"/>
            <a:ext cx="994800" cy="39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767" y="3389060"/>
            <a:ext cx="2070575" cy="152109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21"/>
          <p:cNvSpPr/>
          <p:nvPr/>
        </p:nvSpPr>
        <p:spPr>
          <a:xfrm>
            <a:off x="6794600" y="4011750"/>
            <a:ext cx="285900" cy="5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77675" y="3692050"/>
            <a:ext cx="1578300" cy="1214100"/>
          </a:xfrm>
          <a:prstGeom prst="wedgeRoundRectCallout">
            <a:avLst>
              <a:gd fmla="val 78292" name="adj1"/>
              <a:gd fmla="val -815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다운받으려면 Oracle 계정 필요.   (무료)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9403" y="2031900"/>
            <a:ext cx="7252235" cy="66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