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e62f6155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e62f6155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42d6889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42d6889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e62f6155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e62f6155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e62f6155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e62f6155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e62f6155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e62f6155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62f6155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e62f6155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151d2e80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151d2e80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3d3a2e9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3d3a2e9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e62f6155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e62f6155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e62f6155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e62f6155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3d3a2e9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3d3a2e9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a014abb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a014abb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고정폭 글꼴 : Monospaced font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8e7fea887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8e7fea887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62f6155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e62f6155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151d2e80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151d2e80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151d2e8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151d2e8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3d3a2e9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63d3a2e9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3d3a2e9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63d3a2e9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3d3a2e9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63d3a2e9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3d3a2e9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63d3a2e9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3d3a2e9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3d3a2e9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3d3a2e9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3d3a2e9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7494418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7494418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e62f615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e62f615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151d2e8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151d2e8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e62f615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e62f615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62f6155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62f615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iki.eclipse.org/Eclipse/Installation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eclipse.org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9041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통합개발환경 이클립스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IDE (</a:t>
            </a:r>
            <a:r>
              <a:rPr b="1" lang="ko"/>
              <a:t>I</a:t>
            </a:r>
            <a:r>
              <a:rPr lang="ko"/>
              <a:t>ntegrated </a:t>
            </a:r>
            <a:r>
              <a:rPr b="1" lang="ko"/>
              <a:t>D</a:t>
            </a:r>
            <a:r>
              <a:rPr lang="ko"/>
              <a:t>evelopment </a:t>
            </a:r>
            <a:r>
              <a:rPr b="1" lang="ko"/>
              <a:t>E</a:t>
            </a:r>
            <a:r>
              <a:rPr lang="ko"/>
              <a:t>nvironment)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125" y="79575"/>
            <a:ext cx="3311475" cy="12691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설치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266325"/>
            <a:ext cx="4337400" cy="13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무설치 버젼이라.  압축 풀어서 적절한 폴더에 압축 풀으면 됩니다.</a:t>
            </a:r>
            <a:br>
              <a:rPr lang="ko"/>
            </a:br>
            <a:r>
              <a:rPr lang="ko"/>
              <a:t>이와 같은 방식으로 다양한 버젼의 이클립스 운영 가능.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348125" y="3130825"/>
            <a:ext cx="4681200" cy="1624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교육생분들은 해당 강의기간중 일관성 있는 진행을 위해 강사의 안내를 받아 가급적 지정된 폴더에 압축해제 바랍니다</a:t>
            </a:r>
            <a:endParaRPr sz="1800"/>
          </a:p>
        </p:txBody>
      </p:sp>
      <p:sp>
        <p:nvSpPr>
          <p:cNvPr id="141" name="Google Shape;141;p22"/>
          <p:cNvSpPr/>
          <p:nvPr/>
        </p:nvSpPr>
        <p:spPr>
          <a:xfrm>
            <a:off x="6602975" y="1282925"/>
            <a:ext cx="870900" cy="55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075" y="1725925"/>
            <a:ext cx="1497075" cy="31077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eclipse.ini   :  이클립스 초기 설정 파일 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961525"/>
            <a:ext cx="85206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일반적을 JAVA_HOME 환경변수가 세팅된경우는 상관은 없으나, 나중에 특정 라이브러리등을 사용할때는 JDK 경로를 설정파일에 명시해주는게 좋다. 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775" y="2375700"/>
            <a:ext cx="5702550" cy="15423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806625"/>
            <a:ext cx="2450950" cy="28594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" name="Google Shape;151;p23"/>
          <p:cNvSpPr/>
          <p:nvPr/>
        </p:nvSpPr>
        <p:spPr>
          <a:xfrm>
            <a:off x="2312675" y="3058725"/>
            <a:ext cx="720300" cy="6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실행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788" y="1214438"/>
            <a:ext cx="41624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workspace 설정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266325"/>
            <a:ext cx="2748600" cy="33027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교육생은 강사지시를 따라주세요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지정한 이름의 폴더 밑에 </a:t>
            </a:r>
            <a:r>
              <a:rPr b="1" lang="ko"/>
              <a:t>JavaWork</a:t>
            </a:r>
            <a:r>
              <a:rPr lang="ko"/>
              <a:t> 라는 이름의 workspace 를 생성하겠습니다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ex): App01/JavaWork  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088" y="1325163"/>
            <a:ext cx="583882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/>
          <p:nvPr/>
        </p:nvSpPr>
        <p:spPr>
          <a:xfrm>
            <a:off x="3389775" y="4260750"/>
            <a:ext cx="2530500" cy="776700"/>
          </a:xfrm>
          <a:prstGeom prst="wedgeRoundRectCallout">
            <a:avLst>
              <a:gd fmla="val -33256" name="adj1"/>
              <a:gd fmla="val -140923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교육생은 가급적 여기 체크해두지 말고 매번 workspace 확인하세요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welcome 페이지 닫기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266325"/>
            <a:ext cx="2418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008" y="1266325"/>
            <a:ext cx="5781993" cy="38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50" y="158600"/>
            <a:ext cx="7206675" cy="48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최초 설치시 꼭 세팅할것들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세팅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FF"/>
                </a:solidFill>
              </a:rPr>
              <a:t>문자 인코딩은 꼭! utf-8 로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/>
              <a:t>글자 크기 조정하기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400"/>
              <a:t>테마 변경 가능.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101150" y="194375"/>
            <a:ext cx="3771300" cy="818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인코딩 UTF-8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6577275" y="1266325"/>
            <a:ext cx="2255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88" y="1695450"/>
            <a:ext cx="2619375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375" y="280725"/>
            <a:ext cx="5171675" cy="46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22425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글꼴설정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6096000" y="1266325"/>
            <a:ext cx="2736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053" y="0"/>
            <a:ext cx="569324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459025" y="3425075"/>
            <a:ext cx="2242500" cy="1143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쾌적한(?) 진행을 위해 수강생분들은 글꼴을 14 포인트 이상 추천합니다.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자바개발을 위한 다양한 IDE 들.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6966100" y="1424038"/>
            <a:ext cx="18210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700" y="1424050"/>
            <a:ext cx="3011317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200" y="2582525"/>
            <a:ext cx="2564925" cy="13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1850" y="2281650"/>
            <a:ext cx="1820900" cy="1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프로그래밍은 ‘고정폭 글꼴’ 사용하세요</a:t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475" y="881750"/>
            <a:ext cx="4109100" cy="3230092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923825"/>
            <a:ext cx="2759150" cy="10484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2048500"/>
            <a:ext cx="3262725" cy="26796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3" name="Google Shape;213;p32"/>
          <p:cNvSpPr txBox="1"/>
          <p:nvPr/>
        </p:nvSpPr>
        <p:spPr>
          <a:xfrm>
            <a:off x="3908600" y="4368750"/>
            <a:ext cx="4857300" cy="500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이클립스의 기본 폰트인 Consolas 를 고정폭 글꼴입니다.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글꼴 선택시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1 I 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>
                <a:latin typeface="Consolas"/>
                <a:ea typeface="Consolas"/>
                <a:cs typeface="Consolas"/>
                <a:sym typeface="Consolas"/>
              </a:rPr>
              <a:t>1 I l  ← Consolas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445025"/>
            <a:ext cx="22188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테마설정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2047975"/>
            <a:ext cx="22188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테마는..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Help - Eclipse Marketplace 등에서 다양하게 다운로드 가능.</a:t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575" y="2201001"/>
            <a:ext cx="4137824" cy="27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025" y="143975"/>
            <a:ext cx="57531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DropBox 에서 Workspace 사용시 주의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부팅후 DropBox 동기화가 마무리 된 후에 이클립스를 가동하세요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이클립수 종료후, Dropbox 동기화가 진행됩니다.   동기화가 마무리 된뒤 컴퓨터를 꺼주세요.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위 사항들이 잘 지켜지지 않는 경우, 이클립스의 워크스페이스가 깨지는 상황이 발생할수 있습니다.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유용한(많이 써야할) 이클립스 단축키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유용한 단축키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CTRL + SPACE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: CONTENT ASSIST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CTRL + M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: 해당 탭 전체화면/복귀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CTRL + F11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: 컴파일/실행(XML 화면에서는 실행안됨)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CTRL + / 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:  라인 주석 (토글)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CTRL + SHIFT + / ,  CTRL + SHIFT + \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:  블록 주석 지정 / 해제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CTRL+F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: 찾기, 바꾸기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CTRL+H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:  SEARCH 대화상자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CTRL+K, CTRL+SHIFT+K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:  선택한 문자열과 동일한 다음/이전 문자열 찾기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81150"/>
            <a:ext cx="8520600" cy="43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변수, 메소드, 클래스 이름등을 선택한뒤  </a:t>
            </a: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F3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:  정의된 곳으로 이동, 정의된 소스 파일 오픈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CTRL 를 누른상태에서 이름위에 포커싱 한뒤 클릭 :  위의 동작과 비슷,  정의된 소스 파일 오픈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CTRL + SHIFT + O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: IMPORT 추가/정리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CTRL + SHIFT + F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: 오토 인덴트. 소스코드 형식 정리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ALT + UP , ALT + DOWN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:  선택한 블록을 한줄 위로 / 아래로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CTRL + ALT + 위/아래 방향키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: 커서행 OR 지정된 블럭을 방향으로 복사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CTRL + D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: 커서행 지정된 블럭을 삭제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ALT+SHIFT+R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: REFACTOR-RENAME  /  이름 바꾸기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311700" y="329950"/>
            <a:ext cx="8520600" cy="4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파일명이나 리소스명 선택한뒤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228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이클립스에서 F3 을 눌러서 따라가보는 습관!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228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이클립스에서 CTRL + SHIFT + R 누르면 Resource 검색 됨  (원하는 파일 찾기)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228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특정행에서 트리플 클릭 :  그 행 전체 선택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특정 단어에서 더블클릭  : 해당 단어 선택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블럭 안에서 더블 클릭 : 블럭 범위 선택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580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00FFFF"/>
                </a:highlight>
                <a:latin typeface="Gulim"/>
                <a:ea typeface="Gulim"/>
                <a:cs typeface="Gulim"/>
                <a:sym typeface="Gulim"/>
              </a:rPr>
              <a:t>&lt;디버그 관련 단축키&gt;</a:t>
            </a:r>
            <a:endParaRPr>
              <a:solidFill>
                <a:srgbClr val="000000"/>
              </a:solidFill>
              <a:highlight>
                <a:srgbClr val="00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CTRL + SHIFT + B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:  BREAKPOINT 설정 / 해제 (토글)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F11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: 디버그 시작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F5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: STEP INTO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F6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: STEP OVER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F7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: STEP RETURN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F8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: RESUME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CTRL + F2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: 디버그 종료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------------------------------------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CTRL+SHIFT+L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   단축키 일람 표시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24543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이클립스.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3100" y="1190125"/>
            <a:ext cx="6385500" cy="26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재단에서 제작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자바개발로 에 있어서 가장(?) 널리쓰이는 IDE.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그러나, 자바만 개발할수 있는 건 아님.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무설치 방식.   다양한 세팅의 이클립스 여러개 설치 가능.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다양한 플러그 인, 다양한 툴 제공.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17025" y="4108325"/>
            <a:ext cx="8520600" cy="80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단점 : 잔버그들이 많음..   다른 IDE에 비해 체감속도 느림..</a:t>
            </a:r>
            <a:endParaRPr sz="18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125" y="445025"/>
            <a:ext cx="3011317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753" y="1520100"/>
            <a:ext cx="2891044" cy="19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3136800" cy="12615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버전 코드네임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284150" y="49600"/>
            <a:ext cx="4860000" cy="3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초창기 : 주로, 천체, 위성의 이름.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갈릴레오 이후 알파벳 네이밍 1기시작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ellios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ndigo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epler (2013)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(2014)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ars(2015)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네이밍2기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eon (2016)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xyzen (2017)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hoton (201</a:t>
            </a: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6 ~)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네이밍 3기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버젼 + yyyy-mm 형식 사용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최신 : </a:t>
            </a:r>
            <a:r>
              <a:rPr b="1" lang="ko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v4.18  2020-12</a:t>
            </a:r>
            <a:endParaRPr b="1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4018550" y="3669100"/>
            <a:ext cx="1129800" cy="129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5459450" y="4237050"/>
            <a:ext cx="36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https://wiki.eclipse.org/Eclipse/Installation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4">
            <a:alphaModFix/>
          </a:blip>
          <a:srcRect b="33244" l="11890" r="11245" t="32318"/>
          <a:stretch/>
        </p:blipFill>
        <p:spPr>
          <a:xfrm>
            <a:off x="517775" y="3022700"/>
            <a:ext cx="3200956" cy="9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설치전에 잠깐!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961525"/>
            <a:ext cx="85206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이클립스 2020.09 버젼부터는 JDK11 이상에서 동작하도록 작동함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50" y="1593575"/>
            <a:ext cx="5143500" cy="18954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다운로드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266325"/>
            <a:ext cx="8520600" cy="18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http://www.eclipse.org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38" y="1704300"/>
            <a:ext cx="73437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847625"/>
            <a:ext cx="4005375" cy="30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이클립스는 가급적 압축버젼으로 설치!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5109200" y="1266325"/>
            <a:ext cx="3723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</a:rPr>
              <a:t>주의! 자신의 OS bit 에 맞는 버젼을 선택하셔야 합니다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4472925" y="3733800"/>
            <a:ext cx="2617500" cy="1028700"/>
          </a:xfrm>
          <a:prstGeom prst="wedgeRoundRectCallout">
            <a:avLst>
              <a:gd fmla="val -111716" name="adj1"/>
              <a:gd fmla="val -5074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주의! 위의 Download 버튼 누르지 말고</a:t>
            </a:r>
            <a:br>
              <a:rPr lang="ko">
                <a:solidFill>
                  <a:srgbClr val="FF0000"/>
                </a:solidFill>
              </a:rPr>
            </a:br>
            <a:r>
              <a:rPr lang="ko">
                <a:solidFill>
                  <a:srgbClr val="FF0000"/>
                </a:solidFill>
              </a:rPr>
              <a:t>아래의 ‘Download Packages’ 클릭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745125"/>
            <a:ext cx="7658100" cy="20383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Eclipse IDE for </a:t>
            </a:r>
            <a:r>
              <a:rPr lang="ko">
                <a:solidFill>
                  <a:srgbClr val="9900FF"/>
                </a:solidFill>
              </a:rPr>
              <a:t>Java EE</a:t>
            </a:r>
            <a:r>
              <a:rPr lang="ko"/>
              <a:t> 다운로드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961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나중에 웹어플리케이션 을 제작해야 하므로 </a:t>
            </a:r>
            <a:r>
              <a:rPr b="1" lang="ko">
                <a:solidFill>
                  <a:srgbClr val="9900FF"/>
                </a:solidFill>
              </a:rPr>
              <a:t>Java EE</a:t>
            </a:r>
            <a:r>
              <a:rPr lang="ko"/>
              <a:t> 버젼을 다운 받습니다.</a:t>
            </a:r>
            <a:br>
              <a:rPr lang="ko"/>
            </a:br>
            <a:r>
              <a:rPr lang="ko"/>
              <a:t>(기존에 설치된 JDK 가 Java SE 여도 괜찮습니다)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514350" y="4057675"/>
            <a:ext cx="5246400" cy="788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※ 이클립스는 ‘자바’ 만을 위한 IDE 는 아닙니다.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밖의 항목들도 한번 눈여겨 보세요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6090675" y="4055075"/>
            <a:ext cx="2354100" cy="788700"/>
          </a:xfrm>
          <a:prstGeom prst="wedgeRoundRectCallout">
            <a:avLst>
              <a:gd fmla="val 23947" name="adj1"/>
              <a:gd fmla="val -109693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반드시 OS 버젼에 맞는 것 다운로드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700" y="0"/>
            <a:ext cx="4783400" cy="49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>
            <p:ph type="title"/>
          </p:nvPr>
        </p:nvSpPr>
        <p:spPr>
          <a:xfrm>
            <a:off x="159300" y="292625"/>
            <a:ext cx="24648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다운로드</a:t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7224300" y="1438475"/>
            <a:ext cx="1840200" cy="1026300"/>
          </a:xfrm>
          <a:prstGeom prst="wedgeRoundRectCallout">
            <a:avLst>
              <a:gd fmla="val -120187" name="adj1"/>
              <a:gd fmla="val -3663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한국쪽 서버에서 다운받을수 있으니 골라봅시다.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