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PT Sans Narrow"/>
      <p:regular r:id="rId34"/>
      <p:bold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97548A7-DECD-494E-B75C-59925C741910}">
  <a:tblStyle styleId="{997548A7-DECD-494E-B75C-59925C7419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D3FAC4B-E29F-4D01-813A-D3B21CC00BB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TSansNarrow-bold.fntdata"/><Relationship Id="rId12" Type="http://schemas.openxmlformats.org/officeDocument/2006/relationships/slide" Target="slides/slide6.xml"/><Relationship Id="rId34" Type="http://schemas.openxmlformats.org/officeDocument/2006/relationships/font" Target="fonts/PTSansNarrow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1c04bdb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e1c04bdb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1c04bdb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e1c04bdb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1c04bdb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e1c04bdb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e1c04bdb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e1c04bdb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1c04bdb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1c04bdb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e1c04bdb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e1c04bdb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20641b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e20641b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e20641b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e20641b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e20641b0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e20641b0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e20641b0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e20641b0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20641b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20641b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e20641b0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e20641b0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e20641b0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e20641b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20641b0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e20641b0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e1c04bdb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e1c04bdb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e20641b0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e20641b0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e20641b0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e20641b0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e20641b0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e20641b0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e20641b0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e20641b0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e1c04bdb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e1c04bdb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e1c04bdb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e1c04bdb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e1c04bdb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e1c04bdb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e1c04bdb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e1c04bdb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1c04bdb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1c04bdb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e1c04bdb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e1c04bdb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e1c04bdb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e1c04bdb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Anomaly, Funtional Dependency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(이상, 함수적 종속)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갱신이상 (Update Anomaly)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갱신이상 은 테이블에서 튜플에 있는 속성 값을 갱신할때 일부 튜플의 정보만 갱신되어 정보에 불일치성(inconsistency) 이 생기는 증상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140225"/>
            <a:ext cx="3241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갱신</a:t>
            </a:r>
            <a:r>
              <a:rPr lang="ko"/>
              <a:t>이상 (예)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50925" y="986175"/>
            <a:ext cx="2832300" cy="18222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00"/>
                </a:solidFill>
              </a:rPr>
              <a:t>B111 과목을 수강하던 400번 학생의 학년을 한학년 올라갑니다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30" name="Google Shape;130;p23"/>
          <p:cNvGraphicFramePr/>
          <p:nvPr/>
        </p:nvGraphicFramePr>
        <p:xfrm>
          <a:off x="3467100" y="47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{997548A7-DECD-494E-B75C-59925C741910}</a:tableStyleId>
              </a:tblPr>
              <a:tblGrid>
                <a:gridCol w="1387650"/>
                <a:gridCol w="1387650"/>
                <a:gridCol w="1387650"/>
                <a:gridCol w="1387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과목</a:t>
                      </a:r>
                      <a:endParaRPr b="1" sz="1800" u="sng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성적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학년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 문제 </a:t>
            </a:r>
            <a:r>
              <a:rPr b="0" lang="ko" sz="1800">
                <a:solidFill>
                  <a:srgbClr val="434343"/>
                </a:solidFill>
              </a:rPr>
              <a:t>(기사 15’.4 12’10, 10’7, 06’7, ..  )</a:t>
            </a:r>
            <a:r>
              <a:rPr lang="ko"/>
              <a:t>  </a:t>
            </a:r>
            <a:endParaRPr/>
          </a:p>
        </p:txBody>
      </p:sp>
      <p:graphicFrame>
        <p:nvGraphicFramePr>
          <p:cNvPr id="136" name="Google Shape;136;p24"/>
          <p:cNvGraphicFramePr/>
          <p:nvPr/>
        </p:nvGraphicFramePr>
        <p:xfrm>
          <a:off x="2739275" y="107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{997548A7-DECD-494E-B75C-59925C741910}</a:tableStyleId>
              </a:tblPr>
              <a:tblGrid>
                <a:gridCol w="1046450"/>
                <a:gridCol w="1046450"/>
                <a:gridCol w="1046450"/>
                <a:gridCol w="1046450"/>
                <a:gridCol w="1046450"/>
              </a:tblGrid>
              <a:tr h="25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주문번호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 u="sng"/>
                        <a:t>부품번호</a:t>
                      </a:r>
                      <a:endParaRPr b="1" sz="1200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부품가격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주문수량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주문날짜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16/05/18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16/05/18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1521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16/05/19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1607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16/05/20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1607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16/05/20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1607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16/05/20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1729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400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16/05/22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1729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200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500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16/05/22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1729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1000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16/05/22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24"/>
          <p:cNvSpPr txBox="1"/>
          <p:nvPr/>
        </p:nvSpPr>
        <p:spPr>
          <a:xfrm>
            <a:off x="528775" y="1177725"/>
            <a:ext cx="18867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오늘쪽 &lt;주문&gt;  테이블 분석결과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이상(Anomaly) 가 발생되었다.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분석결과에 대한 이상증상은 무엇인가?  예를 들어 보면?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48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발생되는 이상 증상</a:t>
            </a:r>
            <a:endParaRPr/>
          </a:p>
        </p:txBody>
      </p:sp>
      <p:graphicFrame>
        <p:nvGraphicFramePr>
          <p:cNvPr id="143" name="Google Shape;143;p25"/>
          <p:cNvGraphicFramePr/>
          <p:nvPr/>
        </p:nvGraphicFramePr>
        <p:xfrm>
          <a:off x="391000" y="877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{997548A7-DECD-494E-B75C-59925C741910}</a:tableStyleId>
              </a:tblPr>
              <a:tblGrid>
                <a:gridCol w="4177900"/>
                <a:gridCol w="4184100"/>
              </a:tblGrid>
              <a:tr h="43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/>
                        <a:t>이상증상 발생예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어떤 이상 증상인가?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09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부품번호가 600인 새로운 부품을 입력하려면 반드시 주문번호가 있어야 가능하다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" sz="1200">
                          <a:solidFill>
                            <a:srgbClr val="695D46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삽입이상 → &lt;주문&gt; 테이블의 기본키가 ‘주문번호’ + ‘부품번호’ 였기 때문에 부품번호를 삽입할때도 반드시 ‘주문번호’ 가 이어야 가능!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어느 한 부붐에 대한 주문을 삭제할때 부품 정보도 함께 삭제 된다.  가령 주문번호 1521을 삭제하려 하면 부품번호 300에 대한 부품가격까지 모두 삭제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삭제이상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부품번호 100의 부품가격을 변경하려고 하면, 그 부품번호가 포함된 모든 주문들의 부품 가격들을 변경해야 한다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갱신이상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함수적 종속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(Functional Dependency)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 를 이해하려면...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>
                <a:solidFill>
                  <a:srgbClr val="0000FF"/>
                </a:solidFill>
              </a:rPr>
              <a:t>‘</a:t>
            </a:r>
            <a:r>
              <a:rPr b="1" lang="ko" sz="2400">
                <a:solidFill>
                  <a:srgbClr val="0000FF"/>
                </a:solidFill>
              </a:rPr>
              <a:t>함수적 종속’</a:t>
            </a:r>
            <a:r>
              <a:rPr lang="ko" sz="2400"/>
              <a:t> 의 의미를 꼭 알아야 합니다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함수적 종속 (Functional Dependency)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969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어떤 테이블 R </a:t>
            </a:r>
            <a:br>
              <a:rPr lang="ko" sz="2400"/>
            </a:br>
            <a:r>
              <a:rPr lang="ko" sz="2400"/>
              <a:t>X, Y 는 각각 R의 속성(컬럼)집합의 부분집합</a:t>
            </a:r>
            <a:br>
              <a:rPr lang="ko" sz="2400"/>
            </a:br>
            <a:r>
              <a:rPr b="1" lang="ko" sz="2400">
                <a:solidFill>
                  <a:srgbClr val="0000FF"/>
                </a:solidFill>
              </a:rPr>
              <a:t>속성 X 각 값에 대해</a:t>
            </a:r>
            <a:r>
              <a:rPr lang="ko" sz="2400"/>
              <a:t> 속성 </a:t>
            </a:r>
            <a:r>
              <a:rPr b="1" lang="ko" sz="2400">
                <a:solidFill>
                  <a:srgbClr val="0000FF"/>
                </a:solidFill>
              </a:rPr>
              <a:t>Y 의 값은 오직 하나만</a:t>
            </a:r>
            <a:r>
              <a:rPr lang="ko" sz="2400"/>
              <a:t> 대응될때</a:t>
            </a:r>
            <a:br>
              <a:rPr lang="ko" sz="2400"/>
            </a:br>
            <a:r>
              <a:rPr lang="ko" sz="2400"/>
              <a:t>Y 는 X 에 함수적 종속 관계에 있다 함.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944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예)</a:t>
            </a:r>
            <a:endParaRPr/>
          </a:p>
        </p:txBody>
      </p:sp>
      <p:graphicFrame>
        <p:nvGraphicFramePr>
          <p:cNvPr id="166" name="Google Shape;166;p29"/>
          <p:cNvGraphicFramePr/>
          <p:nvPr/>
        </p:nvGraphicFramePr>
        <p:xfrm>
          <a:off x="3610425" y="11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{CD3FAC4B-E29F-4D01-813A-D3B21CC00BB1}</a:tableStyleId>
              </a:tblPr>
              <a:tblGrid>
                <a:gridCol w="917800"/>
                <a:gridCol w="1244650"/>
                <a:gridCol w="963175"/>
                <a:gridCol w="2255550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이름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학과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이윤나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일지매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김신영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김주현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김진욱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신은경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소프트웨어공학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29"/>
          <p:cNvSpPr txBox="1"/>
          <p:nvPr/>
        </p:nvSpPr>
        <p:spPr>
          <a:xfrm>
            <a:off x="344425" y="1366250"/>
            <a:ext cx="30654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오른쪽 &lt;학생&gt; 테이블을 살펴보자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30"/>
          <p:cNvGraphicFramePr/>
          <p:nvPr/>
        </p:nvGraphicFramePr>
        <p:xfrm>
          <a:off x="3610425" y="11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{CD3FAC4B-E29F-4D01-813A-D3B21CC00BB1}</a:tableStyleId>
              </a:tblPr>
              <a:tblGrid>
                <a:gridCol w="917800"/>
                <a:gridCol w="1244650"/>
                <a:gridCol w="963175"/>
                <a:gridCol w="2255550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이름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학과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이윤나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일지매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김신영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김주현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김진욱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신은경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이미경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소프트웨어공학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" name="Google Shape;173;p30"/>
          <p:cNvSpPr txBox="1"/>
          <p:nvPr/>
        </p:nvSpPr>
        <p:spPr>
          <a:xfrm>
            <a:off x="526000" y="111800"/>
            <a:ext cx="2922600" cy="3049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‘학번’, ‘이름’ ‘학년’ ‘학과’ 는 각각</a:t>
            </a:r>
            <a:r>
              <a:rPr b="1" lang="ko" sz="1800">
                <a:latin typeface="Open Sans"/>
                <a:ea typeface="Open Sans"/>
                <a:cs typeface="Open Sans"/>
                <a:sym typeface="Open Sans"/>
              </a:rPr>
              <a:t> ‘학번’</a:t>
            </a: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 속성에 함수적 종속이다.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학번 → 이름</a:t>
            </a:r>
            <a:endParaRPr sz="18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학번 → 학년</a:t>
            </a:r>
            <a:endParaRPr sz="18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학번 → 학과</a:t>
            </a:r>
            <a:endParaRPr sz="18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pen Sans"/>
                <a:ea typeface="Open Sans"/>
                <a:cs typeface="Open Sans"/>
                <a:sym typeface="Open Sans"/>
              </a:rPr>
              <a:t>혹은 아래와 같이 표기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학번 → 이름, 학년, 학과</a:t>
            </a:r>
            <a:endParaRPr sz="18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352375" y="2986975"/>
            <a:ext cx="894600" cy="993900"/>
          </a:xfrm>
          <a:prstGeom prst="wedgeRoundRectCallout">
            <a:avLst>
              <a:gd fmla="val -2529" name="adj1"/>
              <a:gd fmla="val -75455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</a:t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1914325" y="3030950"/>
            <a:ext cx="894600" cy="993900"/>
          </a:xfrm>
          <a:prstGeom prst="wedgeRoundRectCallout">
            <a:avLst>
              <a:gd fmla="val -2529" name="adj1"/>
              <a:gd fmla="val -75455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140225"/>
            <a:ext cx="3095700" cy="13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함수적 종속의 의미와 그렇지 않은 예(의미)</a:t>
            </a:r>
            <a:endParaRPr/>
          </a:p>
        </p:txBody>
      </p:sp>
      <p:graphicFrame>
        <p:nvGraphicFramePr>
          <p:cNvPr id="181" name="Google Shape;181;p31"/>
          <p:cNvGraphicFramePr/>
          <p:nvPr/>
        </p:nvGraphicFramePr>
        <p:xfrm>
          <a:off x="3610425" y="11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{CD3FAC4B-E29F-4D01-813A-D3B21CC00BB1}</a:tableStyleId>
              </a:tblPr>
              <a:tblGrid>
                <a:gridCol w="917800"/>
                <a:gridCol w="1244650"/>
                <a:gridCol w="963175"/>
                <a:gridCol w="2255550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학번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이름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학과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이윤나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일지매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서진수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미용학과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김신영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컴퓨터공학과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서재수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김주현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김진욱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신은경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멀티미디어공학과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p31"/>
          <p:cNvSpPr txBox="1"/>
          <p:nvPr/>
        </p:nvSpPr>
        <p:spPr>
          <a:xfrm>
            <a:off x="358950" y="2040650"/>
            <a:ext cx="3001200" cy="2004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‘학번’ 에 종속적이다 라는 말은 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‘학번’ 이 결정되면 다른 값은 올수 없다는 뜻이다.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즉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‘학번 9411’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  에 대해서는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Open Sans"/>
                <a:ea typeface="Open Sans"/>
                <a:cs typeface="Open Sans"/>
                <a:sym typeface="Open Sans"/>
              </a:rPr>
              <a:t>(서진수, 4, 컴퓨터 공학과)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 외에는 다른 어떤 값도 존재할수 없다는 뜻.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3" name="Google Shape;183;p31"/>
          <p:cNvCxnSpPr/>
          <p:nvPr/>
        </p:nvCxnSpPr>
        <p:spPr>
          <a:xfrm flipH="1">
            <a:off x="2855175" y="2309300"/>
            <a:ext cx="975900" cy="1237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이상 (Anomaly)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결정자, 종속자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 </a:t>
            </a:r>
            <a:r>
              <a:rPr lang="ko">
                <a:solidFill>
                  <a:srgbClr val="000000"/>
                </a:solidFill>
              </a:rPr>
              <a:t> → Y 의 관계를 갖는 속성 X, Y 에서 </a:t>
            </a:r>
            <a:br>
              <a:rPr lang="ko">
                <a:solidFill>
                  <a:srgbClr val="000000"/>
                </a:solidFill>
              </a:rPr>
            </a:br>
            <a:r>
              <a:rPr b="1" lang="ko">
                <a:solidFill>
                  <a:srgbClr val="000000"/>
                </a:solidFill>
              </a:rPr>
              <a:t>X 를 결정자 (Determinant)</a:t>
            </a:r>
            <a:r>
              <a:rPr lang="ko">
                <a:solidFill>
                  <a:srgbClr val="000000"/>
                </a:solidFill>
              </a:rPr>
              <a:t> ,  </a:t>
            </a:r>
            <a:r>
              <a:rPr b="1" lang="ko">
                <a:solidFill>
                  <a:srgbClr val="000000"/>
                </a:solidFill>
              </a:rPr>
              <a:t>Y 를 종속자 (Dependent) </a:t>
            </a:r>
            <a:r>
              <a:rPr lang="ko">
                <a:solidFill>
                  <a:srgbClr val="000000"/>
                </a:solidFill>
              </a:rPr>
              <a:t>라고 한다.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아래의 경우  ‘학번’ 이 결정자,  ‘이름’ 이 종속자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00FF"/>
                </a:solidFill>
              </a:rPr>
              <a:t>학번 → 이름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216425"/>
            <a:ext cx="5099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함수적 종속 다이어그램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041600"/>
            <a:ext cx="8520600" cy="3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한 테이블에 존재하는 ‘속성’ 간의 함수적 종속관계를 그림으로 표현한것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140225"/>
            <a:ext cx="2536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예)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961525"/>
            <a:ext cx="3218700" cy="15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오른쪽 &lt;수강&gt; 테이블에서 함수적 종속 관계를 표현해보세요</a:t>
            </a:r>
            <a:endParaRPr/>
          </a:p>
        </p:txBody>
      </p:sp>
      <p:graphicFrame>
        <p:nvGraphicFramePr>
          <p:cNvPr id="202" name="Google Shape;202;p34"/>
          <p:cNvGraphicFramePr/>
          <p:nvPr/>
        </p:nvGraphicFramePr>
        <p:xfrm>
          <a:off x="3756550" y="29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{CD3FAC4B-E29F-4D01-813A-D3B21CC00BB1}</a:tableStyleId>
              </a:tblPr>
              <a:tblGrid>
                <a:gridCol w="1180050"/>
                <a:gridCol w="1467925"/>
                <a:gridCol w="1238375"/>
                <a:gridCol w="1162250"/>
              </a:tblGrid>
              <a:tr h="382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과목번호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성적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학년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A+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9611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B+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9712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B+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9415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B+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9512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B+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" name="Google Shape;203;p34"/>
          <p:cNvSpPr txBox="1"/>
          <p:nvPr/>
        </p:nvSpPr>
        <p:spPr>
          <a:xfrm>
            <a:off x="471775" y="2236450"/>
            <a:ext cx="2575500" cy="8979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학번, 과목번호 → 성적</a:t>
            </a:r>
            <a:endParaRPr sz="18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                 학번 → 학년</a:t>
            </a:r>
            <a:endParaRPr sz="1800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/>
        </p:nvSpPr>
        <p:spPr>
          <a:xfrm>
            <a:off x="1490875" y="1436650"/>
            <a:ext cx="1915500" cy="212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35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함수적 종속관계 다이어그램으로 표현</a:t>
            </a:r>
            <a:endParaRPr/>
          </a:p>
        </p:txBody>
      </p:sp>
      <p:graphicFrame>
        <p:nvGraphicFramePr>
          <p:cNvPr id="210" name="Google Shape;210;p35"/>
          <p:cNvGraphicFramePr/>
          <p:nvPr/>
        </p:nvGraphicFramePr>
        <p:xfrm>
          <a:off x="5317150" y="87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{CD3FAC4B-E29F-4D01-813A-D3B21CC00BB1}</a:tableStyleId>
              </a:tblPr>
              <a:tblGrid>
                <a:gridCol w="815275"/>
                <a:gridCol w="1014175"/>
                <a:gridCol w="855575"/>
                <a:gridCol w="802975"/>
              </a:tblGrid>
              <a:tr h="385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학번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과목번호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성적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학년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9411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9711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9611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9712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9415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35"/>
          <p:cNvSpPr/>
          <p:nvPr/>
        </p:nvSpPr>
        <p:spPr>
          <a:xfrm>
            <a:off x="1695395" y="1712650"/>
            <a:ext cx="1450500" cy="54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/>
              <a:t>학번</a:t>
            </a:r>
            <a:endParaRPr sz="1800" u="sng"/>
          </a:p>
        </p:txBody>
      </p:sp>
      <p:sp>
        <p:nvSpPr>
          <p:cNvPr id="212" name="Google Shape;212;p35"/>
          <p:cNvSpPr/>
          <p:nvPr/>
        </p:nvSpPr>
        <p:spPr>
          <a:xfrm>
            <a:off x="1695395" y="2550850"/>
            <a:ext cx="1450500" cy="54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/>
              <a:t>과목번호</a:t>
            </a:r>
            <a:endParaRPr sz="1800" u="sng"/>
          </a:p>
        </p:txBody>
      </p:sp>
      <p:sp>
        <p:nvSpPr>
          <p:cNvPr id="213" name="Google Shape;213;p35"/>
          <p:cNvSpPr/>
          <p:nvPr/>
        </p:nvSpPr>
        <p:spPr>
          <a:xfrm>
            <a:off x="212725" y="1712650"/>
            <a:ext cx="981000" cy="54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학년</a:t>
            </a:r>
            <a:endParaRPr sz="1800"/>
          </a:p>
        </p:txBody>
      </p:sp>
      <p:cxnSp>
        <p:nvCxnSpPr>
          <p:cNvPr id="214" name="Google Shape;214;p35"/>
          <p:cNvCxnSpPr>
            <a:stCxn id="211" idx="1"/>
            <a:endCxn id="213" idx="3"/>
          </p:cNvCxnSpPr>
          <p:nvPr/>
        </p:nvCxnSpPr>
        <p:spPr>
          <a:xfrm rot="10800000">
            <a:off x="1193795" y="1985500"/>
            <a:ext cx="5016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35"/>
          <p:cNvSpPr/>
          <p:nvPr/>
        </p:nvSpPr>
        <p:spPr>
          <a:xfrm>
            <a:off x="3807675" y="2175225"/>
            <a:ext cx="981000" cy="54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성적</a:t>
            </a:r>
            <a:endParaRPr sz="1800"/>
          </a:p>
        </p:txBody>
      </p:sp>
      <p:cxnSp>
        <p:nvCxnSpPr>
          <p:cNvPr id="216" name="Google Shape;216;p35"/>
          <p:cNvCxnSpPr>
            <a:stCxn id="208" idx="3"/>
            <a:endCxn id="215" idx="1"/>
          </p:cNvCxnSpPr>
          <p:nvPr/>
        </p:nvCxnSpPr>
        <p:spPr>
          <a:xfrm flipH="1" rot="10800000">
            <a:off x="3406375" y="2447950"/>
            <a:ext cx="401400" cy="50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완전 함수 종속,  부분함수 종속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885325"/>
            <a:ext cx="8520600" cy="18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위 &lt;수강&gt; 테이블 속성중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‘성적’ 은 (학번, 과목번호) 에   </a:t>
            </a:r>
            <a:r>
              <a:rPr b="1" lang="ko"/>
              <a:t>완전 함수적 종속 (Full Functional Dependency)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‘학년’ 은 </a:t>
            </a:r>
            <a:r>
              <a:rPr lang="ko"/>
              <a:t>(학번, 과목번호) 에 대해 완전 함수적 종속은 아니고</a:t>
            </a:r>
            <a:br>
              <a:rPr lang="ko"/>
            </a:br>
            <a:r>
              <a:rPr lang="ko"/>
              <a:t>     </a:t>
            </a:r>
            <a:r>
              <a:rPr b="1" lang="ko"/>
              <a:t>부분 함수적 종속 (Partial Functional Dependency)</a:t>
            </a:r>
            <a:r>
              <a:rPr lang="ko"/>
              <a:t> 라 함</a:t>
            </a:r>
            <a:endParaRPr/>
          </a:p>
        </p:txBody>
      </p:sp>
      <p:sp>
        <p:nvSpPr>
          <p:cNvPr id="223" name="Google Shape;223;p36"/>
          <p:cNvSpPr txBox="1"/>
          <p:nvPr/>
        </p:nvSpPr>
        <p:spPr>
          <a:xfrm>
            <a:off x="2385400" y="2674500"/>
            <a:ext cx="1915500" cy="212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36"/>
          <p:cNvSpPr/>
          <p:nvPr/>
        </p:nvSpPr>
        <p:spPr>
          <a:xfrm>
            <a:off x="2589920" y="2950500"/>
            <a:ext cx="1450500" cy="54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/>
              <a:t>학번</a:t>
            </a:r>
            <a:endParaRPr sz="1800" u="sng"/>
          </a:p>
        </p:txBody>
      </p:sp>
      <p:sp>
        <p:nvSpPr>
          <p:cNvPr id="225" name="Google Shape;225;p36"/>
          <p:cNvSpPr/>
          <p:nvPr/>
        </p:nvSpPr>
        <p:spPr>
          <a:xfrm>
            <a:off x="2589920" y="3788700"/>
            <a:ext cx="1450500" cy="54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u="sng"/>
              <a:t>과목번호</a:t>
            </a:r>
            <a:endParaRPr sz="1800" u="sng"/>
          </a:p>
        </p:txBody>
      </p:sp>
      <p:sp>
        <p:nvSpPr>
          <p:cNvPr id="226" name="Google Shape;226;p36"/>
          <p:cNvSpPr/>
          <p:nvPr/>
        </p:nvSpPr>
        <p:spPr>
          <a:xfrm>
            <a:off x="1107250" y="2950500"/>
            <a:ext cx="981000" cy="54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학년</a:t>
            </a:r>
            <a:endParaRPr sz="1800"/>
          </a:p>
        </p:txBody>
      </p:sp>
      <p:cxnSp>
        <p:nvCxnSpPr>
          <p:cNvPr id="227" name="Google Shape;227;p36"/>
          <p:cNvCxnSpPr>
            <a:stCxn id="224" idx="1"/>
            <a:endCxn id="226" idx="3"/>
          </p:cNvCxnSpPr>
          <p:nvPr/>
        </p:nvCxnSpPr>
        <p:spPr>
          <a:xfrm rot="10800000">
            <a:off x="2088320" y="3223350"/>
            <a:ext cx="5016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36"/>
          <p:cNvSpPr/>
          <p:nvPr/>
        </p:nvSpPr>
        <p:spPr>
          <a:xfrm>
            <a:off x="4702200" y="3413075"/>
            <a:ext cx="981000" cy="54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성적</a:t>
            </a:r>
            <a:endParaRPr sz="1800"/>
          </a:p>
        </p:txBody>
      </p:sp>
      <p:cxnSp>
        <p:nvCxnSpPr>
          <p:cNvPr id="229" name="Google Shape;229;p36"/>
          <p:cNvCxnSpPr>
            <a:stCxn id="223" idx="3"/>
            <a:endCxn id="228" idx="1"/>
          </p:cNvCxnSpPr>
          <p:nvPr/>
        </p:nvCxnSpPr>
        <p:spPr>
          <a:xfrm flipH="1" rot="10800000">
            <a:off x="4300900" y="3685800"/>
            <a:ext cx="401400" cy="50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완전 함수 종속,  부분함수 종속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311700" y="656725"/>
            <a:ext cx="4887000" cy="29193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6" name="Google Shape;236;p37"/>
          <p:cNvGraphicFramePr/>
          <p:nvPr/>
        </p:nvGraphicFramePr>
        <p:xfrm>
          <a:off x="5317150" y="118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{CD3FAC4B-E29F-4D01-813A-D3B21CC00BB1}</a:tableStyleId>
              </a:tblPr>
              <a:tblGrid>
                <a:gridCol w="815275"/>
                <a:gridCol w="1014175"/>
                <a:gridCol w="855575"/>
                <a:gridCol w="802975"/>
              </a:tblGrid>
              <a:tr h="385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학번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과목번호</a:t>
                      </a:r>
                      <a:endParaRPr b="1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성적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학년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9411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9711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9611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9712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9415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9512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연습 문제 </a:t>
            </a:r>
            <a:r>
              <a:rPr b="0" lang="ko" sz="1800">
                <a:solidFill>
                  <a:srgbClr val="434343"/>
                </a:solidFill>
              </a:rPr>
              <a:t>(기사 15’.4 12’10)</a:t>
            </a:r>
            <a:r>
              <a:rPr lang="ko"/>
              <a:t>  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3962400" y="303975"/>
            <a:ext cx="48024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&lt;주문&gt;테이블의 함수적 종속 관계를 채우시오</a:t>
            </a:r>
            <a:endParaRPr/>
          </a:p>
        </p:txBody>
      </p:sp>
      <p:graphicFrame>
        <p:nvGraphicFramePr>
          <p:cNvPr id="243" name="Google Shape;243;p38"/>
          <p:cNvGraphicFramePr/>
          <p:nvPr/>
        </p:nvGraphicFramePr>
        <p:xfrm>
          <a:off x="657750" y="97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{997548A7-DECD-494E-B75C-59925C741910}</a:tableStyleId>
              </a:tblPr>
              <a:tblGrid>
                <a:gridCol w="1131600"/>
                <a:gridCol w="1131600"/>
                <a:gridCol w="1131600"/>
                <a:gridCol w="1131600"/>
                <a:gridCol w="1131600"/>
                <a:gridCol w="1131600"/>
                <a:gridCol w="1131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주문번호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/>
                        <a:t>부품번호</a:t>
                      </a:r>
                      <a:endParaRPr b="1" u="sng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거래처코드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거래처지역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부품가격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주문물량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주문날짜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16/10/8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16/10/8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16/10/15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인천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16/10/22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광주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16/10/22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A09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대구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16/10/22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1729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광주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16/11/03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1729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16/11/03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1729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A01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서울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16/11/03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311700" y="428125"/>
            <a:ext cx="85206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함수적 종속관계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9" name="Google Shape;249;p39"/>
          <p:cNvGraphicFramePr/>
          <p:nvPr/>
        </p:nvGraphicFramePr>
        <p:xfrm>
          <a:off x="564650" y="107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{997548A7-DECD-494E-B75C-59925C741910}</a:tableStyleId>
              </a:tblPr>
              <a:tblGrid>
                <a:gridCol w="2603850"/>
                <a:gridCol w="670950"/>
                <a:gridCol w="4536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주문번호, 부품번호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거래처코드, 거래처지역, 부품가격, 주문물량, 주문날짜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주문번호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주문날짜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     </a:t>
                      </a:r>
                      <a:r>
                        <a:rPr b="1" lang="ko">
                          <a:solidFill>
                            <a:srgbClr val="0000FF"/>
                          </a:solidFill>
                        </a:rPr>
                        <a:t>부품번호</a:t>
                      </a:r>
                      <a:r>
                        <a:rPr lang="ko"/>
                        <a:t> </a:t>
                      </a:r>
                      <a:r>
                        <a:rPr lang="ko"/>
                        <a:t>    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부품가격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거래처 코드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→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 </a:t>
                      </a:r>
                      <a:r>
                        <a:rPr b="1" lang="ko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"/>
                        <a:t>  </a:t>
                      </a:r>
                      <a:r>
                        <a:rPr b="1" lang="ko">
                          <a:solidFill>
                            <a:srgbClr val="0000FF"/>
                          </a:solidFill>
                        </a:rPr>
                        <a:t>거래처 지역</a:t>
                      </a:r>
                      <a:r>
                        <a:rPr lang="ko"/>
                        <a:t>     </a:t>
                      </a:r>
                      <a:r>
                        <a:rPr b="1" lang="ko">
                          <a:solidFill>
                            <a:srgbClr val="0000FF"/>
                          </a:solidFill>
                        </a:rPr>
                        <a:t>  </a:t>
                      </a:r>
                      <a:r>
                        <a:rPr lang="ko"/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이상 (Anomaly)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테이블에서 일부 속성증의 종속으로 인하여 데이터의 </a:t>
            </a:r>
            <a:r>
              <a:rPr b="1" lang="ko"/>
              <a:t>‘중복(Redundancy)</a:t>
            </a:r>
            <a:r>
              <a:rPr lang="ko"/>
              <a:t> 이 발생하고 이러한 중복으로 인해 테이블 </a:t>
            </a:r>
            <a:r>
              <a:rPr b="1" lang="ko"/>
              <a:t>조작(manipulation) </a:t>
            </a:r>
            <a:r>
              <a:rPr lang="ko"/>
              <a:t>시 문제가 발생하는 현상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이상(Anomaly) 의 종류는 3가지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rgbClr val="0000FF"/>
                </a:solidFill>
              </a:rPr>
              <a:t>삽입 이상</a:t>
            </a:r>
            <a:r>
              <a:rPr lang="ko"/>
              <a:t> (Insertion Anomaly)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rgbClr val="0000FF"/>
                </a:solidFill>
              </a:rPr>
              <a:t>삭제 이상</a:t>
            </a:r>
            <a:r>
              <a:rPr lang="ko"/>
              <a:t>(Deletion Anomaly)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rgbClr val="0000FF"/>
                </a:solidFill>
              </a:rPr>
              <a:t>갱신 이상</a:t>
            </a:r>
            <a:r>
              <a:rPr lang="ko"/>
              <a:t>(Update Anomaly)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/>
              <a:t>예:다음 과 같은 요구사항을  테이블로 설계</a:t>
            </a:r>
            <a:endParaRPr sz="34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대학교 학생에 대한 테이블 설계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학번 </a:t>
            </a:r>
            <a:r>
              <a:rPr lang="ko"/>
              <a:t>/ </a:t>
            </a:r>
            <a:r>
              <a:rPr b="1" lang="ko"/>
              <a:t>그 학생이 수강한 과목번호</a:t>
            </a:r>
            <a:r>
              <a:rPr lang="ko"/>
              <a:t> / </a:t>
            </a:r>
            <a:r>
              <a:rPr b="1" lang="ko"/>
              <a:t>그 과목의 성적</a:t>
            </a:r>
            <a:r>
              <a:rPr lang="ko"/>
              <a:t> /  </a:t>
            </a:r>
            <a:r>
              <a:rPr b="1" lang="ko"/>
              <a:t>그 학생의 학년</a:t>
            </a:r>
            <a:r>
              <a:rPr lang="ko"/>
              <a:t>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59300" y="64025"/>
            <a:ext cx="2628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작성</a:t>
            </a:r>
            <a:endParaRPr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3086100" y="70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{997548A7-DECD-494E-B75C-59925C741910}</a:tableStyleId>
              </a:tblPr>
              <a:tblGrid>
                <a:gridCol w="1387650"/>
                <a:gridCol w="1387650"/>
                <a:gridCol w="1387650"/>
                <a:gridCol w="1387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과목</a:t>
                      </a:r>
                      <a:endParaRPr b="1" sz="1800" u="sng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성적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학년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1" name="Google Shape;91;p17"/>
          <p:cNvSpPr/>
          <p:nvPr/>
        </p:nvSpPr>
        <p:spPr>
          <a:xfrm>
            <a:off x="381525" y="867550"/>
            <a:ext cx="1951500" cy="983700"/>
          </a:xfrm>
          <a:prstGeom prst="wedgeRectCallout">
            <a:avLst>
              <a:gd fmla="val 75858" name="adj1"/>
              <a:gd fmla="val -21896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‘학번’ + ‘과목’ 이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복합키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삽입이상 (Insertion Anomaly)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테이블에 데이터를 삽입할때 의도와는 다른 상관없이 원하지 않는 값들로 인해 삽입할수 없게 되는 현상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40225"/>
            <a:ext cx="3241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삽입이상 (예)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037725"/>
            <a:ext cx="2832300" cy="18105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“새로운 학생이 전학(추가) 되었습니다”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>
                <a:solidFill>
                  <a:srgbClr val="000000"/>
                </a:solidFill>
              </a:rPr>
              <a:t>학번: 500</a:t>
            </a:r>
            <a:br>
              <a:rPr b="1" lang="ko">
                <a:solidFill>
                  <a:srgbClr val="000000"/>
                </a:solidFill>
              </a:rPr>
            </a:br>
            <a:r>
              <a:rPr b="1" lang="ko">
                <a:solidFill>
                  <a:srgbClr val="000000"/>
                </a:solidFill>
              </a:rPr>
              <a:t>학년: 4</a:t>
            </a:r>
            <a:endParaRPr b="1">
              <a:solidFill>
                <a:srgbClr val="000000"/>
              </a:solidFill>
            </a:endParaRPr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3467100" y="47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{997548A7-DECD-494E-B75C-59925C741910}</a:tableStyleId>
              </a:tblPr>
              <a:tblGrid>
                <a:gridCol w="1387650"/>
                <a:gridCol w="1387650"/>
                <a:gridCol w="1387650"/>
                <a:gridCol w="1387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과목</a:t>
                      </a:r>
                      <a:endParaRPr b="1" sz="1800" u="sng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성적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학년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 이상 (Deletion Anomaly)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삭제 이상 은 테이블에서 한 튜플을 삭제할때 의도와는 상관없는 값들도 함께 삭제되는, 즉 연쇄삭제가 발생하는 현상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140225"/>
            <a:ext cx="3241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r>
              <a:rPr lang="ko"/>
              <a:t>이상 (예)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73325" y="961125"/>
            <a:ext cx="2832300" cy="18105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00"/>
                </a:solidFill>
              </a:rPr>
              <a:t>“300번 학생이 C222 과목등록을 취소하겠다고 합니다.”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17" name="Google Shape;117;p21"/>
          <p:cNvGraphicFramePr/>
          <p:nvPr/>
        </p:nvGraphicFramePr>
        <p:xfrm>
          <a:off x="3467100" y="47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{997548A7-DECD-494E-B75C-59925C741910}</a:tableStyleId>
              </a:tblPr>
              <a:tblGrid>
                <a:gridCol w="1387650"/>
                <a:gridCol w="1387650"/>
                <a:gridCol w="1387650"/>
                <a:gridCol w="1387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학번</a:t>
                      </a:r>
                      <a:endParaRPr b="1" sz="1800" u="sng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 u="sng"/>
                        <a:t>과목</a:t>
                      </a:r>
                      <a:endParaRPr b="1" sz="1800" u="sng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성적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학년</a:t>
                      </a:r>
                      <a:endParaRPr sz="18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1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C222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3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400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A111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B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2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