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518FADA-3452-45FD-8888-981A9209110C}">
  <a:tblStyle styleId="{0518FADA-3452-45FD-8888-981A920911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cfb631583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cfb631583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cfb631583_9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cfb631583_9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06a551f4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06a551f4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79a51a2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79a51a2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06a551f4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06a551f4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06a551f4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06a551f4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06a551f4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06a551f4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06a551f4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06a551f4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11293a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11293a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2e909b1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2e909b1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06a551f4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06a551f4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06a551f4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06a551f4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9b83584b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9b83584b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06a551f4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06a551f4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Database 공통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47"/>
            <a:ext cx="4870500" cy="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 ODBC/JDBC 프로그래머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1181350" y="3558575"/>
            <a:ext cx="68223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33333"/>
                </a:solidFill>
                <a:latin typeface="Dotum"/>
                <a:ea typeface="Dotum"/>
                <a:cs typeface="Dotum"/>
                <a:sym typeface="Dotum"/>
              </a:rPr>
              <a:t>“8세짜리 조카에게 데이터베이스(database)가 무엇인지 3문장 이내로 설명해 보세요.”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일반적인 table 스키마</a:t>
            </a:r>
            <a:r>
              <a:rPr lang="ko"/>
              <a:t>(schema)</a:t>
            </a:r>
            <a:r>
              <a:rPr lang="ko"/>
              <a:t> 표현 </a:t>
            </a:r>
            <a:endParaRPr/>
          </a:p>
        </p:txBody>
      </p:sp>
      <p:graphicFrame>
        <p:nvGraphicFramePr>
          <p:cNvPr id="159" name="Google Shape;159;p22"/>
          <p:cNvGraphicFramePr/>
          <p:nvPr/>
        </p:nvGraphicFramePr>
        <p:xfrm>
          <a:off x="2790575" y="122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{0518FADA-3452-45FD-8888-981A9209110C}</a:tableStyleId>
              </a:tblPr>
              <a:tblGrid>
                <a:gridCol w="1102825"/>
                <a:gridCol w="1916900"/>
              </a:tblGrid>
              <a:tr h="5018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‘학생’</a:t>
                      </a:r>
                      <a:r>
                        <a:rPr lang="ko" sz="1800"/>
                        <a:t> 테이블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 hMerge="1"/>
              </a:tr>
              <a:tr h="501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u="sng"/>
                        <a:t>학번(pk)</a:t>
                      </a:r>
                      <a:endParaRPr sz="1800" u="sng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INT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name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STRING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email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STRING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phone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STRING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0" name="Google Shape;160;p22"/>
          <p:cNvSpPr/>
          <p:nvPr/>
        </p:nvSpPr>
        <p:spPr>
          <a:xfrm>
            <a:off x="2306600" y="1730475"/>
            <a:ext cx="421500" cy="2013600"/>
          </a:xfrm>
          <a:prstGeom prst="leftBrace">
            <a:avLst>
              <a:gd fmla="val 0" name="adj1"/>
              <a:gd fmla="val 50000" name="adj2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1" name="Google Shape;161;p22"/>
          <p:cNvSpPr txBox="1"/>
          <p:nvPr/>
        </p:nvSpPr>
        <p:spPr>
          <a:xfrm>
            <a:off x="965025" y="2432625"/>
            <a:ext cx="15702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‘열’ 이름과</a:t>
            </a:r>
            <a:br>
              <a:rPr lang="ko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타입이 나열</a:t>
            </a:r>
            <a:endParaRPr sz="18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관계형 데이터베이스 (Relational Database)</a:t>
            </a:r>
            <a:endParaRPr/>
          </a:p>
        </p:txBody>
      </p:sp>
      <p:graphicFrame>
        <p:nvGraphicFramePr>
          <p:cNvPr id="167" name="Google Shape;167;p23"/>
          <p:cNvGraphicFramePr/>
          <p:nvPr/>
        </p:nvGraphicFramePr>
        <p:xfrm>
          <a:off x="529300" y="171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{0518FADA-3452-45FD-8888-981A9209110C}</a:tableStyleId>
              </a:tblPr>
              <a:tblGrid>
                <a:gridCol w="851650"/>
                <a:gridCol w="1641125"/>
                <a:gridCol w="1024775"/>
              </a:tblGrid>
              <a:tr h="3876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‘학생’ 테이블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38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name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email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professor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  <a:tr h="38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홍길동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hong@hong.net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전우치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chun@chun.com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임꺽정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lim@lim.edu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이순신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hero@korea.com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8" name="Google Shape;168;p23"/>
          <p:cNvGraphicFramePr/>
          <p:nvPr/>
        </p:nvGraphicFramePr>
        <p:xfrm>
          <a:off x="5329900" y="171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{0518FADA-3452-45FD-8888-981A9209110C}</a:tableStyleId>
              </a:tblPr>
              <a:tblGrid>
                <a:gridCol w="851650"/>
                <a:gridCol w="1641125"/>
              </a:tblGrid>
              <a:tr h="3876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‘교수’ 테이블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hMerge="1"/>
              </a:tr>
              <a:tr h="38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name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  <a:tr h="38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아이언맨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캡틴아메리카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스파이더맨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토르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69" name="Google Shape;169;p23"/>
          <p:cNvCxnSpPr/>
          <p:nvPr/>
        </p:nvCxnSpPr>
        <p:spPr>
          <a:xfrm>
            <a:off x="4203300" y="2321025"/>
            <a:ext cx="986400" cy="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70" name="Google Shape;170;p23"/>
          <p:cNvSpPr/>
          <p:nvPr/>
        </p:nvSpPr>
        <p:spPr>
          <a:xfrm>
            <a:off x="1865050" y="889200"/>
            <a:ext cx="2995800" cy="580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 학생의 담당 교수 이름은?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관계형 데이터베이스 (RDB)</a:t>
            </a:r>
            <a:endParaRPr/>
          </a:p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311700" y="885325"/>
            <a:ext cx="2704200" cy="3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각각의 테이블 스키마에 있어서 어떤 테이블의 의 필드가 다른 테이블의 필드와 관계성(relation)을 가지는 구조로 만드는 것이 </a:t>
            </a:r>
            <a:r>
              <a:rPr b="1" lang="ko" sz="1200"/>
              <a:t>관계형 데이터베이스 (Relational database)</a:t>
            </a:r>
            <a:r>
              <a:rPr lang="ko" sz="1200"/>
              <a:t>라고 한다.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200"/>
              <a:t>** 참고로 로은쪽과 같이 설계도를 ‘스키마 다이어그램’ 이라고 한다 혹은 </a:t>
            </a:r>
            <a:r>
              <a:rPr b="1" lang="ko" sz="1200"/>
              <a:t>ERD</a:t>
            </a:r>
            <a:r>
              <a:rPr lang="ko" sz="1200"/>
              <a:t> (Entity-Ralationship Diagram) 이라고도 한다</a:t>
            </a:r>
            <a:endParaRPr sz="1200"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925" y="871046"/>
            <a:ext cx="5967075" cy="35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SQL ?  쿼리?</a:t>
            </a:r>
            <a:endParaRPr/>
          </a:p>
        </p:txBody>
      </p:sp>
      <p:sp>
        <p:nvSpPr>
          <p:cNvPr id="183" name="Google Shape;183;p25"/>
          <p:cNvSpPr txBox="1"/>
          <p:nvPr>
            <p:ph idx="1" type="body"/>
          </p:nvPr>
        </p:nvSpPr>
        <p:spPr>
          <a:xfrm>
            <a:off x="311700" y="8091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SQL</a:t>
            </a:r>
            <a:r>
              <a:rPr lang="ko"/>
              <a:t> (Structured Query Language) :  구조화된 질의언어.</a:t>
            </a:r>
            <a:br>
              <a:rPr lang="ko"/>
            </a:br>
            <a:br>
              <a:rPr lang="ko"/>
            </a:br>
            <a:r>
              <a:rPr lang="ko"/>
              <a:t>관계형데이터베이스 시스템 (RDBMS) 에서 데이터를 다루기 위한 목적으로 설계된 프로그래밍 언어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SQL 문법으로 짜여진 쿼리(Query) 문으로 DBMS 에 실행(execute)하면, DBMS는 그에따른 결과를 보내줍니다.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“쿼리문을 (DB에) 날린다”  라는 식으로 표현하곤 합니다.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일반 ODBC/JDBC 프로그래밍에서 데이터베이스를 공부한다는 것은 쿼리(SQL)을 배우는 것을 말합니다.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FF0000"/>
                </a:highlight>
              </a:rPr>
              <a:t>예: </a:t>
            </a:r>
            <a:r>
              <a:rPr lang="ko">
                <a:solidFill>
                  <a:srgbClr val="EFEFEF"/>
                </a:solidFill>
                <a:highlight>
                  <a:srgbClr val="000000"/>
                </a:highlight>
              </a:rPr>
              <a:t>SQL&gt; SELECT * FROM phonebook;</a:t>
            </a:r>
            <a:r>
              <a:rPr lang="ko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database 대표 SQL 명령어 와 분류</a:t>
            </a:r>
            <a:endParaRPr/>
          </a:p>
        </p:txBody>
      </p:sp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311700" y="885325"/>
            <a:ext cx="85206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** DBMS 마다 세부적인건 조금씩 다를수 있으나, 거의 비슷 합니다.</a:t>
            </a:r>
            <a:endParaRPr/>
          </a:p>
        </p:txBody>
      </p:sp>
      <p:graphicFrame>
        <p:nvGraphicFramePr>
          <p:cNvPr id="190" name="Google Shape;190;p26"/>
          <p:cNvGraphicFramePr/>
          <p:nvPr/>
        </p:nvGraphicFramePr>
        <p:xfrm>
          <a:off x="881150" y="140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{0518FADA-3452-45FD-8888-981A9209110C}</a:tableStyleId>
              </a:tblPr>
              <a:tblGrid>
                <a:gridCol w="1868275"/>
                <a:gridCol w="5370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DML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(Data Manipulation Language)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INSERT</a:t>
                      </a:r>
                      <a:r>
                        <a:rPr lang="ko" sz="1200"/>
                        <a:t>(레코드 입력), </a:t>
                      </a:r>
                      <a:r>
                        <a:rPr lang="ko" sz="12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UPDATE</a:t>
                      </a:r>
                      <a:r>
                        <a:rPr lang="ko" sz="1200"/>
                        <a:t>(변경), </a:t>
                      </a:r>
                      <a:r>
                        <a:rPr lang="ko" sz="12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DELETE</a:t>
                      </a:r>
                      <a:r>
                        <a:rPr lang="ko" sz="1200"/>
                        <a:t>(삭제), MERGE(합병)</a:t>
                      </a:r>
                      <a:br>
                        <a:rPr lang="ko" sz="1200"/>
                      </a:br>
                      <a:r>
                        <a:rPr lang="ko" sz="900">
                          <a:solidFill>
                            <a:srgbClr val="434343"/>
                          </a:solidFill>
                        </a:rPr>
                        <a:t>** 테이블 내의 레코드나 컬럼 을 다루는 명령어 </a:t>
                      </a:r>
                      <a:endParaRPr sz="9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SELECT</a:t>
                      </a:r>
                      <a:endParaRPr sz="9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DDL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(Data Definition Language)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CREATE</a:t>
                      </a:r>
                      <a:r>
                        <a:rPr lang="ko" sz="1200"/>
                        <a:t>(생성), </a:t>
                      </a:r>
                      <a:r>
                        <a:rPr lang="ko" sz="1200">
                          <a:solidFill>
                            <a:srgbClr val="FF0000"/>
                          </a:solidFill>
                        </a:rPr>
                        <a:t>ALTER</a:t>
                      </a:r>
                      <a:r>
                        <a:rPr lang="ko" sz="1200"/>
                        <a:t>(수정), </a:t>
                      </a:r>
                      <a:r>
                        <a:rPr lang="ko" sz="1200">
                          <a:solidFill>
                            <a:srgbClr val="FF0000"/>
                          </a:solidFill>
                        </a:rPr>
                        <a:t>DROP</a:t>
                      </a:r>
                      <a:r>
                        <a:rPr lang="ko" sz="1200"/>
                        <a:t>(삭제), TRUNCATE(잘라내기),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DCL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(Data Control Language)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0000"/>
                          </a:solidFill>
                        </a:rPr>
                        <a:t>GRANT</a:t>
                      </a:r>
                      <a:r>
                        <a:rPr lang="ko" sz="1200"/>
                        <a:t>(권한 주기),  </a:t>
                      </a:r>
                      <a:r>
                        <a:rPr lang="ko" sz="1200">
                          <a:solidFill>
                            <a:srgbClr val="FF0000"/>
                          </a:solidFill>
                        </a:rPr>
                        <a:t>REVOKE</a:t>
                      </a:r>
                      <a:r>
                        <a:rPr lang="ko" sz="1200"/>
                        <a:t>(권한 뺏기)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TCL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(Transaction Control Language)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0000"/>
                          </a:solidFill>
                        </a:rPr>
                        <a:t>COMMIT</a:t>
                      </a:r>
                      <a:r>
                        <a:rPr lang="ko" sz="1200"/>
                        <a:t>(확정), </a:t>
                      </a:r>
                      <a:r>
                        <a:rPr lang="ko" sz="1200">
                          <a:solidFill>
                            <a:srgbClr val="FF0000"/>
                          </a:solidFill>
                        </a:rPr>
                        <a:t>ROLLBACK</a:t>
                      </a:r>
                      <a:r>
                        <a:rPr lang="ko" sz="1200"/>
                        <a:t>(취소)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DQL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(Data Query Language)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SELECT</a:t>
                      </a:r>
                      <a:endParaRPr sz="12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1" name="Google Shape;191;p26"/>
          <p:cNvSpPr/>
          <p:nvPr/>
        </p:nvSpPr>
        <p:spPr>
          <a:xfrm>
            <a:off x="4427700" y="3571375"/>
            <a:ext cx="3269100" cy="346800"/>
          </a:xfrm>
          <a:prstGeom prst="wedgeRoundRectCallout">
            <a:avLst>
              <a:gd fmla="val -62641" name="adj1"/>
              <a:gd fmla="val -22333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434343"/>
                </a:solidFill>
              </a:rPr>
              <a:t>혹자는 SELECT 를 DML 로 분류하기도 함</a:t>
            </a:r>
            <a:endParaRPr sz="1000">
              <a:solidFill>
                <a:srgbClr val="434343"/>
              </a:solidFill>
            </a:endParaRPr>
          </a:p>
        </p:txBody>
      </p:sp>
      <p:sp>
        <p:nvSpPr>
          <p:cNvPr id="192" name="Google Shape;192;p26"/>
          <p:cNvSpPr txBox="1"/>
          <p:nvPr/>
        </p:nvSpPr>
        <p:spPr>
          <a:xfrm>
            <a:off x="863425" y="4274850"/>
            <a:ext cx="71655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FF0000"/>
                </a:solidFill>
                <a:highlight>
                  <a:srgbClr val="FFFF00"/>
                </a:highlight>
              </a:rPr>
              <a:t>색 으로 표시한 명령어는 앞으로 가장 많이 + 자주 쓰이게 되는 중요 명령어 ,  DML, DDL 용어도 중요</a:t>
            </a: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5570700" y="3037975"/>
            <a:ext cx="1890600" cy="346800"/>
          </a:xfrm>
          <a:prstGeom prst="wedgeRoundRectCallout">
            <a:avLst>
              <a:gd fmla="val -62641" name="adj1"/>
              <a:gd fmla="val -22333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434343"/>
                </a:solidFill>
              </a:rPr>
              <a:t>혹자는 DCL 로 분류</a:t>
            </a:r>
            <a:endParaRPr sz="1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명심하자</a:t>
            </a:r>
            <a:endParaRPr/>
          </a:p>
        </p:txBody>
      </p:sp>
      <p:sp>
        <p:nvSpPr>
          <p:cNvPr id="199" name="Google Shape;199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FF00FF"/>
                </a:solidFill>
              </a:rPr>
              <a:t>잘 짜놓은 쿼리문 하나, 열페이지 코드 안부럽다</a:t>
            </a:r>
            <a:endParaRPr b="1" sz="2400">
              <a:solidFill>
                <a:srgbClr val="FF00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ko"/>
              <a:t>쿼리문을 잘 만들어야, 코딩이 덜 고생한다.  쿼리문 몇줄이면 끝날 일도, 프로그램으로 코딩하면 수십페이지가 넘어갈수도 있다</a:t>
            </a:r>
            <a:br>
              <a:rPr b="1" lang="ko"/>
            </a:b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ko"/>
              <a:t>쿼리문의 기본 문법은 간단하다, 그러나, 주어진 과제를 어떻게 쿼리 문을 작성하느냐는 결과와 성능에 큰 차이가 있을수 있다.  </a:t>
            </a:r>
            <a:br>
              <a:rPr b="1" lang="ko"/>
            </a:b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ko"/>
              <a:t>많은 훈련과 경험에서 우러나온 경륜과 내공이 빛을 발하는 분야.(?)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Database 란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885325"/>
            <a:ext cx="8520600" cy="17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0404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여러 사람</a:t>
            </a:r>
            <a:r>
              <a:rPr lang="ko">
                <a:solidFill>
                  <a:srgbClr val="40404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이 </a:t>
            </a:r>
            <a:r>
              <a:rPr b="1" lang="ko" u="sng">
                <a:solidFill>
                  <a:srgbClr val="40404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공동으로 </a:t>
            </a:r>
            <a:r>
              <a:rPr b="1" lang="ko" u="sng">
                <a:solidFill>
                  <a:srgbClr val="40404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공유</a:t>
            </a:r>
            <a:r>
              <a:rPr lang="ko">
                <a:solidFill>
                  <a:srgbClr val="40404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하여 사용할 목적으로, </a:t>
            </a:r>
            <a:r>
              <a:rPr b="1" lang="ko" u="sng">
                <a:solidFill>
                  <a:srgbClr val="40404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통합하여 관리</a:t>
            </a:r>
            <a:r>
              <a:rPr lang="ko">
                <a:solidFill>
                  <a:srgbClr val="40404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되는 </a:t>
            </a:r>
            <a:r>
              <a:rPr b="1" lang="ko" u="sng">
                <a:solidFill>
                  <a:srgbClr val="40404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저장</a:t>
            </a:r>
            <a:r>
              <a:rPr lang="ko">
                <a:solidFill>
                  <a:srgbClr val="40404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된 형태의 데이터의 집합. </a:t>
            </a:r>
            <a:br>
              <a:rPr lang="ko">
                <a:solidFill>
                  <a:srgbClr val="40404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</a:br>
            <a:r>
              <a:rPr lang="ko">
                <a:solidFill>
                  <a:srgbClr val="40404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자료 항목의 중복을 없애고 </a:t>
            </a:r>
            <a:r>
              <a:rPr b="1" lang="ko" u="sng">
                <a:solidFill>
                  <a:srgbClr val="40404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자료를 구조화</a:t>
            </a:r>
            <a:r>
              <a:rPr lang="ko">
                <a:solidFill>
                  <a:srgbClr val="40404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하여 저장함으로써 </a:t>
            </a:r>
            <a:r>
              <a:rPr lang="ko">
                <a:solidFill>
                  <a:srgbClr val="40404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자료 검색과 갱신등</a:t>
            </a:r>
            <a:r>
              <a:rPr b="1" lang="ko" u="sng">
                <a:solidFill>
                  <a:srgbClr val="40404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 운영의 효율</a:t>
            </a:r>
            <a:r>
              <a:rPr lang="ko">
                <a:solidFill>
                  <a:srgbClr val="40404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을 높인 데이터의 집합</a:t>
            </a:r>
            <a:endParaRPr sz="1350">
              <a:solidFill>
                <a:srgbClr val="404040"/>
              </a:solidFill>
              <a:highlight>
                <a:srgbClr val="FFFFFF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350">
                <a:solidFill>
                  <a:srgbClr val="40404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우리가 일상에 사용하는 모든 것들이 데이터베이스를 통해 열람하고, 사용하고, 생산하고,  수정하고, 삭제하게 된다.     ex) 게시판글 작성, 카톡채팅, 게임접속, 은행거래,  웹사이트 열람...</a:t>
            </a:r>
            <a:endParaRPr sz="1350">
              <a:solidFill>
                <a:srgbClr val="404040"/>
              </a:solidFill>
              <a:highlight>
                <a:srgbClr val="FFFFFF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304800" y="3124200"/>
            <a:ext cx="8520600" cy="1426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ko" sz="1000">
                <a:solidFill>
                  <a:srgbClr val="333333"/>
                </a:solidFill>
                <a:latin typeface="Dotum"/>
                <a:ea typeface="Dotum"/>
                <a:cs typeface="Dotum"/>
                <a:sym typeface="Dotum"/>
              </a:rPr>
            </a:br>
            <a:r>
              <a:rPr b="1" lang="ko" sz="1000">
                <a:solidFill>
                  <a:srgbClr val="333333"/>
                </a:solidFill>
                <a:latin typeface="Dotum"/>
                <a:ea typeface="Dotum"/>
                <a:cs typeface="Dotum"/>
                <a:sym typeface="Dotum"/>
              </a:rPr>
              <a:t>구글 면접 질문 </a:t>
            </a:r>
            <a:br>
              <a:rPr b="1" lang="ko" sz="1000">
                <a:solidFill>
                  <a:srgbClr val="333333"/>
                </a:solidFill>
                <a:latin typeface="Dotum"/>
                <a:ea typeface="Dotum"/>
                <a:cs typeface="Dotum"/>
                <a:sym typeface="Dotum"/>
              </a:rPr>
            </a:br>
            <a:br>
              <a:rPr b="1" lang="ko" sz="1000">
                <a:solidFill>
                  <a:srgbClr val="333333"/>
                </a:solidFill>
                <a:latin typeface="Dotum"/>
                <a:ea typeface="Dotum"/>
                <a:cs typeface="Dotum"/>
                <a:sym typeface="Dotum"/>
              </a:rPr>
            </a:br>
            <a:r>
              <a:rPr b="1" lang="ko" sz="1000">
                <a:solidFill>
                  <a:srgbClr val="333333"/>
                </a:solidFill>
                <a:latin typeface="Dotum"/>
                <a:ea typeface="Dotum"/>
                <a:cs typeface="Dotum"/>
                <a:sym typeface="Dotum"/>
              </a:rPr>
              <a:t>질문) “</a:t>
            </a:r>
            <a:r>
              <a:rPr b="1" lang="ko" sz="1000">
                <a:solidFill>
                  <a:srgbClr val="333333"/>
                </a:solidFill>
                <a:latin typeface="Dotum"/>
                <a:ea typeface="Dotum"/>
                <a:cs typeface="Dotum"/>
                <a:sym typeface="Dotum"/>
              </a:rPr>
              <a:t>8세짜리 조카에게 데이터베이스(database)가 무엇인지 3문장 이내로 설명해 보세요.”</a:t>
            </a:r>
            <a:endParaRPr b="1" sz="1000">
              <a:solidFill>
                <a:srgbClr val="333333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33333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333333"/>
                </a:solidFill>
                <a:latin typeface="Dotum"/>
                <a:ea typeface="Dotum"/>
                <a:cs typeface="Dotum"/>
                <a:sym typeface="Dotum"/>
              </a:rPr>
              <a:t>모범답안)</a:t>
            </a:r>
            <a:endParaRPr b="1" sz="1000">
              <a:solidFill>
                <a:srgbClr val="333333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33333"/>
                </a:solidFill>
                <a:latin typeface="Dotum"/>
                <a:ea typeface="Dotum"/>
                <a:cs typeface="Dotum"/>
                <a:sym typeface="Dotum"/>
              </a:rPr>
              <a:t>데이터베이스는 여러 가지 사물에 대한 많은 정보를 기억할 수 있는 기계란다. </a:t>
            </a:r>
            <a:br>
              <a:rPr lang="ko" sz="1000">
                <a:solidFill>
                  <a:srgbClr val="333333"/>
                </a:solidFill>
                <a:latin typeface="Dotum"/>
                <a:ea typeface="Dotum"/>
                <a:cs typeface="Dotum"/>
                <a:sym typeface="Dotum"/>
              </a:rPr>
            </a:br>
            <a:r>
              <a:rPr lang="ko" sz="1000">
                <a:solidFill>
                  <a:srgbClr val="333333"/>
                </a:solidFill>
                <a:latin typeface="Dotum"/>
                <a:ea typeface="Dotum"/>
                <a:cs typeface="Dotum"/>
                <a:sym typeface="Dotum"/>
              </a:rPr>
              <a:t>사람들은 이 기계에 많은 정보를 저장한 뒤 필요할 때 꺼내 쓰지. </a:t>
            </a:r>
            <a:br>
              <a:rPr lang="ko" sz="1000">
                <a:solidFill>
                  <a:srgbClr val="333333"/>
                </a:solidFill>
                <a:latin typeface="Dotum"/>
                <a:ea typeface="Dotum"/>
                <a:cs typeface="Dotum"/>
                <a:sym typeface="Dotum"/>
              </a:rPr>
            </a:br>
            <a:r>
              <a:rPr lang="ko" sz="1000">
                <a:solidFill>
                  <a:srgbClr val="333333"/>
                </a:solidFill>
                <a:latin typeface="Dotum"/>
                <a:ea typeface="Dotum"/>
                <a:cs typeface="Dotum"/>
                <a:sym typeface="Dotum"/>
              </a:rPr>
              <a:t>자, 이제 알았으니 나가서 뛰어놀렴. </a:t>
            </a:r>
            <a:endParaRPr sz="1000">
              <a:solidFill>
                <a:srgbClr val="333333"/>
              </a:solidFill>
              <a:latin typeface="Dotum"/>
              <a:ea typeface="Dotum"/>
              <a:cs typeface="Dotum"/>
              <a:sym typeface="Dot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DBMS (Database Management System) 란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325" y="2057900"/>
            <a:ext cx="1158125" cy="115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8200" y="1813375"/>
            <a:ext cx="1270800" cy="15558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5807400" y="3374125"/>
            <a:ext cx="8820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DB서버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(DBMS)</a:t>
            </a:r>
            <a:endParaRPr/>
          </a:p>
        </p:txBody>
      </p:sp>
      <p:cxnSp>
        <p:nvCxnSpPr>
          <p:cNvPr id="84" name="Google Shape;84;p15"/>
          <p:cNvCxnSpPr/>
          <p:nvPr/>
        </p:nvCxnSpPr>
        <p:spPr>
          <a:xfrm>
            <a:off x="3390125" y="2438575"/>
            <a:ext cx="2113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5"/>
          <p:cNvCxnSpPr/>
          <p:nvPr/>
        </p:nvCxnSpPr>
        <p:spPr>
          <a:xfrm rot="10800000">
            <a:off x="3359875" y="2785975"/>
            <a:ext cx="208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5"/>
          <p:cNvSpPr txBox="1"/>
          <p:nvPr/>
        </p:nvSpPr>
        <p:spPr>
          <a:xfrm>
            <a:off x="3564400" y="2081875"/>
            <a:ext cx="19251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요구 (질의:query)</a:t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3869200" y="2691475"/>
            <a:ext cx="1011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query결과</a:t>
            </a:r>
            <a:endParaRPr/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311700" y="732925"/>
            <a:ext cx="8520600" cy="5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‘사용자’</a:t>
            </a:r>
            <a:r>
              <a:rPr lang="ko"/>
              <a:t> 와 ‘</a:t>
            </a:r>
            <a:r>
              <a:rPr b="1" lang="ko"/>
              <a:t>데이터베이스 (DB)’</a:t>
            </a:r>
            <a:r>
              <a:rPr lang="ko"/>
              <a:t> 사이에서 사용자의 </a:t>
            </a:r>
            <a:r>
              <a:rPr b="1" lang="ko"/>
              <a:t>요구(query)</a:t>
            </a:r>
            <a:r>
              <a:rPr lang="ko"/>
              <a:t> 에 따라 정보를 생성해주고 데이버베이스를 관리해주는 소프트웨어 집합이다.</a:t>
            </a:r>
            <a:endParaRPr sz="1100"/>
          </a:p>
        </p:txBody>
      </p:sp>
      <p:sp>
        <p:nvSpPr>
          <p:cNvPr id="89" name="Google Shape;89;p15"/>
          <p:cNvSpPr txBox="1"/>
          <p:nvPr/>
        </p:nvSpPr>
        <p:spPr>
          <a:xfrm>
            <a:off x="2226000" y="3221725"/>
            <a:ext cx="8820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</a:t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2804925" y="1549950"/>
            <a:ext cx="1925100" cy="459300"/>
          </a:xfrm>
          <a:prstGeom prst="wedgeRoundRectCallout">
            <a:avLst>
              <a:gd fmla="val 29664" name="adj1"/>
              <a:gd fmla="val 84983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“금일 매출 기록 데이터 조회”</a:t>
            </a:r>
            <a:endParaRPr sz="1000"/>
          </a:p>
        </p:txBody>
      </p:sp>
      <p:sp>
        <p:nvSpPr>
          <p:cNvPr id="91" name="Google Shape;91;p15"/>
          <p:cNvSpPr/>
          <p:nvPr/>
        </p:nvSpPr>
        <p:spPr>
          <a:xfrm>
            <a:off x="3869200" y="3251350"/>
            <a:ext cx="1848900" cy="910500"/>
          </a:xfrm>
          <a:prstGeom prst="wedgeRoundRectCallout">
            <a:avLst>
              <a:gd fmla="val -26510" name="adj1"/>
              <a:gd fmla="val -71653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92" name="Google Shape;92;p15"/>
          <p:cNvPicPr preferRelativeResize="0"/>
          <p:nvPr/>
        </p:nvPicPr>
        <p:blipFill rotWithShape="1">
          <a:blip r:embed="rId5">
            <a:alphaModFix/>
          </a:blip>
          <a:srcRect b="12054" l="4866" r="54104" t="49738"/>
          <a:stretch/>
        </p:blipFill>
        <p:spPr>
          <a:xfrm>
            <a:off x="4194300" y="3327550"/>
            <a:ext cx="1158125" cy="762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 ~ 많은 DBMS 제품들...</a:t>
            </a:r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850" y="1201500"/>
            <a:ext cx="7082950" cy="239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DBMS 는 여러개의 database 들로 구성</a:t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538350" y="1388025"/>
            <a:ext cx="8101200" cy="299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DBMS</a:t>
            </a:r>
            <a:endParaRPr sz="3600"/>
          </a:p>
        </p:txBody>
      </p:sp>
      <p:sp>
        <p:nvSpPr>
          <p:cNvPr id="105" name="Google Shape;105;p17"/>
          <p:cNvSpPr/>
          <p:nvPr/>
        </p:nvSpPr>
        <p:spPr>
          <a:xfrm>
            <a:off x="720000" y="2252853"/>
            <a:ext cx="1718800" cy="1924225"/>
          </a:xfrm>
          <a:prstGeom prst="flowChartMagneticDisk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shoppingmallDB</a:t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2548800" y="2252853"/>
            <a:ext cx="1718800" cy="1924225"/>
          </a:xfrm>
          <a:prstGeom prst="flowChartMagneticDisk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companyWebDB</a:t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4377600" y="2252853"/>
            <a:ext cx="1718800" cy="1924225"/>
          </a:xfrm>
          <a:prstGeom prst="flowChartMagneticDisk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intranetDB</a:t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6206400" y="2252853"/>
            <a:ext cx="1718800" cy="1924225"/>
          </a:xfrm>
          <a:prstGeom prst="flowChartMagneticDisk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erpDB</a:t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681050" y="4488400"/>
            <a:ext cx="79584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** 가장 먼저 해야 하는 일이 database를 만드는 일이고,  작업할 database를 선택하는 일이다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하나의 database 에는 여러 </a:t>
            </a:r>
            <a:r>
              <a:rPr lang="ko">
                <a:solidFill>
                  <a:srgbClr val="0000FF"/>
                </a:solidFill>
              </a:rPr>
              <a:t>table </a:t>
            </a:r>
            <a:r>
              <a:rPr lang="ko"/>
              <a:t>들로 구성</a:t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2505025" y="991925"/>
            <a:ext cx="4228925" cy="2650200"/>
          </a:xfrm>
          <a:prstGeom prst="flowChartMagneticDisk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6" name="Google Shape;116;p18"/>
          <p:cNvGraphicFramePr/>
          <p:nvPr/>
        </p:nvGraphicFramePr>
        <p:xfrm>
          <a:off x="2703375" y="142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{0518FADA-3452-45FD-8888-981A9209110C}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1997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‘학생’ 테이블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19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9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Google Shape;117;p18"/>
          <p:cNvGraphicFramePr/>
          <p:nvPr/>
        </p:nvGraphicFramePr>
        <p:xfrm>
          <a:off x="5000225" y="1454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{0518FADA-3452-45FD-8888-981A9209110C}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1997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‘교수’ 테이블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19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9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" name="Google Shape;118;p18"/>
          <p:cNvGraphicFramePr/>
          <p:nvPr/>
        </p:nvGraphicFramePr>
        <p:xfrm>
          <a:off x="4070875" y="260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{0518FADA-3452-45FD-8888-981A9209110C}</a:tableStyleId>
              </a:tblPr>
              <a:tblGrid>
                <a:gridCol w="382850"/>
                <a:gridCol w="382850"/>
                <a:gridCol w="382850"/>
              </a:tblGrid>
              <a:tr h="1997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‘학과’ 테이블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9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9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9" name="Google Shape;119;p18"/>
          <p:cNvSpPr/>
          <p:nvPr/>
        </p:nvSpPr>
        <p:spPr>
          <a:xfrm>
            <a:off x="533650" y="4168825"/>
            <a:ext cx="8223000" cy="535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보통 database 설계 라고 한다면  database 안에 들어가는 </a:t>
            </a:r>
            <a:r>
              <a:rPr b="1" lang="ko"/>
              <a:t>‘table’ </a:t>
            </a:r>
            <a:r>
              <a:rPr lang="ko"/>
              <a:t>과 그 </a:t>
            </a:r>
            <a:r>
              <a:rPr b="1" lang="ko"/>
              <a:t>‘관계’</a:t>
            </a:r>
            <a:r>
              <a:rPr lang="ko"/>
              <a:t>를 설계하는 것을 말한다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table 에 데이터가 저장된다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113925"/>
            <a:ext cx="8520600" cy="5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각, 테이블은 아래와 같은 형태로 데이터를 저장 하게 됩니다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예) </a:t>
            </a:r>
            <a:br>
              <a:rPr lang="ko"/>
            </a:br>
            <a:endParaRPr/>
          </a:p>
        </p:txBody>
      </p:sp>
      <p:graphicFrame>
        <p:nvGraphicFramePr>
          <p:cNvPr id="126" name="Google Shape;126;p19"/>
          <p:cNvGraphicFramePr/>
          <p:nvPr/>
        </p:nvGraphicFramePr>
        <p:xfrm>
          <a:off x="910300" y="193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{0518FADA-3452-45FD-8888-981A9209110C}</a:tableStyleId>
              </a:tblPr>
              <a:tblGrid>
                <a:gridCol w="2413000"/>
                <a:gridCol w="2413000"/>
                <a:gridCol w="2413000"/>
              </a:tblGrid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‘학생’ 테이블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name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email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professor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홍길동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hong@hong.net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전우치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chun@chun.com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임꺽정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lim@lim.edu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 table 은  </a:t>
            </a:r>
            <a:r>
              <a:rPr lang="ko">
                <a:solidFill>
                  <a:srgbClr val="0000FF"/>
                </a:solidFill>
              </a:rPr>
              <a:t>열(field)</a:t>
            </a:r>
            <a:r>
              <a:rPr lang="ko"/>
              <a:t> 과 </a:t>
            </a:r>
            <a:r>
              <a:rPr lang="ko">
                <a:solidFill>
                  <a:srgbClr val="FF00FF"/>
                </a:solidFill>
              </a:rPr>
              <a:t>행(record)</a:t>
            </a:r>
            <a:r>
              <a:rPr lang="ko"/>
              <a:t> 로 구성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580525"/>
            <a:ext cx="8520600" cy="14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‘학생 </a:t>
            </a:r>
            <a:r>
              <a:rPr lang="ko"/>
              <a:t>테이블’ 의 구조</a:t>
            </a:r>
            <a:br>
              <a:rPr lang="ko"/>
            </a:br>
            <a:r>
              <a:rPr lang="ko"/>
              <a:t>- </a:t>
            </a:r>
            <a:r>
              <a:rPr lang="ko">
                <a:solidFill>
                  <a:srgbClr val="0000FF"/>
                </a:solidFill>
              </a:rPr>
              <a:t>‘열’</a:t>
            </a:r>
            <a:r>
              <a:rPr lang="ko"/>
              <a:t> 은 </a:t>
            </a:r>
            <a:r>
              <a:rPr b="1" lang="ko">
                <a:solidFill>
                  <a:srgbClr val="0000FF"/>
                </a:solidFill>
              </a:rPr>
              <a:t>column</a:t>
            </a:r>
            <a:r>
              <a:rPr lang="ko">
                <a:solidFill>
                  <a:srgbClr val="0000FF"/>
                </a:solidFill>
              </a:rPr>
              <a:t>, </a:t>
            </a:r>
            <a:r>
              <a:rPr b="1" lang="ko">
                <a:solidFill>
                  <a:srgbClr val="0000FF"/>
                </a:solidFill>
              </a:rPr>
              <a:t>field, </a:t>
            </a:r>
            <a:r>
              <a:rPr lang="ko">
                <a:solidFill>
                  <a:srgbClr val="0000FF"/>
                </a:solidFill>
              </a:rPr>
              <a:t>attribute(속성)</a:t>
            </a:r>
            <a:r>
              <a:rPr b="1" lang="ko"/>
              <a:t> </a:t>
            </a:r>
            <a:r>
              <a:rPr lang="ko"/>
              <a:t>로 불리고  테이블의 구조(schema) 를 표현</a:t>
            </a:r>
            <a:br>
              <a:rPr lang="ko"/>
            </a:br>
            <a:r>
              <a:rPr lang="ko"/>
              <a:t>- </a:t>
            </a:r>
            <a:r>
              <a:rPr lang="ko">
                <a:solidFill>
                  <a:srgbClr val="FF00FF"/>
                </a:solidFill>
              </a:rPr>
              <a:t>‘행’</a:t>
            </a:r>
            <a:r>
              <a:rPr lang="ko"/>
              <a:t> 은 </a:t>
            </a:r>
            <a:r>
              <a:rPr lang="ko">
                <a:solidFill>
                  <a:srgbClr val="FF00FF"/>
                </a:solidFill>
              </a:rPr>
              <a:t>row, </a:t>
            </a:r>
            <a:r>
              <a:rPr b="1" lang="ko">
                <a:solidFill>
                  <a:srgbClr val="FF00FF"/>
                </a:solidFill>
              </a:rPr>
              <a:t>record, </a:t>
            </a:r>
            <a:r>
              <a:rPr lang="ko">
                <a:solidFill>
                  <a:srgbClr val="FF00FF"/>
                </a:solidFill>
              </a:rPr>
              <a:t>tuple</a:t>
            </a:r>
            <a:r>
              <a:rPr b="1" lang="ko"/>
              <a:t> </a:t>
            </a:r>
            <a:r>
              <a:rPr lang="ko"/>
              <a:t>라 불린다</a:t>
            </a:r>
            <a:br>
              <a:rPr lang="ko"/>
            </a:br>
            <a:r>
              <a:rPr lang="ko"/>
              <a:t>- 테이블의 구조를 테이블 </a:t>
            </a:r>
            <a:r>
              <a:rPr b="1" lang="ko"/>
              <a:t>스키마</a:t>
            </a:r>
            <a:r>
              <a:rPr lang="ko"/>
              <a:t> (</a:t>
            </a:r>
            <a:r>
              <a:rPr b="1" lang="ko"/>
              <a:t>schema</a:t>
            </a:r>
            <a:r>
              <a:rPr lang="ko"/>
              <a:t>) 라고 부른다 </a:t>
            </a:r>
            <a:endParaRPr/>
          </a:p>
        </p:txBody>
      </p:sp>
      <p:graphicFrame>
        <p:nvGraphicFramePr>
          <p:cNvPr id="133" name="Google Shape;133;p20"/>
          <p:cNvGraphicFramePr/>
          <p:nvPr/>
        </p:nvGraphicFramePr>
        <p:xfrm>
          <a:off x="1291300" y="254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{0518FADA-3452-45FD-8888-981A9209110C}</a:tableStyleId>
              </a:tblPr>
              <a:tblGrid>
                <a:gridCol w="2413000"/>
                <a:gridCol w="2413000"/>
                <a:gridCol w="2413000"/>
              </a:tblGrid>
              <a:tr h="38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name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email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professor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  <a:tr h="38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홍길동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hong@hong.net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전우치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chun@chun.com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임꺽정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lim@lim.edu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이순신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hero@korea.com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4" name="Google Shape;134;p20"/>
          <p:cNvSpPr txBox="1"/>
          <p:nvPr/>
        </p:nvSpPr>
        <p:spPr>
          <a:xfrm>
            <a:off x="421600" y="4564600"/>
            <a:ext cx="8217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** 각 table 에는 고유한 ‘테이블이름’이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** 스키마는 테이블 스키마 뿐 아니라 DB를 구성하는 다양한 객체들에 대한 스키마도 있다.</a:t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1835100" y="2506100"/>
            <a:ext cx="1222500" cy="2058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4040425" y="2506100"/>
            <a:ext cx="1675500" cy="2058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6397825" y="2506100"/>
            <a:ext cx="1734300" cy="2058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1153300" y="3015213"/>
            <a:ext cx="7571100" cy="265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1153300" y="3396213"/>
            <a:ext cx="7571100" cy="265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1153300" y="3777213"/>
            <a:ext cx="7571100" cy="265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922450" y="3133425"/>
            <a:ext cx="192000" cy="11733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42" name="Google Shape;142;p20"/>
          <p:cNvSpPr/>
          <p:nvPr/>
        </p:nvSpPr>
        <p:spPr>
          <a:xfrm rot="5400000">
            <a:off x="4837700" y="-109475"/>
            <a:ext cx="228900" cy="49728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43" name="Google Shape;143;p20"/>
          <p:cNvSpPr txBox="1"/>
          <p:nvPr/>
        </p:nvSpPr>
        <p:spPr>
          <a:xfrm>
            <a:off x="4804300" y="2058175"/>
            <a:ext cx="4215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‘열’</a:t>
            </a: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613300" y="3658375"/>
            <a:ext cx="4215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‘행’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1153300" y="4158213"/>
            <a:ext cx="7571100" cy="265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테이블에서 ‘</a:t>
            </a:r>
            <a:r>
              <a:rPr lang="ko">
                <a:solidFill>
                  <a:srgbClr val="0000FF"/>
                </a:solidFill>
              </a:rPr>
              <a:t>키(key)</a:t>
            </a:r>
            <a:r>
              <a:rPr lang="ko"/>
              <a:t>’ 란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311700" y="1037725"/>
            <a:ext cx="8520600" cy="1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테이블에서 특정 레코드를 </a:t>
            </a:r>
            <a:r>
              <a:rPr b="1" lang="ko"/>
              <a:t>검색</a:t>
            </a:r>
            <a:r>
              <a:rPr lang="ko"/>
              <a:t>하거나 </a:t>
            </a:r>
            <a:r>
              <a:rPr b="1" lang="ko"/>
              <a:t>정렬</a:t>
            </a:r>
            <a:r>
              <a:rPr lang="ko"/>
              <a:t>할수 있는 기준이 되는 필드가 있을수 있는데 이러한 필드를 </a:t>
            </a:r>
            <a:r>
              <a:rPr b="1" lang="ko"/>
              <a:t>키(key)</a:t>
            </a:r>
            <a:r>
              <a:rPr lang="ko"/>
              <a:t> 라고 한다.  </a:t>
            </a:r>
            <a:br>
              <a:rPr lang="ko"/>
            </a:br>
            <a:r>
              <a:rPr lang="ko"/>
              <a:t>데이터베이스에서는 레코드를 구분하기 위해 ‘</a:t>
            </a:r>
            <a:r>
              <a:rPr lang="ko"/>
              <a:t>특별히  선</a:t>
            </a:r>
            <a:r>
              <a:rPr lang="ko"/>
              <a:t>정한 키’ 를 </a:t>
            </a:r>
            <a:br>
              <a:rPr lang="ko"/>
            </a:br>
            <a:r>
              <a:rPr b="1" lang="ko"/>
              <a:t>primary key</a:t>
            </a:r>
            <a:r>
              <a:rPr lang="ko"/>
              <a:t> </a:t>
            </a:r>
            <a:r>
              <a:rPr lang="ko">
                <a:solidFill>
                  <a:srgbClr val="FF0000"/>
                </a:solidFill>
              </a:rPr>
              <a:t>(PK)</a:t>
            </a:r>
            <a:r>
              <a:rPr lang="ko"/>
              <a:t>라고 한다.</a:t>
            </a:r>
            <a:endParaRPr/>
          </a:p>
        </p:txBody>
      </p:sp>
      <p:graphicFrame>
        <p:nvGraphicFramePr>
          <p:cNvPr id="152" name="Google Shape;152;p21"/>
          <p:cNvGraphicFramePr/>
          <p:nvPr/>
        </p:nvGraphicFramePr>
        <p:xfrm>
          <a:off x="910300" y="247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{0518FADA-3452-45FD-8888-981A9209110C}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학번 </a:t>
                      </a:r>
                      <a:r>
                        <a:rPr b="1" lang="ko" u="sng">
                          <a:solidFill>
                            <a:srgbClr val="FF0000"/>
                          </a:solidFill>
                        </a:rPr>
                        <a:t>(PK)</a:t>
                      </a:r>
                      <a:endParaRPr b="1" u="sng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name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email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professor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12338747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홍길동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hong@hong.net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14978768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홍길동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hong2@hong.com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13097766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임꺽정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lim@lim.edu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3" name="Google Shape;153;p21"/>
          <p:cNvSpPr/>
          <p:nvPr/>
        </p:nvSpPr>
        <p:spPr>
          <a:xfrm>
            <a:off x="533650" y="4168825"/>
            <a:ext cx="8223000" cy="535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스키마 설계시 primary key 로 설정한 필드에는 </a:t>
            </a:r>
            <a:r>
              <a:rPr lang="ko">
                <a:solidFill>
                  <a:srgbClr val="FF0000"/>
                </a:solidFill>
              </a:rPr>
              <a:t>중복된 값이 들어올수 없다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