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E5BC52-570E-4B57-A17D-1F07B1AA00B4}">
  <a:tblStyle styleId="{C9E5BC52-570E-4B57-A17D-1F07B1AA0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83d01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83d01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83d01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83d01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3a535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3a535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83d01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83d01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3a535e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3a535e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83d01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83d01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83d01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83d01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fddce4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fddce4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fddce45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fddce45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fddce45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fddce45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a535e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a535e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fddce45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fddce45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fddce45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fddce45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fddce45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fddce45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195bc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195bc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3a535e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3a535e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083d01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083d01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95bcf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95bcf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95d79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95d79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6b63f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6b63f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83d01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83d01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83d01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83d01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83d01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83d01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83d01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83d01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fddce4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fddce4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83d01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83d0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Oracle - SELECT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많이 사용할 SQL문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68825"/>
            <a:ext cx="4356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435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학생테이블(t_student)를 사용하여 모든 학생들이 </a:t>
            </a:r>
            <a:br>
              <a:rPr lang="ko"/>
            </a:br>
            <a:r>
              <a:rPr b="1" lang="ko"/>
              <a:t>‘서진수의 키는 180cm, 몸무게는 55kg 입니다’</a:t>
            </a:r>
            <a:r>
              <a:rPr lang="ko"/>
              <a:t> 와 같은 형식으로 출력되도록 문자를 추가하고, 칼럼 이름은 </a:t>
            </a:r>
            <a:r>
              <a:rPr b="1" lang="ko"/>
              <a:t>‘학생의 키와 몸무게’</a:t>
            </a:r>
            <a:r>
              <a:rPr lang="ko"/>
              <a:t> 라는 별명으로 출력하세요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50" y="19725"/>
            <a:ext cx="4142124" cy="5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산술연산자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sal, sal+100 FROM t_emp;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sal, sal+100/2, (sal+100)/2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onsolas"/>
                <a:ea typeface="Consolas"/>
                <a:cs typeface="Consolas"/>
                <a:sym typeface="Consolas"/>
              </a:rPr>
              <a:t>+, - , *, /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‘조건’에 맞는 데이터를 보여줌 : </a:t>
            </a:r>
            <a:r>
              <a:rPr b="1" lang="ko">
                <a:solidFill>
                  <a:srgbClr val="0000FF"/>
                </a:solidFill>
              </a:rPr>
              <a:t>WHERE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절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직원 테이블(t_emp  ) 에서 직책이 salesman 인 사람만 조회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t_emp WHERE job = 'SALESMAN';</a:t>
            </a:r>
            <a:br>
              <a:rPr lang="ko"/>
            </a:b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13575" y="18977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i="1" lang="ko" sz="1600">
                <a:latin typeface="Consolas"/>
                <a:ea typeface="Consolas"/>
                <a:cs typeface="Consolas"/>
                <a:sym typeface="Consolas"/>
              </a:rPr>
              <a:t>[컬럼명 또는 표현식]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[테이블명, 뷰명]  </a:t>
            </a:r>
            <a:r>
              <a:rPr b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[조건절]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: 원하는 조건만 검색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885325"/>
            <a:ext cx="868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 에서 10번 부서(deptno)에 근무하는 직원의 </a:t>
            </a:r>
            <a:br>
              <a:rPr lang="ko"/>
            </a:br>
            <a:r>
              <a:rPr lang="ko"/>
              <a:t>이름(ename)과 급여(sal)와 부서번호(deptno)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sal, deptno FROM t_emp WHERE deptno = 10;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직원 테이블(t_emp) </a:t>
            </a:r>
            <a:r>
              <a:rPr lang="ko"/>
              <a:t>에서 급여(sal) 가 2000보다 큰 사람의 </a:t>
            </a:r>
            <a:br>
              <a:rPr lang="ko"/>
            </a:br>
            <a:r>
              <a:rPr lang="ko"/>
              <a:t>이름(ename)과 급여(sal)를 출력하세요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 WHERE sal &gt; 2000;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직원 테이블(t_emp) </a:t>
            </a:r>
            <a:r>
              <a:rPr lang="ko"/>
              <a:t>에서 이름이 SCOTT인 사람의 </a:t>
            </a:r>
            <a:br>
              <a:rPr lang="ko"/>
            </a:br>
            <a:r>
              <a:rPr lang="ko"/>
              <a:t>이름(ename)과 사원번호(empno), 급여(sal)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empno, sal FROM t_emp WHERE ename = ‘SCOTT’;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69522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특정 범위의 값을 검색 : </a:t>
            </a:r>
            <a:r>
              <a:rPr b="1" lang="ko">
                <a:solidFill>
                  <a:srgbClr val="0000FF"/>
                </a:solidFill>
              </a:rPr>
              <a:t>BETWEEN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b="1" lang="ko">
                <a:solidFill>
                  <a:srgbClr val="0000FF"/>
                </a:solidFill>
              </a:rPr>
              <a:t> AND </a:t>
            </a:r>
            <a:r>
              <a:rPr lang="ko">
                <a:solidFill>
                  <a:srgbClr val="9900FF"/>
                </a:solidFill>
              </a:rPr>
              <a:t>b</a:t>
            </a:r>
            <a:br>
              <a:rPr lang="ko">
                <a:solidFill>
                  <a:srgbClr val="9900FF"/>
                </a:solidFill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sal BETWEEN 2000 AND 3000;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hiredate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hiredate BETWEEN '1992/01/01' AND '2000/1/1';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/>
            </a:br>
            <a:r>
              <a:rPr lang="ko"/>
              <a:t>여러개의 값을 동시에 비교 :  </a:t>
            </a:r>
            <a:r>
              <a:rPr b="1" lang="ko">
                <a:solidFill>
                  <a:srgbClr val="0000FF"/>
                </a:solidFill>
              </a:rPr>
              <a:t>IN </a:t>
            </a:r>
            <a:r>
              <a:rPr b="1" lang="ko">
                <a:solidFill>
                  <a:srgbClr val="0000FF"/>
                </a:solidFill>
              </a:rPr>
              <a:t>(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b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c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...</a:t>
            </a:r>
            <a:r>
              <a:rPr b="1" lang="ko">
                <a:solidFill>
                  <a:srgbClr val="0000FF"/>
                </a:solidFill>
              </a:rPr>
              <a:t> )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 FROM t_emp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job IN ('CLERK', 'ANALYST');</a:t>
            </a:r>
            <a:br>
              <a:rPr lang="ko"/>
            </a:br>
            <a:br>
              <a:rPr lang="ko"/>
            </a:br>
            <a:r>
              <a:rPr lang="ko"/>
              <a:t>포함한 문자 찾기 :  </a:t>
            </a:r>
            <a:r>
              <a:rPr b="1" lang="ko">
                <a:solidFill>
                  <a:srgbClr val="0000FF"/>
                </a:solidFill>
              </a:rPr>
              <a:t>LIKE</a:t>
            </a:r>
            <a:r>
              <a:rPr lang="ko"/>
              <a:t>  + wildcard: </a:t>
            </a:r>
            <a:br>
              <a:rPr lang="ko"/>
            </a:br>
            <a:r>
              <a:rPr lang="ko"/>
              <a:t>                     </a:t>
            </a:r>
            <a:r>
              <a:rPr b="1" lang="ko">
                <a:solidFill>
                  <a:srgbClr val="0000FF"/>
                </a:solidFill>
              </a:rPr>
              <a:t>%</a:t>
            </a:r>
            <a:r>
              <a:rPr lang="ko"/>
              <a:t> (없거나 여러개의 문자 대체),  </a:t>
            </a:r>
            <a:r>
              <a:rPr b="1" lang="ko">
                <a:solidFill>
                  <a:srgbClr val="0000FF"/>
                </a:solidFill>
              </a:rPr>
              <a:t>_</a:t>
            </a:r>
            <a:r>
              <a:rPr b="1" lang="ko"/>
              <a:t> </a:t>
            </a:r>
            <a:r>
              <a:rPr lang="ko"/>
              <a:t>(한 문자 대체)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 WHERE ename LIKE 'A%';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32325" y="463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Like 와 같이 쓰는 와일드 카드  % ,  _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%</a:t>
            </a:r>
            <a:r>
              <a:rPr lang="ko"/>
              <a:t> : 글자수 제한 없고 어떤 글자가 와도 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_</a:t>
            </a:r>
            <a:r>
              <a:rPr b="1" lang="ko"/>
              <a:t> </a:t>
            </a:r>
            <a:r>
              <a:rPr lang="ko"/>
              <a:t>: 글자수는 한글자만 와도 되고 어떤 글자 와도 좋음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  </a:t>
            </a:r>
            <a:r>
              <a:rPr b="1" lang="ko"/>
              <a:t>LIKE </a:t>
            </a:r>
            <a:r>
              <a:rPr lang="ko"/>
              <a:t>‘%SAW_%’     &lt;-  중간에 SAW 있어야 하고 그 뒤에 한문자는 와야 된다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32325" y="6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조건절에 다양한 연산자 활용</a:t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190500" y="12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{C9E5BC52-570E-4B57-A17D-1F07B1AA00B4}</a:tableStyleId>
              </a:tblPr>
              <a:tblGrid>
                <a:gridCol w="2321750"/>
                <a:gridCol w="1252100"/>
              </a:tblGrid>
              <a:tr h="20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!=, &lt;&gt;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p28"/>
          <p:cNvGraphicFramePr/>
          <p:nvPr/>
        </p:nvGraphicFramePr>
        <p:xfrm>
          <a:off x="4060900" y="12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{C9E5BC52-570E-4B57-A17D-1F07B1AA00B4}</a:tableStyleId>
              </a:tblPr>
              <a:tblGrid>
                <a:gridCol w="2773500"/>
                <a:gridCol w="2262525"/>
              </a:tblGrid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BETWEEN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와 B 범위 사이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IN(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c</a:t>
                      </a:r>
                      <a:r>
                        <a:rPr lang="ko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, b, c 중에 하나라도 있으면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LIKE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특정패턴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IS NULL</a:t>
                      </a:r>
                      <a:r>
                        <a:rPr lang="ko" sz="1800"/>
                        <a:t> / IS NOT NULL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NULL 값 여부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b="1" i="1"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, b 조건 둘다 만족하면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OR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 혹은 n 조건 만족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 가 아닌 조건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48177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77800"/>
            <a:ext cx="45522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테이블(t_student) 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2,3 학년(grade) 학생의  </a:t>
            </a:r>
            <a:br>
              <a:rPr lang="ko"/>
            </a:br>
            <a:r>
              <a:rPr lang="ko"/>
              <a:t>이름(name), 학년(grade)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175" y="522550"/>
            <a:ext cx="2686075" cy="42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45522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66325"/>
            <a:ext cx="478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교수님 (t_professor) 중에서</a:t>
            </a:r>
            <a:br>
              <a:rPr lang="ko"/>
            </a:br>
            <a:r>
              <a:rPr lang="ko"/>
              <a:t>급여 (pay) 가 300 보다 크고,</a:t>
            </a:r>
            <a:br>
              <a:rPr lang="ko"/>
            </a:br>
            <a:r>
              <a:rPr lang="ko"/>
              <a:t>직급 (position) 이 '정교수' 인 분들의</a:t>
            </a:r>
            <a:br>
              <a:rPr lang="ko"/>
            </a:br>
            <a:r>
              <a:rPr lang="ko"/>
              <a:t>이름(name), 급여(pay), 직급(position) 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75" y="1334752"/>
            <a:ext cx="4410300" cy="2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66325"/>
            <a:ext cx="64812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보너스(bonus)를 못받고 있는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교수님의 이름(name)과 직급(position)를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198" y="1266325"/>
            <a:ext cx="2791875" cy="3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세팅후 진행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앞으로 예제에 사용할 실습용 데이터 세팅후 진행 바랍니다 </a:t>
            </a:r>
            <a:br>
              <a:rPr lang="ko"/>
            </a:br>
            <a:r>
              <a:rPr lang="ko"/>
              <a:t>(강사 안내를 따라주세요)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6325"/>
            <a:ext cx="418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교수님 중에서 김씨 성을 가진 교수님의 이름만 출력 (LIKE 사용)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600" y="1228625"/>
            <a:ext cx="2139775" cy="2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테이블(t_emp)에서 직원이름 (ename) 중에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 문자열이 포함된 직원만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500" y="1205525"/>
            <a:ext cx="1881275" cy="2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테이블(t_emp)에서 직원이름 (ename) 중에</a:t>
            </a:r>
            <a:br>
              <a:rPr lang="ko"/>
            </a:br>
            <a:r>
              <a:rPr lang="ko"/>
              <a:t>두번째 글자가 'A' 인 사람의 이름(ename)만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358" y="1266333"/>
            <a:ext cx="1668100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: 정렬하여 출력하기  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656725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ko">
                <a:solidFill>
                  <a:srgbClr val="0000FF"/>
                </a:solidFill>
              </a:rPr>
              <a:t>ORDER BY</a:t>
            </a:r>
            <a:r>
              <a:rPr lang="ko"/>
              <a:t> , 오름차순(</a:t>
            </a:r>
            <a:r>
              <a:rPr b="1" lang="ko">
                <a:solidFill>
                  <a:srgbClr val="0000FF"/>
                </a:solidFill>
              </a:rPr>
              <a:t>ASC</a:t>
            </a:r>
            <a:r>
              <a:rPr lang="ko"/>
              <a:t>), 내림차순(</a:t>
            </a:r>
            <a:r>
              <a:rPr b="1" lang="ko">
                <a:solidFill>
                  <a:srgbClr val="0000FF"/>
                </a:solidFill>
              </a:rPr>
              <a:t>DESC</a:t>
            </a:r>
            <a:r>
              <a:rPr lang="ko"/>
              <a:t>) 정렬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직원중 이름에 L 이 들어간 사람의 이름을 </a:t>
            </a:r>
            <a:r>
              <a:rPr b="1" lang="ko"/>
              <a:t>사전오름차순</a:t>
            </a:r>
            <a:r>
              <a:rPr lang="ko"/>
              <a:t>으로 출력하기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ename LIKE '%L%'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ename ASC;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ko"/>
              <a:t>직원의 이름,직책, 급여를 출력하되 우선은 직책(job) 사전 내림차순으로, 그리고 급여(sal) 오름차순으로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job DESC, sal ASC;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514100" y="670500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i="1" lang="ko"/>
              <a:t>[컬럼명 또는 표현식]</a:t>
            </a:r>
            <a:r>
              <a:rPr lang="ko"/>
              <a:t> </a:t>
            </a:r>
            <a:r>
              <a:rPr b="1" lang="ko"/>
              <a:t>FROM </a:t>
            </a:r>
            <a:r>
              <a:rPr i="1" lang="ko">
                <a:solidFill>
                  <a:srgbClr val="434343"/>
                </a:solidFill>
              </a:rPr>
              <a:t>[테이블명, 뷰명]  </a:t>
            </a:r>
            <a:r>
              <a:rPr b="1" lang="ko">
                <a:solidFill>
                  <a:srgbClr val="434343"/>
                </a:solidFill>
              </a:rPr>
              <a:t>WHERE </a:t>
            </a:r>
            <a:r>
              <a:rPr i="1" lang="ko">
                <a:solidFill>
                  <a:srgbClr val="434343"/>
                </a:solidFill>
              </a:rPr>
              <a:t>[조건절]  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ORDER BY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i="1" lang="ko">
                <a:solidFill>
                  <a:srgbClr val="434343"/>
                </a:solidFill>
              </a:rPr>
              <a:t>[정렬열] [ASC/DESC]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64025"/>
            <a:ext cx="6075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228600" y="990600"/>
            <a:ext cx="60756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학생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테이블(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t_student) 에서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학생의 이름(name)과 학년(grade)와 키(height)를 출력하세요, 단 학년은 1학년부터 출력하고,  키는 큰사람부터  출력하세요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name, grade, height FROM t_student</a:t>
            </a: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ORDER BY grade ASC, height DESC;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44" y="0"/>
            <a:ext cx="228508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키(height)가 180 보다 크거나 같은 사람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몸무게(weight)가 60~80 인 사람의 이름과 체중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테이블에서는 제1전공</a:t>
            </a:r>
            <a:r>
              <a:rPr lang="ko"/>
              <a:t>(deptno1) </a:t>
            </a:r>
            <a:r>
              <a:rPr lang="ko"/>
              <a:t>이 101번 학과학생과 201번 학과 학생들을 모두 출력하세요 </a:t>
            </a:r>
            <a:r>
              <a:rPr lang="ko">
                <a:solidFill>
                  <a:srgbClr val="0000FF"/>
                </a:solidFill>
              </a:rPr>
              <a:t>(IN 연산자 활용)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LIKE 연산자 </a:t>
            </a:r>
            <a:r>
              <a:rPr lang="ko"/>
              <a:t>사용:  t_student 테이블에서 성이 ‘김’ 씨인 사람 조회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t_student 테이블에서 4학년 학생중에 키 가 170cm 이상인 사람의 이름과 학년과 키를 조회하세요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6. t_student 테이블에서 1학년이거나 또는 몸무게가 80kg 이상인 학생들의 이름과 키와 학년과 몸무게를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7. t_student 테이블을 사용해서 2학년 중에서 키가 180cm 보다 크면서 몸무게가 70kg 보다 큰 학생들의 이름과 학년과 키와 몸무게를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8. t_student 테이블: 2학년 학생중에서 키가 180cm보다 크거나 또는 몸무게가 70kg 보다 큰 학생들의 이름과 학년과 키와 몸무게를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9. t_emp 테이블에서 고용일(hiredate)가 1992년 이전인 사람들의 이름(ename) 과 고용일을 출력하세요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 t_student 테이블: 1학년 학생의 이름과 생일과 키와 몸무게를 출력하세요, 단 생일이 빠른 사람 순서대로 정렬하세요.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11.  t_student 테이블: 1학년 학생의 이름과 키를 출력하세요, 별명은 ‘이름’, ‘키’ 로 출력.  단 이름은 오름차순으로 정렬하세요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12.  </a:t>
            </a:r>
            <a:r>
              <a:rPr lang="ko"/>
              <a:t>t_emp2 직원 테이블에서 생일(birthday) 이 1980년대생인 사람들의 이름과 생일만 출력하세요- 즉 (1980/01/01 ~ 1989/12/31 사이 출생한 직원들)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2225" y="31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84325" y="580525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테이블 스키마 (구조) 조회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42175" y="11357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nsolas"/>
                <a:ea typeface="Consolas"/>
                <a:cs typeface="Consolas"/>
                <a:sym typeface="Consolas"/>
              </a:rPr>
              <a:t>DESC </a:t>
            </a:r>
            <a:r>
              <a:rPr i="1" lang="ko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[테이블명] </a:t>
            </a:r>
            <a:r>
              <a:rPr lang="ko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1763625"/>
            <a:ext cx="7974550" cy="280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- 데이터 조회/질의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‘모든 컬럼’ 조회  :  </a:t>
            </a:r>
            <a:r>
              <a:rPr lang="ko">
                <a:solidFill>
                  <a:srgbClr val="0000FF"/>
                </a:solidFill>
              </a:rPr>
              <a:t>*</a:t>
            </a:r>
            <a:r>
              <a:rPr lang="ko"/>
              <a:t> 사용 </a:t>
            </a:r>
            <a:br>
              <a:rPr lang="ko"/>
            </a:br>
            <a:r>
              <a:rPr lang="ko"/>
              <a:t>t_emp 테이블의 모든 컬럼 출력</a:t>
            </a:r>
            <a:br>
              <a:rPr lang="ko"/>
            </a:br>
            <a:r>
              <a:rPr lang="ko">
                <a:latin typeface="Consolas"/>
                <a:ea typeface="Consolas"/>
                <a:cs typeface="Consolas"/>
                <a:sym typeface="Consolas"/>
              </a:rPr>
              <a:t>예)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* FROM t_emp;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원하는 컬럼만 조회,  </a:t>
            </a:r>
            <a:r>
              <a:rPr b="1" lang="ko">
                <a:solidFill>
                  <a:srgbClr val="0000FF"/>
                </a:solidFill>
              </a:rPr>
              <a:t>콤마(‘,’ ) </a:t>
            </a:r>
            <a:r>
              <a:rPr lang="ko"/>
              <a:t>로 컬럼 나열</a:t>
            </a:r>
            <a:br>
              <a:rPr lang="ko"/>
            </a:br>
            <a:r>
              <a:rPr lang="ko"/>
              <a:t>예) t_emp 테이블에서 직원번호(empno) 와 직원이름(ename) 만 출력   </a:t>
            </a:r>
            <a:br>
              <a:rPr lang="ko"/>
            </a:br>
            <a:r>
              <a:rPr lang="ko"/>
              <a:t>     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empno</a:t>
            </a:r>
            <a:r>
              <a:rPr lang="ko">
                <a:solidFill>
                  <a:srgbClr val="00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ename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5975" y="9071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i="1" lang="ko" sz="1600">
                <a:latin typeface="Consolas"/>
                <a:ea typeface="Consolas"/>
                <a:cs typeface="Consolas"/>
                <a:sym typeface="Consolas"/>
              </a:rPr>
              <a:t>[컬럼명 또는 표현식]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[테이블명, 뷰명]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- 데이터 조회/질의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표현식 사용하여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name, '교수님배고파요' FROM t_professor;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컬럼 </a:t>
            </a:r>
            <a:r>
              <a:rPr b="1" lang="ko">
                <a:solidFill>
                  <a:srgbClr val="0000FF"/>
                </a:solidFill>
              </a:rPr>
              <a:t>별칭(alias)</a:t>
            </a:r>
            <a:r>
              <a:rPr lang="ko"/>
              <a:t> 사용하여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학번, name 이름 FROM t_student;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별칭(alias) 에 띄어쓰기가 있으면 </a:t>
            </a:r>
            <a:r>
              <a:rPr b="1" lang="ko">
                <a:solidFill>
                  <a:srgbClr val="0000FF"/>
                </a:solidFill>
              </a:rPr>
              <a:t>쌍따옴표”~”</a:t>
            </a:r>
            <a:r>
              <a:rPr lang="ko"/>
              <a:t>로 묶어주기.     </a:t>
            </a:r>
            <a:r>
              <a:rPr b="1" lang="ko">
                <a:solidFill>
                  <a:srgbClr val="0000FF"/>
                </a:solidFill>
              </a:rPr>
              <a:t>AS </a:t>
            </a:r>
            <a:r>
              <a:rPr lang="ko"/>
              <a:t>도 사용 가능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“학번”, name AS 이름 FROM t_student;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48432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514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t_emp 테이블에서  empno 를 사원번호,  ename을 사원명,  job을 직업으로 별명을 설정하여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t_dept 테이블을 사용하여 deptno를 ‘부서#’, dname을 ‘부서명’, loc를 ‘위치’ 로 별명을 설정하여 출력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25" y="85625"/>
            <a:ext cx="2628825" cy="2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50" y="3117200"/>
            <a:ext cx="3385800" cy="153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361650" y="1750025"/>
            <a:ext cx="505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61650" y="3807425"/>
            <a:ext cx="505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- 중복값 제거하고 출력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37725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비교해보기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 FROM t_emp;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DISTINCT deptno FROM t_emp;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 DISTINCT </a:t>
            </a:r>
            <a:r>
              <a:rPr i="1" lang="ko"/>
              <a:t>[컬럼명 또는 표현식]</a:t>
            </a:r>
            <a:r>
              <a:rPr lang="ko"/>
              <a:t> FROM </a:t>
            </a:r>
            <a:r>
              <a:rPr i="1" lang="ko">
                <a:solidFill>
                  <a:srgbClr val="434343"/>
                </a:solidFill>
              </a:rPr>
              <a:t>[테이블명, 뷰명]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32208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연습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58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1.학생테이블(t_student) 에서 제1전공 (deptno1) 을 중복값을 제거하여 출력해보기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직원(t_emp) 들의 직책(job) 을 중복값 제거하여 </a:t>
            </a:r>
            <a:br>
              <a:rPr lang="ko"/>
            </a:br>
            <a:r>
              <a:rPr lang="ko"/>
              <a:t>출력해보기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01" y="124901"/>
            <a:ext cx="1049150" cy="228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24" y="2810700"/>
            <a:ext cx="1372475" cy="2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|| :  필드,문자열 연결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037725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ex)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 || '-' || position FROM t_professor;</a:t>
            </a:r>
            <a:br>
              <a:rPr lang="ko"/>
            </a:br>
            <a:br>
              <a:rPr lang="ko"/>
            </a:b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86" y="1463025"/>
            <a:ext cx="1779917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