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D4DD73-75BB-4C8C-B290-93F26A6A212E}">
  <a:tblStyle styleId="{58D4DD73-75BB-4C8C-B290-93F26A6A212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1cc6b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01cc6b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1cc6b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1cc6b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01cc6b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01cc6b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1cc6ba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1cc6ba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1cc6b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1cc6b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01cc6ba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01cc6ba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01cc6b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01cc6b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01cc6b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01cc6b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031db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031db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031db9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031db9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d59e6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d59e6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031db9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031db9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031db9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031db9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31db9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31db9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d301c3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d301c3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d301c3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d301c3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1cc6b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1cc6b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d59e6c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d59e6c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01cc6b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01cc6b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01cc6b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01cc6b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(2)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null,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 함수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3691050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형변환 함수는 크게 </a:t>
            </a:r>
            <a:r>
              <a:rPr b="1" lang="ko"/>
              <a:t>TO_CHAR</a:t>
            </a:r>
            <a:r>
              <a:rPr lang="ko"/>
              <a:t>, </a:t>
            </a:r>
            <a:r>
              <a:rPr b="1" lang="ko"/>
              <a:t>TO_NUMBER</a:t>
            </a:r>
            <a:r>
              <a:rPr lang="ko"/>
              <a:t>, </a:t>
            </a:r>
            <a:r>
              <a:rPr b="1" lang="ko"/>
              <a:t>TO_DATE </a:t>
            </a:r>
            <a:r>
              <a:rPr lang="ko"/>
              <a:t>세가지로 나뉘어짐.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511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숫자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number</a:t>
            </a:r>
            <a:endParaRPr sz="1800"/>
          </a:p>
        </p:txBody>
      </p:sp>
      <p:sp>
        <p:nvSpPr>
          <p:cNvPr id="126" name="Google Shape;126;p22"/>
          <p:cNvSpPr/>
          <p:nvPr/>
        </p:nvSpPr>
        <p:spPr>
          <a:xfrm>
            <a:off x="36515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</a:t>
            </a:r>
            <a:r>
              <a:rPr lang="ko" sz="1800"/>
              <a:t>자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char</a:t>
            </a:r>
            <a:endParaRPr sz="1800"/>
          </a:p>
        </p:txBody>
      </p:sp>
      <p:sp>
        <p:nvSpPr>
          <p:cNvPr id="127" name="Google Shape;127;p22"/>
          <p:cNvSpPr/>
          <p:nvPr/>
        </p:nvSpPr>
        <p:spPr>
          <a:xfrm>
            <a:off x="68519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날짜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date</a:t>
            </a:r>
            <a:endParaRPr sz="1800"/>
          </a:p>
        </p:txBody>
      </p:sp>
      <p:cxnSp>
        <p:nvCxnSpPr>
          <p:cNvPr id="128" name="Google Shape;128;p22"/>
          <p:cNvCxnSpPr/>
          <p:nvPr/>
        </p:nvCxnSpPr>
        <p:spPr>
          <a:xfrm>
            <a:off x="2209600" y="2118000"/>
            <a:ext cx="12657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5486200" y="2575200"/>
            <a:ext cx="12657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2"/>
          <p:cNvCxnSpPr/>
          <p:nvPr/>
        </p:nvCxnSpPr>
        <p:spPr>
          <a:xfrm rot="10800000">
            <a:off x="5456525" y="2118000"/>
            <a:ext cx="11658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/>
          <p:nvPr/>
        </p:nvCxnSpPr>
        <p:spPr>
          <a:xfrm rot="10800000">
            <a:off x="2256125" y="2575200"/>
            <a:ext cx="11658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/>
          <p:nvPr/>
        </p:nvSpPr>
        <p:spPr>
          <a:xfrm>
            <a:off x="2104750" y="1386350"/>
            <a:ext cx="14229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401156" y="1386350"/>
            <a:ext cx="14229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104750" y="2910350"/>
            <a:ext cx="15468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TO_NUMBER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401156" y="2910350"/>
            <a:ext cx="14229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TO_DATE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 (날짜 → 문자)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35500" y="1959525"/>
            <a:ext cx="4815600" cy="1537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'YYYY') 연도4자리,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'RRRR') 연도Y2K버그이후,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'YY')  연도2자리,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'YEAR') 연도영문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ko" sz="1800"/>
              <a:t>(날짜, 원하는 모양 );</a:t>
            </a:r>
            <a:endParaRPr sz="18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800" y="3692300"/>
            <a:ext cx="5751025" cy="10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35500" y="816525"/>
            <a:ext cx="8405400" cy="2389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'MM') 월2자리,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'MON') 월3자리,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'MONTH')  월전체,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'MON', 'NLS_DATE_LANGUAGE=ENGLISH') 월영문3자리,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"월영문전체(대)",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"월영문전체(소)",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"월영문전체(첫글자대)"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35500" y="1197525"/>
            <a:ext cx="4329900" cy="165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'DD') 일숫자2자리,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'DDTH')  몇번째날,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'DAY') 요일,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'Dy') 요일앞자리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50" y="3683725"/>
            <a:ext cx="5855525" cy="9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35500" y="1197525"/>
            <a:ext cx="4329900" cy="165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'HH24') 시24hr,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'HH')  시12hr,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'MI') 분,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'SS') 초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25" y="3060550"/>
            <a:ext cx="4113825" cy="1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885325"/>
            <a:ext cx="67488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#4301</a:t>
            </a:r>
            <a:r>
              <a:rPr lang="ko"/>
              <a:t>)  다음과 같은 형식으로 현재시간을 출력해보세요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773" r="0" t="0"/>
          <a:stretch/>
        </p:blipFill>
        <p:spPr>
          <a:xfrm>
            <a:off x="1928550" y="1514600"/>
            <a:ext cx="6748850" cy="15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6306500" y="2582425"/>
            <a:ext cx="190200" cy="40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#4302</a:t>
            </a:r>
            <a:r>
              <a:rPr lang="ko"/>
              <a:t>)  t_s</a:t>
            </a:r>
            <a:r>
              <a:rPr lang="ko"/>
              <a:t>tudent 테이블의 생일(birthday) 이 3월인 학생의 이름(name) 과 생일(birthday) 를  다음과 같은 형식으로 출력하세요 </a:t>
            </a:r>
            <a:r>
              <a:rPr lang="ko">
                <a:solidFill>
                  <a:srgbClr val="0000FF"/>
                </a:solidFill>
              </a:rPr>
              <a:t>(TO_CHAR 사용)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2372850"/>
            <a:ext cx="3922775" cy="1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 (숫자 → 문자) 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392517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349925"/>
            <a:ext cx="5470200" cy="1855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'99999')  "9하나당 1자리",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'099999')  "빈자리 0으로",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'$9999')  "$붙임",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'9999.99')  "소수점이하",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'99,999')  "천단위구분기호"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5" y="3572650"/>
            <a:ext cx="8880599" cy="11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#4303</a:t>
            </a:r>
            <a:r>
              <a:rPr lang="ko"/>
              <a:t>)  t_</a:t>
            </a:r>
            <a:r>
              <a:rPr lang="ko"/>
              <a:t>professor 테이블에서 101번 학과 교수들의 이름(name), 연봉(pay) 를 출력하세요,</a:t>
            </a:r>
            <a:br>
              <a:rPr lang="ko"/>
            </a:br>
            <a:r>
              <a:rPr lang="ko"/>
              <a:t>단, 연봉은 (pay * 12) + bonus로 계산하고 천단위 구분기호로 표시하세요.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(nvl() / to_char() 사용)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75" y="1961075"/>
            <a:ext cx="3344075" cy="21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TO_NUMBER() 함수 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2173400"/>
            <a:ext cx="5811000" cy="52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TO_NUMBER('123.44') FROM dual;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TO_NUMBER</a:t>
            </a:r>
            <a:r>
              <a:rPr lang="ko" sz="1800"/>
              <a:t>(</a:t>
            </a:r>
            <a:r>
              <a:rPr lang="ko" sz="1800"/>
              <a:t>문자</a:t>
            </a:r>
            <a:r>
              <a:rPr i="1" lang="ko" sz="1800"/>
              <a:t> </a:t>
            </a:r>
            <a:r>
              <a:rPr lang="ko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관련 단일행 함수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TO_DATE() 함수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987550"/>
            <a:ext cx="7125900" cy="70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TO_DATE('2012-01-01', 'YYYY-MM-DD') TO_DATE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TO_DATE</a:t>
            </a:r>
            <a:r>
              <a:rPr lang="ko" sz="1800"/>
              <a:t>(문자, 날짜포맷  );</a:t>
            </a:r>
            <a:endParaRPr sz="18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75" y="3084000"/>
            <a:ext cx="1791125" cy="1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885325"/>
            <a:ext cx="85206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#4304</a:t>
            </a:r>
            <a:r>
              <a:rPr lang="ko"/>
              <a:t>) t_professor </a:t>
            </a:r>
            <a:r>
              <a:rPr lang="ko"/>
              <a:t>테이블에서 2000년 이전에 입사한 교수명과 입사일,</a:t>
            </a:r>
            <a:br>
              <a:rPr lang="ko"/>
            </a:br>
            <a:r>
              <a:rPr lang="ko"/>
              <a:t>현재 연봉과 10% 인상 후 연봉을 아래와 같은 양식으로 출력하세요.</a:t>
            </a:r>
            <a:br>
              <a:rPr lang="ko"/>
            </a:br>
            <a:r>
              <a:rPr lang="ko"/>
              <a:t>연봉은 보너스(bonus)를 제외한 pay * 12 로 계산하고</a:t>
            </a:r>
            <a:br>
              <a:rPr lang="ko"/>
            </a:br>
            <a:r>
              <a:rPr lang="ko"/>
              <a:t>연봉과 인상후 연봉은 천단위 구분 기호를 추가하여 출력하세요</a:t>
            </a:r>
            <a:br>
              <a:rPr lang="ko"/>
            </a:b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2265925"/>
            <a:ext cx="3706989" cy="21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처리 함수.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을 허용하는 필드에 대해서 연산이 이루어질 경우 매우! 주의해야 한다.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null 은 연산에서 빠지기 때문이다! (단일행 함수및 일반 연산)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nvl / nvl2함수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03200"/>
            <a:ext cx="85206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컬럼의 값이 NULL 인지 체크하여 NULL 이면 치환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ko" sz="1800"/>
              <a:t>(</a:t>
            </a:r>
            <a:r>
              <a:rPr lang="ko" sz="1800">
                <a:solidFill>
                  <a:srgbClr val="666666"/>
                </a:solidFill>
              </a:rPr>
              <a:t>'컬럼', 치환할 값</a:t>
            </a:r>
            <a:r>
              <a:rPr lang="ko" sz="1800"/>
              <a:t>);</a:t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152400" y="3771900"/>
            <a:ext cx="89412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컬럼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값이 null 이 아니면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값1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를, null이면 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값2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로 치환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18800" y="3148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NVL2</a:t>
            </a:r>
            <a:r>
              <a:rPr lang="ko" sz="1800"/>
              <a:t>(</a:t>
            </a:r>
            <a:r>
              <a:rPr lang="ko" sz="1800">
                <a:solidFill>
                  <a:srgbClr val="666666"/>
                </a:solidFill>
              </a:rPr>
              <a:t>'컬럼', 값1, 값2</a:t>
            </a:r>
            <a:r>
              <a:rPr lang="ko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#4201</a:t>
            </a:r>
            <a:r>
              <a:rPr lang="ko"/>
              <a:t>) </a:t>
            </a:r>
            <a:r>
              <a:rPr lang="ko"/>
              <a:t>Professor 테이블 : 101번 학과 교수들의 이름(name), 급여(pay), 보너스(bonus ), 연봉(pay) 출력하기.  연봉은 pay * 12 + bonus 로 계산,  bonus 가 없는 교수는 0 으로 계산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0" y="2480063"/>
            <a:ext cx="7692075" cy="20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#4202</a:t>
            </a:r>
            <a:r>
              <a:rPr lang="ko"/>
              <a:t>) </a:t>
            </a:r>
            <a:r>
              <a:rPr lang="ko"/>
              <a:t>professor 테이블 :  101번 학과 교수의 이름과 pay, bonus, 연봉 출력,  </a:t>
            </a:r>
            <a:br>
              <a:rPr lang="ko"/>
            </a:br>
            <a:r>
              <a:rPr lang="ko"/>
              <a:t>연봉은 pay*12 + bonus 로 계산, bonus 가 없으면 급여를 0 으로 처리 </a:t>
            </a:r>
            <a:r>
              <a:rPr lang="ko">
                <a:solidFill>
                  <a:srgbClr val="0000FF"/>
                </a:solidFill>
              </a:rPr>
              <a:t>(nvl2 사용)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54" y="2642775"/>
            <a:ext cx="5649999" cy="20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</a:t>
            </a:r>
            <a:r>
              <a:rPr lang="ko"/>
              <a:t> 단일행 함수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데이터 타입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11675" y="66866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{58D4DD73-75BB-4C8C-B290-93F26A6A212E}</a:tableStyleId>
              </a:tblPr>
              <a:tblGrid>
                <a:gridCol w="1667000"/>
                <a:gridCol w="6888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데이터타입 </a:t>
                      </a:r>
                      <a:r>
                        <a:rPr lang="ko"/>
                        <a:t> 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CHAR(n)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고정길이의 문자.  최대값은 2000byte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VARCHAR2(n)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가변길이의 문자.  최대값은 4000byte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NUMBER(p, 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숫자값,  p 는 전체자리수 1~38  /  s 는 소수점이하 자리수  -84~ 127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 7byte.  BC4712년 1월 1일 ~ AD9999년 12월 31일 사이 날짜 저장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LONG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Text.   최대 2G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CLOB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Text.   최대 4G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BLOB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Binary.  최대 4G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RAW(n)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원시 Binary.  최대 2000byte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LONG RAW(n)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원시 Binary.  최대 2G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BFILE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외부파일에 저장된 데이터.  최대 4G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묵시적(자동)변환 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51225" y="1305875"/>
            <a:ext cx="84810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1 + '1' FROM dual;</a:t>
            </a: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ko"/>
              <a:t>숫자로 된 ‘문자’ 는 산술 연산시 자동적으로 숫자로 변환해준다.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실제로는 아래와 같은 형변환 함수가 호출되는 거다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1 + to_number('1') FROM dual;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