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E364555-9D6C-4B4E-90F2-DFD8D5F6CC01}">
  <a:tblStyle styleId="{FE364555-9D6C-4B4E-90F2-DFD8D5F6CC0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oracle.com/database/121/SQLRF/functions002.htm#SQLRF51178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7b2c4bc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7b2c4bc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 DATE_DIFF(‘2015-10-26’, ‘2014-09-23’);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7b2c4bce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7b2c4bce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7b2c4bc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7b2c4bc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7b2c4bc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7b2c4bc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날짜를 계산할때 어떠한 방법을 쓰느냐에 따라 결과가 상당히 다를수 있으므로 주의 요망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7b2c4bce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7b2c4bce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</a:rPr>
              <a:t>SELECT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</a:rPr>
              <a:t>	name "이름", 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</a:rPr>
              <a:t>	TO_CHAR(SYSDATE, 'YYYY-MM-DD') "오늘", 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</a:rPr>
              <a:t>	TO_CHAR(hiredate, 'YYYY-MM-DD') "입사일",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</a:rPr>
              <a:t>	TO_CHAR(SYSDATE, 'YYYY') - TO_CHAR(hiredate, 'YYYY') "근속연수",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</a:rPr>
              <a:t>	ROUND(MONTHS_BETWEEN(SYSDATE, hiredate), 1) "근속개월",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</a:rPr>
              <a:t>	ROUND(SYSDATE - hiredate, 1) "근속일"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</a:rPr>
              <a:t>FROM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</a:rPr>
              <a:t>	professor;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7b2c4bce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7b2c4bce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7b2c4bce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7b2c4bce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7b2c4bce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7b2c4bce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cd58e9f1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cd58e9f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7b2c4bc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7b2c4bc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2"/>
              </a:rPr>
              <a:t>https://docs.oracle.com/database/121/SQLRF/functions002.htm#SQLRF51178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7b2c4bc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7b2c4bc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7b2c4bce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7b2c4bce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7b2c4bc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7b2c4bc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'12.5'  "12.5",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ROUND(12.5)	"ROUND",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TRUNC(12.5) "TRUNC",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CEIL(12.5) "CEIL",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FLOOR(12.5) "FLOOR"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dual;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'-12.5'  "-12.5",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ROUND(-12.5)	"ROUND",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TRUNC(-12.5) "TRUNC",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CEIL(-12.5) "CEIL",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FLOOR(-12.5) "FLOOR"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dual;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7b2c4bce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7b2c4bce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7b2c4bce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7b2c4bce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cd58e9f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cd58e9f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단일행 함수 (3)</a:t>
            </a:r>
            <a:br>
              <a:rPr lang="ko"/>
            </a:br>
            <a:r>
              <a:rPr lang="ko"/>
              <a:t>Single-Row Function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숫자 / 날짜 함수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날짜함수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342525"/>
            <a:ext cx="29160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날짜는 마치 문자열처럼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‘  으로 감쌉니다</a:t>
            </a:r>
            <a:br>
              <a:rPr lang="ko"/>
            </a:br>
            <a:br>
              <a:rPr lang="ko"/>
            </a:b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9" name="Google Shape;129;p22"/>
          <p:cNvGraphicFramePr/>
          <p:nvPr/>
        </p:nvGraphicFramePr>
        <p:xfrm>
          <a:off x="3707425" y="1524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{FE364555-9D6C-4B4E-90F2-DFD8D5F6CC01}</a:tableStyleId>
              </a:tblPr>
              <a:tblGrid>
                <a:gridCol w="2086525"/>
                <a:gridCol w="1523450"/>
                <a:gridCol w="1752600"/>
              </a:tblGrid>
              <a:tr h="192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함수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사용법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결과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SYSDATE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시스템 현재 날짜와 시간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MONTHS_BETWEEN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Dotum"/>
                          <a:ea typeface="Dotum"/>
                          <a:cs typeface="Dotum"/>
                          <a:sym typeface="Dotum"/>
                        </a:rPr>
                        <a:t>MONTHS_BETWEEN('01-SEP-95','11-JAN-94') --&gt; 19.6774194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두 날짜 사이의 개월수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ADD_MONTHS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Dotum"/>
                          <a:ea typeface="Dotum"/>
                          <a:cs typeface="Dotum"/>
                          <a:sym typeface="Dotum"/>
                        </a:rPr>
                        <a:t>ADD_MONTHS('11-JAN-94', 6) --&gt; 11-JUL-94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주어진 날짜에 개월수 더함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NEXT_DAYS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Dotum"/>
                          <a:ea typeface="Dotum"/>
                          <a:cs typeface="Dotum"/>
                          <a:sym typeface="Dotum"/>
                        </a:rPr>
                        <a:t>NEXT_DAY('01-SEP-95','FRIDAY') --&gt; '08-SEP-95'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주어진 날 짜 다음에 오는 일자 표현</a:t>
                      </a:r>
                      <a:r>
                        <a:rPr lang="ko" sz="9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Dotum"/>
                          <a:ea typeface="Dotum"/>
                          <a:cs typeface="Dotum"/>
                          <a:sym typeface="Dotum"/>
                        </a:rPr>
                        <a:t>('SUNDAY'는 1, 'MONDAY'는 2...이런식으로 숫자를 써줘도 된다.)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LAST_DAYS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Dotum"/>
                          <a:ea typeface="Dotum"/>
                          <a:cs typeface="Dotum"/>
                          <a:sym typeface="Dotum"/>
                        </a:rPr>
                        <a:t>LAST_DAY('01-SEP-95') --&gt; '30-SEP-95'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해당월의 마지막 날짜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ROUND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Dotum"/>
                          <a:ea typeface="Dotum"/>
                          <a:cs typeface="Dotum"/>
                          <a:sym typeface="Dotum"/>
                        </a:rPr>
                        <a:t>ROUND('25-JUL-95','MONTH')--&gt; 01-AUG-95 ROUND('25-JUL-95','YEAR')--&gt; 01-JAN-96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주어진 날짜 반올림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TRUNC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Dotum"/>
                          <a:ea typeface="Dotum"/>
                          <a:cs typeface="Dotum"/>
                          <a:sym typeface="Dotum"/>
                        </a:rPr>
                        <a:t>TRUNC('25-JUL-95','MONTH') --&gt; 01-JUL-95 TRUNC('25-JUL-95','YEAR') --&gt; 01-JAN-95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주어진 날짜 버림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0" name="Google Shape;130;p22"/>
          <p:cNvSpPr txBox="1"/>
          <p:nvPr/>
        </p:nvSpPr>
        <p:spPr>
          <a:xfrm>
            <a:off x="304800" y="304800"/>
            <a:ext cx="25635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D2C2D"/>
                </a:solidFill>
                <a:highlight>
                  <a:srgbClr val="FFFFFF"/>
                </a:highlight>
                <a:latin typeface="Dotum"/>
                <a:ea typeface="Dotum"/>
                <a:cs typeface="Dotum"/>
                <a:sym typeface="Dotum"/>
              </a:rPr>
              <a:t> </a:t>
            </a:r>
            <a:endParaRPr sz="900">
              <a:solidFill>
                <a:srgbClr val="2D2C2D"/>
              </a:solidFill>
              <a:highlight>
                <a:srgbClr val="FFFFFF"/>
              </a:highlight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73700" y="3566550"/>
            <a:ext cx="35886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666666"/>
                </a:solidFill>
                <a:highlight>
                  <a:srgbClr val="FFFFFF"/>
                </a:highlight>
                <a:latin typeface="Dotum"/>
                <a:ea typeface="Dotum"/>
                <a:cs typeface="Dotum"/>
                <a:sym typeface="Dotum"/>
              </a:rPr>
              <a:t>date + number : date에 number만큼 후의 날자를 보여준다.</a:t>
            </a:r>
            <a:endParaRPr sz="900">
              <a:solidFill>
                <a:srgbClr val="666666"/>
              </a:solidFill>
              <a:highlight>
                <a:srgbClr val="FFFFFF"/>
              </a:highlight>
              <a:latin typeface="Dotum"/>
              <a:ea typeface="Dotum"/>
              <a:cs typeface="Dotum"/>
              <a:sym typeface="Dot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666666"/>
                </a:solidFill>
                <a:highlight>
                  <a:srgbClr val="FFFFFF"/>
                </a:highlight>
                <a:latin typeface="Dotum"/>
                <a:ea typeface="Dotum"/>
                <a:cs typeface="Dotum"/>
                <a:sym typeface="Dotum"/>
              </a:rPr>
              <a:t>date - number : date에 number만큼 전의 날자를 보여준다.</a:t>
            </a:r>
            <a:endParaRPr sz="900">
              <a:solidFill>
                <a:srgbClr val="666666"/>
              </a:solidFill>
              <a:highlight>
                <a:srgbClr val="FFFFFF"/>
              </a:highlight>
              <a:latin typeface="Dotum"/>
              <a:ea typeface="Dotum"/>
              <a:cs typeface="Dotum"/>
              <a:sym typeface="Dot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666666"/>
                </a:solidFill>
                <a:highlight>
                  <a:srgbClr val="FFFFFF"/>
                </a:highlight>
                <a:latin typeface="Dotum"/>
                <a:ea typeface="Dotum"/>
                <a:cs typeface="Dotum"/>
                <a:sym typeface="Dotum"/>
              </a:rPr>
              <a:t>date1 - date2 : date1에서 date2 까지의 총 일수를 보여준다.</a:t>
            </a:r>
            <a:br>
              <a:rPr lang="ko" sz="900">
                <a:solidFill>
                  <a:srgbClr val="666666"/>
                </a:solidFill>
                <a:highlight>
                  <a:srgbClr val="FFFFFF"/>
                </a:highlight>
                <a:latin typeface="Dotum"/>
                <a:ea typeface="Dotum"/>
                <a:cs typeface="Dotum"/>
                <a:sym typeface="Dotum"/>
              </a:rPr>
            </a:br>
            <a:r>
              <a:rPr lang="ko" sz="900">
                <a:solidFill>
                  <a:srgbClr val="666666"/>
                </a:solidFill>
                <a:highlight>
                  <a:srgbClr val="FFFFFF"/>
                </a:highlight>
                <a:latin typeface="Dotum"/>
                <a:ea typeface="Dotum"/>
                <a:cs typeface="Dotum"/>
                <a:sym typeface="Dotum"/>
              </a:rPr>
              <a:t>           ( date1+date2는 X )</a:t>
            </a:r>
            <a:endParaRPr sz="900">
              <a:solidFill>
                <a:srgbClr val="666666"/>
              </a:solidFill>
              <a:highlight>
                <a:srgbClr val="FFFFFF"/>
              </a:highlight>
              <a:latin typeface="Dotum"/>
              <a:ea typeface="Dotum"/>
              <a:cs typeface="Dotum"/>
              <a:sym typeface="Dot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666666"/>
                </a:solidFill>
                <a:highlight>
                  <a:srgbClr val="FFFFFF"/>
                </a:highlight>
                <a:latin typeface="Dotum"/>
                <a:ea typeface="Dotum"/>
                <a:cs typeface="Dotum"/>
                <a:sym typeface="Dotum"/>
              </a:rPr>
              <a:t>date1 + 숫자/24 : date1에서 시간을 더해 날짜를 보여준다.</a:t>
            </a:r>
            <a:endParaRPr sz="900">
              <a:solidFill>
                <a:srgbClr val="666666"/>
              </a:solidFill>
              <a:highlight>
                <a:srgbClr val="FFFFFF"/>
              </a:highlight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기본적인 연산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266325"/>
            <a:ext cx="8520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ko"/>
              <a:t>/  -    숫자   ⇒  날짜 연산을 한다.   (실수도 허용)</a:t>
            </a: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153250" y="1844850"/>
            <a:ext cx="9051300" cy="2298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SYSDATE "오늘", 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SYSDATE + 1 "내일",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SYSDATE - 2 "그저께",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SYSDATE + 1/24 "한시간뒤" --오라클은 소수점 단위로 일자 계산 가능.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dual;</a:t>
            </a:r>
            <a:endParaRPr sz="1800">
              <a:solidFill>
                <a:srgbClr val="695D4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일자 차이 계산 - 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266325"/>
            <a:ext cx="8520600" cy="1757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SYSDATE "오늘",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SYSDATE - TO_DATE('2019-07-09') "수업시작한지"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dual</a:t>
            </a:r>
            <a:endParaRPr sz="3600">
              <a:solidFill>
                <a:srgbClr val="EF6C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MONTHS_BETWEEN : 두 날짜 사이 개월수 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235500" y="885325"/>
            <a:ext cx="8596800" cy="29919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-- 규칙1: 두 날짜중 큰 날짜를 먼저 써야  양수로 나옴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MONTHS_BETWEEN('2012-03-01', '2012-01-01') 양수값,  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MONTHS_BETWEEN('2012-01-01', '2012-03-01') 음수값,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-- 규칙2: 두 날짜가 같은 달에 속해 있으면 특정 규칙으로 계산된 값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MONTHS_BETWEEN('2012-02-29', '2012-02-01') "2/29-2/01", 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MONTHS_BETWEEN('2012-04-30', '2012-04-01') "4/30-4/01",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MONTHS_BETWEEN('2012-01-31', '2012-01-01') "1/31-1/01"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dual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125" y="3700275"/>
            <a:ext cx="7294150" cy="117395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732925"/>
            <a:ext cx="85206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#4501</a:t>
            </a:r>
            <a:r>
              <a:rPr lang="ko"/>
              <a:t>) t_professor 테이블에서 오늘(SYSDATE)을 기준으로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근속연수, 근속개월,  근속일를 계산해서 출력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날짜양식은 YYYY-MM-DD 로,  근속개월, 근속일은 반올림 하여 소수점 1자리까지 표현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324" y="1703450"/>
            <a:ext cx="5372900" cy="328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ADD_MONTH 함수 - 달을 추가.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266325"/>
            <a:ext cx="5721600" cy="966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SYSDATE, ADD_MONTHS(SYSDATE, 3)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dual;</a:t>
            </a:r>
            <a:endParaRPr>
              <a:solidFill>
                <a:srgbClr val="695D4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LAST_DAY(), NEXT_DAY() 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266325"/>
            <a:ext cx="8520600" cy="10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LAST_DAY() 해당월의 마지막날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NEXT_DAY() 돌아오는 가장 최근 요일의 날짜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120425" y="2284350"/>
            <a:ext cx="9144000" cy="2401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SELECT</a:t>
            </a:r>
            <a:endParaRPr sz="18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	SYSDATE "오늘",</a:t>
            </a:r>
            <a:endParaRPr sz="18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	LAST_DAY(SYSDATE) "이번달 마지막날",</a:t>
            </a:r>
            <a:endParaRPr sz="18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	NEXT_DAY(SYSDATE, '월') "다음 월요일"   -- 현재 언어 세팅에 따라.</a:t>
            </a:r>
            <a:endParaRPr sz="18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FROM </a:t>
            </a:r>
            <a:endParaRPr sz="18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	dual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날짜의 ROUND(), TRUNC() 함수 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266325"/>
            <a:ext cx="8520600" cy="8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날짜의 ROUND() 함수  ,  하루의 반은 정오 12:00:00 이다. 이를 넘어서면 다음 날짜</a:t>
            </a:r>
            <a:br>
              <a:rPr lang="ko"/>
            </a:br>
            <a:r>
              <a:rPr lang="ko"/>
              <a:t>날짜의 TRUNC() 함수,  무조건 당일 출력.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9"/>
          <p:cNvSpPr txBox="1"/>
          <p:nvPr/>
        </p:nvSpPr>
        <p:spPr>
          <a:xfrm>
            <a:off x="381000" y="2226225"/>
            <a:ext cx="2796900" cy="193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SYSDATE "오늘",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ROUND(SYSDATE),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TRUNC(SYSDATE)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dual;</a:t>
            </a:r>
            <a:endParaRPr sz="3600">
              <a:solidFill>
                <a:srgbClr val="EF6C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숫자 단일행 함수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0" y="222775"/>
            <a:ext cx="2038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숫자함수</a:t>
            </a:r>
            <a:endParaRPr/>
          </a:p>
        </p:txBody>
      </p:sp>
      <p:graphicFrame>
        <p:nvGraphicFramePr>
          <p:cNvPr id="78" name="Google Shape;78;p15"/>
          <p:cNvGraphicFramePr/>
          <p:nvPr/>
        </p:nvGraphicFramePr>
        <p:xfrm>
          <a:off x="2243925" y="28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{FE364555-9D6C-4B4E-90F2-DFD8D5F6CC01}</a:tableStyleId>
              </a:tblPr>
              <a:tblGrid>
                <a:gridCol w="2089400"/>
                <a:gridCol w="2268950"/>
                <a:gridCol w="2509375"/>
              </a:tblGrid>
              <a:tr h="287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 함수명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 함수사용예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 설명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87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ABS()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ABS(n)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n의 절대값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 CEILING()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CEILING(n)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n보다 큰 수중 가장 작은 정수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 FLOOR()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FLOOR(n)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n보다 작은수중 가장 큰 정수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TRUNC()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TRUNC(12.345, 2) → 12.34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주어진 숫자를 버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 ROUND()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ROUND(12.345, 2) → 12.35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n1을 n2의 십진 자리수로 반올림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 MOD()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MOD(12,10) ,→ 2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n2로 n1을 나눈 나머지 값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POWER()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POWER(n1,n2)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n1을 n2 제곱한 값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DBMS_RANDOM.VALUE()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DBMS_RANDOM.VALUE(1000, 10000)</a:t>
                      </a:r>
                      <a:endParaRPr sz="9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예) 1000 이상 10000 미만 난수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SQRT()</a:t>
                      </a:r>
                      <a:endParaRPr sz="10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SQRT(n)</a:t>
                      </a:r>
                      <a:endParaRPr sz="10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n의 제곱근</a:t>
                      </a:r>
                      <a:endParaRPr sz="10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GREATEST()</a:t>
                      </a:r>
                      <a:endParaRPr sz="10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GREATEST(n1, n2)</a:t>
                      </a:r>
                      <a:endParaRPr sz="10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n1과 n2 중 가장 큰 수 </a:t>
                      </a:r>
                      <a:endParaRPr sz="10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LEAST()</a:t>
                      </a:r>
                      <a:endParaRPr sz="10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 LEAST(n1, n2)</a:t>
                      </a:r>
                      <a:endParaRPr sz="10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n1과 n2 중 가장 작은수</a:t>
                      </a:r>
                      <a:endParaRPr sz="10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ROUND() 함수 - 반올림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66325"/>
            <a:ext cx="8832300" cy="2573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'ROUND',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ROUND(12.34) "(12.34)",    -- 소수점 1자리에서 반올림 (디폴트)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ROUND(12.536) "(12.53)",    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ROUND(12.536, 2) "(12.536, 2)",   -- 소수점 3자리에서 반올림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ROUND(16.345, -1) "(16.345, -1)"   -- 1의 자리에서 반올림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dual;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972450"/>
            <a:ext cx="6924950" cy="99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TRUNC() 함수 - 자르기 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7992600" cy="2309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'TRUNC',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TRUNC(12.345) "(12.345)",         -- 소수점 자름 (디폴트)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TRUNC(12.345, 2) "(12.345, 2)",   -- 소수점 3자리부터 자름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TRUNC(12.345, -1) "(12.345, -1)"  -- 1의 자리부터 자름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dual;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728425"/>
            <a:ext cx="7745450" cy="116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ROUND() TRUNC() CEIL() FLOOR() 함수 비교  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4340425"/>
            <a:ext cx="85206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쿼리문은 아래 메모란에..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650" y="1390457"/>
            <a:ext cx="7137350" cy="102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3364" y="2995350"/>
            <a:ext cx="7210635" cy="102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98625" y="1652825"/>
            <a:ext cx="1908000" cy="533400"/>
          </a:xfrm>
          <a:prstGeom prst="rightArrowCallout">
            <a:avLst>
              <a:gd fmla="val 25000" name="adj1"/>
              <a:gd fmla="val 25000" name="adj2"/>
              <a:gd fmla="val 25000" name="adj3"/>
              <a:gd fmla="val 75734" name="adj4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12.5</a:t>
            </a:r>
            <a:endParaRPr b="1" sz="2400"/>
          </a:p>
        </p:txBody>
      </p:sp>
      <p:sp>
        <p:nvSpPr>
          <p:cNvPr id="102" name="Google Shape;102;p18"/>
          <p:cNvSpPr/>
          <p:nvPr/>
        </p:nvSpPr>
        <p:spPr>
          <a:xfrm>
            <a:off x="98625" y="3176825"/>
            <a:ext cx="1908000" cy="533400"/>
          </a:xfrm>
          <a:prstGeom prst="rightArrowCallout">
            <a:avLst>
              <a:gd fmla="val 25000" name="adj1"/>
              <a:gd fmla="val 25000" name="adj2"/>
              <a:gd fmla="val 25000" name="adj3"/>
              <a:gd fmla="val 75734" name="adj4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-</a:t>
            </a:r>
            <a:r>
              <a:rPr b="1" lang="ko" sz="2400"/>
              <a:t>12.5</a:t>
            </a:r>
            <a:endParaRPr b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 함수 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66325"/>
            <a:ext cx="8520600" cy="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 에는 % 연산자가 없고. MOD() 함수 사용.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388250" y="1914900"/>
            <a:ext cx="5013900" cy="1637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MOD(12, 10) "MOD(12, 10)",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MOD(12.6, 4.1) "MOD(12.6, 4.1)"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dual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425" y="3641175"/>
            <a:ext cx="4282750" cy="1274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POWER() 함수  :  제곱.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90125"/>
            <a:ext cx="4525200" cy="21879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POWER(3, 2) "POWER(3, 2)",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POWER(-3, 3) "POWER(-3, 3)",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POWER(10, -2) "POWER(10, -2)"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dual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017" y="3454225"/>
            <a:ext cx="6005158" cy="13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날짜 단일행 함수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