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PT Sans Narrow"/>
      <p:regular r:id="rId36"/>
      <p:bold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6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PTSansNarrow-bold.fntdata"/><Relationship Id="rId14" Type="http://schemas.openxmlformats.org/officeDocument/2006/relationships/slide" Target="slides/slide10.xml"/><Relationship Id="rId36" Type="http://schemas.openxmlformats.org/officeDocument/2006/relationships/font" Target="fonts/PTSansNarrow-regular.fntdata"/><Relationship Id="rId17" Type="http://schemas.openxmlformats.org/officeDocument/2006/relationships/slide" Target="slides/slide13.xml"/><Relationship Id="rId39" Type="http://schemas.openxmlformats.org/officeDocument/2006/relationships/font" Target="fonts/OpenSans-bold.fntdata"/><Relationship Id="rId16" Type="http://schemas.openxmlformats.org/officeDocument/2006/relationships/slide" Target="slides/slide12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datacamp.com/community/tutorials/introduction-to-sql-joins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dce38b25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dce38b25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dce38b25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dce38b25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1e18c28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1e18c28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1e18c28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1e18c28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9f4f3e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9f4f3e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1e18c28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1e18c28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1e18c28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1e18c28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1e18c28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1e18c28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e18c28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1e18c28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a99247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a99247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1e18c28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1e18c28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a99247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aa99247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a992477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aa992477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aa992477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aa992477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aa992477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aa992477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aa992477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aa992477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abc100b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abc100b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bc100b1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abc100b1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abc100b1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abc100b1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39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abc100b1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abc100b1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39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abc100b1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abc100b1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1e18c28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1e18c28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abc100b1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abc100b1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abc100b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abc100b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1ff8d6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1ff8d6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1e18c28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1e18c28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ce38b25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ce38b25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2"/>
              </a:rPr>
              <a:t>https://www.datacamp.com/community/tutorials/introduction-to-sql-joins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dce38b25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dce38b25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dce38b25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dce38b25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dce38b25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dce38b25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gif"/><Relationship Id="rId4" Type="http://schemas.openxmlformats.org/officeDocument/2006/relationships/image" Target="../media/image9.gif"/><Relationship Id="rId5" Type="http://schemas.openxmlformats.org/officeDocument/2006/relationships/image" Target="../media/image3.gif"/><Relationship Id="rId6" Type="http://schemas.openxmlformats.org/officeDocument/2006/relationships/image" Target="../media/image4.gif"/><Relationship Id="rId7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 - Join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여러개의 테이블로부터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2397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Cross Join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3588" y="57150"/>
            <a:ext cx="1609725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 Join 연습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 에서는 ..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30303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INNER JOIN =&gt;  </a:t>
            </a:r>
            <a:r>
              <a:rPr b="1" lang="ko" sz="2400">
                <a:solidFill>
                  <a:srgbClr val="303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endParaRPr b="1" sz="2400">
              <a:solidFill>
                <a:srgbClr val="30303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30303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LEFT OUTER JOIN =&gt; </a:t>
            </a:r>
            <a:r>
              <a:rPr b="1" lang="ko" sz="2400">
                <a:solidFill>
                  <a:srgbClr val="303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LEFT JOIN</a:t>
            </a:r>
            <a:endParaRPr b="1" sz="2400">
              <a:solidFill>
                <a:srgbClr val="30303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>
                <a:solidFill>
                  <a:srgbClr val="30303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RIGHT OUTER JOIN =&gt;</a:t>
            </a:r>
            <a:r>
              <a:rPr b="1" lang="ko" sz="2400">
                <a:solidFill>
                  <a:srgbClr val="303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RIGHT JOIN</a:t>
            </a:r>
            <a:br>
              <a:rPr lang="ko" sz="2400">
                <a:solidFill>
                  <a:srgbClr val="30303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</a:br>
            <a:r>
              <a:rPr b="1" lang="ko" sz="2400">
                <a:solidFill>
                  <a:srgbClr val="303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CROSS JOIN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Equi Join (등가 Join)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일반적으로 많이 쓰이는 Join 이며, 양쪽 테이블 Join 한 카티션곱에서 ‘같은조건’이 존재할 경우만 값을 가져오는 것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159300" y="140225"/>
            <a:ext cx="3792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159300" y="656725"/>
            <a:ext cx="4662600" cy="12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#6101</a:t>
            </a:r>
            <a:r>
              <a:rPr lang="ko"/>
              <a:t>) t_student 테이블과 t_department 테이블을 사용하여 학생이름, 1전공 학과번호, 1전공 학과 이름을 출력하세요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653" y="185053"/>
            <a:ext cx="3967350" cy="477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/>
          <p:nvPr/>
        </p:nvSpPr>
        <p:spPr>
          <a:xfrm>
            <a:off x="168325" y="1999675"/>
            <a:ext cx="4814100" cy="13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s.name 학생이름, s.deptno1 "학과번호", d.dname "학과이름"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t_student s, t_department d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WHERE s.deptno1 = d.deptno;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152400" y="3573675"/>
            <a:ext cx="4814100" cy="125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s.name 학생이름, s.deptno1 "학과번호", d.dname "학과이름"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t_student s </a:t>
            </a:r>
            <a:r>
              <a:rPr lang="ko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JOIN </a:t>
            </a: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t_department d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s.deptno1 = d.deptno;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190125"/>
            <a:ext cx="4824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#6102</a:t>
            </a:r>
            <a:r>
              <a:rPr lang="ko"/>
              <a:t>) t_</a:t>
            </a:r>
            <a:r>
              <a:rPr lang="ko"/>
              <a:t>student 테이블, t_professor 테이블 을 join하여 ‘학생이름’, ‘지도교수 번호’, ‘지도교수이름’ 을 출력하세요</a:t>
            </a:r>
            <a:br>
              <a:rPr lang="ko"/>
            </a:br>
            <a:br>
              <a:rPr lang="ko"/>
            </a:br>
            <a:br>
              <a:rPr lang="ko"/>
            </a:br>
            <a:br>
              <a:rPr lang="ko"/>
            </a:br>
            <a:r>
              <a:rPr lang="ko" sz="1200"/>
              <a:t>과연 모든 학생이 출력되는가?   Equi Join 은 양쪽이 모두 데이터가 존재해야 결과(카티션곱)이 나온다.  만약 한쪽에 값이 없더라도 다른쪽의 값이 다 나오게 하고 싶으면 나중에 배울 Outer Join 에서 해야 한다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7994" y="597428"/>
            <a:ext cx="3649806" cy="409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83100" y="368825"/>
            <a:ext cx="4295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 - 3테이블 JOIN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83100" y="1190125"/>
            <a:ext cx="4126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#6103</a:t>
            </a:r>
            <a:r>
              <a:rPr lang="ko"/>
              <a:t>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t_student, t_department, t_professor 테이블 을 join 하여  학생의 이름, 학과이름, 지도교수 이름  을 출력하세요</a:t>
            </a:r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800" y="220425"/>
            <a:ext cx="4862300" cy="45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656725"/>
            <a:ext cx="4074300" cy="17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#6104</a:t>
            </a:r>
            <a:r>
              <a:rPr lang="ko"/>
              <a:t>) t_</a:t>
            </a:r>
            <a:r>
              <a:rPr lang="ko"/>
              <a:t>emp2 직원 테이블과 t_post 직급 테이블을 조회하여 사원의 이름과 직급, 현재연봉, 해당직급의 연봉의 하한금액(s_pay)과 상한금액(e_pay)을 출력하세요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695D46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ko" sz="1000">
                <a:solidFill>
                  <a:srgbClr val="695D46"/>
                </a:solidFill>
              </a:rPr>
            </a:br>
            <a:endParaRPr sz="1000">
              <a:solidFill>
                <a:srgbClr val="695D46"/>
              </a:solidFill>
            </a:endParaRPr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757" y="76200"/>
            <a:ext cx="4693242" cy="233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100" y="2564125"/>
            <a:ext cx="86677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1475" y="2564125"/>
            <a:ext cx="948171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#6105</a:t>
            </a:r>
            <a:r>
              <a:rPr lang="ko"/>
              <a:t>) t_</a:t>
            </a:r>
            <a:r>
              <a:rPr lang="ko"/>
              <a:t>student - t_professor 테이블 join 하여 제1전공(deptno1) 이 101번인 학생들의 학생이름과 지도교수 이름을 출력하세요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200"/>
              <a:t>** ‘Join 조건’과 ‘검색조건’ 이 동시에 있는 경우 ‘검색조건’을 먼저 수행하여 데이터 검색범위를 줄여 놓고 그 다음에 Join을 수행하게 됩니다.</a:t>
            </a:r>
            <a:endParaRPr sz="1200"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1885" y="1693085"/>
            <a:ext cx="3160700" cy="18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Non-Equi Join (비등가 Join)</a:t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Equi Join은 서로 같은 조건 (=)을 가진 데이터를 Join 해서 가져오는 방법.</a:t>
            </a:r>
            <a:br>
              <a:rPr lang="ko"/>
            </a:br>
            <a:r>
              <a:rPr lang="ko"/>
              <a:t>그러나 ‘크거나 작거나 하는 경우의 조건도 있을수 있습니다’  그러한 조건으로 join 을 수행하는 것을 Non-Equi Join 이라 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** t_customer 고객 테이블 / t_gift  경품 테이블 사용하니 확인 해보세요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Join 이란.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961525"/>
            <a:ext cx="4011300" cy="3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하나의 테이블뿐이 아니라,  </a:t>
            </a:r>
            <a:r>
              <a:rPr b="1" lang="ko" u="sng"/>
              <a:t>여러개의 테이블</a:t>
            </a:r>
            <a:r>
              <a:rPr lang="ko"/>
              <a:t>에서 정보를 가져와서 결과를 만들어 주는 기법을 </a:t>
            </a:r>
            <a:r>
              <a:rPr b="1" lang="ko"/>
              <a:t>Join</a:t>
            </a:r>
            <a:r>
              <a:rPr lang="ko"/>
              <a:t> 이라 합니다.  관계형 데이터베이스 (RDBMS) 의 가장 핵심 기술중 하나.</a:t>
            </a:r>
            <a:br>
              <a:rPr lang="ko"/>
            </a:br>
            <a:br>
              <a:rPr lang="ko"/>
            </a:br>
            <a:r>
              <a:rPr lang="ko"/>
              <a:t>ANSI join 방식이 있고, DBMS마다 특화된 방식이 있긴 하나 하나 원리를 알면 다른 방법은 손쉽게 알수 있습니다.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800" y="847625"/>
            <a:ext cx="3209925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예제)</a:t>
            </a:r>
            <a:endParaRPr/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266325"/>
            <a:ext cx="4648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#6201</a:t>
            </a:r>
            <a:r>
              <a:rPr lang="ko"/>
              <a:t>) t_customer </a:t>
            </a:r>
            <a:r>
              <a:rPr lang="ko"/>
              <a:t>테이블, t_gift 테이블을 join 하여  고객의 마일리지 포인트별로 받을수 있는 상품을 조회하여 </a:t>
            </a:r>
            <a:br>
              <a:rPr lang="ko"/>
            </a:br>
            <a:r>
              <a:rPr lang="ko"/>
              <a:t>고객의 '이름(c_name)'과 포인트(c_point) 상품명(g_name)을 출력하세요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** BETWEEN ~ AND ~ 사용</a:t>
            </a:r>
            <a:endParaRPr/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900" y="149675"/>
            <a:ext cx="3587050" cy="48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201" name="Google Shape;201;p33"/>
          <p:cNvSpPr txBox="1"/>
          <p:nvPr>
            <p:ph idx="1" type="body"/>
          </p:nvPr>
        </p:nvSpPr>
        <p:spPr>
          <a:xfrm>
            <a:off x="83100" y="1113925"/>
            <a:ext cx="4270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#6202</a:t>
            </a:r>
            <a:r>
              <a:rPr lang="ko"/>
              <a:t>) </a:t>
            </a:r>
            <a:r>
              <a:rPr lang="ko"/>
              <a:t>앞 예제에서 조회한 상품의 </a:t>
            </a:r>
            <a:br>
              <a:rPr lang="ko"/>
            </a:br>
            <a:r>
              <a:rPr lang="ko"/>
              <a:t>이름(g_name)과  필요수량이 몇개인지 </a:t>
            </a:r>
            <a:br>
              <a:rPr lang="ko"/>
            </a:br>
            <a:r>
              <a:rPr lang="ko"/>
              <a:t>조회하세요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** 그룹함수 적용!</a:t>
            </a:r>
            <a:endParaRPr/>
          </a:p>
        </p:txBody>
      </p:sp>
      <p:pic>
        <p:nvPicPr>
          <p:cNvPr id="202" name="Google Shape;2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5275" y="286029"/>
            <a:ext cx="4777475" cy="448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11700" y="1037725"/>
            <a:ext cx="5050500" cy="38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#6203</a:t>
            </a:r>
            <a:r>
              <a:rPr lang="ko"/>
              <a:t>)  t_student 테이블과 t_exam01 시험성적 테이블, t_credit 학점 테이블을 조회하여 </a:t>
            </a:r>
            <a:r>
              <a:rPr lang="ko"/>
              <a:t> 학생들의 이름과 점수와 학점을 출력하세요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/>
              <a:t>** t_exam01, t_credit 테이블 보기: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200"/>
              <a:t>** 각 테이블들이 무엇을 의미하는가 생각해보자.  왜 그렇게 설계해야 하는가?</a:t>
            </a:r>
            <a:endParaRPr sz="1200"/>
          </a:p>
        </p:txBody>
      </p:sp>
      <p:pic>
        <p:nvPicPr>
          <p:cNvPr id="209" name="Google Shape;2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2345" y="0"/>
            <a:ext cx="215995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6900" y="1266325"/>
            <a:ext cx="4490100" cy="22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#6204</a:t>
            </a:r>
            <a:r>
              <a:rPr lang="ko"/>
              <a:t>) t_customer 와 t_gift 테이블 join : 자기 포인트(c_point) 보다 낮은 포인트의 상품 중 한가지를 선택할수 있다고 할때 '산악용자전거'를 선택할 수 있는 고객명(c_name)과 포인트(c_point), 상품명(g_name)을 출력하세요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250" y="741725"/>
            <a:ext cx="4146350" cy="364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311700" y="216425"/>
            <a:ext cx="4186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311700" y="809125"/>
            <a:ext cx="4600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#6205</a:t>
            </a:r>
            <a:r>
              <a:rPr lang="ko"/>
              <a:t>) t_emp2, t_post 테이블 사용하여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사원들의 이름(name)과 나이, 현재직급(post),  ‘예상직급’을 출력하세요.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‘예상직급’은 나이로 계산하며 해당 나이가 받아야 하는 직급을 의미합니다.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나이는 오늘(SYSDATE)을 기준으로 하되 소수점 이하는 절삭하여 계산하세요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ko"/>
            </a:br>
            <a:r>
              <a:rPr lang="ko" sz="1400"/>
              <a:t>(t_emp2 의 직급(post) 은 null 허용함에 주의)</a:t>
            </a:r>
            <a:endParaRPr sz="14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ko"/>
            </a:br>
            <a:r>
              <a:rPr lang="ko" sz="1400"/>
              <a:t>** 나이계산은 어떻게?  :  </a:t>
            </a:r>
            <a:br>
              <a:rPr lang="ko" sz="1400"/>
            </a:br>
            <a:r>
              <a:rPr lang="ko" sz="1400"/>
              <a:t>      (현재연도 - 생년월일연도) + 1, </a:t>
            </a:r>
            <a:endParaRPr sz="14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     SYSDATE, TO_CHAR() 사용</a:t>
            </a:r>
            <a:endParaRPr sz="14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9000" y="82900"/>
            <a:ext cx="3692050" cy="48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OUTER Join (아우터 조인)</a:t>
            </a:r>
            <a:endParaRPr/>
          </a:p>
        </p:txBody>
      </p:sp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앞서본 equi join, non-equi join 은 Join 에 참여하는 모든 테이블에 데이터가 존재하는 경우에만 결과 값을 출력. 이런 Join 을 </a:t>
            </a:r>
            <a:r>
              <a:rPr b="1" lang="ko">
                <a:solidFill>
                  <a:srgbClr val="FF0000"/>
                </a:solidFill>
              </a:rPr>
              <a:t>INNER Join (이너 조인)</a:t>
            </a:r>
            <a:r>
              <a:rPr lang="ko"/>
              <a:t> 이라 함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OUTER Join </a:t>
            </a:r>
            <a:r>
              <a:rPr lang="ko"/>
              <a:t> 이란 한쪽 테이블에 데이터가 있고 한쪽테이블에 없는 경우 데이터가 있는 쪽 테이블의 내용을 전부 출력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** 필연적으로 OUTER Join 은 DB 성능에 나쁜 영향 줌.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</a:t>
            </a:r>
            <a:endParaRPr/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235500" y="885325"/>
            <a:ext cx="6148200" cy="17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#6206</a:t>
            </a:r>
            <a:r>
              <a:rPr lang="ko"/>
              <a:t>) t_student 테이블과 t_professor 테이블 Join 하여 학생이름과 지도교수 이름을 출력하세요. 단! 지도교수가 결정되지 않은 학생의 명단도 함께 출력하세요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** 기존의 INNER Join 방식으로 먼저 만들어 보고 OUTER Join 을 해보고 비교해보자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8"/>
          <p:cNvSpPr txBox="1"/>
          <p:nvPr/>
        </p:nvSpPr>
        <p:spPr>
          <a:xfrm>
            <a:off x="534400" y="2684825"/>
            <a:ext cx="5006400" cy="2189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139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139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s.name "학생이름", 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139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p.name "교수이름"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139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139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t_student s 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139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LEFT OUTER JOIN t_professor p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139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ON s.profno = p.profno;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7" name="Google Shape;2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0221" y="64025"/>
            <a:ext cx="2195229" cy="492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311700" y="1266325"/>
            <a:ext cx="4900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 </a:t>
            </a: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#6207</a:t>
            </a:r>
            <a:r>
              <a:rPr lang="ko"/>
              <a:t>) t_</a:t>
            </a:r>
            <a:r>
              <a:rPr lang="ko"/>
              <a:t>student, t_professor 테이블 join :  학생이름과 지도교수 이름을 출력, </a:t>
            </a:r>
            <a:br>
              <a:rPr lang="ko"/>
            </a:br>
            <a:r>
              <a:rPr lang="ko"/>
              <a:t>단! 지도 학생이 결정되지 않은 교수 명단도 출력</a:t>
            </a:r>
            <a:endParaRPr/>
          </a:p>
        </p:txBody>
      </p:sp>
      <p:pic>
        <p:nvPicPr>
          <p:cNvPr id="244" name="Google Shape;2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4600" y="76200"/>
            <a:ext cx="1887500" cy="49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250" name="Google Shape;250;p40"/>
          <p:cNvSpPr txBox="1"/>
          <p:nvPr>
            <p:ph idx="1" type="body"/>
          </p:nvPr>
        </p:nvSpPr>
        <p:spPr>
          <a:xfrm>
            <a:off x="311700" y="1266325"/>
            <a:ext cx="5412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#6208</a:t>
            </a:r>
            <a:r>
              <a:rPr lang="ko"/>
              <a:t>) t_</a:t>
            </a:r>
            <a:r>
              <a:rPr lang="ko"/>
              <a:t>student, t_professor 테이블 join :  </a:t>
            </a:r>
            <a:br>
              <a:rPr lang="ko"/>
            </a:br>
            <a:r>
              <a:rPr lang="ko"/>
              <a:t>학생이름과 지도교수 이름을 출력, </a:t>
            </a:r>
            <a:br>
              <a:rPr lang="ko"/>
            </a:br>
            <a:r>
              <a:rPr lang="ko"/>
              <a:t>단! 지도 학생이 결정되지 않은 교수 명단, 지도교수가 결정되지 않은 학생명단 모두 출력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** ORACLE 에는 FULL OUTER 가 있는데 MySql 에는 없다..  UNION 과 조합해야 함</a:t>
            </a:r>
            <a:endParaRPr/>
          </a:p>
        </p:txBody>
      </p:sp>
      <p:pic>
        <p:nvPicPr>
          <p:cNvPr id="251" name="Google Shape;251;p40"/>
          <p:cNvPicPr preferRelativeResize="0"/>
          <p:nvPr/>
        </p:nvPicPr>
        <p:blipFill rotWithShape="1">
          <a:blip r:embed="rId3">
            <a:alphaModFix/>
          </a:blip>
          <a:srcRect b="2837" l="0" r="0" t="0"/>
          <a:stretch/>
        </p:blipFill>
        <p:spPr>
          <a:xfrm>
            <a:off x="6404775" y="0"/>
            <a:ext cx="1800200" cy="49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SELF Join </a:t>
            </a:r>
            <a:endParaRPr/>
          </a:p>
        </p:txBody>
      </p:sp>
      <p:sp>
        <p:nvSpPr>
          <p:cNvPr id="257" name="Google Shape;257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만약 원하는 데이터가 하나의 테이블에 다 들어 있다면?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이럴때 사용하는 것이 SELF Join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** t_dept2 테이블</a:t>
            </a:r>
            <a:endParaRPr/>
          </a:p>
        </p:txBody>
      </p:sp>
      <p:pic>
        <p:nvPicPr>
          <p:cNvPr id="258" name="Google Shape;2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012" y="1704725"/>
            <a:ext cx="3766863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카티션 곱 (Cartesian Product)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다음 두 쿼리문은 같다.  어떤 결과가 나오는가,  왜 그렇게 나오는가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ko"/>
            </a:b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e.ename, d.dname FROM t_emp e  CROSS JOIN t_dept d;</a:t>
            </a:r>
            <a:endParaRPr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e.ename, d.dname FROM t_emp e, t_dept d;</a:t>
            </a:r>
            <a:endParaRPr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t_emp </a:t>
            </a:r>
            <a:r>
              <a:rPr lang="ko"/>
              <a:t>는 14개, </a:t>
            </a:r>
            <a:r>
              <a:rPr b="1" lang="ko"/>
              <a:t>t_dept </a:t>
            </a:r>
            <a:r>
              <a:rPr lang="ko"/>
              <a:t>는 4개  </a:t>
            </a:r>
            <a:br>
              <a:rPr lang="ko"/>
            </a:br>
            <a:r>
              <a:rPr lang="ko"/>
              <a:t>그래서 </a:t>
            </a:r>
            <a:r>
              <a:rPr b="1" lang="ko"/>
              <a:t>t_emp </a:t>
            </a:r>
            <a:r>
              <a:rPr lang="ko"/>
              <a:t>X </a:t>
            </a:r>
            <a:r>
              <a:rPr b="1" lang="ko"/>
              <a:t>t_dept </a:t>
            </a:r>
            <a:r>
              <a:rPr lang="ko"/>
              <a:t>→ 56개로 이루어진 카티션 곱이 나온다.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FF"/>
                </a:solidFill>
              </a:rPr>
              <a:t>** 출력하는 필드에 별명을 붙일수 있듯이 테이블에도 별명을 붙여서 사용 가능하다.   복수개의 테이블에서 같은 이름의 필드가 있는 경우는 반드시 서로 다른 테이블 별명을 사용하여 접근해야 한다</a:t>
            </a:r>
            <a:endParaRPr sz="12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</a:t>
            </a:r>
            <a:endParaRPr/>
          </a:p>
        </p:txBody>
      </p:sp>
      <p:sp>
        <p:nvSpPr>
          <p:cNvPr id="264" name="Google Shape;264;p42"/>
          <p:cNvSpPr txBox="1"/>
          <p:nvPr>
            <p:ph idx="1" type="body"/>
          </p:nvPr>
        </p:nvSpPr>
        <p:spPr>
          <a:xfrm>
            <a:off x="311700" y="1266325"/>
            <a:ext cx="4878000" cy="22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 </a:t>
            </a: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#6209</a:t>
            </a:r>
            <a:r>
              <a:rPr lang="ko"/>
              <a:t>) t_</a:t>
            </a:r>
            <a:r>
              <a:rPr lang="ko"/>
              <a:t>dept2 테이블에서 부서명 과 그 부서의 상위부서명을 출력하세요</a:t>
            </a:r>
            <a:endParaRPr/>
          </a:p>
        </p:txBody>
      </p:sp>
      <p:pic>
        <p:nvPicPr>
          <p:cNvPr id="265" name="Google Shape;2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0575" y="795125"/>
            <a:ext cx="2929200" cy="39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271" name="Google Shape;271;p43"/>
          <p:cNvSpPr txBox="1"/>
          <p:nvPr>
            <p:ph idx="1" type="body"/>
          </p:nvPr>
        </p:nvSpPr>
        <p:spPr>
          <a:xfrm>
            <a:off x="83100" y="1266325"/>
            <a:ext cx="3798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#6210</a:t>
            </a:r>
            <a:r>
              <a:rPr lang="ko"/>
              <a:t>) </a:t>
            </a:r>
            <a:br>
              <a:rPr lang="ko"/>
            </a:br>
            <a:r>
              <a:rPr lang="ko"/>
              <a:t>t_</a:t>
            </a:r>
            <a:r>
              <a:rPr lang="ko"/>
              <a:t>professor 테이블 : 교수번호, 교수이름, 입사일, 그리고 자신보다 입사일 빠른 사람의 인원수를 출력하세요, 단 자신보다 입사일이 빠른 사람수를 오름차순으로 출력하세요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hint: left outer 사용 </a:t>
            </a:r>
            <a:br>
              <a:rPr lang="ko"/>
            </a:br>
            <a:r>
              <a:rPr lang="ko"/>
              <a:t>         / 그룹함수 사용</a:t>
            </a:r>
            <a:endParaRPr/>
          </a:p>
        </p:txBody>
      </p:sp>
      <p:pic>
        <p:nvPicPr>
          <p:cNvPr id="272" name="Google Shape;2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300" y="114725"/>
            <a:ext cx="4685900" cy="464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카티션 곱 (예)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375" y="910324"/>
            <a:ext cx="7442551" cy="374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Join 의 종류</a:t>
            </a:r>
            <a:endParaRPr/>
          </a:p>
        </p:txBody>
      </p:sp>
      <p:pic>
        <p:nvPicPr>
          <p:cNvPr descr="SQL INNER JOIN"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750" y="340600"/>
            <a:ext cx="2540000" cy="184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QL LEFT JOIN"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000" y="1072950"/>
            <a:ext cx="2334311" cy="1692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QL RIGHT JOIN"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6100" y="1041075"/>
            <a:ext cx="2540000" cy="184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QL FULL OUTER JOIN" id="95" name="Google Shape;9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61050" y="3063582"/>
            <a:ext cx="2334300" cy="1692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58562" y="3058600"/>
            <a:ext cx="1531714" cy="18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Inner Join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3400" y="302275"/>
            <a:ext cx="3821950" cy="45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Left Join </a:t>
            </a:r>
            <a:br>
              <a:rPr lang="ko"/>
            </a:br>
            <a:r>
              <a:rPr lang="ko"/>
              <a:t>(Left Outer Join)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1498" y="130275"/>
            <a:ext cx="3456950" cy="47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3121200" cy="13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Right Join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Right Outer Join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1100" y="76200"/>
            <a:ext cx="3783075" cy="47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2779200" cy="13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Full Join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Full Outer Join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300" y="152400"/>
            <a:ext cx="3209925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