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T Sans Narrow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6386AFB-AB7C-467D-B8C2-C804DA35FD0C}">
  <a:tblStyle styleId="{96386AFB-AB7C-467D-B8C2-C804DA35FD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259841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2259841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2259841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2259841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2259841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2259841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259841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259841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2259841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2259841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2259841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2259841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613e65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613e65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613e65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8613e65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613e653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613e65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613e653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8613e653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2259841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2259841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613e653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8613e653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8613e653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8613e653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613e653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8613e653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8613e653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8613e653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8613e653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8613e653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a3d5a4a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a3d5a4a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deea31b7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deea31b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deea31b7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deea31b7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259841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259841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d00a8fe1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d00a8fe1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d00a8fe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d00a8fe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2259841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2259841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2259841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2259841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2259841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2259841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2259841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2259841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- Sub Query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서브 쿼리 : 쿼리 안의 쿼리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66325"/>
            <a:ext cx="51951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#7105</a:t>
            </a:r>
            <a:r>
              <a:rPr lang="ko"/>
              <a:t>) t_</a:t>
            </a:r>
            <a:r>
              <a:rPr lang="ko"/>
              <a:t>student 테이블 : 1전공이 101번인 학과의 평균 몸무게보다 몸무게가 많은 학생들의 이름과 몸무게를 출력하세요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4503" y="669512"/>
            <a:ext cx="3067800" cy="4082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#7106</a:t>
            </a:r>
            <a:r>
              <a:rPr lang="ko"/>
              <a:t>) t_</a:t>
            </a:r>
            <a:r>
              <a:rPr lang="ko"/>
              <a:t>professor 테이블에서 심슨 교수와 같은 입사일에 입사한 교수 중, 조인형 교수보다 월급을 적게 받는 교수의 이름과 급여, 입사일을 출력하세요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** 서브쿼리가 몇개?  WHERE 절 구성은?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700" y="2176489"/>
            <a:ext cx="4642550" cy="13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다중행 Sub Query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885325"/>
            <a:ext cx="3342600" cy="22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 Query 결과가 2건 이상 출력되는 것을 말합니다.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다중행 Sub Query 와 함께 사용하는 연산자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	</a:t>
            </a:r>
            <a:endParaRPr/>
          </a:p>
        </p:txBody>
      </p:sp>
      <p:graphicFrame>
        <p:nvGraphicFramePr>
          <p:cNvPr id="141" name="Google Shape;141;p24"/>
          <p:cNvGraphicFramePr/>
          <p:nvPr/>
        </p:nvGraphicFramePr>
        <p:xfrm>
          <a:off x="4017625" y="77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{96386AFB-AB7C-467D-B8C2-C804DA35FD0C}</a:tableStyleId>
              </a:tblPr>
              <a:tblGrid>
                <a:gridCol w="1269350"/>
                <a:gridCol w="3254000"/>
              </a:tblGrid>
              <a:tr h="26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IN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같은 값을 찾음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6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&gt;ANY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최소값을 반환함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서브쿼리 결과중 가장작은것보다 큰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&lt;ANY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최대값을 반환함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서브쿼리 결과중 가장큰것보다 작은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&lt;ALL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최소값을 반환함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서브쿼리 결과중 가장작은것보다 작은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&gt;ALL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최대값을 반환함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서브쿼리 결과중 가장큰것보다 큰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EXIST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Sub Query 값이 있을 경우 반환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2" name="Google Shape;142;p24"/>
          <p:cNvSpPr txBox="1"/>
          <p:nvPr/>
        </p:nvSpPr>
        <p:spPr>
          <a:xfrm>
            <a:off x="4055075" y="4028525"/>
            <a:ext cx="3132600" cy="39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&gt;=ANY , &lt;=ANY, &lt;=ALL, &gt;=ALL  가능!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#7107</a:t>
            </a:r>
            <a:r>
              <a:rPr lang="ko"/>
              <a:t>) t_</a:t>
            </a:r>
            <a:r>
              <a:rPr lang="ko"/>
              <a:t>emp2, t_dept2 테이블 : 근무지역 (t_dept2.area) 이 서울 지사인 모든 사원들의 사번(empno)과 이름(name), 부서번호(deptno)를 출력하세요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empno, name, deptno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FROM t_emp2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WHERE deptno </a:t>
            </a:r>
            <a:r>
              <a:rPr lang="ko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SELECT dcode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FROM t_dept2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WHERE area = '서울지사');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231" y="2305050"/>
            <a:ext cx="3576525" cy="21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4252" y="2553525"/>
            <a:ext cx="874725" cy="11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656725"/>
            <a:ext cx="85206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#7108</a:t>
            </a:r>
            <a:r>
              <a:rPr lang="ko"/>
              <a:t>) t_</a:t>
            </a:r>
            <a:r>
              <a:rPr lang="ko"/>
              <a:t>emp2 테이블 : 전체직원중 과장 직급의 </a:t>
            </a:r>
            <a:r>
              <a:rPr lang="ko" u="sng"/>
              <a:t>최소연봉자</a:t>
            </a:r>
            <a:r>
              <a:rPr lang="ko"/>
              <a:t>보다 연봉이 높은 사람의 이름(name)과 직급(post), 연봉(pay)을 출력하세요.  단, 연봉 출력 형식은 천 단위 구분 기호와 원 표시를 하세요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804" y="1871679"/>
            <a:ext cx="3572900" cy="251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4027" y="2243150"/>
            <a:ext cx="1148875" cy="12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#7109</a:t>
            </a:r>
            <a:r>
              <a:rPr lang="ko"/>
              <a:t>) t_</a:t>
            </a:r>
            <a:r>
              <a:rPr lang="ko"/>
              <a:t>student 테이블 : 전체학생중에서 체중이 4학년 학생들의 체중에서 가장 적게 나가는 학생보다 몸무게가 적은 학생의 이름과 학년과 몸무게를 출력하세요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550" y="2113012"/>
            <a:ext cx="3240575" cy="266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525" y="2219950"/>
            <a:ext cx="1465925" cy="17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다중칼럼 Sub Query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 Query 결과가 여러 칼럼인 경우.  주로 Primary Key 를 여러 칼럼을 합쳐서 만들었을 경우 한꺼번에 비교하기 위해서 자주 사용.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#7201</a:t>
            </a:r>
            <a:r>
              <a:rPr lang="ko"/>
              <a:t>) t_s</a:t>
            </a:r>
            <a:r>
              <a:rPr lang="ko"/>
              <a:t>tudent 테이블을 조회하여 각 학년별로 최대 키를 가진 학생들의 학년과 이름과 키를 출력하세요,  학년 오름차순으로 출력</a:t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137" y="2047875"/>
            <a:ext cx="2868750" cy="23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329" y="2492450"/>
            <a:ext cx="2868750" cy="137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113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#7202</a:t>
            </a:r>
            <a:r>
              <a:rPr lang="ko"/>
              <a:t>) t_p</a:t>
            </a:r>
            <a:r>
              <a:rPr lang="ko"/>
              <a:t>rofessor , t_department 테이블 :  각 학과별로 입사일이 가장 오래된 교수의 교수번호와 이름, 학과명을 출력하세요.  단 학과이름 순으로 오름차순 정렬하세요</a:t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100" y="2125179"/>
            <a:ext cx="5082155" cy="22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52" y="2319352"/>
            <a:ext cx="2142650" cy="18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#7203</a:t>
            </a:r>
            <a:r>
              <a:rPr lang="ko"/>
              <a:t>)  t_</a:t>
            </a:r>
            <a:r>
              <a:rPr lang="ko"/>
              <a:t>emp2 테이블 : 직급별로 해당직급에서 최대 연봉을 받는 직원의 이름과 직급, 연봉을 출력하세요,  단, 연봉순으로 오름차순 정렬하세요</a:t>
            </a: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435" y="2087635"/>
            <a:ext cx="4253875" cy="22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2202325"/>
            <a:ext cx="2451875" cy="18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 Query 란?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“t_emp 테이블에서 scott 보다 급여를 많이 받는 사람은 누구인가요?”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일단 </a:t>
            </a:r>
            <a:r>
              <a:rPr lang="ko" u="sng"/>
              <a:t>‘scott 의 급여’</a:t>
            </a:r>
            <a:r>
              <a:rPr lang="ko"/>
              <a:t> 를 알아야  </a:t>
            </a:r>
            <a:r>
              <a:rPr lang="ko" u="sng"/>
              <a:t>‘scott 보다 많이 받는 사람의 급여’</a:t>
            </a:r>
            <a:r>
              <a:rPr lang="ko"/>
              <a:t>를 조회할수 있다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즉!  2번의 쿼리를 작성해야 하는데,  서버에 2차례 쿼리 IO 를 발생시키는 것은 성능 저하로 이어집니다.   그래서 한번에 여러개의 쿼리를 처리 할수 있는 방법으로 Sub Query 가 제공됩니다.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311700" y="885325"/>
            <a:ext cx="8520600" cy="10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#7204</a:t>
            </a:r>
            <a:r>
              <a:rPr lang="ko"/>
              <a:t>)  t_</a:t>
            </a:r>
            <a:r>
              <a:rPr lang="ko"/>
              <a:t>emp2, t_dept2 테이블 : 각 부서별 평균 연봉을 구하고 그 중에서 평균 연봉이 가장 적은 부서의 평균연봉보다 적게 받는 직원들의 부서명, 직원명, 연봉을 출력 하세요</a:t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532" y="2074225"/>
            <a:ext cx="3890500" cy="22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600" y="2042425"/>
            <a:ext cx="1100686" cy="24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상호연관 Sub Query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Main Query 값을 Sub Query 에 주고 Sub Query를 수행한 후 그 결과를 다시 Main Query 로 반환해서 수행하는 쿼리.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1593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159300" y="885325"/>
            <a:ext cx="8520600" cy="1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#7205</a:t>
            </a:r>
            <a:r>
              <a:rPr lang="ko"/>
              <a:t>) t_</a:t>
            </a:r>
            <a:r>
              <a:rPr lang="ko"/>
              <a:t>emp2 테이블 :  직원들 중에서 자신의 직급의 평균연봉과 같거나 많이 받는 사람들의 이름과 직급, 현재 연봉을 출력하세요.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일단 자신이 직급을 구해야 한다.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그 것을 Sub Query 에 전달해 주어야 한다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Sub Query는 받은뒤 수행하여 결과를 다시 Main Query에 전달해야 한다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300" y="1647825"/>
            <a:ext cx="3828950" cy="32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참고: Sub Query 위치별 이름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311700" y="1266325"/>
            <a:ext cx="8832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 Query 는 오는 위치에 따라서 그 이름이 다릅니다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SELECT </a:t>
            </a:r>
            <a:r>
              <a:rPr lang="ko"/>
              <a:t>( Sub Query )  ← 1행만 반환할 경우,  </a:t>
            </a:r>
            <a:r>
              <a:rPr b="1" lang="ko">
                <a:solidFill>
                  <a:srgbClr val="980000"/>
                </a:solidFill>
              </a:rPr>
              <a:t>Scala Sub Query (스칼라 서브쿼리)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FROM </a:t>
            </a:r>
            <a:r>
              <a:rPr lang="ko"/>
              <a:t>( Sub Query )  ← </a:t>
            </a:r>
            <a:r>
              <a:rPr b="1" lang="ko">
                <a:solidFill>
                  <a:srgbClr val="980000"/>
                </a:solidFill>
              </a:rPr>
              <a:t>Inline View (인라인 뷰)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WHERE </a:t>
            </a:r>
            <a:r>
              <a:rPr lang="ko"/>
              <a:t>( Sub Query ) ← </a:t>
            </a:r>
            <a:r>
              <a:rPr b="1" lang="ko">
                <a:solidFill>
                  <a:srgbClr val="980000"/>
                </a:solidFill>
              </a:rPr>
              <a:t>Sub Query</a:t>
            </a:r>
            <a:r>
              <a:rPr lang="ko"/>
              <a:t> 라고 부릅니다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Scalar Sub Query (스칼라 서브쿼리)</a:t>
            </a:r>
            <a:endParaRPr/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266325"/>
            <a:ext cx="6402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#7206</a:t>
            </a:r>
            <a:r>
              <a:rPr lang="ko"/>
              <a:t>) t_</a:t>
            </a:r>
            <a:r>
              <a:rPr lang="ko"/>
              <a:t>emp2, t_dept2 테이블: 조회하여 사원들의 이름과 부서 이름을 출력</a:t>
            </a:r>
            <a:endParaRPr/>
          </a:p>
          <a:p>
            <a:pPr indent="73787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k</a:t>
            </a:r>
            <a:endParaRPr sz="1100"/>
          </a:p>
          <a:p>
            <a:pPr indent="73787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73787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95D46"/>
              </a:solidFill>
            </a:endParaRPr>
          </a:p>
          <a:p>
            <a:pPr indent="73787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>
                <a:solidFill>
                  <a:srgbClr val="0000FF"/>
                </a:solidFill>
              </a:rPr>
              <a:t>JOIN 과 같은 결과 나옴.  그러나 데이터 양이 적은 경우는 스칼라서브쿼리 방식이 Join 보다 낳은 성능을 보여줌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30" name="Google Shape;230;p36"/>
          <p:cNvSpPr txBox="1"/>
          <p:nvPr/>
        </p:nvSpPr>
        <p:spPr>
          <a:xfrm>
            <a:off x="762000" y="1972350"/>
            <a:ext cx="5443800" cy="167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</a:rPr>
              <a:t>-- </a:t>
            </a:r>
            <a:r>
              <a:rPr lang="ko" sz="1800">
                <a:solidFill>
                  <a:srgbClr val="EFEFEF"/>
                </a:solidFill>
              </a:rPr>
              <a:t>스칼라 서브쿼리 방식</a:t>
            </a:r>
            <a:br>
              <a:rPr lang="ko" sz="1800">
                <a:solidFill>
                  <a:srgbClr val="EFEFEF"/>
                </a:solidFill>
              </a:rPr>
            </a:br>
            <a:r>
              <a:rPr lang="ko" sz="18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18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name "사원이름", </a:t>
            </a:r>
            <a:endParaRPr sz="18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(SELECT dname FROM t_dept2 d</a:t>
            </a:r>
            <a:endParaRPr sz="18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WHERE e.deptno = d.dcode ) "부서이름"</a:t>
            </a:r>
            <a:endParaRPr sz="18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FROM t_emp2 e;</a:t>
            </a:r>
            <a:endParaRPr sz="18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8571" y="115850"/>
            <a:ext cx="2093800" cy="48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다중 INSERT  - SubQuery 사용</a:t>
            </a:r>
            <a:endParaRPr/>
          </a:p>
        </p:txBody>
      </p:sp>
      <p:sp>
        <p:nvSpPr>
          <p:cNvPr id="237" name="Google Shape;237;p37"/>
          <p:cNvSpPr txBox="1"/>
          <p:nvPr/>
        </p:nvSpPr>
        <p:spPr>
          <a:xfrm>
            <a:off x="322050" y="1263975"/>
            <a:ext cx="8281500" cy="3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동시에 여러 테이블에 INSERT 가능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INSERT ALL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INTO emp_a VALUES(102, '홍길동')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INTO emp_b VALUES(202, '김석찬')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* FROM DUAL;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특정 테이블의 쿼리결과(subquery)를 INSERT 가능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INSERT INTO emp_a (SELECT 400, '강감찬' FROM dual)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INSERT INTO emp_a (SELECT * FROM emp_b)</a:t>
            </a:r>
            <a:r>
              <a:rPr lang="ko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INSERT INTO emp_a (name) (SELECT name FROM emp_b);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SubQuery 로 CREATE TABLE 하기</a:t>
            </a:r>
            <a:endParaRPr/>
          </a:p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311700" y="1266325"/>
            <a:ext cx="8520600" cy="18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CREATE TABLE [테이블명]  AS [SubQuery]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400"/>
              <a:t>테이블 복사, 사본 만들기 좋다.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39325" y="809125"/>
            <a:ext cx="85206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#7101</a:t>
            </a:r>
            <a:r>
              <a:rPr lang="ko"/>
              <a:t>) t</a:t>
            </a:r>
            <a:r>
              <a:rPr lang="ko"/>
              <a:t>_emp 테이블에서 scott 보다 급여를 많이 받는 사람의 이름과 급여 출력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우선 scott 의 급여는?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sal FROM t_emp WHERE ename = 'SCOTT'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그렇다면 위 쿼리의 결과를 조건절에서  sub query로 활용하여 완성하기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ename, sal FROM t_emp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WHERE sal &gt; </a:t>
            </a:r>
            <a:r>
              <a:rPr lang="ko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(SELECT sal FROM t_emp WHERE ename = 'SCOTT')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0000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632725" y="2145775"/>
            <a:ext cx="1984800" cy="419400"/>
          </a:xfrm>
          <a:prstGeom prst="wedgeRectCallout">
            <a:avLst>
              <a:gd fmla="val -80985" name="adj1"/>
              <a:gd fmla="val 23237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결과가 1개 행이 나옴</a:t>
            </a:r>
            <a:endParaRPr/>
          </a:p>
        </p:txBody>
      </p:sp>
      <p:cxnSp>
        <p:nvCxnSpPr>
          <p:cNvPr id="81" name="Google Shape;81;p15"/>
          <p:cNvCxnSpPr/>
          <p:nvPr/>
        </p:nvCxnSpPr>
        <p:spPr>
          <a:xfrm>
            <a:off x="2935150" y="2767425"/>
            <a:ext cx="1845000" cy="9645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39325" y="1190125"/>
            <a:ext cx="85206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#7102</a:t>
            </a:r>
            <a:r>
              <a:rPr lang="ko"/>
              <a:t>) </a:t>
            </a:r>
            <a:r>
              <a:rPr lang="ko"/>
              <a:t>t_student 테이블에서 가장 키 큰 학생의 '이름'과 '키'를 출력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0000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125" y="1903025"/>
            <a:ext cx="2932625" cy="12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 Query 주의사항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12495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1. </a:t>
            </a:r>
            <a:r>
              <a:rPr lang="ko">
                <a:solidFill>
                  <a:srgbClr val="660000"/>
                </a:solidFill>
              </a:rPr>
              <a:t>SubQuery 는 연산자 오른쪽에 위치해야 하며 반드시 괄호로 묶어야 한다</a:t>
            </a:r>
            <a:br>
              <a:rPr lang="ko">
                <a:solidFill>
                  <a:srgbClr val="660000"/>
                </a:solidFill>
              </a:rPr>
            </a:br>
            <a:r>
              <a:rPr lang="ko">
                <a:solidFill>
                  <a:srgbClr val="660000"/>
                </a:solidFill>
              </a:rPr>
              <a:t>2. 특별한 경우를 제외하고는 SubQuery절에는 Order By 가 올수 없습니다</a:t>
            </a:r>
            <a:br>
              <a:rPr lang="ko">
                <a:solidFill>
                  <a:srgbClr val="660000"/>
                </a:solidFill>
              </a:rPr>
            </a:br>
            <a:r>
              <a:rPr lang="ko">
                <a:solidFill>
                  <a:srgbClr val="660000"/>
                </a:solidFill>
              </a:rPr>
              <a:t>3. 단일행SubQuery , 다중행SubQuery 에 따라 연산자를 잘 선택해야 한다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 Query 종류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94375" y="13214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ko" sz="3000"/>
              <a:t>단일행 Sub Query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ko" sz="3000"/>
              <a:t>다중행 Sub Query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ko" sz="3000"/>
              <a:t>다중칼럼 Sub Query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ko" sz="3000"/>
              <a:t>상호연관 Sub Query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단일행 Sub Query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결과가 </a:t>
            </a:r>
            <a:r>
              <a:rPr b="1" lang="ko">
                <a:solidFill>
                  <a:srgbClr val="0000FF"/>
                </a:solidFill>
              </a:rPr>
              <a:t>한개 1행</a:t>
            </a:r>
            <a:r>
              <a:rPr lang="ko"/>
              <a:t>만 나오는 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단일행 Sub Query 의  WHERE 에서 사용되는 연산자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3000"/>
              <a:t> = , !=, &lt;&gt; , &gt;, &gt;= , &lt;, &lt;= 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8091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#7103</a:t>
            </a:r>
            <a:r>
              <a:rPr lang="ko"/>
              <a:t>) t_</a:t>
            </a:r>
            <a:r>
              <a:rPr lang="ko"/>
              <a:t>student, t_department 테이블 사용하여 이윤나 학생과 1전공이 동일한 학생들의 이름과 1전공 이름을 출력하세요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0" y="1700230"/>
            <a:ext cx="4508425" cy="24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#7104</a:t>
            </a:r>
            <a:r>
              <a:rPr lang="ko"/>
              <a:t>) </a:t>
            </a:r>
            <a:r>
              <a:rPr lang="ko"/>
              <a:t>t_professor, t_department 테이블 : 입사일이 송도권 교수보다 나중에 입사한 사람의 이름과 입사일, 학과명을 출력하세요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2066925"/>
            <a:ext cx="5147650" cy="28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