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B2A26C6-570C-403C-8C33-2BE27BDEFF05}">
  <a:tblStyle styleId="{1B2A26C6-570C-403C-8C33-2BE27BDEFF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9a2e12e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9a2e12e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profno FOR 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name FOR a6;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id FOR a10;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position FOR a8;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pay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hiredate FOR a10;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bonus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deptno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email FOR a20;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hpage FOR a23;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* FROM professor;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9a2e12e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9a2e12e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empno FOR 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ename FOR a8;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job FOR a10;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mgr FOR 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hiredate FOR a10;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sal FOR 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comm FOR 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deptno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* FROM emp;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9a2e12e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9a2e12e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0febb9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c0febb9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c0799b66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c0799b66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faf2129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cfaf2129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cfaf212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cfaf212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cfaf2129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cfaf2129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c0799b663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c0799b66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3a37a8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3a37a8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9a2e12e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9a2e12e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9a2e12e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9a2e12e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9a2e12e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9a2e12e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9a2e12e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9a2e12e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9a2e12e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9a2e12e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9a2e12e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9a2e12e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 LINESIZE 120;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 PAGESIZE 100;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 t_student t_professor t_department t_exam01 t_credit 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studno FOR 9999;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name FOR a8;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id FOR a10;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grade FOR 9;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jumin FOR a13;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tel FOR a14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height FOR 999;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weight FOR 99;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deptno1 FOR 999;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deptno2 FOR 999;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profno FOR 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position FOR a8;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pay FOR 999999999;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bonus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deptno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email FOR a20;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hpage FOR a25;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dname FOR a16;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part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build FOR a12;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 t_emp, t_dept 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empno for 99999999;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ename for a6;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job for a9;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mgr for 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sal for 99999;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comm for 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detpno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loc FOR a10;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 t_emp2, t_dept2, t_post 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emp_type FOR a8;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tel FOR a14;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hobby FOR a10;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post FOR a8;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pempno FOR 99999999;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s_age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e_age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s_year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e_year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 t_customer, t_gift 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c_name FOR a8;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c_jumin FOR a13;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g_no FOR 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g_name FOR a14;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 t_sales, t_product 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s_date FOR a8;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s_code FOR 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s_qty FOR 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s_total FOR 99999;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s_store FOR a5;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p_code FOR 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p_name FOR a8;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p_price FOR 99999;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 t_member 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m_no FOR 9999;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m_name FOR a10;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m_jumin FOR a13;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m_passwd FOR a10;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m_id FOR a10;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m_question FOR a10;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m_answer FOR a10;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9a2e12e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9a2e12e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실습용 세팅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실습1:  교수님 테이블 (t_professor)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 명령을 사용하여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t_professor </a:t>
            </a:r>
            <a:r>
              <a:rPr lang="ko"/>
              <a:t>테이블의 구조(스키마) 확인(출력)해보세요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t_professor </a:t>
            </a:r>
            <a:r>
              <a:rPr lang="ko"/>
              <a:t>테이블의 모든 데이터(레코드, 행) 을 출력해보세요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t_professor </a:t>
            </a:r>
            <a:r>
              <a:rPr lang="ko"/>
              <a:t>테이블의 레코드들을 화면에 알맞게 나오도록 linesize, pagesize, col 값들을 조정해보세요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실습2:  직원 테이블 (t_emp)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 명령을 사용하여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t_emp </a:t>
            </a:r>
            <a:r>
              <a:rPr lang="ko"/>
              <a:t>테이블의 구조(스키마) 확인(출력)해보세요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t_emp </a:t>
            </a:r>
            <a:r>
              <a:rPr lang="ko"/>
              <a:t>테이블의 모든 데이터(레코드, 행) 을 출력해보세요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t_emp </a:t>
            </a:r>
            <a:r>
              <a:rPr lang="ko"/>
              <a:t>테이블의 레코드들을 화면에 알맞게 나오도록 linesize, pagesize, col 값들을 조정해보세요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실습3: 그밖의 테이블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809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시간이 되는대로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아래의 나머지 테이블들도 도전해보세요.  </a:t>
            </a:r>
            <a:r>
              <a:rPr lang="ko" sz="1400"/>
              <a:t>(초반 실습에 주로 사용되는 테이블들입니다)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t_studenet, t_department, t_professor</a:t>
            </a:r>
            <a:br>
              <a:rPr lang="ko"/>
            </a:br>
            <a:r>
              <a:rPr lang="ko"/>
              <a:t>t_emp, </a:t>
            </a:r>
            <a:r>
              <a:rPr lang="ko"/>
              <a:t>t_dept</a:t>
            </a:r>
            <a:br>
              <a:rPr lang="ko"/>
            </a:br>
            <a:r>
              <a:rPr lang="ko"/>
              <a:t>t_dept2, t_emp2</a:t>
            </a:r>
            <a:br>
              <a:rPr lang="ko"/>
            </a:br>
            <a:r>
              <a:rPr lang="ko"/>
              <a:t>t_gift, t_customer</a:t>
            </a:r>
            <a:br>
              <a:rPr lang="ko"/>
            </a:br>
            <a:br>
              <a:rPr lang="ko"/>
            </a:b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실습에 사용될 테이블들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656725"/>
            <a:ext cx="85206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각 ‘시나리오’별</a:t>
            </a:r>
            <a:r>
              <a:rPr lang="ko" sz="1400"/>
              <a:t>(아래 색상으로 구분)</a:t>
            </a:r>
            <a:r>
              <a:rPr lang="ko"/>
              <a:t> 로 테이블들 구성</a:t>
            </a:r>
            <a:endParaRPr/>
          </a:p>
        </p:txBody>
      </p:sp>
      <p:graphicFrame>
        <p:nvGraphicFramePr>
          <p:cNvPr id="151" name="Google Shape;151;p25"/>
          <p:cNvGraphicFramePr/>
          <p:nvPr/>
        </p:nvGraphicFramePr>
        <p:xfrm>
          <a:off x="342900" y="11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{1B2A26C6-570C-403C-8C33-2BE27BDEFF05}</a:tableStyleId>
              </a:tblPr>
              <a:tblGrid>
                <a:gridCol w="1496900"/>
                <a:gridCol w="947850"/>
                <a:gridCol w="6177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t_student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학생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STUDNO | NAME | ID | GRADE | JUMIN | BIRTHDAY | TEL | HEIGHT |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WEIGHT | DEPTNO1 | DEPTNO2 | PROFNO ]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t_department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</a:t>
                      </a:r>
                      <a:r>
                        <a:rPr lang="ko"/>
                        <a:t>DEPTNO | DNAME | PART | BUILD ]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t_professor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교수님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PROFNO | NAME | ID | POSITION | PAY | HIREDATE | BONUS | DEPTNO | EMAIL | HPAGE ]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t_exam01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시험성적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STUDNO | TOTAL ]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t_credit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학점등급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GRADE | MIN_POINT | MAX_POINT ]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Google Shape;152;p25"/>
          <p:cNvGraphicFramePr/>
          <p:nvPr/>
        </p:nvGraphicFramePr>
        <p:xfrm>
          <a:off x="342900" y="375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{1B2A26C6-570C-403C-8C33-2BE27BDEFF05}</a:tableStyleId>
              </a:tblPr>
              <a:tblGrid>
                <a:gridCol w="1496900"/>
                <a:gridCol w="947850"/>
                <a:gridCol w="6177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t_emp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직원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EMPNO | ENAME | JOB | MGR | HIREDATE | SAL | COMM | DEPTNO 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t_dept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근무부서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DEPTNO | DNAME | LOC 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26"/>
          <p:cNvGraphicFramePr/>
          <p:nvPr/>
        </p:nvGraphicFramePr>
        <p:xfrm>
          <a:off x="342900" y="24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{1B2A26C6-570C-403C-8C33-2BE27BDEFF05}</a:tableStyleId>
              </a:tblPr>
              <a:tblGrid>
                <a:gridCol w="1197900"/>
                <a:gridCol w="948325"/>
                <a:gridCol w="64762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t_emp2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사원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EMPNO | NAME | BIRTHDAY | DEPTNO | EMP_TYPE | TEL | HOBBY |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PAY | </a:t>
                      </a:r>
                      <a:r>
                        <a:rPr lang="ko">
                          <a:solidFill>
                            <a:srgbClr val="0000FF"/>
                          </a:solidFill>
                        </a:rPr>
                        <a:t>post </a:t>
                      </a:r>
                      <a:r>
                        <a:rPr lang="ko"/>
                        <a:t>| PEMPNO 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t_dept2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근무부서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DCODE | DNAME | PDEPT | AREA]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t_post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직위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</a:t>
                      </a:r>
                      <a:r>
                        <a:rPr lang="ko">
                          <a:solidFill>
                            <a:srgbClr val="0000FF"/>
                          </a:solidFill>
                        </a:rPr>
                        <a:t>post </a:t>
                      </a:r>
                      <a:r>
                        <a:rPr lang="ko"/>
                        <a:t>| S_AGE | E_AGE | S_YEAR | E_YEAR | S_PAY | E_PAY]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Google Shape;158;p26"/>
          <p:cNvGraphicFramePr/>
          <p:nvPr/>
        </p:nvGraphicFramePr>
        <p:xfrm>
          <a:off x="342900" y="235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{1B2A26C6-570C-403C-8C33-2BE27BDEFF05}</a:tableStyleId>
              </a:tblPr>
              <a:tblGrid>
                <a:gridCol w="1197900"/>
                <a:gridCol w="948325"/>
                <a:gridCol w="6476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t_customer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c_no | c_name | c_jumin | c_point 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t_gift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사은품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g_no | g_name | g_start | g_end 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428125"/>
            <a:ext cx="85206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INSERT ALL 실습용 테이블</a:t>
            </a:r>
            <a:endParaRPr/>
          </a:p>
        </p:txBody>
      </p:sp>
      <p:graphicFrame>
        <p:nvGraphicFramePr>
          <p:cNvPr id="164" name="Google Shape;164;p27"/>
          <p:cNvGraphicFramePr/>
          <p:nvPr/>
        </p:nvGraphicFramePr>
        <p:xfrm>
          <a:off x="354400" y="97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{1B2A26C6-570C-403C-8C33-2BE27BDEFF05}</a:tableStyleId>
              </a:tblPr>
              <a:tblGrid>
                <a:gridCol w="1886775"/>
                <a:gridCol w="979800"/>
                <a:gridCol w="5755875"/>
              </a:tblGrid>
              <a:tr h="3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t_p01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[NO | NAME]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t_p02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[NO | NAME]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875925"/>
            <a:ext cx="85206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merge</a:t>
            </a:r>
            <a:r>
              <a:rPr lang="ko"/>
              <a:t> 실습용 테이블</a:t>
            </a:r>
            <a:endParaRPr/>
          </a:p>
        </p:txBody>
      </p:sp>
      <p:graphicFrame>
        <p:nvGraphicFramePr>
          <p:cNvPr id="166" name="Google Shape;166;p27"/>
          <p:cNvGraphicFramePr/>
          <p:nvPr/>
        </p:nvGraphicFramePr>
        <p:xfrm>
          <a:off x="342900" y="235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{1B2A26C6-570C-403C-8C33-2BE27BDEFF05}</a:tableStyleId>
              </a:tblPr>
              <a:tblGrid>
                <a:gridCol w="1197900"/>
                <a:gridCol w="948325"/>
                <a:gridCol w="6476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t_m01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판매번호 | 제품번호 | 수량 | 금액 ]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t_m02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판매번호 | 제품번호 | 수량 | 금액 ]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t_mtotal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판매번호 | 제품번호 | 수량 | 금액 ]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504325"/>
            <a:ext cx="85206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DML 에러 로깅 기능 실습용 테이블</a:t>
            </a:r>
            <a:endParaRPr/>
          </a:p>
        </p:txBody>
      </p:sp>
      <p:graphicFrame>
        <p:nvGraphicFramePr>
          <p:cNvPr id="172" name="Google Shape;172;p28"/>
          <p:cNvGraphicFramePr/>
          <p:nvPr/>
        </p:nvGraphicFramePr>
        <p:xfrm>
          <a:off x="354400" y="104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{1B2A26C6-570C-403C-8C33-2BE27BDEFF05}</a:tableStyleId>
              </a:tblPr>
              <a:tblGrid>
                <a:gridCol w="1886775"/>
                <a:gridCol w="979800"/>
                <a:gridCol w="5755875"/>
              </a:tblGrid>
              <a:tr h="3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t_dml_err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[NO | NAME]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723525"/>
            <a:ext cx="85206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제약조건 테스트용 테이블</a:t>
            </a:r>
            <a:endParaRPr/>
          </a:p>
        </p:txBody>
      </p:sp>
      <p:graphicFrame>
        <p:nvGraphicFramePr>
          <p:cNvPr id="174" name="Google Shape;174;p28"/>
          <p:cNvGraphicFramePr/>
          <p:nvPr/>
        </p:nvGraphicFramePr>
        <p:xfrm>
          <a:off x="354400" y="226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{1B2A26C6-570C-403C-8C33-2BE27BDEFF05}</a:tableStyleId>
              </a:tblPr>
              <a:tblGrid>
                <a:gridCol w="1886775"/>
                <a:gridCol w="979800"/>
                <a:gridCol w="5755875"/>
              </a:tblGrid>
              <a:tr h="3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t_enable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[NO | NAME]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t_validate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[NO | NAME]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t_novalidate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[NO | NAME]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29"/>
          <p:cNvGraphicFramePr/>
          <p:nvPr/>
        </p:nvGraphicFramePr>
        <p:xfrm>
          <a:off x="209850" y="152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{1B2A26C6-570C-403C-8C33-2BE27BDEFF05}</a:tableStyleId>
              </a:tblPr>
              <a:tblGrid>
                <a:gridCol w="1197900"/>
                <a:gridCol w="948325"/>
                <a:gridCol w="6476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t_sales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판매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s_data | s_code | s_qty | s_total | s_store 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t_product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제품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 P_CODE | P_NAME | P_PRICE ]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031300"/>
            <a:ext cx="85206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제약조건 테스트용 테이블</a:t>
            </a:r>
            <a:endParaRPr/>
          </a:p>
        </p:txBody>
      </p:sp>
      <p:graphicFrame>
        <p:nvGraphicFramePr>
          <p:cNvPr id="181" name="Google Shape;181;p29"/>
          <p:cNvGraphicFramePr/>
          <p:nvPr/>
        </p:nvGraphicFramePr>
        <p:xfrm>
          <a:off x="209850" y="274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{1B2A26C6-570C-403C-8C33-2BE27BDEFF05}</a:tableStyleId>
              </a:tblPr>
              <a:tblGrid>
                <a:gridCol w="1197900"/>
                <a:gridCol w="948325"/>
                <a:gridCol w="64762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t_member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[m_no | m_name | m_jumin | m_passwd  | m_id | m_question |m_answer]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30"/>
          <p:cNvGraphicFramePr/>
          <p:nvPr/>
        </p:nvGraphicFramePr>
        <p:xfrm>
          <a:off x="354400" y="20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{1B2A26C6-570C-403C-8C33-2BE27BDEFF05}</a:tableStyleId>
              </a:tblPr>
              <a:tblGrid>
                <a:gridCol w="1622700"/>
                <a:gridCol w="933875"/>
                <a:gridCol w="606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t_cal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[c_weel | c_day | c_num_day]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Google Shape;187;p30"/>
          <p:cNvGraphicFramePr/>
          <p:nvPr/>
        </p:nvGraphicFramePr>
        <p:xfrm>
          <a:off x="354400" y="127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{1B2A26C6-570C-403C-8C33-2BE27BDEFF05}</a:tableStyleId>
              </a:tblPr>
              <a:tblGrid>
                <a:gridCol w="1622700"/>
                <a:gridCol w="933875"/>
                <a:gridCol w="606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t_reg_test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[text]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실습용 계정에서 세팅합니다.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실습용 계정은 미리 생성해놓고,  권한 부여하기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실습용 계정으로 로그인 까지 하세요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tab 이라는 테이블의 스키마 확인 .  DESC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SQL&gt; </a:t>
            </a:r>
            <a:r>
              <a:rPr b="1" lang="ko"/>
              <a:t>DESC tab</a:t>
            </a:r>
            <a:r>
              <a:rPr lang="ko"/>
              <a:t>;          -- tab 이라는 이름의 테이블의 스키마 표시.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522200" y="4045325"/>
            <a:ext cx="83319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tab </a:t>
            </a:r>
            <a:r>
              <a:rPr lang="ko" sz="1800"/>
              <a:t>이라는 이름의 테이블은  현재 유저의 테이블 목록에 대한 정보를 담고 있습니다. </a:t>
            </a:r>
            <a:endParaRPr sz="1800"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586" r="0" t="1874"/>
          <a:stretch/>
        </p:blipFill>
        <p:spPr>
          <a:xfrm>
            <a:off x="146650" y="1937775"/>
            <a:ext cx="8844175" cy="17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실습용 데이터 로딩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</a:rPr>
              <a:t>SQL&gt;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</a:rPr>
              <a:t>@c:\temp\test_data.sql</a:t>
            </a:r>
            <a:endParaRPr>
              <a:solidFill>
                <a:srgbClr val="EFEFE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695D46"/>
                </a:solidFill>
              </a:rPr>
              <a:t>다운받은 실습용 데이터 파일 test_data.sql 을 로딩(수행)합니다.</a:t>
            </a:r>
            <a:endParaRPr>
              <a:solidFill>
                <a:srgbClr val="695D46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4362800" y="815150"/>
            <a:ext cx="2766900" cy="792300"/>
          </a:xfrm>
          <a:prstGeom prst="wedgeRectCallout">
            <a:avLst>
              <a:gd fmla="val -61857" name="adj1"/>
              <a:gd fmla="val 19557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강사 지시에 따라 생성된 샘플 sql 경로를 지정해주세요.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실습용 데이터 확인 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3676500" cy="454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EFEFEF"/>
                </a:solidFill>
              </a:rPr>
              <a:t>SQL&gt;SELECT tname FROM tab;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274500" y="2634475"/>
            <a:ext cx="3402600" cy="2077500"/>
          </a:xfrm>
          <a:prstGeom prst="wedgeRoundRectCallout">
            <a:avLst>
              <a:gd fmla="val -8765" name="adj1"/>
              <a:gd fmla="val -90105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 명령문에서 키워드와 테이블, 필명등은 대소문자를 구분하지 않습니다만,..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관례적으로는 </a:t>
            </a:r>
            <a:r>
              <a:rPr b="1" lang="ko"/>
              <a:t>키워드는 대문자</a:t>
            </a:r>
            <a:r>
              <a:rPr lang="ko"/>
              <a:t>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그밖의 </a:t>
            </a:r>
            <a:r>
              <a:rPr b="1" lang="ko"/>
              <a:t>사용자가 지정한 테이블, 컬럼명등 은 소문자</a:t>
            </a:r>
            <a:r>
              <a:rPr lang="ko"/>
              <a:t>로 표기하곤 합니다.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7854200" y="4115750"/>
            <a:ext cx="1230000" cy="707400"/>
          </a:xfrm>
          <a:prstGeom prst="wedgeRoundRectCallout">
            <a:avLst>
              <a:gd fmla="val -96063" name="adj1"/>
              <a:gd fmla="val 13854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26개 나오나요?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877" y="0"/>
            <a:ext cx="14958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0" t="7689"/>
          <a:stretch/>
        </p:blipFill>
        <p:spPr>
          <a:xfrm>
            <a:off x="361950" y="1630325"/>
            <a:ext cx="7334650" cy="30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실습용 데이터 확인 - t_student 테이블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35500" y="1113925"/>
            <a:ext cx="2533500" cy="412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EFEFEF"/>
                </a:solidFill>
              </a:rPr>
              <a:t>SQL&gt;DESC t_student;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2037550" y="2101075"/>
            <a:ext cx="3402600" cy="707400"/>
          </a:xfrm>
          <a:prstGeom prst="wedgeRoundRectCallout">
            <a:avLst>
              <a:gd fmla="val -5827" name="adj1"/>
              <a:gd fmla="val 147675" name="adj2"/>
              <a:gd fmla="val 0" name="adj3"/>
            </a:avLst>
          </a:prstGeom>
          <a:solidFill>
            <a:srgbClr val="00FFFF">
              <a:alpha val="845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student 테이블의 필드(컬럼, 열) 의 목록, Null 허용여부, 데이터타입 표시됨.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실습용 데이터 확인 - t_student 테이블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037725"/>
            <a:ext cx="38766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</a:rPr>
              <a:t>SQL&gt; SELECT * FROM t_student;</a:t>
            </a:r>
            <a:endParaRPr>
              <a:solidFill>
                <a:srgbClr val="EFEFE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오른쪽과 같이 20개의 학생 데이터(레코드, 행)가 표시되면 정상입니다.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그런데, 표시되는 형태가 정말 엉망입니다.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linesize, pagesize, col 등을 조정해주면 좀더 이쁘게 출력되겠죠.  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500" y="1152425"/>
            <a:ext cx="3730841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실습용 데이터 확인 - t_student 테이블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771425"/>
            <a:ext cx="3165600" cy="4186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SET LINESIZE 120;	</a:t>
            </a:r>
            <a:endParaRPr>
              <a:solidFill>
                <a:srgbClr val="EFEFE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EFEFEF"/>
                </a:solidFill>
              </a:rPr>
              <a:t>SET PAGESIZE 100;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COL studno FOR 9999;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COL name FOR a8;	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COL id FOR a10;		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COL grade FOR 9;	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COL jumin FOR a13;     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COL tel FOR a14         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COL height FOR 999;	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COL weight FOR 99;	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COL deptno1 FOR 999;	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COL deptno2 FOR 999;	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COL profno FOR 9999;	</a:t>
            </a:r>
            <a:endParaRPr>
              <a:solidFill>
                <a:srgbClr val="EFEFEF"/>
              </a:solidFill>
            </a:endParaRPr>
          </a:p>
          <a:p>
            <a:pPr indent="24765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177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4199550" y="961525"/>
            <a:ext cx="4572300" cy="40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--하나의 라인에 120글자 출력</a:t>
            </a:r>
            <a:endParaRPr sz="1800"/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--한페이지에 100라인 출력</a:t>
            </a:r>
            <a:endParaRPr sz="1800"/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--studno필드 숫자4자리로 표시          </a:t>
            </a:r>
            <a:endParaRPr sz="1800"/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--name필드 글자8자리로 표시</a:t>
            </a:r>
            <a:endParaRPr sz="1800"/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--id필드 글자10자리로 표시               </a:t>
            </a:r>
            <a:endParaRPr sz="1800"/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--grade필드 숫자1자리로 표시           </a:t>
            </a:r>
            <a:endParaRPr sz="1800"/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--jumin필드 글자13자리로 표시</a:t>
            </a:r>
            <a:endParaRPr sz="1800"/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 tel필드 글자14자리로 표</a:t>
            </a:r>
            <a:endParaRPr sz="1800"/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--height필드 숫자3자리로 표시           </a:t>
            </a:r>
            <a:endParaRPr sz="1800"/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--weight필드 숫자2자리로 표시          </a:t>
            </a:r>
            <a:endParaRPr sz="1800"/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--detpno1필드 숫자3자리로 표시        </a:t>
            </a:r>
            <a:endParaRPr sz="1800"/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--deptno2필드 숫자3자리로 표시        </a:t>
            </a:r>
            <a:endParaRPr sz="1800"/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--profno필드 숫자4자리로 표시          </a:t>
            </a:r>
            <a:endParaRPr sz="1800"/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159300" y="952475"/>
            <a:ext cx="2301900" cy="3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앞의 명령어들 입력한뒤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FEFEF"/>
                </a:solidFill>
                <a:highlight>
                  <a:srgbClr val="000000"/>
                </a:highlight>
              </a:rPr>
              <a:t>SELECT * FROM t_student;</a:t>
            </a:r>
            <a:r>
              <a:rPr lang="ko" sz="1200"/>
              <a:t> 를 실행하면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대략 오른쪽과 같이 나옵니다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linesize</a:t>
            </a:r>
            <a:br>
              <a:rPr lang="ko" sz="1200"/>
            </a:br>
            <a:r>
              <a:rPr lang="ko" sz="1200"/>
              <a:t>pagesize</a:t>
            </a:r>
            <a:br>
              <a:rPr lang="ko" sz="1200"/>
            </a:br>
            <a:r>
              <a:rPr lang="ko" sz="1200"/>
              <a:t>col 등의 세팅명령은</a:t>
            </a:r>
            <a:br>
              <a:rPr lang="ko" sz="1200"/>
            </a:br>
            <a:r>
              <a:rPr lang="ko" sz="1200"/>
              <a:t>매번 일일히 타이핑하지 말고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/>
              <a:t>따로 저장해두었다가  </a:t>
            </a:r>
            <a:br>
              <a:rPr lang="ko" sz="1200"/>
            </a:br>
            <a:r>
              <a:rPr lang="ko" sz="1200"/>
              <a:t>필요할때 쓰도록 합시다.</a:t>
            </a:r>
            <a:endParaRPr sz="12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650" y="493425"/>
            <a:ext cx="6323099" cy="457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-88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실습용 데이터 확인 - t_student 테이블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