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41.xml" ContentType="application/vnd.openxmlformats-officedocument.presentationml.slide+xml"/>
  <Override PartName="/ppt/slides/slide32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33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3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s/slide21.xml" ContentType="application/vnd.openxmlformats-officedocument.presentationml.slide+xml"/>
  <Override PartName="/ppt/viewProps.xml" ContentType="application/vnd.openxmlformats-officedocument.presentationml.viewProps+xml"/>
  <Override PartName="/ppt/slides/slide19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39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8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9144000" cy="6858000"/>
  <p:defaultTextStyle>
    <a:lvl1pPr marL="0" indent="0" algn="l" defTabSz="914400">
      <a:lnSpc>
        <a:spcPct val="100000"/>
      </a:lnSpc>
      <a:buNone/>
      <a:defRPr lang="ru-RU" sz="1600" b="1">
        <a:solidFill>
          <a:schemeClr val="dk1"/>
        </a:solidFill>
        <a:latin typeface="Bookman Old Style"/>
      </a:defRPr>
    </a:lvl1pPr>
    <a:lvl2pPr marL="457200" indent="0" algn="l" defTabSz="914400">
      <a:lnSpc>
        <a:spcPct val="100000"/>
      </a:lnSpc>
      <a:buNone/>
      <a:defRPr lang="ru-RU" sz="1600" b="1">
        <a:solidFill>
          <a:schemeClr val="dk1"/>
        </a:solidFill>
        <a:latin typeface="Bookman Old Style"/>
      </a:defRPr>
    </a:lvl2pPr>
    <a:lvl3pPr marL="914400" indent="0" algn="l" defTabSz="914400">
      <a:lnSpc>
        <a:spcPct val="100000"/>
      </a:lnSpc>
      <a:buNone/>
      <a:defRPr lang="ru-RU" sz="1600" b="1">
        <a:solidFill>
          <a:schemeClr val="dk1"/>
        </a:solidFill>
        <a:latin typeface="Bookman Old Style"/>
      </a:defRPr>
    </a:lvl3pPr>
    <a:lvl4pPr marL="1371600" indent="0" algn="l" defTabSz="914400">
      <a:lnSpc>
        <a:spcPct val="100000"/>
      </a:lnSpc>
      <a:buNone/>
      <a:defRPr lang="ru-RU" sz="1600" b="1">
        <a:solidFill>
          <a:schemeClr val="dk1"/>
        </a:solidFill>
        <a:latin typeface="Bookman Old Style"/>
      </a:defRPr>
    </a:lvl4pPr>
    <a:lvl5pPr marL="1828800" indent="0" algn="l" defTabSz="914400">
      <a:lnSpc>
        <a:spcPct val="100000"/>
      </a:lnSpc>
      <a:buNone/>
      <a:defRPr lang="ru-RU" sz="1600" b="1">
        <a:solidFill>
          <a:schemeClr val="dk1"/>
        </a:solidFill>
        <a:latin typeface="Bookman Old Style"/>
      </a:defRPr>
    </a:lvl5pPr>
    <a:lvl6pPr>
      <a:defRPr lang="ru-RU" sz="1800"/>
    </a:lvl6pPr>
    <a:lvl7pPr>
      <a:defRPr lang="ru-RU" sz="1800"/>
    </a:lvl7pPr>
    <a:lvl8pPr>
      <a:defRPr lang="ru-RU" sz="1800"/>
    </a:lvl8pPr>
    <a:lvl9pPr>
      <a:defRPr lang="ru-RU" sz="1800"/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presProps" Target="presProps.xml" /><Relationship Id="rId45" Type="http://schemas.openxmlformats.org/officeDocument/2006/relationships/tableStyles" Target="tableStyles.xml" /><Relationship Id="rId4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and Object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26" hidden="0"/>
          <p:cNvSpPr>
            <a:spLocks noChangeShapeType="1" noGrp="1"/>
          </p:cNvSpPr>
          <p:nvPr isPhoto="0" userDrawn="0">
            <p:ph type="title" idx="0" hasCustomPrompt="0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buNone/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Shape 1027" hidden="0"/>
          <p:cNvSpPr>
            <a:spLocks noChangeShapeType="1" noGrp="1"/>
          </p:cNvSpPr>
          <p:nvPr isPhoto="0" userDrawn="0">
            <p:ph idx="1" hasCustomPrompt="0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spcBef>
                <a:spcPts val="0"/>
              </a:spcBef>
              <a:buFontTx/>
              <a:buChar char="•"/>
              <a:defRPr/>
            </a:pPr>
            <a:r>
              <a:rPr lang="ru-RU"/>
              <a:t>Образец текста</a:t>
            </a:r>
            <a:endParaRPr/>
          </a:p>
          <a:p>
            <a:pPr marL="742950" lvl="1" indent="-1028700">
              <a:spcBef>
                <a:spcPts val="0"/>
              </a:spcBef>
              <a:buFontTx/>
              <a:buChar char="–"/>
              <a:defRPr/>
            </a:pPr>
            <a:r>
              <a:rPr lang="ru-RU"/>
              <a:t>Второй уровень</a:t>
            </a:r>
            <a:endParaRPr/>
          </a:p>
          <a:p>
            <a:pPr marL="1143000" lvl="2" indent="-1371600">
              <a:spcBef>
                <a:spcPts val="0"/>
              </a:spcBef>
              <a:buFontTx/>
              <a:buChar char="•"/>
              <a:defRPr/>
            </a:pPr>
            <a:r>
              <a:rPr lang="ru-RU"/>
              <a:t>Третий уровень</a:t>
            </a:r>
            <a:endParaRPr/>
          </a:p>
          <a:p>
            <a:pPr marL="1600200" lvl="3" indent="-1828800">
              <a:spcBef>
                <a:spcPts val="0"/>
              </a:spcBef>
              <a:buFontTx/>
              <a:buChar char="–"/>
              <a:defRPr/>
            </a:pPr>
            <a:r>
              <a:rPr lang="ru-RU"/>
              <a:t>Четвертый уровень</a:t>
            </a:r>
            <a:endParaRPr/>
          </a:p>
          <a:p>
            <a:pPr marL="2057400" lvl="4" indent="-2286000">
              <a:spcBef>
                <a:spcPts val="0"/>
              </a:spcBef>
              <a:buFontTx/>
              <a:buChar char="»"/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Shape 1028" hidden="0"/>
          <p:cNvSpPr>
            <a:spLocks noChangeShapeType="1" noGrp="1"/>
          </p:cNvSpPr>
          <p:nvPr isPhoto="0" userDrawn="0">
            <p:ph type="dt" idx="2" hasCustomPrompt="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1029" hidden="0"/>
          <p:cNvSpPr>
            <a:spLocks noChangeShapeType="1" noGrp="1"/>
          </p:cNvSpPr>
          <p:nvPr isPhoto="0" userDrawn="0">
            <p:ph type="ftr" idx="3" hasCustomPrompt="0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8" name="Shape 1030" hidden="0"/>
          <p:cNvSpPr>
            <a:spLocks noChangeShapeType="1" noGrp="1"/>
          </p:cNvSpPr>
          <p:nvPr isPhoto="0" userDrawn="0">
            <p:ph type="sldNum" idx="4" hasCustomPrompt="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1pPr>
            <a:lvl2pPr marL="4572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2pPr>
            <a:lvl3pPr marL="9144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3pPr>
            <a:lvl4pPr marL="13716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4pPr>
            <a:lvl5pPr marL="18288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1400">
                <a:latin typeface="Arial"/>
              </a:rPr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10" hidden="0"/>
          <p:cNvSpPr>
            <a:spLocks noChangeShapeType="1" noGrp="1"/>
          </p:cNvSpPr>
          <p:nvPr isPhoto="0" userDrawn="0">
            <p:ph type="ctrTitle" hasCustomPrompt="0"/>
          </p:nvPr>
        </p:nvSpPr>
        <p:spPr bwMode="auto">
          <a:prstGeom prst="rect">
            <a:avLst/>
          </a:prstGeom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5" name="Shape 1011" hidden="0"/>
          <p:cNvSpPr>
            <a:spLocks noChangeShapeType="1" noGrp="1"/>
          </p:cNvSpPr>
          <p:nvPr isPhoto="0" userDrawn="0">
            <p:ph type="subTitle" hasCustomPrompt="0"/>
          </p:nvPr>
        </p:nvSpPr>
        <p:spPr bwMode="auto">
          <a:prstGeom prst="rect">
            <a:avLst/>
          </a:prstGeom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 hidden="0"/>
          <p:cNvSpPr>
            <a:spLocks noChangeShapeType="1" noGrp="1"/>
          </p:cNvSpPr>
          <p:nvPr isPhoto="0" userDrawn="0">
            <p:ph type="title" idx="0" hasCustomPrompt="0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buNone/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Rectangle 3" hidden="0"/>
          <p:cNvSpPr>
            <a:spLocks noChangeShapeType="1" noGrp="1"/>
          </p:cNvSpPr>
          <p:nvPr isPhoto="0" userDrawn="0">
            <p:ph type="body" idx="1" hasCustomPrompt="0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spcBef>
                <a:spcPts val="0"/>
              </a:spcBef>
              <a:buFontTx/>
              <a:buChar char="•"/>
              <a:defRPr/>
            </a:pPr>
            <a:r>
              <a:rPr lang="ru-RU"/>
              <a:t>Образец текста</a:t>
            </a:r>
            <a:endParaRPr/>
          </a:p>
          <a:p>
            <a:pPr marL="742950" lvl="1" indent="-1028700">
              <a:spcBef>
                <a:spcPts val="0"/>
              </a:spcBef>
              <a:buFontTx/>
              <a:buChar char="–"/>
              <a:defRPr/>
            </a:pPr>
            <a:r>
              <a:rPr lang="ru-RU"/>
              <a:t>Второй уровень</a:t>
            </a:r>
            <a:endParaRPr/>
          </a:p>
          <a:p>
            <a:pPr marL="1143000" lvl="2" indent="-1371600">
              <a:spcBef>
                <a:spcPts val="0"/>
              </a:spcBef>
              <a:buFontTx/>
              <a:buChar char="•"/>
              <a:defRPr/>
            </a:pPr>
            <a:r>
              <a:rPr lang="ru-RU"/>
              <a:t>Третий уровень</a:t>
            </a:r>
            <a:endParaRPr/>
          </a:p>
          <a:p>
            <a:pPr marL="1600200" lvl="3" indent="-1828800">
              <a:spcBef>
                <a:spcPts val="0"/>
              </a:spcBef>
              <a:buFontTx/>
              <a:buChar char="–"/>
              <a:defRPr/>
            </a:pPr>
            <a:r>
              <a:rPr lang="ru-RU"/>
              <a:t>Четвертый уровень</a:t>
            </a:r>
            <a:endParaRPr/>
          </a:p>
          <a:p>
            <a:pPr marL="2057400" lvl="4" indent="-2286000">
              <a:spcBef>
                <a:spcPts val="0"/>
              </a:spcBef>
              <a:buFontTx/>
              <a:buChar char="»"/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Rectangle 4" hidden="0"/>
          <p:cNvSpPr>
            <a:spLocks noChangeShapeType="1" noGrp="1"/>
          </p:cNvSpPr>
          <p:nvPr isPhoto="0" userDrawn="0">
            <p:ph type="dt" idx="2" hasCustomPrompt="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Rectangle 5" hidden="0"/>
          <p:cNvSpPr>
            <a:spLocks noChangeShapeType="1" noGrp="1"/>
          </p:cNvSpPr>
          <p:nvPr isPhoto="0" userDrawn="0">
            <p:ph type="ftr" idx="3" hasCustomPrompt="0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8" name="Rectangle 6" hidden="0"/>
          <p:cNvSpPr>
            <a:spLocks noChangeShapeType="1" noGrp="1"/>
          </p:cNvSpPr>
          <p:nvPr isPhoto="0" userDrawn="0">
            <p:ph type="sldNum" idx="4" hasCustomPrompt="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1pPr>
            <a:lvl2pPr marL="4572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2pPr>
            <a:lvl3pPr marL="9144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3pPr>
            <a:lvl4pPr marL="13716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4pPr>
            <a:lvl5pPr marL="1828800" indent="0" algn="l" defTabSz="914400">
              <a:lnSpc>
                <a:spcPct val="100000"/>
              </a:lnSpc>
              <a:buNone/>
              <a:defRPr sz="18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1400">
                <a:latin typeface="Arial"/>
              </a:rPr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</p:sldLayoutIdLst>
  <p:txStyles>
    <p:titleStyle>
      <a:lvl1pPr marL="0" indent="0" algn="ctr" defTabSz="914400">
        <a:lnSpc>
          <a:spcPct val="100000"/>
        </a:lnSpc>
        <a:buNone/>
        <a:defRPr lang="ru-RU" sz="4400" b="1">
          <a:solidFill>
            <a:schemeClr val="dk2"/>
          </a:solidFill>
          <a:latin typeface="Arial"/>
        </a:defRPr>
      </a:lvl1pPr>
      <a:lvl2pPr marL="0" indent="0" algn="ctr" defTabSz="914400">
        <a:lnSpc>
          <a:spcPct val="100000"/>
        </a:lnSpc>
        <a:buNone/>
        <a:defRPr lang="ru-RU" sz="4400" b="1">
          <a:solidFill>
            <a:schemeClr val="dk2"/>
          </a:solidFill>
          <a:latin typeface="Arial"/>
        </a:defRPr>
      </a:lvl2pPr>
      <a:lvl3pPr marL="0" indent="0" algn="ctr" defTabSz="914400">
        <a:lnSpc>
          <a:spcPct val="100000"/>
        </a:lnSpc>
        <a:buNone/>
        <a:defRPr lang="ru-RU" sz="4400" b="1">
          <a:solidFill>
            <a:schemeClr val="dk2"/>
          </a:solidFill>
          <a:latin typeface="Arial"/>
        </a:defRPr>
      </a:lvl3pPr>
      <a:lvl4pPr marL="0" indent="0" algn="ctr" defTabSz="914400">
        <a:lnSpc>
          <a:spcPct val="100000"/>
        </a:lnSpc>
        <a:buNone/>
        <a:defRPr lang="ru-RU" sz="4400" b="1">
          <a:solidFill>
            <a:schemeClr val="dk2"/>
          </a:solidFill>
          <a:latin typeface="Arial"/>
        </a:defRPr>
      </a:lvl4pPr>
      <a:lvl5pPr marL="0" indent="0" algn="ctr" defTabSz="914400">
        <a:lnSpc>
          <a:spcPct val="100000"/>
        </a:lnSpc>
        <a:buNone/>
        <a:defRPr lang="ru-RU" sz="4400" b="1">
          <a:solidFill>
            <a:schemeClr val="dk2"/>
          </a:solidFill>
          <a:latin typeface="Arial"/>
        </a:defRPr>
      </a:lvl5pPr>
      <a:lvl6pPr>
        <a:defRPr lang="ru-RU" sz="1800"/>
      </a:lvl6pPr>
      <a:lvl7pPr>
        <a:defRPr lang="ru-RU" sz="1800"/>
      </a:lvl7pPr>
      <a:lvl8pPr>
        <a:defRPr lang="ru-RU" sz="1800"/>
      </a:lvl8pPr>
      <a:lvl9pPr>
        <a:defRPr lang="ru-RU" sz="1800"/>
      </a:lvl9pPr>
    </p:titleStyle>
    <p:bodyStyle>
      <a:lvl1pPr marL="342900" indent="-342900" algn="l" defTabSz="914400">
        <a:lnSpc>
          <a:spcPct val="100000"/>
        </a:lnSpc>
        <a:spcBef>
          <a:spcPts val="0"/>
        </a:spcBef>
        <a:buChar char="•"/>
        <a:defRPr lang="ru-RU" sz="3200" b="1">
          <a:solidFill>
            <a:schemeClr val="dk1"/>
          </a:solidFill>
          <a:latin typeface="Arial"/>
        </a:defRPr>
      </a:lvl1pPr>
      <a:lvl2pPr marL="742950" indent="-285750" algn="l" defTabSz="914400">
        <a:lnSpc>
          <a:spcPct val="100000"/>
        </a:lnSpc>
        <a:spcBef>
          <a:spcPts val="0"/>
        </a:spcBef>
        <a:buChar char="–"/>
        <a:defRPr lang="ru-RU" sz="2800" b="1">
          <a:solidFill>
            <a:schemeClr val="dk1"/>
          </a:solidFill>
          <a:latin typeface="Arial"/>
        </a:defRPr>
      </a:lvl2pPr>
      <a:lvl3pPr marL="1143000" indent="-228600" algn="l" defTabSz="914400">
        <a:lnSpc>
          <a:spcPct val="100000"/>
        </a:lnSpc>
        <a:spcBef>
          <a:spcPts val="0"/>
        </a:spcBef>
        <a:buChar char="•"/>
        <a:defRPr lang="ru-RU" sz="2400" b="1">
          <a:solidFill>
            <a:schemeClr val="dk1"/>
          </a:solidFill>
          <a:latin typeface="Arial"/>
        </a:defRPr>
      </a:lvl3pPr>
      <a:lvl4pPr marL="1600200" indent="-228600" algn="l" defTabSz="914400">
        <a:lnSpc>
          <a:spcPct val="100000"/>
        </a:lnSpc>
        <a:spcBef>
          <a:spcPts val="0"/>
        </a:spcBef>
        <a:buChar char="–"/>
        <a:defRPr lang="ru-RU" sz="2000" b="1">
          <a:solidFill>
            <a:schemeClr val="dk1"/>
          </a:solidFill>
          <a:latin typeface="Arial"/>
        </a:defRPr>
      </a:lvl4pPr>
      <a:lvl5pPr marL="2057400" indent="-228600" algn="l" defTabSz="914400">
        <a:lnSpc>
          <a:spcPct val="100000"/>
        </a:lnSpc>
        <a:spcBef>
          <a:spcPts val="0"/>
        </a:spcBef>
        <a:buChar char="»"/>
        <a:defRPr lang="ru-RU" sz="2000" b="1">
          <a:solidFill>
            <a:schemeClr val="dk1"/>
          </a:solidFill>
          <a:latin typeface="Arial"/>
        </a:defRPr>
      </a:lvl5pPr>
      <a:lvl6pPr>
        <a:defRPr lang="ru-RU" sz="1800"/>
      </a:lvl6pPr>
      <a:lvl7pPr>
        <a:defRPr lang="ru-RU" sz="1800"/>
      </a:lvl7pPr>
      <a:lvl8pPr>
        <a:defRPr lang="ru-RU" sz="1800"/>
      </a:lvl8pPr>
      <a:lvl9pPr>
        <a:defRPr lang="ru-RU" sz="1800"/>
      </a:lvl9pPr>
    </p:bodyStyle>
    <p:otherStyle>
      <a:lvl1pPr marL="0" indent="0" algn="l" defTabSz="914400">
        <a:lnSpc>
          <a:spcPct val="100000"/>
        </a:lnSpc>
        <a:buNone/>
        <a:defRPr lang="ru-RU" sz="1600" b="1">
          <a:solidFill>
            <a:schemeClr val="dk1"/>
          </a:solidFill>
          <a:latin typeface="Bookman Old Style"/>
        </a:defRPr>
      </a:lvl1pPr>
      <a:lvl2pPr marL="457200" indent="0" algn="l" defTabSz="914400">
        <a:lnSpc>
          <a:spcPct val="100000"/>
        </a:lnSpc>
        <a:buNone/>
        <a:defRPr lang="ru-RU" sz="1600" b="1">
          <a:solidFill>
            <a:schemeClr val="dk1"/>
          </a:solidFill>
          <a:latin typeface="Bookman Old Style"/>
        </a:defRPr>
      </a:lvl2pPr>
      <a:lvl3pPr marL="914400" indent="0" algn="l" defTabSz="914400">
        <a:lnSpc>
          <a:spcPct val="100000"/>
        </a:lnSpc>
        <a:buNone/>
        <a:defRPr lang="ru-RU" sz="1600" b="1">
          <a:solidFill>
            <a:schemeClr val="dk1"/>
          </a:solidFill>
          <a:latin typeface="Bookman Old Style"/>
        </a:defRPr>
      </a:lvl3pPr>
      <a:lvl4pPr marL="1371600" indent="0" algn="l" defTabSz="914400">
        <a:lnSpc>
          <a:spcPct val="100000"/>
        </a:lnSpc>
        <a:buNone/>
        <a:defRPr lang="ru-RU" sz="1600" b="1">
          <a:solidFill>
            <a:schemeClr val="dk1"/>
          </a:solidFill>
          <a:latin typeface="Bookman Old Style"/>
        </a:defRPr>
      </a:lvl4pPr>
      <a:lvl5pPr marL="1828800" indent="0" algn="l" defTabSz="914400">
        <a:lnSpc>
          <a:spcPct val="100000"/>
        </a:lnSpc>
        <a:buNone/>
        <a:defRPr lang="ru-RU" sz="1600" b="1">
          <a:solidFill>
            <a:schemeClr val="dk1"/>
          </a:solidFill>
          <a:latin typeface="Bookman Old Style"/>
        </a:defRPr>
      </a:lvl5pPr>
      <a:lvl6pPr>
        <a:defRPr lang="ru-RU" sz="1800"/>
      </a:lvl6pPr>
      <a:lvl7pPr>
        <a:defRPr lang="ru-RU" sz="1800"/>
      </a:lvl7pPr>
      <a:lvl8pPr>
        <a:defRPr lang="ru-RU" sz="1800"/>
      </a:lvl8pPr>
      <a:lvl9pPr>
        <a:defRPr lang="ru-RU" sz="1800"/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wmf"/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image" Target="../media/image25.wmf"/><Relationship Id="rId6" Type="http://schemas.openxmlformats.org/officeDocument/2006/relationships/image" Target="../media/image26.wmf"/><Relationship Id="rId7" Type="http://schemas.openxmlformats.org/officeDocument/2006/relationships/image" Target="../media/image2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wmf"/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wmf"/><Relationship Id="rId6" Type="http://schemas.openxmlformats.org/officeDocument/2006/relationships/image" Target="../media/image32.wmf"/><Relationship Id="rId7" Type="http://schemas.openxmlformats.org/officeDocument/2006/relationships/image" Target="../media/image33.wmf"/><Relationship Id="rId8" Type="http://schemas.openxmlformats.org/officeDocument/2006/relationships/image" Target="../media/image34.wmf"/><Relationship Id="rId9" Type="http://schemas.openxmlformats.org/officeDocument/2006/relationships/image" Target="../media/image35.wmf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5" Type="http://schemas.openxmlformats.org/officeDocument/2006/relationships/image" Target="../media/image39.wmf"/><Relationship Id="rId6" Type="http://schemas.openxmlformats.org/officeDocument/2006/relationships/image" Target="../media/image40.wmf"/><Relationship Id="rId7" Type="http://schemas.openxmlformats.org/officeDocument/2006/relationships/image" Target="../media/image13.png"/><Relationship Id="rId8" Type="http://schemas.openxmlformats.org/officeDocument/2006/relationships/image" Target="../media/image35.wmf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8.wmf"/><Relationship Id="rId3" Type="http://schemas.openxmlformats.org/officeDocument/2006/relationships/image" Target="../media/image49.wmf"/><Relationship Id="rId4" Type="http://schemas.openxmlformats.org/officeDocument/2006/relationships/image" Target="../media/image50.wmf"/><Relationship Id="rId5" Type="http://schemas.openxmlformats.org/officeDocument/2006/relationships/image" Target="../media/image51.wmf"/><Relationship Id="rId6" Type="http://schemas.openxmlformats.org/officeDocument/2006/relationships/image" Target="../media/image35.wmf"/><Relationship Id="rId7" Type="http://schemas.openxmlformats.org/officeDocument/2006/relationships/image" Target="../media/image52.png"/><Relationship Id="rId8" Type="http://schemas.openxmlformats.org/officeDocument/2006/relationships/image" Target="../media/image5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5.png"/><Relationship Id="rId3" Type="http://schemas.openxmlformats.org/officeDocument/2006/relationships/image" Target="../media/image37.wmf"/><Relationship Id="rId4" Type="http://schemas.openxmlformats.org/officeDocument/2006/relationships/image" Target="../media/image38.wmf"/><Relationship Id="rId5" Type="http://schemas.openxmlformats.org/officeDocument/2006/relationships/image" Target="../media/image66.wmf"/><Relationship Id="rId6" Type="http://schemas.openxmlformats.org/officeDocument/2006/relationships/image" Target="../media/image67.wmf"/><Relationship Id="rId7" Type="http://schemas.openxmlformats.org/officeDocument/2006/relationships/image" Target="../media/image68.wmf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9.png"/><Relationship Id="rId3" Type="http://schemas.openxmlformats.org/officeDocument/2006/relationships/image" Target="../media/image67.wmf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wmf"/><Relationship Id="rId8" Type="http://schemas.openxmlformats.org/officeDocument/2006/relationships/image" Target="../media/image76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wmf"/><Relationship Id="rId3" Type="http://schemas.openxmlformats.org/officeDocument/2006/relationships/image" Target="../media/image3.png"/><Relationship Id="rId4" Type="http://schemas.openxmlformats.org/officeDocument/2006/relationships/image" Target="../media/image4.wmf"/><Relationship Id="rId5" Type="http://schemas.openxmlformats.org/officeDocument/2006/relationships/image" Target="../media/image5.png"/><Relationship Id="rId6" Type="http://schemas.openxmlformats.org/officeDocument/2006/relationships/image" Target="../media/image6.wmf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9.png"/><Relationship Id="rId3" Type="http://schemas.openxmlformats.org/officeDocument/2006/relationships/image" Target="../media/image100.wmf"/><Relationship Id="rId4" Type="http://schemas.openxmlformats.org/officeDocument/2006/relationships/image" Target="../media/image101.wmf"/><Relationship Id="rId5" Type="http://schemas.openxmlformats.org/officeDocument/2006/relationships/image" Target="../media/image102.wmf"/><Relationship Id="rId6" Type="http://schemas.openxmlformats.org/officeDocument/2006/relationships/image" Target="../media/image103.wmf"/><Relationship Id="rId7" Type="http://schemas.openxmlformats.org/officeDocument/2006/relationships/image" Target="../media/image29.wmf"/><Relationship Id="rId8" Type="http://schemas.openxmlformats.org/officeDocument/2006/relationships/image" Target="../media/image104.png"/><Relationship Id="rId9" Type="http://schemas.openxmlformats.org/officeDocument/2006/relationships/image" Target="../media/image105.wmf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6.wmf"/><Relationship Id="rId3" Type="http://schemas.openxmlformats.org/officeDocument/2006/relationships/image" Target="../media/image107.wmf"/><Relationship Id="rId4" Type="http://schemas.openxmlformats.org/officeDocument/2006/relationships/image" Target="../media/image108.png"/><Relationship Id="rId5" Type="http://schemas.openxmlformats.org/officeDocument/2006/relationships/image" Target="../media/image14.wmf"/><Relationship Id="rId6" Type="http://schemas.openxmlformats.org/officeDocument/2006/relationships/image" Target="../media/image109.wmf"/><Relationship Id="rId7" Type="http://schemas.openxmlformats.org/officeDocument/2006/relationships/image" Target="../media/image15.png"/><Relationship Id="rId8" Type="http://schemas.openxmlformats.org/officeDocument/2006/relationships/image" Target="../media/image110.wmf"/><Relationship Id="rId9" Type="http://schemas.openxmlformats.org/officeDocument/2006/relationships/image" Target="../media/image111.wmf"/><Relationship Id="rId10" Type="http://schemas.openxmlformats.org/officeDocument/2006/relationships/image" Target="../media/image16.wmf"/><Relationship Id="rId11" Type="http://schemas.openxmlformats.org/officeDocument/2006/relationships/image" Target="../media/image112.wmf"/><Relationship Id="rId12" Type="http://schemas.openxmlformats.org/officeDocument/2006/relationships/image" Target="../media/image17.wmf"/><Relationship Id="rId13" Type="http://schemas.openxmlformats.org/officeDocument/2006/relationships/image" Target="../media/image113.wmf"/><Relationship Id="rId14" Type="http://schemas.openxmlformats.org/officeDocument/2006/relationships/image" Target="../media/image114.wmf"/><Relationship Id="rId15" Type="http://schemas.openxmlformats.org/officeDocument/2006/relationships/image" Target="../media/image18.wmf"/><Relationship Id="rId16" Type="http://schemas.openxmlformats.org/officeDocument/2006/relationships/image" Target="../media/image115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6.wmf"/><Relationship Id="rId3" Type="http://schemas.openxmlformats.org/officeDocument/2006/relationships/image" Target="../media/image107.wmf"/><Relationship Id="rId4" Type="http://schemas.openxmlformats.org/officeDocument/2006/relationships/image" Target="../media/image14.wmf"/><Relationship Id="rId5" Type="http://schemas.openxmlformats.org/officeDocument/2006/relationships/image" Target="../media/image109.wmf"/><Relationship Id="rId6" Type="http://schemas.openxmlformats.org/officeDocument/2006/relationships/image" Target="../media/image18.wmf"/><Relationship Id="rId7" Type="http://schemas.openxmlformats.org/officeDocument/2006/relationships/image" Target="../media/image116.wmf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wmf"/><Relationship Id="rId12" Type="http://schemas.openxmlformats.org/officeDocument/2006/relationships/image" Target="../media/image121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7.wmf"/><Relationship Id="rId3" Type="http://schemas.openxmlformats.org/officeDocument/2006/relationships/image" Target="../media/image14.wmf"/><Relationship Id="rId4" Type="http://schemas.openxmlformats.org/officeDocument/2006/relationships/image" Target="../media/image109.wmf"/><Relationship Id="rId5" Type="http://schemas.openxmlformats.org/officeDocument/2006/relationships/image" Target="../media/image15.png"/><Relationship Id="rId6" Type="http://schemas.openxmlformats.org/officeDocument/2006/relationships/image" Target="../media/image110.wmf"/><Relationship Id="rId7" Type="http://schemas.openxmlformats.org/officeDocument/2006/relationships/image" Target="../media/image111.wmf"/><Relationship Id="rId8" Type="http://schemas.openxmlformats.org/officeDocument/2006/relationships/image" Target="../media/image16.wmf"/><Relationship Id="rId9" Type="http://schemas.openxmlformats.org/officeDocument/2006/relationships/image" Target="../media/image112.wmf"/><Relationship Id="rId10" Type="http://schemas.openxmlformats.org/officeDocument/2006/relationships/image" Target="../media/image17.wmf"/><Relationship Id="rId11" Type="http://schemas.openxmlformats.org/officeDocument/2006/relationships/image" Target="../media/image113.wmf"/><Relationship Id="rId12" Type="http://schemas.openxmlformats.org/officeDocument/2006/relationships/image" Target="../media/image18.wmf"/><Relationship Id="rId13" Type="http://schemas.openxmlformats.org/officeDocument/2006/relationships/image" Target="../media/image122.png"/><Relationship Id="rId14" Type="http://schemas.openxmlformats.org/officeDocument/2006/relationships/image" Target="../media/image121.png"/><Relationship Id="rId15" Type="http://schemas.openxmlformats.org/officeDocument/2006/relationships/image" Target="../media/image123.wmf"/><Relationship Id="rId16" Type="http://schemas.openxmlformats.org/officeDocument/2006/relationships/image" Target="../media/image30.wmf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wmf"/><Relationship Id="rId4" Type="http://schemas.openxmlformats.org/officeDocument/2006/relationships/image" Target="../media/image15.png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image" Target="../media/image18.wmf"/><Relationship Id="rId8" Type="http://schemas.openxmlformats.org/officeDocument/2006/relationships/image" Target="../media/image1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201730" hidden="0"/>
          <p:cNvSpPr txBox="1">
            <a:spLocks noChangeShapeType="1" noGrp="1"/>
          </p:cNvSpPr>
          <p:nvPr isPhoto="0" userDrawn="0"/>
        </p:nvSpPr>
        <p:spPr bwMode="auto">
          <a:xfrm>
            <a:off x="0" y="0"/>
            <a:ext cx="9144000" cy="931862"/>
          </a:xfrm>
          <a:prstGeom prst="rect">
            <a:avLst/>
          </a:prstGeom>
          <a:solidFill>
            <a:schemeClr val="accent2"/>
          </a:solidFill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ts val="0"/>
              </a:spcBef>
              <a:defRPr/>
            </a:pPr>
            <a:r>
              <a:rPr sz="2400">
                <a:solidFill>
                  <a:schemeClr val="lt1"/>
                </a:solidFill>
                <a:latin typeface="Arial"/>
              </a:rPr>
              <a:t>Лаборатория </a:t>
            </a:r>
            <a:endParaRPr/>
          </a:p>
          <a:p>
            <a:pPr lvl="0" algn="ctr">
              <a:lnSpc>
                <a:spcPct val="30000"/>
              </a:lnSpc>
              <a:spcBef>
                <a:spcPts val="0"/>
              </a:spcBef>
              <a:defRPr/>
            </a:pPr>
            <a:r>
              <a:rPr sz="2400">
                <a:solidFill>
                  <a:schemeClr val="lt1"/>
                </a:solidFill>
                <a:latin typeface="Arial"/>
              </a:rPr>
              <a:t>цифровой  радиоэлектроники</a:t>
            </a:r>
            <a:endParaRPr/>
          </a:p>
          <a:p>
            <a:pPr lvl="0" algn="ctr">
              <a:spcBef>
                <a:spcPts val="0"/>
              </a:spcBef>
              <a:defRPr/>
            </a:pPr>
            <a:endParaRPr/>
          </a:p>
        </p:txBody>
      </p:sp>
      <p:grpSp>
        <p:nvGrpSpPr>
          <p:cNvPr id="5" name="Group 201741" hidden="0"/>
          <p:cNvGrpSpPr/>
          <p:nvPr isPhoto="0" userDrawn="0"/>
        </p:nvGrpSpPr>
        <p:grpSpPr bwMode="auto">
          <a:xfrm>
            <a:off x="1600200" y="4800600"/>
            <a:ext cx="7239000" cy="1309687"/>
            <a:chOff x="1008" y="3024"/>
            <a:chExt cx="4560" cy="824"/>
          </a:xfrm>
        </p:grpSpPr>
        <p:sp>
          <p:nvSpPr>
            <p:cNvPr id="6" name="Shape 201732" hidden="0"/>
            <p:cNvSpPr>
              <a:spLocks noChangeShapeType="1"/>
            </p:cNvSpPr>
            <p:nvPr isPhoto="0" userDrawn="0"/>
          </p:nvSpPr>
          <p:spPr bwMode="auto">
            <a:xfrm>
              <a:off x="1008" y="3024"/>
              <a:ext cx="1821" cy="576"/>
            </a:xfrm>
            <a:prstGeom prst="rect">
              <a:avLst/>
            </a:prstGeom>
            <a:noFill/>
          </p:spPr>
          <p:txBody>
            <a:bodyPr lIns="91440" tIns="45720" rIns="91440" bIns="45720"/>
            <a:lstStyle>
              <a:lvl1pPr marL="342900" indent="-342900" algn="l" defTabSz="914400">
                <a:lnSpc>
                  <a:spcPct val="100000"/>
                </a:lnSpc>
                <a:spcBef>
                  <a:spcPts val="0"/>
                </a:spcBef>
                <a:buChar char="•"/>
                <a:defRPr sz="2800">
                  <a:solidFill>
                    <a:schemeClr val="dk1"/>
                  </a:solidFill>
                  <a:latin typeface="Arial"/>
                </a:defRPr>
              </a:lvl1pPr>
              <a:lvl2pPr marL="742950" indent="-285750" algn="l" defTabSz="914400">
                <a:lnSpc>
                  <a:spcPct val="100000"/>
                </a:lnSpc>
                <a:spcBef>
                  <a:spcPts val="0"/>
                </a:spcBef>
                <a:buChar char="–"/>
                <a:defRPr sz="2400">
                  <a:solidFill>
                    <a:schemeClr val="dk1"/>
                  </a:solidFill>
                  <a:latin typeface="Arial"/>
                </a:defRPr>
              </a:lvl2pPr>
              <a:lvl3pPr marL="1143000" indent="-228600" algn="l" defTabSz="914400">
                <a:lnSpc>
                  <a:spcPct val="100000"/>
                </a:lnSpc>
                <a:spcBef>
                  <a:spcPts val="0"/>
                </a:spcBef>
                <a:buChar char="•"/>
                <a:defRPr sz="2000">
                  <a:solidFill>
                    <a:schemeClr val="dk1"/>
                  </a:solidFill>
                  <a:latin typeface="Arial"/>
                </a:defRPr>
              </a:lvl3pPr>
              <a:lvl4pPr marL="1600200" indent="-228600" algn="l" defTabSz="914400">
                <a:lnSpc>
                  <a:spcPct val="100000"/>
                </a:lnSpc>
                <a:spcBef>
                  <a:spcPts val="0"/>
                </a:spcBef>
                <a:buChar char="–"/>
                <a:defRPr sz="1800">
                  <a:solidFill>
                    <a:schemeClr val="dk1"/>
                  </a:solidFill>
                  <a:latin typeface="Arial"/>
                </a:defRPr>
              </a:lvl4pPr>
              <a:lvl5pPr marL="2057400" indent="-228600" algn="l" defTabSz="914400">
                <a:lnSpc>
                  <a:spcPct val="100000"/>
                </a:lnSpc>
                <a:spcBef>
                  <a:spcPts val="0"/>
                </a:spcBef>
                <a:buChar char="»"/>
                <a:defRPr sz="1800">
                  <a:solidFill>
                    <a:schemeClr val="dk1"/>
                  </a:solidFill>
                  <a:latin typeface="Arial"/>
                </a:defRPr>
              </a:lvl5pPr>
            </a:lstStyle>
            <a:p>
              <a:pPr marL="0" lvl="0" indent="0">
                <a:lnSpc>
                  <a:spcPct val="140000"/>
                </a:lnSpc>
                <a:spcBef>
                  <a:spcPts val="0"/>
                </a:spcBef>
                <a:buNone/>
                <a:defRPr/>
              </a:pPr>
              <a:r>
                <a:rPr sz="1800"/>
                <a:t>Соискатель:</a:t>
              </a:r>
              <a:endParaRPr lang="en-US" sz="1800"/>
            </a:p>
            <a:p>
              <a:pPr marL="0" lvl="0" indent="0">
                <a:lnSpc>
                  <a:spcPct val="140000"/>
                </a:lnSpc>
                <a:spcBef>
                  <a:spcPts val="0"/>
                </a:spcBef>
                <a:buNone/>
                <a:defRPr/>
              </a:pPr>
              <a:r>
                <a:rPr sz="1800"/>
                <a:t>Научный </a:t>
              </a:r>
              <a:r>
                <a:rPr sz="1800"/>
                <a:t>руководитель</a:t>
              </a:r>
              <a:r>
                <a:rPr sz="1800"/>
                <a:t> :</a:t>
              </a:r>
              <a:endParaRPr/>
            </a:p>
          </p:txBody>
        </p:sp>
        <p:sp>
          <p:nvSpPr>
            <p:cNvPr id="7" name="Shape 201733" hidden="0"/>
            <p:cNvSpPr>
              <a:spLocks noChangeShapeType="1"/>
            </p:cNvSpPr>
            <p:nvPr isPhoto="0" userDrawn="0"/>
          </p:nvSpPr>
          <p:spPr bwMode="auto">
            <a:xfrm>
              <a:off x="2829" y="3024"/>
              <a:ext cx="2739" cy="576"/>
            </a:xfrm>
            <a:prstGeom prst="rect">
              <a:avLst/>
            </a:prstGeom>
            <a:noFill/>
          </p:spPr>
          <p:txBody>
            <a:bodyPr lIns="91440" tIns="45720" rIns="91440" bIns="45720"/>
            <a:lstStyle>
              <a:lvl1pPr marL="342900" indent="-342900" algn="l" defTabSz="914400">
                <a:lnSpc>
                  <a:spcPct val="100000"/>
                </a:lnSpc>
                <a:spcBef>
                  <a:spcPts val="0"/>
                </a:spcBef>
                <a:buChar char="•"/>
                <a:defRPr sz="2800">
                  <a:solidFill>
                    <a:schemeClr val="dk1"/>
                  </a:solidFill>
                  <a:latin typeface="Arial"/>
                </a:defRPr>
              </a:lvl1pPr>
              <a:lvl2pPr marL="742950" indent="-285750" algn="l" defTabSz="914400">
                <a:lnSpc>
                  <a:spcPct val="100000"/>
                </a:lnSpc>
                <a:spcBef>
                  <a:spcPts val="0"/>
                </a:spcBef>
                <a:buChar char="–"/>
                <a:defRPr sz="2400">
                  <a:solidFill>
                    <a:schemeClr val="dk1"/>
                  </a:solidFill>
                  <a:latin typeface="Arial"/>
                </a:defRPr>
              </a:lvl2pPr>
              <a:lvl3pPr marL="1143000" indent="-228600" algn="l" defTabSz="914400">
                <a:lnSpc>
                  <a:spcPct val="100000"/>
                </a:lnSpc>
                <a:spcBef>
                  <a:spcPts val="0"/>
                </a:spcBef>
                <a:buChar char="•"/>
                <a:defRPr sz="2000">
                  <a:solidFill>
                    <a:schemeClr val="dk1"/>
                  </a:solidFill>
                  <a:latin typeface="Arial"/>
                </a:defRPr>
              </a:lvl3pPr>
              <a:lvl4pPr marL="1600200" indent="-228600" algn="l" defTabSz="914400">
                <a:lnSpc>
                  <a:spcPct val="100000"/>
                </a:lnSpc>
                <a:spcBef>
                  <a:spcPts val="0"/>
                </a:spcBef>
                <a:buChar char="–"/>
                <a:defRPr sz="1800">
                  <a:solidFill>
                    <a:schemeClr val="dk1"/>
                  </a:solidFill>
                  <a:latin typeface="Arial"/>
                </a:defRPr>
              </a:lvl4pPr>
              <a:lvl5pPr marL="2057400" indent="-228600" algn="l" defTabSz="914400">
                <a:lnSpc>
                  <a:spcPct val="100000"/>
                </a:lnSpc>
                <a:spcBef>
                  <a:spcPts val="0"/>
                </a:spcBef>
                <a:buChar char="»"/>
                <a:defRPr sz="1800">
                  <a:solidFill>
                    <a:schemeClr val="dk1"/>
                  </a:solidFill>
                  <a:latin typeface="Arial"/>
                </a:defRPr>
              </a:lvl5pPr>
            </a:lstStyle>
            <a:p>
              <a:pPr marL="0" lvl="0" indent="0">
                <a:lnSpc>
                  <a:spcPct val="140000"/>
                </a:lnSpc>
                <a:spcBef>
                  <a:spcPts val="0"/>
                </a:spcBef>
                <a:buNone/>
                <a:defRPr/>
              </a:pPr>
              <a:r>
                <a:rPr sz="1800"/>
                <a:t>Морозов Никита Сергеевич</a:t>
              </a:r>
              <a:endParaRPr lang="en-US" sz="1800"/>
            </a:p>
            <a:p>
              <a:pPr marL="0" lvl="0" indent="0">
                <a:lnSpc>
                  <a:spcPct val="140000"/>
                </a:lnSpc>
                <a:spcBef>
                  <a:spcPts val="0"/>
                </a:spcBef>
                <a:buNone/>
                <a:defRPr/>
              </a:pPr>
              <a:r>
                <a:rPr sz="1800"/>
                <a:t>доцент,</a:t>
              </a:r>
              <a:r>
                <a:rPr sz="1800"/>
                <a:t> </a:t>
              </a:r>
              <a:r>
                <a:rPr sz="1800"/>
                <a:t>к</a:t>
              </a:r>
              <a:r>
                <a:rPr sz="1800"/>
                <a:t>.т.н. </a:t>
              </a:r>
              <a:r>
                <a:rPr sz="1800"/>
                <a:t>Бугров</a:t>
              </a:r>
              <a:r>
                <a:rPr sz="1800"/>
                <a:t> </a:t>
              </a:r>
              <a:r>
                <a:rPr sz="1800"/>
                <a:t>В</a:t>
              </a:r>
              <a:r>
                <a:rPr sz="1800"/>
                <a:t>.</a:t>
              </a:r>
              <a:r>
                <a:rPr sz="1800"/>
                <a:t>Н</a:t>
              </a:r>
              <a:r>
                <a:rPr sz="1800"/>
                <a:t>.</a:t>
              </a:r>
              <a:r>
                <a:rPr sz="1800"/>
                <a:t> </a:t>
              </a:r>
              <a:endParaRPr/>
            </a:p>
          </p:txBody>
        </p:sp>
        <p:sp>
          <p:nvSpPr>
            <p:cNvPr id="8" name="Shape 201736" hidden="0"/>
            <p:cNvSpPr>
              <a:spLocks noChangeShapeType="1"/>
            </p:cNvSpPr>
            <p:nvPr isPhoto="0" userDrawn="0"/>
          </p:nvSpPr>
          <p:spPr bwMode="auto">
            <a:xfrm>
              <a:off x="1008" y="3600"/>
              <a:ext cx="1821" cy="249"/>
            </a:xfrm>
            <a:prstGeom prst="rect">
              <a:avLst/>
            </a:prstGeom>
            <a:noFill/>
          </p:spPr>
          <p:txBody>
            <a:bodyPr lIns="91440" tIns="45720" rIns="91440" bIns="45720"/>
            <a:lstStyle/>
            <a:p>
              <a:pPr>
                <a:defRPr/>
              </a:pPr>
              <a:endParaRPr/>
            </a:p>
          </p:txBody>
        </p:sp>
        <p:sp>
          <p:nvSpPr>
            <p:cNvPr id="9" name="Shape 201737" hidden="0"/>
            <p:cNvSpPr>
              <a:spLocks noChangeShapeType="1"/>
            </p:cNvSpPr>
            <p:nvPr isPhoto="0" userDrawn="0"/>
          </p:nvSpPr>
          <p:spPr bwMode="auto">
            <a:xfrm>
              <a:off x="2829" y="3600"/>
              <a:ext cx="2739" cy="249"/>
            </a:xfrm>
            <a:prstGeom prst="rect">
              <a:avLst/>
            </a:prstGeom>
            <a:noFill/>
          </p:spPr>
          <p:txBody>
            <a:bodyPr lIns="91440" tIns="45720" rIns="91440" bIns="4572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10" name="Text Box 39" hidden="0"/>
          <p:cNvSpPr txBox="1">
            <a:spLocks noChangeShapeType="1" noGrp="1"/>
          </p:cNvSpPr>
          <p:nvPr isPhoto="0" userDrawn="0"/>
        </p:nvSpPr>
        <p:spPr bwMode="auto">
          <a:xfrm>
            <a:off x="1243012" y="3854450"/>
            <a:ext cx="7056437" cy="6413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ts val="0"/>
              </a:spcBef>
              <a:defRPr/>
            </a:pPr>
            <a:r>
              <a:rPr sz="1800" b="1">
                <a:solidFill>
                  <a:srgbClr val="000000"/>
                </a:solidFill>
                <a:latin typeface="Times New Roman"/>
              </a:rPr>
              <a:t>Диссертация на соискание ученой степен</a:t>
            </a:r>
            <a:br>
              <a:rPr sz="1800" b="1">
                <a:solidFill>
                  <a:srgbClr val="000000"/>
                </a:solidFill>
                <a:latin typeface="Times New Roman"/>
              </a:rPr>
            </a:br>
            <a:r>
              <a:rPr sz="1800" b="1">
                <a:solidFill>
                  <a:srgbClr val="000000"/>
                </a:solidFill>
                <a:latin typeface="Times New Roman"/>
              </a:rPr>
              <a:t>кандидата технических наук</a:t>
            </a:r>
            <a:endParaRPr/>
          </a:p>
        </p:txBody>
      </p:sp>
      <p:sp>
        <p:nvSpPr>
          <p:cNvPr id="11" name="Rectangle 14" hidden="0"/>
          <p:cNvSpPr>
            <a:spLocks noChangeShapeType="1" noGrp="1"/>
          </p:cNvSpPr>
          <p:nvPr isPhoto="0" userDrawn="0"/>
        </p:nvSpPr>
        <p:spPr bwMode="auto">
          <a:xfrm>
            <a:off x="990600" y="3124200"/>
            <a:ext cx="7696200" cy="504825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lnSpc>
                <a:spcPct val="150000"/>
              </a:lnSpc>
              <a:buNone/>
              <a:defRPr/>
            </a:pPr>
            <a:r>
              <a:rPr lang="ru-RU" sz="1800" b="1" u="sng">
                <a:solidFill>
                  <a:srgbClr val="000000"/>
                </a:solidFill>
                <a:latin typeface="Times New Roman"/>
              </a:rPr>
              <a:t>05.12.04</a:t>
            </a:r>
            <a:r>
              <a:rPr lang="ru-RU" sz="1800" b="1">
                <a:solidFill>
                  <a:srgbClr val="000000"/>
                </a:solidFill>
                <a:latin typeface="Times New Roman"/>
              </a:rPr>
              <a:t> – Радиотехника, в том числе системы и устройства телевидения</a:t>
            </a:r>
            <a:endParaRPr/>
          </a:p>
        </p:txBody>
      </p:sp>
      <p:sp>
        <p:nvSpPr>
          <p:cNvPr id="12" name="Shape 201740" hidden="0"/>
          <p:cNvSpPr>
            <a:spLocks noChangeShapeType="1" noGrp="1"/>
          </p:cNvSpPr>
          <p:nvPr isPhoto="0" userDrawn="0"/>
        </p:nvSpPr>
        <p:spPr bwMode="auto">
          <a:xfrm>
            <a:off x="1042987" y="1282700"/>
            <a:ext cx="7389812" cy="1828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lvl="0" algn="ctr">
              <a:defRPr/>
            </a:pPr>
            <a:r>
              <a:rPr sz="2600">
                <a:latin typeface="Arial"/>
              </a:rPr>
              <a:t>Цифровая коррекция фазовых и дисперсионных искажений</a:t>
            </a:r>
            <a:endParaRPr/>
          </a:p>
          <a:p>
            <a:pPr lvl="0" algn="ctr">
              <a:defRPr/>
            </a:pPr>
            <a:r>
              <a:rPr sz="2600">
                <a:latin typeface="Arial"/>
              </a:rPr>
              <a:t> в сигнальных и измерительных трактах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24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Систематические</a:t>
            </a:r>
            <a:r>
              <a:rPr lang="ru-RU" sz="2000" b="1">
                <a:solidFill>
                  <a:srgbClr val="025EA1"/>
                </a:solidFill>
              </a:rPr>
              <a:t> ошибки аналитического </a:t>
            </a:r>
            <a:r>
              <a:rPr lang="ru-RU" sz="2000" b="1">
                <a:solidFill>
                  <a:srgbClr val="025EA1"/>
                </a:solidFill>
              </a:rPr>
              <a:t>синтеза</a:t>
            </a:r>
            <a:endParaRPr/>
          </a:p>
        </p:txBody>
      </p:sp>
      <p:pic>
        <p:nvPicPr>
          <p:cNvPr id="6" name="Image 172041" hidden="0"/>
          <p:cNvPicPr>
            <a:picLocks noChangeAspect="1" noGrp="1"/>
          </p:cNvPicPr>
          <p:nvPr isPhoto="0" userDrawn="0"/>
        </p:nvPicPr>
        <p:blipFill>
          <a:blip r:embed="rId2"/>
          <a:srcRect l="0" t="1449" r="0" b="1448"/>
          <a:stretch/>
        </p:blipFill>
        <p:spPr bwMode="auto">
          <a:xfrm>
            <a:off x="476250" y="649287"/>
            <a:ext cx="8210550" cy="6148387"/>
          </a:xfrm>
          <a:prstGeom prst="rect">
            <a:avLst/>
          </a:prstGeom>
          <a:noFill/>
        </p:spPr>
      </p:pic>
      <p:sp>
        <p:nvSpPr>
          <p:cNvPr id="7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/>
          <a:p>
            <a:pPr marL="0" lvl="0" indent="0" algn="r">
              <a:buNone/>
              <a:defRPr/>
            </a:pPr>
            <a:fld id="{D038279B-FC19-497E-A7D1-5ADD9CAF016F}" type="slidenum">
              <a:rPr sz="2800">
                <a:latin typeface="Arial"/>
              </a:rPr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Text Box 2" hidden="0"/>
          <p:cNvSpPr txBox="1">
            <a:spLocks noChangeShapeType="1" noGrp="1"/>
          </p:cNvSpPr>
          <p:nvPr isPhoto="0" userDrawn="0"/>
        </p:nvSpPr>
        <p:spPr bwMode="auto">
          <a:xfrm>
            <a:off x="4438649" y="1366042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(1)</a:t>
            </a:r>
            <a:endParaRPr/>
          </a:p>
        </p:txBody>
      </p:sp>
      <p:sp>
        <p:nvSpPr>
          <p:cNvPr id="6" name="Text Box 3" hidden="0"/>
          <p:cNvSpPr txBox="1">
            <a:spLocks noChangeShapeType="1" noGrp="1"/>
          </p:cNvSpPr>
          <p:nvPr isPhoto="0" userDrawn="0"/>
        </p:nvSpPr>
        <p:spPr bwMode="auto">
          <a:xfrm>
            <a:off x="4449762" y="2185987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(2)</a:t>
            </a:r>
            <a:endParaRPr/>
          </a:p>
        </p:txBody>
      </p:sp>
      <p:sp>
        <p:nvSpPr>
          <p:cNvPr id="7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4449762" y="2857500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(3)</a:t>
            </a:r>
            <a:endParaRPr/>
          </a:p>
        </p:txBody>
      </p:sp>
      <p:pic>
        <p:nvPicPr>
          <p:cNvPr id="8" name="Object 6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566737" y="933450"/>
            <a:ext cx="3565525" cy="1166812"/>
          </a:xfrm>
          <a:prstGeom prst="rect">
            <a:avLst/>
          </a:prstGeom>
          <a:noFill/>
        </p:spPr>
      </p:pic>
      <p:sp>
        <p:nvSpPr>
          <p:cNvPr id="9" name="Rectangle 10" hidden="0"/>
          <p:cNvSpPr>
            <a:spLocks noChangeShapeType="1" noGrp="1"/>
          </p:cNvSpPr>
          <p:nvPr isPhoto="0" userDrawn="0"/>
        </p:nvSpPr>
        <p:spPr bwMode="auto">
          <a:xfrm>
            <a:off x="5257800" y="0"/>
            <a:ext cx="3886200" cy="68580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spcBef>
                <a:spcPts val="0"/>
              </a:spcBef>
              <a:buFontTx/>
              <a:buChar char="•"/>
              <a:defRPr/>
            </a:pPr>
            <a:endParaRPr lang="en-US" sz="2000"/>
          </a:p>
          <a:p>
            <a:pPr marL="342900" lvl="0" indent="-685800">
              <a:spcBef>
                <a:spcPts val="0"/>
              </a:spcBef>
              <a:buFontTx/>
              <a:buChar char="•"/>
              <a:defRPr/>
            </a:pPr>
            <a:endParaRPr/>
          </a:p>
          <a:p>
            <a:pPr marL="-342900" lvl="0" indent="0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ru-RU" sz="2000">
                <a:latin typeface="Bookman Old Style"/>
              </a:rPr>
              <a:t>	- Высокая надёжность</a:t>
            </a:r>
            <a:endParaRPr/>
          </a:p>
          <a:p>
            <a:pPr marL="-342900" lvl="0" indent="0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ru-RU" sz="2000">
                <a:latin typeface="Bookman Old Style"/>
              </a:rPr>
              <a:t>	- Малые потери на поиск</a:t>
            </a:r>
            <a:endParaRPr/>
          </a:p>
          <a:p>
            <a:pPr marL="-342900" lvl="0" indent="0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ru-RU" sz="2000">
                <a:latin typeface="Bookman Old Style"/>
              </a:rPr>
              <a:t>	- Работоспособность </a:t>
            </a:r>
            <a:r>
              <a:rPr lang="ru-RU" sz="2000">
                <a:latin typeface="Bookman Old Style"/>
              </a:rPr>
              <a:t> </a:t>
            </a:r>
            <a:r>
              <a:rPr lang="ru-RU" sz="2000">
                <a:latin typeface="Bookman Old Style"/>
              </a:rPr>
              <a:t>в 	пространстве</a:t>
            </a:r>
            <a:r>
              <a:rPr lang="ru-RU" sz="2000">
                <a:latin typeface="Bookman Old Style"/>
              </a:rPr>
              <a:t> </a:t>
            </a:r>
            <a:r>
              <a:rPr lang="ru-RU" sz="2000">
                <a:latin typeface="Bookman Old Style"/>
              </a:rPr>
              <a:t> большой 	размерности </a:t>
            </a:r>
            <a:r>
              <a:rPr lang="ru-RU" sz="2000">
                <a:latin typeface="Bookman Old Style"/>
              </a:rPr>
              <a:t> </a:t>
            </a:r>
            <a:r>
              <a:rPr lang="ru-RU" sz="2000">
                <a:latin typeface="Bookman Old Style"/>
              </a:rPr>
              <a:t>(до </a:t>
            </a:r>
            <a:r>
              <a:rPr lang="ru-RU" sz="2000">
                <a:latin typeface="Bookman Old Style"/>
              </a:rPr>
              <a:t>10</a:t>
            </a:r>
            <a:r>
              <a:rPr lang="ru-RU" sz="2000">
                <a:latin typeface="Bookman Old Style"/>
              </a:rPr>
              <a:t>00 	пер</a:t>
            </a:r>
            <a:r>
              <a:rPr lang="ru-RU" sz="2000">
                <a:latin typeface="Bookman Old Style"/>
              </a:rPr>
              <a:t>еменных</a:t>
            </a:r>
            <a:r>
              <a:rPr lang="ru-RU" sz="2000">
                <a:latin typeface="Bookman Old Style"/>
              </a:rPr>
              <a:t>)</a:t>
            </a:r>
            <a:endParaRPr/>
          </a:p>
          <a:p>
            <a:pPr marL="-342900" lvl="0" indent="0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ru-RU" sz="2000">
                <a:latin typeface="Bookman Old Style"/>
              </a:rPr>
              <a:t>	- Отсутствие</a:t>
            </a:r>
            <a:r>
              <a:rPr lang="ru-RU" sz="2000">
                <a:latin typeface="Bookman Old Style"/>
              </a:rPr>
              <a:t> </a:t>
            </a:r>
            <a:r>
              <a:rPr lang="ru-RU" sz="2000">
                <a:latin typeface="Bookman Old Style"/>
              </a:rPr>
              <a:t> 	настраи</a:t>
            </a:r>
            <a:r>
              <a:rPr lang="ru-RU" sz="2000">
                <a:latin typeface="Bookman Old Style"/>
              </a:rPr>
              <a:t>ва</a:t>
            </a:r>
            <a:r>
              <a:rPr lang="ru-RU" sz="2000">
                <a:latin typeface="Bookman Old Style"/>
              </a:rPr>
              <a:t>емых </a:t>
            </a:r>
            <a:r>
              <a:rPr lang="ru-RU" sz="2000">
                <a:latin typeface="Bookman Old Style"/>
              </a:rPr>
              <a:t> </a:t>
            </a:r>
            <a:r>
              <a:rPr lang="ru-RU" sz="2000">
                <a:latin typeface="Bookman Old Style"/>
              </a:rPr>
              <a:t>	параметров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endParaRPr lang="en-US" sz="800"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endParaRPr/>
          </a:p>
        </p:txBody>
      </p:sp>
      <p:sp>
        <p:nvSpPr>
          <p:cNvPr id="10" name="Text Box 13" hidden="0"/>
          <p:cNvSpPr txBox="1">
            <a:spLocks noChangeShapeType="1" noGrp="1"/>
          </p:cNvSpPr>
          <p:nvPr isPhoto="0" userDrawn="0"/>
        </p:nvSpPr>
        <p:spPr bwMode="auto">
          <a:xfrm>
            <a:off x="4438650" y="3602037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(4)</a:t>
            </a:r>
            <a:endParaRPr/>
          </a:p>
        </p:txBody>
      </p:sp>
      <p:sp>
        <p:nvSpPr>
          <p:cNvPr id="11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pic>
        <p:nvPicPr>
          <p:cNvPr id="12" name="Объект 4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5559425" y="6240462"/>
            <a:ext cx="2921000" cy="533400"/>
          </a:xfrm>
          <a:prstGeom prst="rect">
            <a:avLst/>
          </a:prstGeom>
          <a:noFill/>
        </p:spPr>
      </p:pic>
      <p:pic>
        <p:nvPicPr>
          <p:cNvPr id="13" name="Image 167947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793750" y="2095500"/>
            <a:ext cx="3427412" cy="571500"/>
          </a:xfrm>
          <a:prstGeom prst="rect">
            <a:avLst/>
          </a:prstGeom>
          <a:noFill/>
        </p:spPr>
      </p:pic>
      <p:pic>
        <p:nvPicPr>
          <p:cNvPr id="14" name="Image 167948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1166812" y="2787650"/>
            <a:ext cx="3024187" cy="603250"/>
          </a:xfrm>
          <a:prstGeom prst="rect">
            <a:avLst/>
          </a:prstGeom>
          <a:noFill/>
        </p:spPr>
      </p:pic>
      <p:pic>
        <p:nvPicPr>
          <p:cNvPr id="15" name="Image 167949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735012" y="3471862"/>
            <a:ext cx="3608387" cy="563562"/>
          </a:xfrm>
          <a:prstGeom prst="rect">
            <a:avLst/>
          </a:prstGeom>
          <a:noFill/>
        </p:spPr>
      </p:pic>
      <p:sp>
        <p:nvSpPr>
          <p:cNvPr id="1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Метод синтеза технического решения</a:t>
            </a:r>
            <a:endParaRPr/>
          </a:p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на дискретной сетке кода Грея</a:t>
            </a:r>
            <a:endParaRPr/>
          </a:p>
        </p:txBody>
      </p:sp>
      <p:sp>
        <p:nvSpPr>
          <p:cNvPr id="17" name="Text Box 17" hidden="0"/>
          <p:cNvSpPr txBox="1">
            <a:spLocks noChangeShapeType="1" noGrp="1"/>
          </p:cNvSpPr>
          <p:nvPr isPhoto="0" userDrawn="0"/>
        </p:nvSpPr>
        <p:spPr bwMode="auto">
          <a:xfrm flipH="0" flipV="0">
            <a:off x="82372" y="4205286"/>
            <a:ext cx="5080249" cy="3273587"/>
          </a:xfrm>
          <a:prstGeom prst="rect">
            <a:avLst/>
          </a:prstGeom>
          <a:solidFill>
            <a:srgbClr val="DFF3FF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>
            <a:noAutofit/>
          </a:bodyPr>
          <a:lstStyle/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r>
              <a:rPr lang="en-US" sz="1600">
                <a:latin typeface="Arial"/>
              </a:rPr>
              <a:t>1. Постановка</a:t>
            </a:r>
            <a:r>
              <a:rPr lang="ru-RU" sz="1600">
                <a:latin typeface="Arial"/>
              </a:rPr>
              <a:t>  </a:t>
            </a:r>
            <a:r>
              <a:rPr lang="ru-RU" sz="1600">
                <a:latin typeface="Arial"/>
              </a:rPr>
              <a:t> задачи </a:t>
            </a:r>
            <a:r>
              <a:rPr lang="ru-RU" sz="1600">
                <a:latin typeface="Arial"/>
              </a:rPr>
              <a:t> синтеза </a:t>
            </a:r>
            <a:r>
              <a:rPr lang="ru-RU" sz="1600">
                <a:latin typeface="Arial"/>
              </a:rPr>
              <a:t>как задачи </a:t>
            </a:r>
            <a:r>
              <a:rPr lang="ru-RU" sz="1600">
                <a:latin typeface="Arial"/>
              </a:rPr>
              <a:t> </a:t>
            </a:r>
            <a:r>
              <a:rPr lang="ru-RU" sz="1600">
                <a:latin typeface="Arial"/>
              </a:rPr>
              <a:t>нелинейного</a:t>
            </a:r>
            <a:r>
              <a:rPr lang="ru-RU" sz="1600">
                <a:latin typeface="Arial"/>
              </a:rPr>
              <a:t>  </a:t>
            </a:r>
            <a:r>
              <a:rPr lang="ru-RU" sz="1600">
                <a:latin typeface="Arial"/>
              </a:rPr>
              <a:t>мат</a:t>
            </a:r>
            <a:r>
              <a:rPr lang="ru-RU" sz="1600">
                <a:latin typeface="Arial"/>
              </a:rPr>
              <a:t>ематического   </a:t>
            </a:r>
            <a:r>
              <a:rPr lang="ru-RU" sz="1600">
                <a:latin typeface="Arial"/>
              </a:rPr>
              <a:t>прог</a:t>
            </a:r>
            <a:r>
              <a:rPr lang="ru-RU" sz="1600">
                <a:latin typeface="Arial"/>
              </a:rPr>
              <a:t>рам</a:t>
            </a:r>
            <a:r>
              <a:rPr lang="ru-RU" sz="1600">
                <a:latin typeface="Arial"/>
              </a:rPr>
              <a:t>м</a:t>
            </a:r>
            <a:r>
              <a:rPr lang="ru-RU" sz="1600">
                <a:latin typeface="Arial"/>
              </a:rPr>
              <a:t>ирования </a:t>
            </a:r>
            <a:r>
              <a:rPr lang="ru-RU" sz="1600">
                <a:latin typeface="Arial"/>
              </a:rPr>
              <a:t>  с   заданной    системой прямых и функциональных ограничений.</a:t>
            </a:r>
            <a:endParaRPr lang="ru-RU" sz="1600">
              <a:latin typeface="Arial"/>
            </a:endParaRPr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endParaRPr sz="1600"/>
          </a:p>
          <a:p>
            <a:pPr marL="342900" lvl="0">
              <a:spcBef>
                <a:spcPts val="0"/>
              </a:spcBef>
              <a:defRPr/>
            </a:pPr>
            <a:r>
              <a:rPr lang="ru-RU" sz="1600">
                <a:latin typeface="Arial"/>
              </a:rPr>
              <a:t>2. Синтез </a:t>
            </a:r>
            <a:r>
              <a:rPr lang="ru-RU" sz="1600">
                <a:latin typeface="Arial"/>
              </a:rPr>
              <a:t>технического  решения</a:t>
            </a:r>
            <a:r>
              <a:rPr lang="ru-RU" sz="1600">
                <a:latin typeface="Arial"/>
              </a:rPr>
              <a:t> </a:t>
            </a:r>
            <a:r>
              <a:rPr lang="ru-RU" sz="1600">
                <a:latin typeface="Arial"/>
              </a:rPr>
              <a:t> </a:t>
            </a:r>
            <a:r>
              <a:rPr lang="ru-RU" sz="1600">
                <a:latin typeface="Arial"/>
              </a:rPr>
              <a:t>числен</a:t>
            </a:r>
            <a:r>
              <a:rPr lang="ru-RU" sz="1600">
                <a:latin typeface="Arial"/>
              </a:rPr>
              <a:t>ными</a:t>
            </a:r>
            <a:r>
              <a:rPr lang="ru-RU" sz="1600">
                <a:latin typeface="Arial"/>
              </a:rPr>
              <a:t> </a:t>
            </a:r>
            <a:r>
              <a:rPr lang="ru-RU" sz="1600">
                <a:latin typeface="Arial"/>
              </a:rPr>
              <a:t> методами </a:t>
            </a:r>
            <a:r>
              <a:rPr lang="ru-RU" sz="1600">
                <a:latin typeface="Arial"/>
              </a:rPr>
              <a:t>  </a:t>
            </a:r>
            <a:r>
              <a:rPr lang="ru-RU" sz="1600">
                <a:latin typeface="Arial"/>
              </a:rPr>
              <a:t>поиска </a:t>
            </a:r>
            <a:r>
              <a:rPr lang="ru-RU" sz="1600">
                <a:latin typeface="Arial"/>
              </a:rPr>
              <a:t> </a:t>
            </a:r>
            <a:r>
              <a:rPr lang="ru-RU" sz="1600">
                <a:latin typeface="Arial"/>
              </a:rPr>
              <a:t>на</a:t>
            </a:r>
            <a:r>
              <a:rPr lang="ru-RU" sz="1600">
                <a:latin typeface="Arial"/>
              </a:rPr>
              <a:t> </a:t>
            </a:r>
            <a:r>
              <a:rPr lang="ru-RU" sz="1600">
                <a:latin typeface="Arial"/>
              </a:rPr>
              <a:t> сетке</a:t>
            </a:r>
            <a:r>
              <a:rPr lang="ru-RU" sz="1600">
                <a:latin typeface="Arial"/>
              </a:rPr>
              <a:t>  </a:t>
            </a:r>
            <a:r>
              <a:rPr lang="ru-RU" sz="1600">
                <a:latin typeface="Arial"/>
              </a:rPr>
              <a:t> с </a:t>
            </a:r>
            <a:r>
              <a:rPr lang="ru-RU" sz="1600">
                <a:latin typeface="Arial"/>
              </a:rPr>
              <a:t>дискретностью  квантования заданным числом  двоичных  разрядов.</a:t>
            </a:r>
            <a:endParaRPr sz="1600"/>
          </a:p>
        </p:txBody>
      </p:sp>
      <p:pic>
        <p:nvPicPr>
          <p:cNvPr id="18" name="Image 167952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5257800" y="3429000"/>
            <a:ext cx="3886200" cy="2930525"/>
          </a:xfrm>
          <a:prstGeom prst="rect">
            <a:avLst/>
          </a:prstGeom>
          <a:noFill/>
        </p:spPr>
      </p:pic>
      <p:sp>
        <p:nvSpPr>
          <p:cNvPr id="19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>
            <a:off x="0" y="790575"/>
            <a:ext cx="9156700" cy="317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Box 2" hidden="0"/>
          <p:cNvSpPr txBox="1">
            <a:spLocks noChangeShapeType="1" noGrp="1"/>
          </p:cNvSpPr>
          <p:nvPr isPhoto="0" userDrawn="0"/>
        </p:nvSpPr>
        <p:spPr bwMode="auto">
          <a:xfrm>
            <a:off x="4324350" y="1179512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(1)</a:t>
            </a:r>
            <a:endParaRPr/>
          </a:p>
        </p:txBody>
      </p:sp>
      <p:sp>
        <p:nvSpPr>
          <p:cNvPr id="5" name="Text Box 3" hidden="0"/>
          <p:cNvSpPr txBox="1">
            <a:spLocks noChangeShapeType="1" noGrp="1"/>
          </p:cNvSpPr>
          <p:nvPr isPhoto="0" userDrawn="0"/>
        </p:nvSpPr>
        <p:spPr bwMode="auto">
          <a:xfrm>
            <a:off x="4316412" y="1727199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(2)</a:t>
            </a:r>
            <a:endParaRPr/>
          </a:p>
        </p:txBody>
      </p:sp>
      <p:sp>
        <p:nvSpPr>
          <p:cNvPr id="6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4297362" y="2414586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(3)</a:t>
            </a:r>
            <a:endParaRPr/>
          </a:p>
        </p:txBody>
      </p:sp>
      <p:pic>
        <p:nvPicPr>
          <p:cNvPr id="7" name="Object 6" hidden="0"/>
          <p:cNvPicPr>
            <a:picLocks noChangeAspect="1" noGrp="1"/>
          </p:cNvPicPr>
          <p:nvPr isPhoto="0" userDrawn="0"/>
        </p:nvPicPr>
        <p:blipFill>
          <a:blip r:embed="rId2"/>
          <a:srcRect l="7671" t="0" r="8397" b="41595"/>
          <a:stretch/>
        </p:blipFill>
        <p:spPr bwMode="auto">
          <a:xfrm>
            <a:off x="0" y="942975"/>
            <a:ext cx="4305300" cy="688975"/>
          </a:xfrm>
          <a:prstGeom prst="rect">
            <a:avLst/>
          </a:prstGeom>
          <a:noFill/>
        </p:spPr>
      </p:pic>
      <p:pic>
        <p:nvPicPr>
          <p:cNvPr id="8" name="Object 8" hidden="0"/>
          <p:cNvPicPr>
            <a:picLocks noChangeAspect="1" noGrp="1"/>
          </p:cNvPicPr>
          <p:nvPr isPhoto="0" userDrawn="0"/>
        </p:nvPicPr>
        <p:blipFill>
          <a:blip r:embed="rId3"/>
          <a:srcRect l="32656" t="0" r="0" b="0"/>
          <a:stretch/>
        </p:blipFill>
        <p:spPr bwMode="auto">
          <a:xfrm>
            <a:off x="544512" y="2360612"/>
            <a:ext cx="3213100" cy="517525"/>
          </a:xfrm>
          <a:prstGeom prst="rect">
            <a:avLst/>
          </a:prstGeom>
          <a:noFill/>
        </p:spPr>
      </p:pic>
      <p:sp>
        <p:nvSpPr>
          <p:cNvPr id="9" name="Rectangle 10" hidden="0"/>
          <p:cNvSpPr>
            <a:spLocks noChangeShapeType="1" noGrp="1"/>
          </p:cNvSpPr>
          <p:nvPr isPhoto="0" userDrawn="0"/>
        </p:nvSpPr>
        <p:spPr bwMode="auto">
          <a:xfrm>
            <a:off x="5257800" y="152400"/>
            <a:ext cx="3886200" cy="6553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spcBef>
                <a:spcPts val="0"/>
              </a:spcBef>
              <a:buFontTx/>
              <a:buChar char="•"/>
              <a:defRPr/>
            </a:pPr>
            <a:endParaRPr lang="en-US" sz="2000"/>
          </a:p>
          <a:p>
            <a:pPr marL="342900" lvl="0" indent="-685800">
              <a:spcBef>
                <a:spcPts val="0"/>
              </a:spcBef>
              <a:buNone/>
              <a:defRPr/>
            </a:pP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Прямые ограничения на целочисленные  коэф-фициенты  заданной битовой длины (2)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Нормирующий power-of-two коэффициент  (3)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Контроль устойчивости  по всем полюсам H(z)  (4)</a:t>
            </a:r>
            <a:endParaRPr lang="en-US" sz="2000"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Синтез ЦФК по требуемой фазовой характеристике (5)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Синтез ЦКД по совокупности требуемых  частотных характеристик (6)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Частные целевые функции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FontTx/>
              <a:buChar char="•"/>
              <a:defRPr/>
            </a:pPr>
            <a:r>
              <a:rPr lang="ru-RU" sz="2000">
                <a:latin typeface="Calibri"/>
              </a:rPr>
              <a:t>Расчёт дисперсионных характеристик численными методами дифференциро-вания при их дискретном представлении</a:t>
            </a:r>
            <a:endParaRPr/>
          </a:p>
        </p:txBody>
      </p:sp>
      <p:pic>
        <p:nvPicPr>
          <p:cNvPr id="10" name="Object 10" hidden="0"/>
          <p:cNvPicPr>
            <a:picLocks noChangeAspect="1" noGrp="1"/>
          </p:cNvPicPr>
          <p:nvPr isPhoto="0" userDrawn="0"/>
        </p:nvPicPr>
        <p:blipFill>
          <a:blip r:embed="rId4"/>
          <a:srcRect l="6435" t="0" r="0" b="0"/>
          <a:stretch/>
        </p:blipFill>
        <p:spPr bwMode="auto">
          <a:xfrm>
            <a:off x="658812" y="1727199"/>
            <a:ext cx="3519487" cy="482600"/>
          </a:xfrm>
          <a:prstGeom prst="rect">
            <a:avLst/>
          </a:prstGeom>
          <a:noFill/>
        </p:spPr>
      </p:pic>
      <p:sp>
        <p:nvSpPr>
          <p:cNvPr id="11" name="Text Box 11" hidden="0"/>
          <p:cNvSpPr txBox="1">
            <a:spLocks noChangeShapeType="1" noGrp="1"/>
          </p:cNvSpPr>
          <p:nvPr isPhoto="0" userDrawn="0"/>
        </p:nvSpPr>
        <p:spPr bwMode="auto">
          <a:xfrm>
            <a:off x="4324350" y="3101975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(4)</a:t>
            </a:r>
            <a:endParaRPr/>
          </a:p>
        </p:txBody>
      </p:sp>
      <p:pic>
        <p:nvPicPr>
          <p:cNvPr id="12" name="Object 12" hidden="0"/>
          <p:cNvPicPr>
            <a:picLocks noChangeAspect="1" noGrp="1"/>
          </p:cNvPicPr>
          <p:nvPr isPhoto="0" userDrawn="0"/>
        </p:nvPicPr>
        <p:blipFill>
          <a:blip r:embed="rId5"/>
          <a:srcRect l="12345" t="0" r="0" b="0"/>
          <a:stretch/>
        </p:blipFill>
        <p:spPr bwMode="auto">
          <a:xfrm>
            <a:off x="869950" y="3027362"/>
            <a:ext cx="2768600" cy="579437"/>
          </a:xfrm>
          <a:prstGeom prst="rect">
            <a:avLst/>
          </a:prstGeom>
          <a:noFill/>
        </p:spPr>
      </p:pic>
      <p:pic>
        <p:nvPicPr>
          <p:cNvPr id="13" name="Object 15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203200" y="5202237"/>
            <a:ext cx="3975100" cy="852487"/>
          </a:xfrm>
          <a:prstGeom prst="rect">
            <a:avLst/>
          </a:prstGeom>
          <a:noFill/>
        </p:spPr>
      </p:pic>
      <p:pic>
        <p:nvPicPr>
          <p:cNvPr id="14" name="Object 16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420687" y="6138862"/>
            <a:ext cx="3578225" cy="566737"/>
          </a:xfrm>
          <a:prstGeom prst="rect">
            <a:avLst/>
          </a:prstGeom>
          <a:noFill/>
        </p:spPr>
      </p:pic>
      <p:sp>
        <p:nvSpPr>
          <p:cNvPr id="15" name="Text Box 5" hidden="0"/>
          <p:cNvSpPr txBox="1">
            <a:spLocks noChangeShapeType="1" noGrp="1"/>
          </p:cNvSpPr>
          <p:nvPr isPhoto="0" userDrawn="0"/>
        </p:nvSpPr>
        <p:spPr bwMode="auto">
          <a:xfrm>
            <a:off x="4324350" y="4664075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6</a:t>
            </a:r>
            <a:r>
              <a:rPr lang="ru-RU" sz="1800"/>
              <a:t>)</a:t>
            </a:r>
            <a:endParaRPr/>
          </a:p>
        </p:txBody>
      </p:sp>
      <p:sp>
        <p:nvSpPr>
          <p:cNvPr id="16" name="Text Box 5" hidden="0"/>
          <p:cNvSpPr txBox="1">
            <a:spLocks noChangeShapeType="1" noGrp="1"/>
          </p:cNvSpPr>
          <p:nvPr isPhoto="0" userDrawn="0"/>
        </p:nvSpPr>
        <p:spPr bwMode="auto">
          <a:xfrm>
            <a:off x="4324350" y="5426075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7</a:t>
            </a:r>
            <a:r>
              <a:rPr lang="ru-RU" sz="1800"/>
              <a:t>)</a:t>
            </a:r>
            <a:endParaRPr/>
          </a:p>
        </p:txBody>
      </p:sp>
      <p:sp>
        <p:nvSpPr>
          <p:cNvPr id="17" name="Text Box 5" hidden="0"/>
          <p:cNvSpPr txBox="1">
            <a:spLocks noChangeShapeType="1" noGrp="1"/>
          </p:cNvSpPr>
          <p:nvPr isPhoto="0" userDrawn="0"/>
        </p:nvSpPr>
        <p:spPr bwMode="auto">
          <a:xfrm>
            <a:off x="4324350" y="6245225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8</a:t>
            </a:r>
            <a:r>
              <a:rPr lang="ru-RU" sz="1800"/>
              <a:t>)</a:t>
            </a:r>
            <a:endParaRPr/>
          </a:p>
        </p:txBody>
      </p:sp>
      <p:sp>
        <p:nvSpPr>
          <p:cNvPr id="18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19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93737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Постановка задачи </a:t>
            </a:r>
            <a:r>
              <a:rPr lang="ru-RU" sz="2000" b="1">
                <a:solidFill>
                  <a:srgbClr val="025EA1"/>
                </a:solidFill>
              </a:rPr>
              <a:t>дискретного </a:t>
            </a:r>
            <a:r>
              <a:rPr lang="ru-RU" sz="2000" b="1">
                <a:solidFill>
                  <a:srgbClr val="025EA1"/>
                </a:solidFill>
              </a:rPr>
              <a:t>синтеза </a:t>
            </a:r>
            <a:r>
              <a:rPr lang="ru-RU" sz="2000" b="1">
                <a:solidFill>
                  <a:srgbClr val="025EA1"/>
                </a:solidFill>
              </a:rPr>
              <a:t>ЦФК и ЦКД</a:t>
            </a:r>
            <a:endParaRPr/>
          </a:p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 целочисленными коэффициентами</a:t>
            </a:r>
            <a:endParaRPr/>
          </a:p>
        </p:txBody>
      </p:sp>
      <p:sp>
        <p:nvSpPr>
          <p:cNvPr id="20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21" name="Объект 28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476250" y="4608512"/>
            <a:ext cx="3638550" cy="490536"/>
          </a:xfrm>
          <a:prstGeom prst="rect">
            <a:avLst/>
          </a:prstGeom>
          <a:noFill/>
        </p:spPr>
      </p:pic>
      <p:sp>
        <p:nvSpPr>
          <p:cNvPr id="22" name="Text Box 5" hidden="0"/>
          <p:cNvSpPr txBox="1">
            <a:spLocks noChangeShapeType="1" noGrp="1"/>
          </p:cNvSpPr>
          <p:nvPr isPhoto="0" userDrawn="0"/>
        </p:nvSpPr>
        <p:spPr bwMode="auto">
          <a:xfrm>
            <a:off x="4324350" y="3827462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5</a:t>
            </a:r>
            <a:r>
              <a:rPr lang="ru-RU" sz="1800"/>
              <a:t>)</a:t>
            </a:r>
            <a:endParaRPr/>
          </a:p>
        </p:txBody>
      </p:sp>
      <p:pic>
        <p:nvPicPr>
          <p:cNvPr id="23" name="Object 15" hidden="0"/>
          <p:cNvPicPr>
            <a:picLocks noChangeAspect="1" noGrp="1"/>
          </p:cNvPicPr>
          <p:nvPr isPhoto="0" userDrawn="0"/>
        </p:nvPicPr>
        <p:blipFill>
          <a:blip r:embed="rId9"/>
          <a:stretch/>
        </p:blipFill>
        <p:spPr bwMode="auto">
          <a:xfrm>
            <a:off x="325437" y="3619500"/>
            <a:ext cx="3998912" cy="85248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205844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609600" y="723900"/>
            <a:ext cx="3810000" cy="2857500"/>
          </a:xfrm>
          <a:prstGeom prst="rect">
            <a:avLst/>
          </a:prstGeom>
          <a:noFill/>
        </p:spPr>
      </p:pic>
      <p:sp>
        <p:nvSpPr>
          <p:cNvPr id="5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корректора фазовых искажений видеотракта</a:t>
            </a:r>
            <a:endParaRPr/>
          </a:p>
        </p:txBody>
      </p:sp>
      <p:sp>
        <p:nvSpPr>
          <p:cNvPr id="7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8" name="Object 6" hidden="0"/>
          <p:cNvPicPr>
            <a:picLocks noChangeAspect="1" noGrp="1"/>
          </p:cNvPicPr>
          <p:nvPr isPhoto="0" userDrawn="0"/>
        </p:nvPicPr>
        <p:blipFill>
          <a:blip r:embed="rId3"/>
          <a:srcRect l="7671" t="0" r="8397" b="41595"/>
          <a:stretch/>
        </p:blipFill>
        <p:spPr bwMode="auto">
          <a:xfrm>
            <a:off x="474662" y="3451225"/>
            <a:ext cx="4191000" cy="688975"/>
          </a:xfrm>
          <a:prstGeom prst="rect">
            <a:avLst/>
          </a:prstGeom>
          <a:noFill/>
        </p:spPr>
      </p:pic>
      <p:pic>
        <p:nvPicPr>
          <p:cNvPr id="9" name="Object 8" hidden="0"/>
          <p:cNvPicPr>
            <a:picLocks noChangeAspect="1" noGrp="1"/>
          </p:cNvPicPr>
          <p:nvPr isPhoto="0" userDrawn="0"/>
        </p:nvPicPr>
        <p:blipFill>
          <a:blip r:embed="rId4"/>
          <a:srcRect l="32656" t="0" r="0" b="0"/>
          <a:stretch/>
        </p:blipFill>
        <p:spPr bwMode="auto">
          <a:xfrm>
            <a:off x="1206500" y="4819650"/>
            <a:ext cx="2513012" cy="517525"/>
          </a:xfrm>
          <a:prstGeom prst="rect">
            <a:avLst/>
          </a:prstGeom>
          <a:noFill/>
        </p:spPr>
      </p:pic>
      <p:pic>
        <p:nvPicPr>
          <p:cNvPr id="10" name="Object 12" hidden="0"/>
          <p:cNvPicPr>
            <a:picLocks noChangeAspect="1" noGrp="1"/>
          </p:cNvPicPr>
          <p:nvPr isPhoto="0" userDrawn="0"/>
        </p:nvPicPr>
        <p:blipFill>
          <a:blip r:embed="rId5"/>
          <a:srcRect l="12345" t="0" r="0" b="0"/>
          <a:stretch/>
        </p:blipFill>
        <p:spPr bwMode="auto">
          <a:xfrm>
            <a:off x="1187450" y="5505450"/>
            <a:ext cx="2763837" cy="514350"/>
          </a:xfrm>
          <a:prstGeom prst="rect">
            <a:avLst/>
          </a:prstGeom>
          <a:noFill/>
        </p:spPr>
      </p:pic>
      <p:sp>
        <p:nvSpPr>
          <p:cNvPr id="11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23824" y="5505449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4</a:t>
            </a:r>
            <a:r>
              <a:rPr lang="ru-RU" sz="1800"/>
              <a:t>)</a:t>
            </a:r>
            <a:endParaRPr/>
          </a:p>
        </p:txBody>
      </p:sp>
      <p:sp>
        <p:nvSpPr>
          <p:cNvPr id="12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23824" y="4886324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3</a:t>
            </a:r>
            <a:r>
              <a:rPr lang="ru-RU" sz="1800"/>
              <a:t>)</a:t>
            </a:r>
            <a:endParaRPr/>
          </a:p>
        </p:txBody>
      </p:sp>
      <p:sp>
        <p:nvSpPr>
          <p:cNvPr id="13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23824" y="4318794"/>
            <a:ext cx="517560" cy="36579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2</a:t>
            </a:r>
            <a:r>
              <a:rPr lang="ru-RU" sz="1800"/>
              <a:t>)</a:t>
            </a:r>
            <a:endParaRPr/>
          </a:p>
        </p:txBody>
      </p:sp>
      <p:sp>
        <p:nvSpPr>
          <p:cNvPr id="14" name="Rectangle 10" hidden="0"/>
          <p:cNvSpPr>
            <a:spLocks noChangeShapeType="1" noGrp="1"/>
          </p:cNvSpPr>
          <p:nvPr isPhoto="0" userDrawn="0"/>
        </p:nvSpPr>
        <p:spPr bwMode="auto">
          <a:xfrm flipH="0" flipV="0">
            <a:off x="5183898" y="3548062"/>
            <a:ext cx="4043808" cy="3232445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1.  Полоса пропускания 0 - 400 Гц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2.  Погрешность реализации требуемой ФЧХ :  5°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3.  </a:t>
            </a:r>
            <a:r>
              <a:rPr lang="ru-RU" sz="1600">
                <a:latin typeface="Arial"/>
                <a:ea typeface="Arial"/>
                <a:cs typeface="Arial"/>
              </a:rPr>
              <a:t>Контроль устойчивости  по </a:t>
            </a:r>
            <a:r>
              <a:rPr lang="ru-RU" sz="1600">
                <a:latin typeface="Arial"/>
                <a:ea typeface="Arial"/>
                <a:cs typeface="Arial"/>
              </a:rPr>
              <a:t>полю-сам</a:t>
            </a:r>
            <a:r>
              <a:rPr lang="en-US" sz="1600">
                <a:latin typeface="Arial"/>
                <a:ea typeface="Arial"/>
                <a:cs typeface="Arial"/>
              </a:rPr>
              <a:t>  </a:t>
            </a:r>
            <a:r>
              <a:rPr lang="ru-RU" sz="1600">
                <a:latin typeface="Arial"/>
                <a:ea typeface="Arial"/>
                <a:cs typeface="Arial"/>
              </a:rPr>
              <a:t> коэффициента  передачи  с  радиусами  не выше 0,95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4.  Длина  слова  коэффициентов фильтра  Wk= </a:t>
            </a:r>
            <a:r>
              <a:rPr lang="en-US" sz="1600" b="1">
                <a:latin typeface="Arial"/>
                <a:ea typeface="Arial"/>
                <a:cs typeface="Arial"/>
              </a:rPr>
              <a:t>8</a:t>
            </a:r>
            <a:r>
              <a:rPr lang="ru-RU" sz="1600">
                <a:latin typeface="Arial"/>
                <a:ea typeface="Arial"/>
                <a:cs typeface="Arial"/>
              </a:rPr>
              <a:t> бит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5.  Порядок фазового фильтра  N= 4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6.  Частота дискретизации fs= 2 кГц</a:t>
            </a:r>
            <a:endParaRPr sz="1600">
              <a:latin typeface="Arial"/>
              <a:ea typeface="Arial"/>
              <a:cs typeface="Arial"/>
            </a:endParaRPr>
          </a:p>
        </p:txBody>
      </p:sp>
      <p:pic>
        <p:nvPicPr>
          <p:cNvPr id="15" name="Image 205838" hidden="0"/>
          <p:cNvPicPr>
            <a:picLocks noChangeAspect="1" noGrp="1"/>
          </p:cNvPicPr>
          <p:nvPr isPhoto="0" userDrawn="0"/>
        </p:nvPicPr>
        <p:blipFill>
          <a:blip r:embed="rId6"/>
          <a:srcRect l="5382" t="0" r="0" b="0"/>
          <a:stretch/>
        </p:blipFill>
        <p:spPr bwMode="auto">
          <a:xfrm>
            <a:off x="573087" y="4260850"/>
            <a:ext cx="4044950" cy="482600"/>
          </a:xfrm>
          <a:prstGeom prst="rect">
            <a:avLst/>
          </a:prstGeom>
          <a:noFill/>
        </p:spPr>
      </p:pic>
      <p:sp>
        <p:nvSpPr>
          <p:cNvPr id="16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14300" y="3695700"/>
            <a:ext cx="517525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(1)</a:t>
            </a:r>
            <a:endParaRPr/>
          </a:p>
        </p:txBody>
      </p:sp>
      <p:sp>
        <p:nvSpPr>
          <p:cNvPr id="17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23824" y="6191249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5</a:t>
            </a:r>
            <a:r>
              <a:rPr lang="ru-RU" sz="1800"/>
              <a:t>)</a:t>
            </a:r>
            <a:endParaRPr/>
          </a:p>
        </p:txBody>
      </p:sp>
      <p:pic>
        <p:nvPicPr>
          <p:cNvPr id="18" name="Image 205843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4610100" y="723900"/>
            <a:ext cx="3886200" cy="2914650"/>
          </a:xfrm>
          <a:prstGeom prst="rect">
            <a:avLst/>
          </a:prstGeom>
          <a:noFill/>
        </p:spPr>
      </p:pic>
      <p:pic>
        <p:nvPicPr>
          <p:cNvPr id="19" name="Object 15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515143" y="5967411"/>
            <a:ext cx="3998912" cy="85248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корректора фазовых искажений видеотракта</a:t>
            </a:r>
            <a:endParaRPr/>
          </a:p>
        </p:txBody>
      </p:sp>
      <p:sp>
        <p:nvSpPr>
          <p:cNvPr id="6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7" name="Image 206866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1219200" y="5181600"/>
            <a:ext cx="6553200" cy="1676400"/>
          </a:xfrm>
          <a:prstGeom prst="rect">
            <a:avLst/>
          </a:prstGeom>
          <a:noFill/>
        </p:spPr>
      </p:pic>
      <p:pic>
        <p:nvPicPr>
          <p:cNvPr id="8" name="Image 206867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76200" y="742950"/>
            <a:ext cx="2990850" cy="2238375"/>
          </a:xfrm>
          <a:prstGeom prst="rect">
            <a:avLst/>
          </a:prstGeom>
          <a:noFill/>
        </p:spPr>
      </p:pic>
      <p:pic>
        <p:nvPicPr>
          <p:cNvPr id="9" name="Image 206869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2895600" y="733424"/>
            <a:ext cx="2990850" cy="2238375"/>
          </a:xfrm>
          <a:prstGeom prst="rect">
            <a:avLst/>
          </a:prstGeom>
          <a:noFill/>
        </p:spPr>
      </p:pic>
      <p:pic>
        <p:nvPicPr>
          <p:cNvPr id="10" name="Image 206871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5619750" y="895350"/>
            <a:ext cx="3448050" cy="2057400"/>
          </a:xfrm>
          <a:prstGeom prst="rect">
            <a:avLst/>
          </a:prstGeom>
          <a:noFill/>
        </p:spPr>
      </p:pic>
      <p:pic>
        <p:nvPicPr>
          <p:cNvPr id="11" name="Image 206875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76200" y="2905125"/>
            <a:ext cx="2990850" cy="2238375"/>
          </a:xfrm>
          <a:prstGeom prst="rect">
            <a:avLst/>
          </a:prstGeom>
          <a:noFill/>
        </p:spPr>
      </p:pic>
      <p:pic>
        <p:nvPicPr>
          <p:cNvPr id="12" name="Image 206877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2876550" y="2933699"/>
            <a:ext cx="2990850" cy="2238375"/>
          </a:xfrm>
          <a:prstGeom prst="rect">
            <a:avLst/>
          </a:prstGeom>
          <a:noFill/>
        </p:spPr>
      </p:pic>
      <p:pic>
        <p:nvPicPr>
          <p:cNvPr id="13" name="Image 206879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5867399" y="2933699"/>
            <a:ext cx="3124200" cy="22383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корректора фазовых искажений радиотракта</a:t>
            </a:r>
            <a:endParaRPr/>
          </a:p>
        </p:txBody>
      </p:sp>
      <p:sp>
        <p:nvSpPr>
          <p:cNvPr id="6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7" name="Object 6" hidden="0"/>
          <p:cNvPicPr>
            <a:picLocks noChangeAspect="1" noGrp="1"/>
          </p:cNvPicPr>
          <p:nvPr isPhoto="0" userDrawn="0"/>
        </p:nvPicPr>
        <p:blipFill>
          <a:blip r:embed="rId2"/>
          <a:srcRect l="7671" t="0" r="8397" b="41595"/>
          <a:stretch/>
        </p:blipFill>
        <p:spPr bwMode="auto">
          <a:xfrm>
            <a:off x="485775" y="3451225"/>
            <a:ext cx="4168774" cy="688975"/>
          </a:xfrm>
          <a:prstGeom prst="rect">
            <a:avLst/>
          </a:prstGeom>
          <a:noFill/>
        </p:spPr>
      </p:pic>
      <p:pic>
        <p:nvPicPr>
          <p:cNvPr id="8" name="Object 8" hidden="0"/>
          <p:cNvPicPr>
            <a:picLocks noChangeAspect="1" noGrp="1"/>
          </p:cNvPicPr>
          <p:nvPr isPhoto="0" userDrawn="0"/>
        </p:nvPicPr>
        <p:blipFill>
          <a:blip r:embed="rId3"/>
          <a:srcRect l="32656" t="0" r="0" b="0"/>
          <a:stretch/>
        </p:blipFill>
        <p:spPr bwMode="auto">
          <a:xfrm>
            <a:off x="631824" y="4810917"/>
            <a:ext cx="2513012" cy="517525"/>
          </a:xfrm>
          <a:prstGeom prst="rect">
            <a:avLst/>
          </a:prstGeom>
          <a:noFill/>
        </p:spPr>
      </p:pic>
      <p:pic>
        <p:nvPicPr>
          <p:cNvPr id="9" name="Object 12" hidden="0"/>
          <p:cNvPicPr>
            <a:picLocks noChangeAspect="1" noGrp="1"/>
          </p:cNvPicPr>
          <p:nvPr isPhoto="0" userDrawn="0"/>
        </p:nvPicPr>
        <p:blipFill>
          <a:blip r:embed="rId4"/>
          <a:srcRect l="12345" t="0" r="0" b="0"/>
          <a:stretch/>
        </p:blipFill>
        <p:spPr bwMode="auto">
          <a:xfrm>
            <a:off x="880712" y="5505449"/>
            <a:ext cx="2763837" cy="514350"/>
          </a:xfrm>
          <a:prstGeom prst="rect">
            <a:avLst/>
          </a:prstGeom>
          <a:noFill/>
        </p:spPr>
      </p:pic>
      <p:sp>
        <p:nvSpPr>
          <p:cNvPr id="10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84137" y="5578474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4</a:t>
            </a:r>
            <a:r>
              <a:rPr lang="ru-RU" sz="1800"/>
              <a:t>)</a:t>
            </a:r>
            <a:endParaRPr/>
          </a:p>
        </p:txBody>
      </p:sp>
      <p:sp>
        <p:nvSpPr>
          <p:cNvPr id="11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84137" y="4895849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3</a:t>
            </a:r>
            <a:r>
              <a:rPr lang="ru-RU" sz="1800"/>
              <a:t>)</a:t>
            </a:r>
            <a:endParaRPr/>
          </a:p>
        </p:txBody>
      </p:sp>
      <p:sp>
        <p:nvSpPr>
          <p:cNvPr id="12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92075" y="4305300"/>
            <a:ext cx="517525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2</a:t>
            </a:r>
            <a:r>
              <a:rPr lang="ru-RU" sz="1800"/>
              <a:t>)</a:t>
            </a:r>
            <a:endParaRPr/>
          </a:p>
        </p:txBody>
      </p:sp>
      <p:sp>
        <p:nvSpPr>
          <p:cNvPr id="13" name="Rectangle 10" hidden="0"/>
          <p:cNvSpPr>
            <a:spLocks noChangeShapeType="1" noGrp="1"/>
          </p:cNvSpPr>
          <p:nvPr isPhoto="0" userDrawn="0"/>
        </p:nvSpPr>
        <p:spPr bwMode="auto">
          <a:xfrm>
            <a:off x="4895850" y="3529012"/>
            <a:ext cx="3976687" cy="3081337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spcBef>
                <a:spcPts val="0"/>
              </a:spcBef>
              <a:buFontTx/>
              <a:buChar char="•"/>
              <a:defRPr/>
            </a:pP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ru-RU" sz="1800">
                <a:latin typeface="Calibri"/>
              </a:rPr>
              <a:t>1.  Полоса фазовой коррекции              490 - 510 Гц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ru-RU" sz="1800">
                <a:latin typeface="Calibri"/>
              </a:rPr>
              <a:t>2.  Погрешность реализации ФЧХ :  5°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ru-RU" sz="1800">
                <a:latin typeface="Calibri"/>
              </a:rPr>
              <a:t>3.  </a:t>
            </a:r>
            <a:r>
              <a:rPr lang="ru-RU" sz="1800">
                <a:latin typeface="Calibri"/>
              </a:rPr>
              <a:t>Контроль устойчивости  по </a:t>
            </a:r>
            <a:r>
              <a:rPr lang="ru-RU" sz="1800">
                <a:latin typeface="Calibri"/>
              </a:rPr>
              <a:t>полю-сам</a:t>
            </a:r>
            <a:r>
              <a:rPr lang="en-US" sz="1800">
                <a:latin typeface="Calibri"/>
              </a:rPr>
              <a:t>  </a:t>
            </a:r>
            <a:r>
              <a:rPr lang="ru-RU" sz="1800">
                <a:latin typeface="Calibri"/>
              </a:rPr>
              <a:t> коэффициента  передачи  с  радиусами  не выше 0,95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ru-RU" sz="1800">
                <a:latin typeface="Calibri"/>
              </a:rPr>
              <a:t>4.  Длина  слова  коэффициентов фазового фильтра  Wk= </a:t>
            </a:r>
            <a:r>
              <a:rPr lang="en-US" sz="1800" b="1">
                <a:latin typeface="Calibri"/>
              </a:rPr>
              <a:t>8</a:t>
            </a:r>
            <a:r>
              <a:rPr lang="ru-RU" sz="1800">
                <a:latin typeface="Calibri"/>
              </a:rPr>
              <a:t> бит</a:t>
            </a:r>
            <a:endParaRPr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ru-RU" sz="1800">
                <a:latin typeface="Calibri"/>
              </a:rPr>
              <a:t>5.  Порядок фазового фильтра  N= 8</a:t>
            </a:r>
            <a:endParaRPr lang="en-US" sz="1800"/>
          </a:p>
          <a:p>
            <a:pPr marL="342900" lvl="0" indent="-68580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ru-RU" sz="1800">
                <a:latin typeface="Calibri"/>
              </a:rPr>
              <a:t>6.  Частота дискретизации fs= 2 кГц</a:t>
            </a:r>
            <a:endParaRPr/>
          </a:p>
        </p:txBody>
      </p:sp>
      <p:pic>
        <p:nvPicPr>
          <p:cNvPr id="14" name="Image 208908" hidden="0"/>
          <p:cNvPicPr>
            <a:picLocks noChangeAspect="1" noGrp="1"/>
          </p:cNvPicPr>
          <p:nvPr isPhoto="0" userDrawn="0"/>
        </p:nvPicPr>
        <p:blipFill>
          <a:blip r:embed="rId5"/>
          <a:srcRect l="5382" t="0" r="0" b="0"/>
          <a:stretch/>
        </p:blipFill>
        <p:spPr bwMode="auto">
          <a:xfrm>
            <a:off x="573087" y="4260850"/>
            <a:ext cx="4044950" cy="482600"/>
          </a:xfrm>
          <a:prstGeom prst="rect">
            <a:avLst/>
          </a:prstGeom>
          <a:noFill/>
        </p:spPr>
      </p:pic>
      <p:sp>
        <p:nvSpPr>
          <p:cNvPr id="15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14300" y="3695700"/>
            <a:ext cx="517525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(1)</a:t>
            </a:r>
            <a:endParaRPr/>
          </a:p>
        </p:txBody>
      </p:sp>
      <p:sp>
        <p:nvSpPr>
          <p:cNvPr id="16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95250" y="6191250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5</a:t>
            </a:r>
            <a:r>
              <a:rPr lang="ru-RU" sz="1800"/>
              <a:t>)</a:t>
            </a:r>
            <a:endParaRPr/>
          </a:p>
        </p:txBody>
      </p:sp>
      <p:pic>
        <p:nvPicPr>
          <p:cNvPr id="17" name="Object 15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382587" y="5967412"/>
            <a:ext cx="3998912" cy="852487"/>
          </a:xfrm>
          <a:prstGeom prst="rect">
            <a:avLst/>
          </a:prstGeom>
          <a:noFill/>
        </p:spPr>
      </p:pic>
      <p:pic>
        <p:nvPicPr>
          <p:cNvPr id="18" name="Image 208914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381000" y="800100"/>
            <a:ext cx="4419600" cy="2881312"/>
          </a:xfrm>
          <a:prstGeom prst="rect">
            <a:avLst/>
          </a:prstGeom>
          <a:noFill/>
        </p:spPr>
      </p:pic>
      <p:pic>
        <p:nvPicPr>
          <p:cNvPr id="19" name="Image 208916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4648200" y="800100"/>
            <a:ext cx="4267200" cy="28813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корректора фазовых искажений радиотракта</a:t>
            </a:r>
            <a:endParaRPr/>
          </a:p>
        </p:txBody>
      </p:sp>
      <p:sp>
        <p:nvSpPr>
          <p:cNvPr id="6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7" name="Image 207886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76200" y="2857500"/>
            <a:ext cx="2990850" cy="2238375"/>
          </a:xfrm>
          <a:prstGeom prst="rect">
            <a:avLst/>
          </a:prstGeom>
          <a:noFill/>
        </p:spPr>
      </p:pic>
      <p:pic>
        <p:nvPicPr>
          <p:cNvPr id="8" name="Image 207888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3076574" y="2857500"/>
            <a:ext cx="2990850" cy="2238375"/>
          </a:xfrm>
          <a:prstGeom prst="rect">
            <a:avLst/>
          </a:prstGeom>
          <a:noFill/>
        </p:spPr>
      </p:pic>
      <p:pic>
        <p:nvPicPr>
          <p:cNvPr id="9" name="Image 207890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6019800" y="2895600"/>
            <a:ext cx="3048000" cy="2190750"/>
          </a:xfrm>
          <a:prstGeom prst="rect">
            <a:avLst/>
          </a:prstGeom>
          <a:noFill/>
        </p:spPr>
      </p:pic>
      <p:pic>
        <p:nvPicPr>
          <p:cNvPr id="10" name="Image 207892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1447800" y="5029200"/>
            <a:ext cx="6172200" cy="1828800"/>
          </a:xfrm>
          <a:prstGeom prst="rect">
            <a:avLst/>
          </a:prstGeom>
          <a:noFill/>
        </p:spPr>
      </p:pic>
      <p:pic>
        <p:nvPicPr>
          <p:cNvPr id="11" name="Image 207893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76200" y="733424"/>
            <a:ext cx="2990850" cy="2238375"/>
          </a:xfrm>
          <a:prstGeom prst="rect">
            <a:avLst/>
          </a:prstGeom>
          <a:noFill/>
        </p:spPr>
      </p:pic>
      <p:pic>
        <p:nvPicPr>
          <p:cNvPr id="12" name="Image 207895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2940050" y="742950"/>
            <a:ext cx="2763837" cy="2238375"/>
          </a:xfrm>
          <a:prstGeom prst="rect">
            <a:avLst/>
          </a:prstGeom>
          <a:noFill/>
        </p:spPr>
      </p:pic>
      <p:pic>
        <p:nvPicPr>
          <p:cNvPr id="13" name="Image 207897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5619750" y="1028700"/>
            <a:ext cx="3502025" cy="178593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Частотная дисперсии в узкой полосе канала связи</a:t>
            </a:r>
            <a:endParaRPr/>
          </a:p>
        </p:txBody>
      </p:sp>
      <p:pic>
        <p:nvPicPr>
          <p:cNvPr id="6" name="Image 178181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622431" y="930274"/>
            <a:ext cx="4265980" cy="2863580"/>
          </a:xfrm>
          <a:prstGeom prst="rect">
            <a:avLst/>
          </a:prstGeom>
          <a:noFill/>
        </p:spPr>
      </p:pic>
      <p:pic>
        <p:nvPicPr>
          <p:cNvPr id="7" name="Image 178182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111125" y="765175"/>
            <a:ext cx="4460875" cy="3048000"/>
          </a:xfrm>
          <a:prstGeom prst="rect">
            <a:avLst/>
          </a:prstGeom>
          <a:noFill/>
        </p:spPr>
      </p:pic>
      <p:pic>
        <p:nvPicPr>
          <p:cNvPr id="8" name="Image 178183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34925" y="3827462"/>
            <a:ext cx="4562475" cy="2914650"/>
          </a:xfrm>
          <a:prstGeom prst="rect">
            <a:avLst/>
          </a:prstGeom>
          <a:noFill/>
        </p:spPr>
      </p:pic>
      <p:pic>
        <p:nvPicPr>
          <p:cNvPr id="9" name="Image 178184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4611156" y="3971440"/>
            <a:ext cx="4357975" cy="2804008"/>
          </a:xfrm>
          <a:prstGeom prst="rect">
            <a:avLst/>
          </a:prstGeom>
          <a:noFill/>
        </p:spPr>
      </p:pic>
      <p:sp>
        <p:nvSpPr>
          <p:cNvPr id="10" name="Shape 178185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1" name="Shape 178186" hidden="0"/>
          <p:cNvSpPr txBox="1">
            <a:spLocks noChangeShapeType="1" noGrp="1"/>
          </p:cNvSpPr>
          <p:nvPr isPhoto="0" userDrawn="0"/>
        </p:nvSpPr>
        <p:spPr bwMode="auto">
          <a:xfrm>
            <a:off x="1079500" y="762000"/>
            <a:ext cx="3581400" cy="33655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>
                <a:ea typeface="Times New Roman"/>
              </a:rPr>
              <a:t>SMF 28</a:t>
            </a:r>
            <a:r>
              <a:rPr/>
              <a:t> </a:t>
            </a:r>
            <a:r>
              <a:rPr>
                <a:ea typeface="Times New Roman"/>
              </a:rPr>
              <a:t>(фирмы CORNING)</a:t>
            </a:r>
            <a:r>
              <a:rPr/>
              <a:t>, 50 км</a:t>
            </a:r>
            <a:r>
              <a:rPr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5" name="Image 185359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914400" y="800100"/>
            <a:ext cx="7462837" cy="2778125"/>
          </a:xfrm>
          <a:prstGeom prst="rect">
            <a:avLst/>
          </a:prstGeom>
          <a:noFill/>
        </p:spPr>
      </p:pic>
      <p:sp>
        <p:nvSpPr>
          <p:cNvPr id="6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7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компенсатора дисперсии</a:t>
            </a:r>
            <a:endParaRPr/>
          </a:p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на базе фазового (всепропускающего) БИХ-фильтра</a:t>
            </a:r>
            <a:endParaRPr/>
          </a:p>
        </p:txBody>
      </p:sp>
      <p:pic>
        <p:nvPicPr>
          <p:cNvPr id="8" name="Object 6" hidden="0"/>
          <p:cNvPicPr>
            <a:picLocks noChangeAspect="1" noGrp="1"/>
          </p:cNvPicPr>
          <p:nvPr isPhoto="0" userDrawn="0"/>
        </p:nvPicPr>
        <p:blipFill>
          <a:blip r:embed="rId3"/>
          <a:srcRect l="7671" t="0" r="8397" b="41595"/>
          <a:stretch/>
        </p:blipFill>
        <p:spPr bwMode="auto">
          <a:xfrm>
            <a:off x="474662" y="3451225"/>
            <a:ext cx="4191000" cy="688975"/>
          </a:xfrm>
          <a:prstGeom prst="rect">
            <a:avLst/>
          </a:prstGeom>
          <a:noFill/>
        </p:spPr>
      </p:pic>
      <p:pic>
        <p:nvPicPr>
          <p:cNvPr id="9" name="Object 8" hidden="0"/>
          <p:cNvPicPr>
            <a:picLocks noChangeAspect="1" noGrp="1"/>
          </p:cNvPicPr>
          <p:nvPr isPhoto="0" userDrawn="0"/>
        </p:nvPicPr>
        <p:blipFill>
          <a:blip r:embed="rId4"/>
          <a:srcRect l="32656" t="0" r="0" b="0"/>
          <a:stretch/>
        </p:blipFill>
        <p:spPr bwMode="auto">
          <a:xfrm>
            <a:off x="689889" y="4819649"/>
            <a:ext cx="2513012" cy="517525"/>
          </a:xfrm>
          <a:prstGeom prst="rect">
            <a:avLst/>
          </a:prstGeom>
          <a:noFill/>
        </p:spPr>
      </p:pic>
      <p:pic>
        <p:nvPicPr>
          <p:cNvPr id="10" name="Object 12" hidden="0"/>
          <p:cNvPicPr>
            <a:picLocks noChangeAspect="1" noGrp="1"/>
          </p:cNvPicPr>
          <p:nvPr isPhoto="0" userDrawn="0"/>
        </p:nvPicPr>
        <p:blipFill>
          <a:blip r:embed="rId5"/>
          <a:srcRect l="12345" t="0" r="0" b="0"/>
          <a:stretch/>
        </p:blipFill>
        <p:spPr bwMode="auto">
          <a:xfrm>
            <a:off x="745720" y="5505449"/>
            <a:ext cx="2646362" cy="514350"/>
          </a:xfrm>
          <a:prstGeom prst="rect">
            <a:avLst/>
          </a:prstGeom>
          <a:noFill/>
        </p:spPr>
      </p:pic>
      <p:sp>
        <p:nvSpPr>
          <p:cNvPr id="11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76199" y="5579268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4</a:t>
            </a:r>
            <a:r>
              <a:rPr lang="ru-RU" sz="1800"/>
              <a:t>)</a:t>
            </a:r>
            <a:endParaRPr/>
          </a:p>
        </p:txBody>
      </p:sp>
      <p:sp>
        <p:nvSpPr>
          <p:cNvPr id="12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76199" y="4895849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3</a:t>
            </a:r>
            <a:r>
              <a:rPr lang="ru-RU" sz="1800"/>
              <a:t>)</a:t>
            </a:r>
            <a:endParaRPr/>
          </a:p>
        </p:txBody>
      </p:sp>
      <p:sp>
        <p:nvSpPr>
          <p:cNvPr id="13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92075" y="4305300"/>
            <a:ext cx="517525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2</a:t>
            </a:r>
            <a:r>
              <a:rPr lang="ru-RU" sz="1800"/>
              <a:t>)</a:t>
            </a:r>
            <a:endParaRPr/>
          </a:p>
        </p:txBody>
      </p:sp>
      <p:sp>
        <p:nvSpPr>
          <p:cNvPr id="14" name="Rectangle 10" hidden="0"/>
          <p:cNvSpPr>
            <a:spLocks noChangeShapeType="1" noGrp="1"/>
          </p:cNvSpPr>
          <p:nvPr isPhoto="0" userDrawn="0"/>
        </p:nvSpPr>
        <p:spPr bwMode="auto">
          <a:xfrm>
            <a:off x="5091112" y="3578224"/>
            <a:ext cx="3976687" cy="3081337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1.  Центральная частота канала 500 Гц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2.  Линейность дисперсионной харак-  теристски  в  полосе  450-550 Гц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600">
                <a:latin typeface="Arial"/>
                <a:ea typeface="Arial"/>
                <a:cs typeface="Arial"/>
              </a:rPr>
              <a:t>3.  </a:t>
            </a:r>
            <a:r>
              <a:rPr lang="ru-RU" sz="1600">
                <a:latin typeface="Arial"/>
                <a:ea typeface="Arial"/>
                <a:cs typeface="Arial"/>
              </a:rPr>
              <a:t>Контроль устойчивости  по </a:t>
            </a:r>
            <a:r>
              <a:rPr lang="ru-RU" sz="1600">
                <a:latin typeface="Arial"/>
                <a:ea typeface="Arial"/>
                <a:cs typeface="Arial"/>
              </a:rPr>
              <a:t>полю-сам</a:t>
            </a:r>
            <a:r>
              <a:rPr lang="ru-RU" sz="1600">
                <a:latin typeface="Arial"/>
                <a:ea typeface="Arial"/>
                <a:cs typeface="Arial"/>
              </a:rPr>
              <a:t>  </a:t>
            </a:r>
            <a:r>
              <a:rPr lang="en-US" sz="1600">
                <a:latin typeface="Arial"/>
                <a:ea typeface="Arial"/>
                <a:cs typeface="Arial"/>
              </a:rPr>
              <a:t> коэффициента  передачи  с  радиусами  не выше 0,9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>
                <a:latin typeface="Arial"/>
                <a:ea typeface="Arial"/>
                <a:cs typeface="Arial"/>
              </a:rPr>
              <a:t>4.  Длина  слова  коэффициентов фильтра  Wk= </a:t>
            </a:r>
            <a:r>
              <a:rPr lang="ru-RU" sz="1600" b="1">
                <a:latin typeface="Arial"/>
                <a:ea typeface="Arial"/>
                <a:cs typeface="Arial"/>
              </a:rPr>
              <a:t>8</a:t>
            </a:r>
            <a:r>
              <a:rPr lang="en-US" sz="1600">
                <a:latin typeface="Arial"/>
                <a:ea typeface="Arial"/>
                <a:cs typeface="Arial"/>
              </a:rPr>
              <a:t> бит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>
                <a:latin typeface="Arial"/>
                <a:ea typeface="Arial"/>
                <a:cs typeface="Arial"/>
              </a:rPr>
              <a:t>5.  Порядок фазового фильтра  N= 4</a:t>
            </a:r>
            <a:endParaRPr sz="1600">
              <a:latin typeface="Arial"/>
              <a:ea typeface="Arial"/>
              <a:cs typeface="Arial"/>
            </a:endParaRPr>
          </a:p>
          <a:p>
            <a:pPr marL="342900" lvl="0" indent="-6858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>
                <a:latin typeface="Arial"/>
                <a:ea typeface="Arial"/>
                <a:cs typeface="Arial"/>
              </a:rPr>
              <a:t>6.  Частота дискретизации fs= 2 кГц</a:t>
            </a:r>
            <a:endParaRPr sz="1600">
              <a:latin typeface="Arial"/>
              <a:ea typeface="Arial"/>
              <a:cs typeface="Arial"/>
            </a:endParaRPr>
          </a:p>
        </p:txBody>
      </p:sp>
      <p:pic>
        <p:nvPicPr>
          <p:cNvPr id="15" name="Объект 28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609600" y="6194424"/>
            <a:ext cx="3594100" cy="454025"/>
          </a:xfrm>
          <a:prstGeom prst="rect">
            <a:avLst/>
          </a:prstGeom>
          <a:noFill/>
        </p:spPr>
      </p:pic>
      <p:pic>
        <p:nvPicPr>
          <p:cNvPr id="16" name="Image 185360" hidden="0"/>
          <p:cNvPicPr>
            <a:picLocks noChangeAspect="1" noGrp="1"/>
          </p:cNvPicPr>
          <p:nvPr isPhoto="0" userDrawn="0"/>
        </p:nvPicPr>
        <p:blipFill>
          <a:blip r:embed="rId7"/>
          <a:srcRect l="5382" t="0" r="0" b="0"/>
          <a:stretch/>
        </p:blipFill>
        <p:spPr bwMode="auto">
          <a:xfrm>
            <a:off x="539750" y="4260850"/>
            <a:ext cx="4111625" cy="482600"/>
          </a:xfrm>
          <a:prstGeom prst="rect">
            <a:avLst/>
          </a:prstGeom>
          <a:noFill/>
        </p:spPr>
      </p:pic>
      <p:sp>
        <p:nvSpPr>
          <p:cNvPr id="17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114300" y="3695700"/>
            <a:ext cx="517525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(1)</a:t>
            </a:r>
            <a:endParaRPr/>
          </a:p>
        </p:txBody>
      </p:sp>
      <p:sp>
        <p:nvSpPr>
          <p:cNvPr id="18" name="Text Box 4" hidden="0"/>
          <p:cNvSpPr txBox="1">
            <a:spLocks noChangeShapeType="1" noGrp="1"/>
          </p:cNvSpPr>
          <p:nvPr isPhoto="0" userDrawn="0"/>
        </p:nvSpPr>
        <p:spPr bwMode="auto">
          <a:xfrm>
            <a:off x="95250" y="6191250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5</a:t>
            </a:r>
            <a:r>
              <a:rPr lang="ru-RU" sz="1800"/>
              <a:t>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компенсатора с линейно возрастающей дисперсией</a:t>
            </a:r>
            <a:endParaRPr/>
          </a:p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на базе фазового БИХ-фильтра</a:t>
            </a:r>
            <a:endParaRPr/>
          </a:p>
        </p:txBody>
      </p:sp>
      <p:pic>
        <p:nvPicPr>
          <p:cNvPr id="7" name="Image 186374" hidden="0"/>
          <p:cNvPicPr>
            <a:picLocks noChangeAspect="1" noGrp="1"/>
          </p:cNvPicPr>
          <p:nvPr isPhoto="0" userDrawn="0"/>
        </p:nvPicPr>
        <p:blipFill>
          <a:blip r:embed="rId2"/>
          <a:srcRect l="0" t="3078" r="0" b="0"/>
          <a:stretch/>
        </p:blipFill>
        <p:spPr bwMode="auto">
          <a:xfrm>
            <a:off x="266700" y="781050"/>
            <a:ext cx="8534400" cy="5648325"/>
          </a:xfrm>
          <a:prstGeom prst="rect">
            <a:avLst/>
          </a:prstGeom>
          <a:noFill/>
        </p:spPr>
      </p:pic>
      <p:pic>
        <p:nvPicPr>
          <p:cNvPr id="8" name="Объект 28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2914650" y="6423025"/>
            <a:ext cx="3594100" cy="4540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Box 3" hidden="0"/>
          <p:cNvSpPr txBox="1">
            <a:spLocks noChangeShapeType="1" noGrp="1"/>
          </p:cNvSpPr>
          <p:nvPr isPhoto="0" userDrawn="0"/>
        </p:nvSpPr>
        <p:spPr bwMode="auto">
          <a:xfrm>
            <a:off x="476249" y="781049"/>
            <a:ext cx="8363489" cy="4517171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2200">
                <a:latin typeface="Arial"/>
              </a:rPr>
              <a:t>I. </a:t>
            </a:r>
            <a:r>
              <a:rPr lang="ru-RU" sz="2200" u="sng">
                <a:solidFill>
                  <a:srgbClr val="025EA1"/>
                </a:solidFill>
                <a:latin typeface="Arial"/>
              </a:rPr>
              <a:t>Селективная способность</a:t>
            </a:r>
            <a:r>
              <a:rPr lang="ru-RU" sz="2200">
                <a:solidFill>
                  <a:srgbClr val="025EA1"/>
                </a:solidFill>
                <a:latin typeface="Arial"/>
              </a:rPr>
              <a:t> </a:t>
            </a:r>
            <a:r>
              <a:rPr lang="ru-RU" sz="2200">
                <a:latin typeface="Arial"/>
              </a:rPr>
              <a:t>- обеспечение  совокупности  требуемых  характеристик в частотной области</a:t>
            </a:r>
            <a:r>
              <a:rPr lang="ru-RU" sz="2200">
                <a:latin typeface="Arial"/>
              </a:rPr>
              <a:t>.</a:t>
            </a:r>
            <a:endParaRPr sz="2200">
              <a:latin typeface="Arial"/>
            </a:endParaRPr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endParaRPr sz="2200">
              <a:latin typeface="Arial"/>
            </a:endParaRPr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II.  </a:t>
            </a:r>
            <a:r>
              <a:rPr lang="en-US" sz="2200" b="1" i="0" u="sng" strike="noStrike" cap="none" spc="0">
                <a:solidFill>
                  <a:srgbClr val="025EA1"/>
                </a:solidFill>
                <a:latin typeface="Arial"/>
                <a:ea typeface="Arial"/>
                <a:cs typeface="Arial"/>
              </a:rPr>
              <a:t>Частотная  дисперсия  сигнала</a:t>
            </a:r>
            <a:r>
              <a:rPr lang="ru-RU" sz="2200" b="1" i="0" u="none" strike="noStrike" cap="none" spc="0">
                <a:solidFill>
                  <a:srgbClr val="025EA1"/>
                </a:solidFill>
                <a:latin typeface="Arial"/>
                <a:ea typeface="Arial"/>
                <a:cs typeface="Arial"/>
              </a:rPr>
              <a:t> 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в  линейном  цифровом  фильтре</a:t>
            </a:r>
            <a:r>
              <a:rPr lang="ru-RU" sz="2200">
                <a:latin typeface="Arial"/>
              </a:rPr>
              <a:t>.</a:t>
            </a:r>
            <a:endParaRPr sz="2200">
              <a:latin typeface="Arial"/>
            </a:endParaRPr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endParaRPr sz="2200" b="1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III.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2200" b="1" i="0" u="sng" strike="noStrike" cap="none" spc="0">
                <a:solidFill>
                  <a:srgbClr val="025EA1"/>
                </a:solidFill>
                <a:latin typeface="Arial"/>
                <a:ea typeface="Arial"/>
                <a:cs typeface="Arial"/>
              </a:rPr>
              <a:t>Вычислительная сложность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-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обеспечение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минимального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времени расчёта отклика цифрового фильтра при работе в реальном времени</a:t>
            </a: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.</a:t>
            </a:r>
            <a:endParaRPr sz="2200" b="1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endParaRPr sz="2200"/>
          </a:p>
          <a:p>
            <a:pPr marL="342900" lvl="0"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22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IV. </a:t>
            </a:r>
            <a:r>
              <a:rPr lang="ru-RU" sz="2200" b="1" i="0" u="sng" strike="noStrike" cap="none" spc="0">
                <a:solidFill>
                  <a:srgbClr val="025EA1"/>
                </a:solidFill>
                <a:latin typeface="Arial"/>
                <a:ea typeface="Arial"/>
                <a:cs typeface="Arial"/>
              </a:rPr>
              <a:t>Динамический  диапазон  цифрового  фильтра.</a:t>
            </a:r>
            <a:endParaRPr sz="2200"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Показатели качества линейного цифрового фильтра</a:t>
            </a:r>
            <a:endParaRPr/>
          </a:p>
        </p:txBody>
      </p:sp>
      <p:sp>
        <p:nvSpPr>
          <p:cNvPr id="6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цифрового компенсатора с линейно возрастающей дисперсией </a:t>
            </a:r>
            <a:endParaRPr/>
          </a:p>
        </p:txBody>
      </p:sp>
      <p:pic>
        <p:nvPicPr>
          <p:cNvPr id="7" name="Image 195589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3048000" y="855662"/>
            <a:ext cx="2990850" cy="2058987"/>
          </a:xfrm>
          <a:prstGeom prst="rect">
            <a:avLst/>
          </a:prstGeom>
          <a:noFill/>
        </p:spPr>
      </p:pic>
      <p:pic>
        <p:nvPicPr>
          <p:cNvPr id="8" name="Image 195593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6057900" y="838200"/>
            <a:ext cx="3048000" cy="2114550"/>
          </a:xfrm>
          <a:prstGeom prst="rect">
            <a:avLst/>
          </a:prstGeom>
          <a:noFill/>
        </p:spPr>
      </p:pic>
      <p:pic>
        <p:nvPicPr>
          <p:cNvPr id="9" name="Image 195595" hidden="0"/>
          <p:cNvPicPr>
            <a:picLocks noChangeAspect="1" noGrp="1"/>
          </p:cNvPicPr>
          <p:nvPr isPhoto="0" userDrawn="0"/>
        </p:nvPicPr>
        <p:blipFill>
          <a:blip r:embed="rId4"/>
          <a:srcRect l="3456" t="0" r="5887" b="0"/>
          <a:stretch/>
        </p:blipFill>
        <p:spPr bwMode="auto">
          <a:xfrm>
            <a:off x="19050" y="2935286"/>
            <a:ext cx="3790949" cy="2589212"/>
          </a:xfrm>
          <a:prstGeom prst="rect">
            <a:avLst/>
          </a:prstGeom>
          <a:noFill/>
        </p:spPr>
      </p:pic>
      <p:pic>
        <p:nvPicPr>
          <p:cNvPr id="10" name="Image 195597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4011612" y="3162300"/>
            <a:ext cx="4827587" cy="2308225"/>
          </a:xfrm>
          <a:prstGeom prst="rect">
            <a:avLst/>
          </a:prstGeom>
          <a:noFill/>
        </p:spPr>
      </p:pic>
      <p:pic>
        <p:nvPicPr>
          <p:cNvPr id="11" name="Image 195599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-12713" y="5470524"/>
            <a:ext cx="6370975" cy="1374559"/>
          </a:xfrm>
          <a:prstGeom prst="rect">
            <a:avLst/>
          </a:prstGeom>
          <a:noFill/>
        </p:spPr>
      </p:pic>
      <p:pic>
        <p:nvPicPr>
          <p:cNvPr id="12" name="Image 195601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 flipH="0" flipV="0">
            <a:off x="6386641" y="5880597"/>
            <a:ext cx="2390516" cy="554413"/>
          </a:xfrm>
          <a:prstGeom prst="rect">
            <a:avLst/>
          </a:prstGeom>
          <a:noFill/>
        </p:spPr>
      </p:pic>
      <p:pic>
        <p:nvPicPr>
          <p:cNvPr id="13" name="Image 195602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9525" y="857250"/>
            <a:ext cx="2962275" cy="20558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цифрового компенсатора с линейно падающей дисперсией</a:t>
            </a:r>
            <a:endParaRPr/>
          </a:p>
        </p:txBody>
      </p:sp>
      <p:pic>
        <p:nvPicPr>
          <p:cNvPr id="7" name="Image 188434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058189" y="5488982"/>
            <a:ext cx="6256725" cy="1407763"/>
          </a:xfrm>
          <a:prstGeom prst="rect">
            <a:avLst/>
          </a:prstGeom>
          <a:noFill/>
        </p:spPr>
      </p:pic>
      <p:pic>
        <p:nvPicPr>
          <p:cNvPr id="8" name="Image 188435" hidden="0"/>
          <p:cNvPicPr>
            <a:picLocks noChangeAspect="1" noGrp="1"/>
          </p:cNvPicPr>
          <p:nvPr isPhoto="0" userDrawn="0"/>
        </p:nvPicPr>
        <p:blipFill>
          <a:blip r:embed="rId3"/>
          <a:srcRect l="2827" t="0" r="7313" b="0"/>
          <a:stretch/>
        </p:blipFill>
        <p:spPr bwMode="auto">
          <a:xfrm>
            <a:off x="-19050" y="2952750"/>
            <a:ext cx="3068637" cy="2535237"/>
          </a:xfrm>
          <a:prstGeom prst="rect">
            <a:avLst/>
          </a:prstGeom>
          <a:noFill/>
        </p:spPr>
      </p:pic>
      <p:pic>
        <p:nvPicPr>
          <p:cNvPr id="9" name="Image 188436" hidden="0"/>
          <p:cNvPicPr>
            <a:picLocks noChangeAspect="1" noGrp="1"/>
          </p:cNvPicPr>
          <p:nvPr isPhoto="0" userDrawn="0"/>
        </p:nvPicPr>
        <p:blipFill>
          <a:blip r:embed="rId4"/>
          <a:srcRect l="2653" t="4344" r="6981" b="0"/>
          <a:stretch/>
        </p:blipFill>
        <p:spPr bwMode="auto">
          <a:xfrm>
            <a:off x="2990850" y="3048000"/>
            <a:ext cx="3130550" cy="2459037"/>
          </a:xfrm>
          <a:prstGeom prst="rect">
            <a:avLst/>
          </a:prstGeom>
          <a:noFill/>
        </p:spPr>
      </p:pic>
      <p:pic>
        <p:nvPicPr>
          <p:cNvPr id="10" name="Image 188437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76200" y="815975"/>
            <a:ext cx="2971800" cy="2051050"/>
          </a:xfrm>
          <a:prstGeom prst="rect">
            <a:avLst/>
          </a:prstGeom>
          <a:noFill/>
        </p:spPr>
      </p:pic>
      <p:pic>
        <p:nvPicPr>
          <p:cNvPr id="11" name="Image 188438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3124200" y="838200"/>
            <a:ext cx="2971800" cy="2057400"/>
          </a:xfrm>
          <a:prstGeom prst="rect">
            <a:avLst/>
          </a:prstGeom>
          <a:noFill/>
        </p:spPr>
      </p:pic>
      <p:pic>
        <p:nvPicPr>
          <p:cNvPr id="12" name="Image 188439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6115050" y="838200"/>
            <a:ext cx="2971800" cy="2068512"/>
          </a:xfrm>
          <a:prstGeom prst="rect">
            <a:avLst/>
          </a:prstGeom>
          <a:noFill/>
        </p:spPr>
      </p:pic>
      <p:pic>
        <p:nvPicPr>
          <p:cNvPr id="13" name="Image 188440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6076950" y="3086100"/>
            <a:ext cx="3028950" cy="24161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Экспериментальное исследование фазовых корректоров</a:t>
            </a:r>
            <a:endParaRPr/>
          </a:p>
        </p:txBody>
      </p:sp>
      <p:sp>
        <p:nvSpPr>
          <p:cNvPr id="6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150578" hidden="0"/>
          <p:cNvSpPr>
            <a:spLocks noChangeShapeType="1" noGrp="1"/>
          </p:cNvSpPr>
          <p:nvPr isPhoto="0" userDrawn="0"/>
        </p:nvSpPr>
        <p:spPr bwMode="auto">
          <a:xfrm>
            <a:off x="3076574" y="230981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Shape 150580" hidden="0"/>
          <p:cNvSpPr>
            <a:spLocks noChangeShapeType="1" noGrp="1"/>
          </p:cNvSpPr>
          <p:nvPr isPhoto="0" userDrawn="0"/>
        </p:nvSpPr>
        <p:spPr bwMode="auto">
          <a:xfrm>
            <a:off x="3076574" y="230981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9" name="Shape 150582" hidden="0"/>
          <p:cNvSpPr>
            <a:spLocks noChangeShapeType="1" noGrp="1"/>
          </p:cNvSpPr>
          <p:nvPr isPhoto="0" userDrawn="0"/>
        </p:nvSpPr>
        <p:spPr bwMode="auto">
          <a:xfrm>
            <a:off x="3076574" y="230981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0" name="Shape 150584" hidden="0"/>
          <p:cNvSpPr>
            <a:spLocks noChangeShapeType="1" noGrp="1"/>
          </p:cNvSpPr>
          <p:nvPr isPhoto="0" userDrawn="0"/>
        </p:nvSpPr>
        <p:spPr bwMode="auto">
          <a:xfrm>
            <a:off x="3048000" y="2286000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1" name="Shape 150586" hidden="0"/>
          <p:cNvSpPr>
            <a:spLocks noChangeShapeType="1" noGrp="1"/>
          </p:cNvSpPr>
          <p:nvPr isPhoto="0" userDrawn="0"/>
        </p:nvSpPr>
        <p:spPr bwMode="auto">
          <a:xfrm flipH="0" flipV="0">
            <a:off x="82372" y="4798339"/>
            <a:ext cx="8846948" cy="703235"/>
          </a:xfrm>
          <a:prstGeom prst="rect">
            <a:avLst/>
          </a:prstGeom>
          <a:solidFill>
            <a:srgbClr val="FFFF99"/>
          </a:solidFill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noAutofit/>
          </a:bodyPr>
          <a:lstStyle/>
          <a:p>
            <a:pPr lvl="0">
              <a:defRPr/>
            </a:pPr>
            <a:r>
              <a:rPr lang="ru-RU" sz="2000">
                <a:latin typeface="Arial"/>
                <a:ea typeface="Arial"/>
                <a:cs typeface="Arial"/>
              </a:rPr>
              <a:t>Прохождение последовательности прямоугольных импульсов через исходный (слева) и скорректированный (справа) видеотракт </a:t>
            </a:r>
            <a:endParaRPr sz="2000">
              <a:latin typeface="Arial"/>
              <a:ea typeface="Arial"/>
              <a:cs typeface="Arial"/>
            </a:endParaRPr>
          </a:p>
        </p:txBody>
      </p:sp>
      <p:pic>
        <p:nvPicPr>
          <p:cNvPr id="12" name="Image 150590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228525" y="720724"/>
            <a:ext cx="4915473" cy="3686605"/>
          </a:xfrm>
          <a:prstGeom prst="rect">
            <a:avLst/>
          </a:prstGeom>
          <a:noFill/>
        </p:spPr>
      </p:pic>
      <p:pic>
        <p:nvPicPr>
          <p:cNvPr id="13" name="Image 150589" hidden="0"/>
          <p:cNvPicPr>
            <a:picLocks noChangeAspect="1" noGrp="1"/>
          </p:cNvPicPr>
          <p:nvPr isPhoto="0" userDrawn="0"/>
        </p:nvPicPr>
        <p:blipFill>
          <a:blip r:embed="rId3"/>
          <a:srcRect l="0" t="0" r="7974" b="0"/>
          <a:stretch/>
        </p:blipFill>
        <p:spPr bwMode="auto">
          <a:xfrm flipH="0" flipV="0">
            <a:off x="-161440" y="715962"/>
            <a:ext cx="4489703" cy="365907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Экспериментальное исследование фазовых корректоров</a:t>
            </a:r>
            <a:endParaRPr/>
          </a:p>
        </p:txBody>
      </p:sp>
      <p:sp>
        <p:nvSpPr>
          <p:cNvPr id="6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210949" hidden="0"/>
          <p:cNvSpPr>
            <a:spLocks noChangeShapeType="1" noGrp="1"/>
          </p:cNvSpPr>
          <p:nvPr isPhoto="0" userDrawn="0"/>
        </p:nvSpPr>
        <p:spPr bwMode="auto">
          <a:xfrm>
            <a:off x="3076574" y="230981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Shape 210951" hidden="0"/>
          <p:cNvSpPr>
            <a:spLocks noChangeShapeType="1" noGrp="1"/>
          </p:cNvSpPr>
          <p:nvPr isPhoto="0" userDrawn="0"/>
        </p:nvSpPr>
        <p:spPr bwMode="auto">
          <a:xfrm>
            <a:off x="3076574" y="230981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9" name="Shape 210953" hidden="0"/>
          <p:cNvSpPr>
            <a:spLocks noChangeShapeType="1" noGrp="1"/>
          </p:cNvSpPr>
          <p:nvPr isPhoto="0" userDrawn="0"/>
        </p:nvSpPr>
        <p:spPr bwMode="auto">
          <a:xfrm>
            <a:off x="3076574" y="230981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0" name="Shape 210955" hidden="0"/>
          <p:cNvSpPr>
            <a:spLocks noChangeShapeType="1" noGrp="1"/>
          </p:cNvSpPr>
          <p:nvPr isPhoto="0" userDrawn="0"/>
        </p:nvSpPr>
        <p:spPr bwMode="auto">
          <a:xfrm>
            <a:off x="3048000" y="2286000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1" name="Shape 210958" hidden="0"/>
          <p:cNvSpPr>
            <a:spLocks noChangeShapeType="1" noGrp="1"/>
          </p:cNvSpPr>
          <p:nvPr isPhoto="0" userDrawn="0"/>
        </p:nvSpPr>
        <p:spPr bwMode="auto">
          <a:xfrm>
            <a:off x="190499" y="5234552"/>
            <a:ext cx="8763000" cy="641350"/>
          </a:xfrm>
          <a:prstGeom prst="rect">
            <a:avLst/>
          </a:prstGeom>
          <a:solidFill>
            <a:srgbClr val="FFFF99"/>
          </a:solidFill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 lvl="0" algn="ctr">
              <a:defRPr/>
            </a:pPr>
            <a:r>
              <a:rPr lang="ru-RU" sz="1800">
                <a:ea typeface="Times New Roman"/>
              </a:rPr>
              <a:t>Измерение ФЧХ скорректированного видео (слева) и радио (справа) сигнальных трактов</a:t>
            </a:r>
            <a:endParaRPr/>
          </a:p>
        </p:txBody>
      </p:sp>
      <p:sp>
        <p:nvSpPr>
          <p:cNvPr id="12" name="Shape 210961" hidden="0"/>
          <p:cNvSpPr>
            <a:spLocks noChangeShapeType="1" noGrp="1"/>
          </p:cNvSpPr>
          <p:nvPr isPhoto="0" userDrawn="0"/>
        </p:nvSpPr>
        <p:spPr bwMode="auto">
          <a:xfrm>
            <a:off x="3119437" y="236696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3" name="Image 210960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5555" y="1354567"/>
            <a:ext cx="4572000" cy="3343275"/>
          </a:xfrm>
          <a:prstGeom prst="rect">
            <a:avLst/>
          </a:prstGeom>
          <a:noFill/>
        </p:spPr>
      </p:pic>
      <p:sp>
        <p:nvSpPr>
          <p:cNvPr id="14" name="Shape 210963" hidden="0"/>
          <p:cNvSpPr>
            <a:spLocks noChangeShapeType="1" noGrp="1"/>
          </p:cNvSpPr>
          <p:nvPr isPhoto="0" userDrawn="0"/>
        </p:nvSpPr>
        <p:spPr bwMode="auto">
          <a:xfrm>
            <a:off x="3119437" y="2366962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5" name="Shape 210965" hidden="0"/>
          <p:cNvSpPr>
            <a:spLocks noChangeShapeType="1" noGrp="1"/>
          </p:cNvSpPr>
          <p:nvPr isPhoto="0" userDrawn="0"/>
        </p:nvSpPr>
        <p:spPr bwMode="auto">
          <a:xfrm>
            <a:off x="3205162" y="2428875"/>
            <a:ext cx="9144000" cy="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6" name="Image 210964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4419599" y="1354567"/>
            <a:ext cx="4572000" cy="33448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Научная новизна</a:t>
            </a:r>
            <a:endParaRPr/>
          </a:p>
        </p:txBody>
      </p:sp>
      <p:sp>
        <p:nvSpPr>
          <p:cNvPr id="6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176136" hidden="0"/>
          <p:cNvSpPr txBox="1">
            <a:spLocks noChangeShapeType="1" noGrp="1"/>
          </p:cNvSpPr>
          <p:nvPr isPhoto="0" userDrawn="0"/>
        </p:nvSpPr>
        <p:spPr bwMode="auto">
          <a:xfrm>
            <a:off x="152399" y="600559"/>
            <a:ext cx="8839811" cy="6278915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 marL="0" marR="0" indent="360044" algn="l">
              <a:lnSpc>
                <a:spcPct val="100000"/>
              </a:lnSpc>
              <a:defRPr/>
            </a:pPr>
            <a:r>
              <a:rPr sz="1800" b="0">
                <a:latin typeface="Arial"/>
                <a:ea typeface="Arial"/>
                <a:cs typeface="Arial"/>
              </a:rPr>
              <a:t>- На основе всестороннего анализа систематических ошибок аналитических подходов к синтезу цифровых цепей коррекции фазовых искажений получена дискретная моде</a:t>
            </a:r>
            <a:r>
              <a:rPr sz="1800" b="0">
                <a:latin typeface="Arial"/>
                <a:ea typeface="Arial"/>
                <a:cs typeface="Arial"/>
              </a:rPr>
              <a:t>ль корректоров и компенсаторов дисперсии на основе цифровых фазовых фильтров, которая, в отличие от известных моделей, позволяет устранить ошибки аппроксимации требуемых характеристик и ошибки квантования параметров при практической реализации устройства; </a:t>
            </a:r>
            <a:endParaRPr sz="1800" b="0">
              <a:latin typeface="Arial"/>
              <a:ea typeface="Arial"/>
              <a:cs typeface="Arial"/>
            </a:endParaRPr>
          </a:p>
          <a:p>
            <a:pPr marL="0" marR="0" indent="360044" algn="l">
              <a:lnSpc>
                <a:spcPct val="100000"/>
              </a:lnSpc>
              <a:defRPr/>
            </a:pPr>
            <a:endParaRPr sz="1400" b="0">
              <a:latin typeface="Arial"/>
              <a:ea typeface="Arial"/>
              <a:cs typeface="Arial"/>
            </a:endParaRPr>
          </a:p>
          <a:p>
            <a:pPr marL="0" marR="0" indent="360044" algn="l">
              <a:lnSpc>
                <a:spcPct val="100000"/>
              </a:lnSpc>
              <a:defRPr/>
            </a:pPr>
            <a:r>
              <a:rPr sz="1800" b="0">
                <a:latin typeface="Arial"/>
                <a:ea typeface="Arial"/>
                <a:cs typeface="Arial"/>
              </a:rPr>
              <a:t>- Впервые предложена методика синтеза рекурсивных фазовых фильтров непосредственно на квантованном целочисленном параметрическом</a:t>
            </a:r>
            <a:r>
              <a:rPr sz="1800" b="0">
                <a:latin typeface="Arial"/>
                <a:ea typeface="Arial"/>
                <a:cs typeface="Arial"/>
              </a:rPr>
              <a:t> пространстве с использованием поисковых методов нелинейного математического программирования, позволяющих находить технические решения фазовых корректоров и компенсаторов частотной дисперсии с учётом совокупности требований к их частотным характеристикам;</a:t>
            </a:r>
            <a:endParaRPr sz="1800" b="0">
              <a:latin typeface="Arial"/>
              <a:ea typeface="Arial"/>
              <a:cs typeface="Arial"/>
            </a:endParaRPr>
          </a:p>
          <a:p>
            <a:pPr marL="0" marR="0" indent="360044" algn="l">
              <a:lnSpc>
                <a:spcPct val="100000"/>
              </a:lnSpc>
              <a:defRPr/>
            </a:pPr>
            <a:endParaRPr sz="1400" b="0">
              <a:latin typeface="Arial"/>
              <a:ea typeface="Arial"/>
              <a:cs typeface="Arial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defRPr/>
            </a:pPr>
            <a:r>
              <a:rPr sz="1800" b="0">
                <a:latin typeface="Arial"/>
                <a:ea typeface="Arial"/>
                <a:cs typeface="Arial"/>
              </a:rPr>
              <a:t>- Получены целочисленные решения как цифровых корректоров фазовых искажений сигнальных широкополосных (видеотрактов) и узкополосных (радиотрактов) трактов, так и компенсаторов линейно возрастающей и лин</a:t>
            </a:r>
            <a:r>
              <a:rPr sz="1800" b="0">
                <a:latin typeface="Arial"/>
                <a:ea typeface="Arial"/>
                <a:cs typeface="Arial"/>
              </a:rPr>
              <a:t>ейно падающей частотной дисперсии в линии связи. Их устойчивость и работоспособность, отсутствие ошибок квантования коэффициентов при их практической реализации, а также соответствие характеристик теоретическим расчетам было подтверждено экспериментально. </a:t>
            </a:r>
            <a:r>
              <a:rPr sz="1800" b="0">
                <a:latin typeface="Arial"/>
                <a:ea typeface="Arial"/>
                <a:cs typeface="Arial"/>
              </a:rPr>
              <a:t>В отличие от решений, полученных другими методами, они обладают высоким быстродействием и малой вносимой в сигнал задержкой</a:t>
            </a:r>
            <a:r>
              <a:rPr sz="1800" b="0">
                <a:latin typeface="Arial"/>
                <a:ea typeface="Arial"/>
                <a:cs typeface="Arial"/>
              </a:rPr>
              <a:t>;</a:t>
            </a:r>
            <a:endParaRPr sz="1800" b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Практическая значимость</a:t>
            </a:r>
            <a:endParaRPr/>
          </a:p>
        </p:txBody>
      </p:sp>
      <p:sp>
        <p:nvSpPr>
          <p:cNvPr id="6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211973" hidden="0"/>
          <p:cNvSpPr txBox="1">
            <a:spLocks noChangeShapeType="1" noGrp="1"/>
          </p:cNvSpPr>
          <p:nvPr isPhoto="0" userDrawn="0"/>
        </p:nvSpPr>
        <p:spPr bwMode="auto">
          <a:xfrm>
            <a:off x="152399" y="681279"/>
            <a:ext cx="8839667" cy="5882675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 marL="467994" marR="0" indent="-107949" algn="l">
              <a:lnSpc>
                <a:spcPct val="100000"/>
              </a:lnSpc>
              <a:defRPr/>
            </a:pPr>
            <a:r>
              <a:rPr sz="2000" b="0">
                <a:latin typeface="Arial"/>
                <a:ea typeface="Arial"/>
                <a:cs typeface="Arial"/>
              </a:rPr>
              <a:t>Предложенный метод синтеза позволяет получить решения с заданной конечной разрядностью коэффициентов, что </a:t>
            </a:r>
            <a:r>
              <a:rPr sz="2000" b="0">
                <a:latin typeface="Arial"/>
                <a:ea typeface="Arial"/>
                <a:cs typeface="Arial"/>
              </a:rPr>
              <a:t>позволяет избежать дополнительных операций округления или усечения при практической реализации, а это, в свою очередь,</a:t>
            </a:r>
            <a:r>
              <a:rPr sz="2000" b="0">
                <a:latin typeface="Arial"/>
                <a:ea typeface="Arial"/>
                <a:cs typeface="Arial"/>
              </a:rPr>
              <a:t> приводит к нулевой ошибке квантования при </a:t>
            </a:r>
            <a:r>
              <a:rPr sz="2000" b="0">
                <a:latin typeface="Arial"/>
                <a:ea typeface="Arial"/>
                <a:cs typeface="Arial"/>
              </a:rPr>
              <a:t>аппаратной </a:t>
            </a:r>
            <a:r>
              <a:rPr sz="2000" b="0">
                <a:latin typeface="Arial"/>
                <a:ea typeface="Arial"/>
                <a:cs typeface="Arial"/>
              </a:rPr>
              <a:t>реализации;</a:t>
            </a:r>
            <a:endParaRPr sz="2000" b="0">
              <a:latin typeface="Arial"/>
              <a:ea typeface="Arial"/>
              <a:cs typeface="Arial"/>
            </a:endParaRPr>
          </a:p>
          <a:p>
            <a:pPr marL="467994" marR="0" indent="-107949" algn="l">
              <a:lnSpc>
                <a:spcPct val="100000"/>
              </a:lnSpc>
              <a:defRPr/>
            </a:pPr>
            <a:endParaRPr sz="2000" b="0">
              <a:latin typeface="Arial"/>
              <a:ea typeface="Arial"/>
              <a:cs typeface="Arial"/>
            </a:endParaRPr>
          </a:p>
          <a:p>
            <a:pPr marL="467994" marR="0" indent="-107949" algn="l">
              <a:lnSpc>
                <a:spcPct val="100000"/>
              </a:lnSpc>
              <a:defRPr/>
            </a:pPr>
            <a:r>
              <a:rPr sz="2000" b="0">
                <a:latin typeface="Arial"/>
                <a:ea typeface="Arial"/>
                <a:cs typeface="Arial"/>
              </a:rPr>
              <a:t>Полученные в результате синтеза цифровые фазовые корректоры позволяют успешно компенсировать фазовые искажения как </a:t>
            </a:r>
            <a:r>
              <a:rPr sz="2000" b="0">
                <a:latin typeface="Arial"/>
                <a:ea typeface="Arial"/>
                <a:cs typeface="Arial"/>
              </a:rPr>
              <a:t>широкополосного </a:t>
            </a:r>
            <a:r>
              <a:rPr sz="2000" b="0">
                <a:latin typeface="Arial"/>
                <a:ea typeface="Arial"/>
                <a:cs typeface="Arial"/>
              </a:rPr>
              <a:t>видеотракта, так и </a:t>
            </a:r>
            <a:r>
              <a:rPr sz="2000" b="0">
                <a:latin typeface="Arial"/>
                <a:ea typeface="Arial"/>
                <a:cs typeface="Arial"/>
              </a:rPr>
              <a:t>узкополосного </a:t>
            </a:r>
            <a:r>
              <a:rPr sz="2000" b="0">
                <a:latin typeface="Arial"/>
                <a:ea typeface="Arial"/>
                <a:cs typeface="Arial"/>
              </a:rPr>
              <a:t>радиоканала.</a:t>
            </a:r>
            <a:endParaRPr sz="2000" b="0">
              <a:latin typeface="Arial"/>
              <a:ea typeface="Arial"/>
              <a:cs typeface="Arial"/>
            </a:endParaRPr>
          </a:p>
          <a:p>
            <a:pPr marL="467994" marR="0" indent="-107949" algn="l">
              <a:lnSpc>
                <a:spcPct val="100000"/>
              </a:lnSpc>
              <a:defRPr/>
            </a:pPr>
            <a:endParaRPr sz="2000" b="0">
              <a:latin typeface="Arial"/>
              <a:ea typeface="Arial"/>
              <a:cs typeface="Arial"/>
            </a:endParaRPr>
          </a:p>
          <a:p>
            <a:pPr marL="467994" marR="0" indent="-107949" algn="l">
              <a:lnSpc>
                <a:spcPct val="100000"/>
              </a:lnSpc>
              <a:defRPr/>
            </a:pPr>
            <a:r>
              <a:rPr sz="2000" b="0">
                <a:latin typeface="Arial"/>
                <a:ea typeface="Arial"/>
                <a:cs typeface="Arial"/>
              </a:rPr>
              <a:t>Разработанные алгоритмы требуют для их практической реализации относительно небольших вычислительных ресурсов, что позволяет использовать их в системах реального времени;</a:t>
            </a:r>
            <a:endParaRPr sz="2000" b="0">
              <a:latin typeface="Arial"/>
              <a:ea typeface="Arial"/>
              <a:cs typeface="Arial"/>
            </a:endParaRPr>
          </a:p>
          <a:p>
            <a:pPr marL="467994" marR="0" indent="-107949" algn="l">
              <a:lnSpc>
                <a:spcPct val="100000"/>
              </a:lnSpc>
              <a:defRPr/>
            </a:pPr>
            <a:endParaRPr sz="2000" b="0">
              <a:latin typeface="Arial"/>
              <a:ea typeface="Arial"/>
              <a:cs typeface="Arial"/>
            </a:endParaRPr>
          </a:p>
          <a:p>
            <a:pPr marL="467994" marR="0" indent="-107949" algn="l">
              <a:lnSpc>
                <a:spcPct val="100000"/>
              </a:lnSpc>
              <a:defRPr/>
            </a:pPr>
            <a:r>
              <a:rPr sz="2000" b="0">
                <a:latin typeface="Arial"/>
                <a:ea typeface="Arial"/>
                <a:cs typeface="Arial"/>
              </a:rPr>
              <a:t>Разработан</a:t>
            </a:r>
            <a:r>
              <a:rPr sz="2000" b="0">
                <a:latin typeface="Arial"/>
                <a:ea typeface="Arial"/>
                <a:cs typeface="Arial"/>
              </a:rPr>
              <a:t>ная универсальная методика и программа расчёта отклика рекурсивного фазового фильтра, позволяет провести оценку вычислительных затрат при программной реализации фазовых корректоров и компенсаторов на микропроцессорном контроллере или сигнальном процессоре.</a:t>
            </a:r>
            <a:endParaRPr sz="2000" b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 hidden="0"/>
          <p:cNvSpPr txBox="1">
            <a:spLocks noChangeShapeType="1" noGrp="1"/>
          </p:cNvSpPr>
          <p:nvPr isPhoto="0" userDrawn="0"/>
        </p:nvSpPr>
        <p:spPr bwMode="auto">
          <a:xfrm>
            <a:off x="214312" y="1008061"/>
            <a:ext cx="8715375" cy="5059362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304800" lvl="0">
              <a:defRPr/>
            </a:pPr>
            <a:r>
              <a:rPr lang="ru-RU" sz="2000" b="1" u="sng">
                <a:solidFill>
                  <a:srgbClr val="000000"/>
                </a:solidFill>
                <a:latin typeface="Times New Roman"/>
                <a:ea typeface="Times New Roman"/>
              </a:rPr>
              <a:t>4 статьи в журналах</a:t>
            </a:r>
            <a:r>
              <a:rPr lang="ru-RU" sz="2000" b="1" u="sng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000" b="1" u="sng">
                <a:solidFill>
                  <a:srgbClr val="000000"/>
                </a:solidFill>
                <a:latin typeface="Times New Roman"/>
                <a:ea typeface="Times New Roman"/>
              </a:rPr>
              <a:t>ВАК</a:t>
            </a:r>
            <a:r>
              <a:rPr lang="ru-RU" sz="2000" b="1" u="sng">
                <a:solidFill>
                  <a:srgbClr val="000000"/>
                </a:solidFill>
                <a:latin typeface="Times New Roman"/>
              </a:rPr>
              <a:t>:</a:t>
            </a:r>
            <a:endParaRPr sz="1800"/>
          </a:p>
          <a:p>
            <a:pPr marL="304800" lvl="0">
              <a:defRPr/>
            </a:pP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[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]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1800" b="0">
                <a:solidFill>
                  <a:srgbClr val="000000"/>
                </a:solidFill>
                <a:latin typeface="Times New Roman"/>
                <a:ea typeface="Times New Roman"/>
              </a:rPr>
              <a:t>В.Н.Бугров, Н.С.Морозов Синтез целочисленных цифровых КИХ-фильтров с линейной фазой // Цифровая обработка сигналов 2016 №1. С.14-19</a:t>
            </a:r>
            <a:endParaRPr sz="1800" b="0"/>
          </a:p>
          <a:p>
            <a:pPr marL="304800" lvl="0">
              <a:defRPr/>
            </a:pP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[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]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1800" b="0">
                <a:solidFill>
                  <a:srgbClr val="000000"/>
                </a:solidFill>
                <a:latin typeface="Times New Roman"/>
                <a:ea typeface="Times New Roman"/>
              </a:rPr>
              <a:t>Н.С.Морозов, В.Н. Бугров Синтез фазовых корректоров на основе цифровых фазовых цепей // Проектирование и технология электронных средств 2020 №4 С.15-22</a:t>
            </a:r>
            <a:endParaRPr sz="1800" b="0"/>
          </a:p>
          <a:p>
            <a:pPr marL="304800" lvl="0">
              <a:defRPr/>
            </a:pP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[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]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1800" b="0">
                <a:solidFill>
                  <a:srgbClr val="000000"/>
                </a:solidFill>
                <a:latin typeface="Times New Roman"/>
                <a:ea typeface="Times New Roman"/>
              </a:rPr>
              <a:t>Е.С.Фитасов, Д.Н.Ивлев, Н.С.Морозов, Д.В.Савельев Система синхронизации и локального позиционирования на базе беспроводных сетей // Датчики и системы № 8-9. 2017. С.20-26</a:t>
            </a:r>
            <a:endParaRPr sz="1800" b="0"/>
          </a:p>
          <a:p>
            <a:pPr marL="304800" lvl="0">
              <a:defRPr/>
            </a:pP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[</a:t>
            </a:r>
            <a:r>
              <a:rPr lang="ru-RU" sz="1800" b="0">
                <a:solidFill>
                  <a:srgbClr val="000000"/>
                </a:solidFill>
                <a:latin typeface="Times New Roman"/>
                <a:ea typeface="ＭＳ Ｐゴシック"/>
              </a:rPr>
              <a:t>4</a:t>
            </a:r>
            <a:r>
              <a:rPr lang="en-US" sz="1800" b="0">
                <a:solidFill>
                  <a:srgbClr val="000000"/>
                </a:solidFill>
                <a:latin typeface="Times New Roman"/>
                <a:ea typeface="ＭＳ Ｐゴシック"/>
              </a:rPr>
              <a:t>]</a:t>
            </a:r>
            <a:r>
              <a:rPr lang="ru-RU" sz="1800" b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>
                <a:solidFill>
                  <a:srgbClr val="000000"/>
                </a:solidFill>
                <a:latin typeface="Times New Roman"/>
                <a:ea typeface="Times New Roman"/>
              </a:rPr>
              <a:t>Н.С.Морозов Исследование дисперсионных свойств рекурсивных цифровых фильтров // Проектирование и технологии электронных средств (принято к печати)</a:t>
            </a:r>
            <a:endParaRPr sz="1800" b="0"/>
          </a:p>
          <a:p>
            <a:pPr marL="304800" lvl="0">
              <a:defRPr/>
            </a:pPr>
            <a:endParaRPr sz="1800" b="0"/>
          </a:p>
          <a:p>
            <a:pPr marL="304800" lvl="0">
              <a:defRPr/>
            </a:pPr>
            <a:r>
              <a:rPr sz="2000" b="1" u="sng">
                <a:latin typeface="Times New Roman"/>
              </a:rPr>
              <a:t>3</a:t>
            </a:r>
            <a:r>
              <a:rPr lang="en-US" sz="2000" b="1" u="sng">
                <a:latin typeface="Times New Roman"/>
              </a:rPr>
              <a:t> статьи в журналах, входящих в РИНЦ: </a:t>
            </a:r>
            <a:endParaRPr sz="1800"/>
          </a:p>
          <a:p>
            <a:pPr marL="304800" lvl="0">
              <a:defRPr/>
            </a:pPr>
            <a:r>
              <a:rPr sz="1600" b="0">
                <a:solidFill>
                  <a:srgbClr val="000000"/>
                </a:solidFill>
                <a:latin typeface="Times New Roman"/>
              </a:rPr>
              <a:t>[1] В.Н.Бугров, Н.С.Морозов Поисковые технологии проектирования целочисленных цифровых фильтров // Компоненты и технологии №1'2015, ISSN 2079-6811, С.122-128</a:t>
            </a:r>
            <a:endParaRPr sz="1800" b="0"/>
          </a:p>
          <a:p>
            <a:pPr marL="304800" lvl="0">
              <a:defRPr/>
            </a:pPr>
            <a:r>
              <a:rPr sz="1600" b="0">
                <a:solidFill>
                  <a:srgbClr val="000000"/>
                </a:solidFill>
                <a:latin typeface="Times New Roman"/>
              </a:rPr>
              <a:t>[2] В.Н.Бугров, Н.С.Морозов Фазовая линейность целочисленных КИХ-фильтров // Компоненты и технологии №10'2020, ISSN 2079-6811, С.113-120.</a:t>
            </a:r>
            <a:endParaRPr sz="1800" b="0"/>
          </a:p>
          <a:p>
            <a:pPr marL="304800" lvl="0">
              <a:defRPr/>
            </a:pPr>
            <a:r>
              <a:rPr sz="1600" b="0">
                <a:solidFill>
                  <a:srgbClr val="000000"/>
                </a:solidFill>
                <a:latin typeface="Times New Roman"/>
              </a:rPr>
              <a:t>[3] </a:t>
            </a:r>
            <a:r>
              <a:rPr lang="en-US" sz="1600" b="0">
                <a:solidFill>
                  <a:srgbClr val="000000"/>
                </a:solidFill>
                <a:latin typeface="Times New Roman"/>
                <a:ea typeface="Times New Roman"/>
              </a:rPr>
              <a:t>В.Н.Бугров, Н.С.Морозов Проектирование цифровых фильтров малой разрядности с целочисленными коэффициентами // Современная электроника №3 2018 </a:t>
            </a:r>
            <a:r>
              <a:rPr sz="1600" b="0">
                <a:solidFill>
                  <a:srgbClr val="000000"/>
                </a:solidFill>
                <a:latin typeface="Times New Roman"/>
              </a:rPr>
              <a:t>С.</a:t>
            </a:r>
            <a:r>
              <a:rPr lang="en-US" sz="1600" b="0">
                <a:solidFill>
                  <a:srgbClr val="000000"/>
                </a:solidFill>
                <a:latin typeface="Times New Roman"/>
                <a:ea typeface="Times New Roman"/>
              </a:rPr>
              <a:t>56-63 </a:t>
            </a:r>
            <a:endParaRPr sz="1800" b="0"/>
          </a:p>
          <a:p>
            <a:pPr marL="304800" lvl="0">
              <a:defRPr/>
            </a:pPr>
            <a:endParaRPr sz="2000" b="0"/>
          </a:p>
          <a:p>
            <a:pPr marL="304800" lvl="0">
              <a:defRPr/>
            </a:pPr>
            <a:r>
              <a:rPr lang="en-US" sz="2000" b="1" u="sng">
                <a:latin typeface="Times New Roman"/>
              </a:rPr>
              <a:t>5</a:t>
            </a:r>
            <a:r>
              <a:rPr lang="en-US" sz="2000" b="1" u="sng">
                <a:latin typeface="Times New Roman"/>
              </a:rPr>
              <a:t> публикаци</a:t>
            </a:r>
            <a:r>
              <a:rPr lang="en-US" sz="2000" b="1" u="sng">
                <a:latin typeface="Times New Roman"/>
              </a:rPr>
              <a:t>й</a:t>
            </a:r>
            <a:r>
              <a:rPr lang="en-US" sz="2000" b="1" u="sng">
                <a:latin typeface="Times New Roman"/>
              </a:rPr>
              <a:t> тезисов докладов конференций, входящие в РИНЦ</a:t>
            </a:r>
            <a:endParaRPr sz="1800"/>
          </a:p>
        </p:txBody>
      </p:sp>
      <p:sp>
        <p:nvSpPr>
          <p:cNvPr id="5" name="Rectangle 2" hidden="0"/>
          <p:cNvSpPr txBox="1">
            <a:spLocks noChangeShapeType="1" noGrp="1"/>
          </p:cNvSpPr>
          <p:nvPr isPhoto="0" userDrawn="0"/>
        </p:nvSpPr>
        <p:spPr bwMode="auto">
          <a:xfrm>
            <a:off x="428625" y="633412"/>
            <a:ext cx="8286750" cy="3746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>
              <a:defRPr/>
            </a:pPr>
            <a:r>
              <a:rPr sz="2000">
                <a:latin typeface="Times New Roman"/>
                <a:ea typeface="Arial"/>
              </a:rPr>
              <a:t>По результатам работы б</a:t>
            </a:r>
            <a:r>
              <a:rPr sz="2000">
                <a:latin typeface="Arial"/>
                <a:ea typeface="Arial"/>
              </a:rPr>
              <a:t>ыл</a:t>
            </a:r>
            <a:r>
              <a:rPr sz="2000">
                <a:latin typeface="Arial"/>
              </a:rPr>
              <a:t>и</a:t>
            </a:r>
            <a:r>
              <a:rPr sz="2000">
                <a:latin typeface="Times New Roman"/>
                <a:ea typeface="Arial"/>
              </a:rPr>
              <a:t> </a:t>
            </a:r>
            <a:r>
              <a:rPr sz="2000">
                <a:latin typeface="Arial"/>
                <a:ea typeface="Arial"/>
              </a:rPr>
              <a:t>опубликова</a:t>
            </a:r>
            <a:r>
              <a:rPr sz="2000">
                <a:latin typeface="Arial"/>
              </a:rPr>
              <a:t>ны:</a:t>
            </a:r>
            <a:endParaRPr/>
          </a:p>
        </p:txBody>
      </p:sp>
      <p:sp>
        <p:nvSpPr>
          <p:cNvPr id="6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7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Список основных публикаций по теме </a:t>
            </a:r>
            <a:r>
              <a:rPr lang="ru-RU" sz="2000" b="1">
                <a:solidFill>
                  <a:srgbClr val="025EA1"/>
                </a:solidFill>
              </a:rPr>
              <a:t>работы</a:t>
            </a:r>
            <a:endParaRPr/>
          </a:p>
        </p:txBody>
      </p:sp>
      <p:sp>
        <p:nvSpPr>
          <p:cNvPr id="8" name="Прямая соединительная линия 10" hidden="0"/>
          <p:cNvSpPr>
            <a:spLocks noChangeShapeType="1" noGrp="1"/>
          </p:cNvSpPr>
          <p:nvPr isPhoto="0" userDrawn="0"/>
        </p:nvSpPr>
        <p:spPr bwMode="auto">
          <a:xfrm flipV="1">
            <a:off x="0" y="6096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 hidden="0"/>
          <p:cNvSpPr txBox="1">
            <a:spLocks noChangeShapeType="1" noGrp="1"/>
          </p:cNvSpPr>
          <p:nvPr isPhoto="0" userDrawn="0"/>
        </p:nvSpPr>
        <p:spPr bwMode="auto">
          <a:xfrm>
            <a:off x="-11112" y="765175"/>
            <a:ext cx="9155112" cy="6016625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12-я международная конференция «Перспективные технологии в средствах передачи информации» ПТСПИ-2017;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21-я международная научно-техническая конференция «Информационные системы и технологии» ИСТ-2017;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III научно-техническая конференция «Радиолокация. Теория и практика», ННИИРТ, 2017г.;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Двадцать первая научная конференция по радиофизике, ННГУ, 2017г.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18-я международная конференция «Цифровая обработка сигналов и ее применение» ДСПА-2016;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20-я международная научно-техническая конференция «Информационные системы и технологии» ИСТ-2016;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</a:rPr>
              <a:t>Двадцатая научная конференция по радиофизике, ННГУ, 2016г.;</a:t>
            </a:r>
            <a:endParaRPr sz="2000" b="0"/>
          </a:p>
          <a:p>
            <a:pPr marL="285750" lvl="0">
              <a:lnSpc>
                <a:spcPct val="150000"/>
              </a:lnSpc>
              <a:buFontTx/>
              <a:buChar char="─"/>
              <a:defRPr/>
            </a:pPr>
            <a:endParaRPr sz="2000" b="0"/>
          </a:p>
        </p:txBody>
      </p:sp>
      <p:sp>
        <p:nvSpPr>
          <p:cNvPr id="5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Доклады на</a:t>
            </a:r>
            <a:r>
              <a:rPr lang="ru-RU" sz="2000" b="1">
                <a:solidFill>
                  <a:srgbClr val="025EA1"/>
                </a:solidFill>
              </a:rPr>
              <a:t> конференци</a:t>
            </a:r>
            <a:r>
              <a:rPr lang="ru-RU" sz="2000" b="1">
                <a:solidFill>
                  <a:srgbClr val="025EA1"/>
                </a:solidFill>
              </a:rPr>
              <a:t>ях</a:t>
            </a:r>
            <a:endParaRPr/>
          </a:p>
        </p:txBody>
      </p:sp>
      <p:sp>
        <p:nvSpPr>
          <p:cNvPr id="7" name="Прямая соединительная линия 10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Положения, выносимые на защиту</a:t>
            </a:r>
            <a:endParaRPr/>
          </a:p>
        </p:txBody>
      </p:sp>
      <p:sp>
        <p:nvSpPr>
          <p:cNvPr id="6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130054" hidden="0"/>
          <p:cNvSpPr txBox="1">
            <a:spLocks noChangeShapeType="1" noGrp="1"/>
          </p:cNvSpPr>
          <p:nvPr isPhoto="0" userDrawn="0"/>
        </p:nvSpPr>
        <p:spPr bwMode="auto">
          <a:xfrm flipH="0" flipV="0">
            <a:off x="146949" y="681279"/>
            <a:ext cx="8959957" cy="6126516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noAutofit/>
          </a:bodyPr>
          <a:lstStyle/>
          <a:p>
            <a:pPr marL="0" marR="0" indent="360044" algn="l">
              <a:lnSpc>
                <a:spcPct val="100000"/>
              </a:lnSpc>
              <a:defRPr/>
            </a:pPr>
            <a:r>
              <a:rPr sz="1800" b="0" i="0">
                <a:latin typeface="Arial"/>
                <a:ea typeface="Arial"/>
                <a:cs typeface="Arial"/>
              </a:rPr>
              <a:t>Д</a:t>
            </a:r>
            <a:r>
              <a:rPr sz="1800" b="0" i="0">
                <a:latin typeface="Arial"/>
                <a:ea typeface="Arial"/>
                <a:cs typeface="Arial"/>
              </a:rPr>
              <a:t>искретная модель корректоров и компенсаторов дисперсии на основе цифровых фазовых фильтров позволя</a:t>
            </a:r>
            <a:r>
              <a:rPr sz="1800" b="0" i="0">
                <a:latin typeface="Arial"/>
                <a:ea typeface="Arial"/>
                <a:cs typeface="Arial"/>
              </a:rPr>
              <a:t>ет</a:t>
            </a:r>
            <a:r>
              <a:rPr sz="1800" b="0" i="0">
                <a:latin typeface="Arial"/>
                <a:ea typeface="Arial"/>
                <a:cs typeface="Arial"/>
              </a:rPr>
              <a:t> устранить ошибки аппроксимации требуемых характеристик </a:t>
            </a:r>
            <a:r>
              <a:rPr sz="1800" b="0" i="0">
                <a:latin typeface="Arial"/>
                <a:ea typeface="Arial"/>
                <a:cs typeface="Arial"/>
              </a:rPr>
              <a:t>за счет табулированного представления</a:t>
            </a:r>
            <a:r>
              <a:rPr sz="1800" b="0" i="0">
                <a:latin typeface="Arial"/>
                <a:ea typeface="Arial"/>
                <a:cs typeface="Arial"/>
              </a:rPr>
              <a:t> и ошибки квантования параметров </a:t>
            </a:r>
            <a:r>
              <a:rPr sz="1800" b="0" i="0">
                <a:latin typeface="Arial"/>
                <a:ea typeface="Arial"/>
                <a:cs typeface="Arial"/>
              </a:rPr>
              <a:t>за счет получения </a:t>
            </a:r>
            <a:r>
              <a:rPr sz="1800" b="0" i="0">
                <a:latin typeface="Arial"/>
                <a:ea typeface="Arial"/>
                <a:cs typeface="Arial"/>
              </a:rPr>
              <a:t>решения с заданной конечной разрядностью коэффициентов</a:t>
            </a:r>
            <a:r>
              <a:rPr sz="1800" b="0" i="0">
                <a:latin typeface="Arial"/>
                <a:ea typeface="Arial"/>
                <a:cs typeface="Arial"/>
              </a:rPr>
              <a:t> при практической реализации корректоров;</a:t>
            </a:r>
            <a:endParaRPr sz="1800" b="0" i="0">
              <a:latin typeface="Arial"/>
              <a:ea typeface="Arial"/>
              <a:cs typeface="Arial"/>
            </a:endParaRPr>
          </a:p>
          <a:p>
            <a:pPr marL="0" marR="0" indent="360044" algn="l">
              <a:lnSpc>
                <a:spcPct val="100000"/>
              </a:lnSpc>
              <a:defRPr/>
            </a:pPr>
            <a:endParaRPr sz="1800" b="0" i="0">
              <a:latin typeface="Arial"/>
              <a:ea typeface="Arial"/>
              <a:cs typeface="Arial"/>
            </a:endParaRPr>
          </a:p>
          <a:p>
            <a:pPr marL="0" marR="0" indent="360044" algn="l">
              <a:lnSpc>
                <a:spcPct val="100000"/>
              </a:lnSpc>
              <a:defRPr/>
            </a:pPr>
            <a:r>
              <a:rPr sz="1800" b="0" i="0">
                <a:latin typeface="Arial"/>
                <a:ea typeface="Arial"/>
                <a:cs typeface="Arial"/>
              </a:rPr>
              <a:t>Методика синтеза рекурсивных фазовых корректоров и компенсаторов частотной дисперсии на дискретной сетке квантованных параметров с использованием поисковых методов нелинейного математического программирования </a:t>
            </a:r>
            <a:r>
              <a:rPr lang="ru-RU" sz="1800" b="0" i="0">
                <a:latin typeface="Arial"/>
                <a:ea typeface="Arial"/>
                <a:cs typeface="Arial"/>
              </a:rPr>
              <a:t>позволяет</a:t>
            </a:r>
            <a:r>
              <a:rPr sz="1800" b="0" i="0">
                <a:latin typeface="Arial"/>
                <a:ea typeface="Arial"/>
                <a:cs typeface="Arial"/>
              </a:rPr>
              <a:t> находить технические решения с учётом </a:t>
            </a:r>
            <a:r>
              <a:rPr sz="1800" b="0" i="0">
                <a:latin typeface="Arial"/>
                <a:ea typeface="Arial"/>
                <a:cs typeface="Arial"/>
              </a:rPr>
              <a:t>во-первых </a:t>
            </a:r>
            <a:r>
              <a:rPr sz="1800" b="0" i="0">
                <a:latin typeface="Arial"/>
                <a:ea typeface="Arial"/>
                <a:cs typeface="Arial"/>
              </a:rPr>
              <a:t>совокупности требований к частотным характеристикам, </a:t>
            </a:r>
            <a:r>
              <a:rPr sz="1800" b="0" i="0">
                <a:latin typeface="Arial"/>
                <a:ea typeface="Arial"/>
                <a:cs typeface="Arial"/>
              </a:rPr>
              <a:t>а во-вторых с учетом заданных аппаратных ограничений на разрядность коэффициентов;</a:t>
            </a:r>
            <a:endParaRPr sz="1800" b="0" i="0">
              <a:latin typeface="Arial"/>
              <a:ea typeface="Arial"/>
              <a:cs typeface="Arial"/>
            </a:endParaRPr>
          </a:p>
          <a:p>
            <a:pPr marL="0" marR="0" indent="360044" algn="l">
              <a:lnSpc>
                <a:spcPct val="100000"/>
              </a:lnSpc>
              <a:defRPr/>
            </a:pPr>
            <a:endParaRPr sz="1800" b="0" i="0">
              <a:latin typeface="Arial"/>
              <a:ea typeface="Arial"/>
              <a:cs typeface="Arial"/>
            </a:endParaRPr>
          </a:p>
          <a:p>
            <a:pPr marL="0" marR="0" indent="360044" algn="l">
              <a:lnSpc>
                <a:spcPct val="100000"/>
              </a:lnSpc>
              <a:defRPr/>
            </a:pPr>
            <a:r>
              <a:rPr sz="1800" b="0" i="0">
                <a:latin typeface="Arial"/>
                <a:ea typeface="Arial"/>
                <a:cs typeface="Arial"/>
              </a:rPr>
              <a:t>Алгоритм и универсальная программа расчёта отклика рекурсивного фазового фильтра, </a:t>
            </a:r>
            <a:r>
              <a:rPr sz="1800" b="0" i="0">
                <a:latin typeface="Arial"/>
                <a:ea typeface="Arial"/>
                <a:cs typeface="Arial"/>
              </a:rPr>
              <a:t>позволяет</a:t>
            </a:r>
            <a:r>
              <a:rPr sz="1800" b="0" i="0">
                <a:latin typeface="Arial"/>
                <a:ea typeface="Arial"/>
                <a:cs typeface="Arial"/>
              </a:rPr>
              <a:t> прове</a:t>
            </a:r>
            <a:r>
              <a:rPr sz="1800" b="0" i="0">
                <a:latin typeface="Arial"/>
                <a:ea typeface="Arial"/>
                <a:cs typeface="Arial"/>
              </a:rPr>
              <a:t>сти</a:t>
            </a:r>
            <a:r>
              <a:rPr sz="1800" b="0" i="0">
                <a:latin typeface="Arial"/>
                <a:ea typeface="Arial"/>
                <a:cs typeface="Arial"/>
              </a:rPr>
              <a:t> </a:t>
            </a:r>
            <a:r>
              <a:rPr sz="1800" b="0" i="0">
                <a:latin typeface="Arial"/>
                <a:ea typeface="Arial"/>
                <a:cs typeface="Arial"/>
              </a:rPr>
              <a:t>предварительную </a:t>
            </a:r>
            <a:r>
              <a:rPr sz="1800" b="0" i="0">
                <a:latin typeface="Arial"/>
                <a:ea typeface="Arial"/>
                <a:cs typeface="Arial"/>
              </a:rPr>
              <a:t>оценк</a:t>
            </a:r>
            <a:r>
              <a:rPr sz="1800" b="0" i="0">
                <a:latin typeface="Arial"/>
                <a:ea typeface="Arial"/>
                <a:cs typeface="Arial"/>
              </a:rPr>
              <a:t>у</a:t>
            </a:r>
            <a:r>
              <a:rPr sz="1800" b="0" i="0">
                <a:latin typeface="Arial"/>
                <a:ea typeface="Arial"/>
                <a:cs typeface="Arial"/>
              </a:rPr>
              <a:t> вычислительных затрат при программной реализации фазовых корректоров и компенсаторов на микропроцессорном контроллере или сигнальном процессоре;</a:t>
            </a:r>
            <a:endParaRPr sz="1800" b="0" i="0">
              <a:latin typeface="Arial"/>
              <a:ea typeface="Arial"/>
              <a:cs typeface="Arial"/>
            </a:endParaRPr>
          </a:p>
          <a:p>
            <a:pPr marL="0" marR="0" indent="360044" algn="l">
              <a:lnSpc>
                <a:spcPct val="100000"/>
              </a:lnSpc>
              <a:defRPr/>
            </a:pPr>
            <a:endParaRPr sz="1800" b="0" i="0">
              <a:latin typeface="Arial"/>
              <a:ea typeface="Arial"/>
              <a:cs typeface="Arial"/>
            </a:endParaRPr>
          </a:p>
          <a:p>
            <a:pPr marL="0" marR="0" indent="360044" algn="l">
              <a:lnSpc>
                <a:spcPct val="100000"/>
              </a:lnSpc>
              <a:defRPr/>
            </a:pPr>
            <a:r>
              <a:rPr sz="1800" b="0" i="0">
                <a:latin typeface="Arial"/>
                <a:ea typeface="Arial"/>
                <a:cs typeface="Arial"/>
              </a:rPr>
              <a:t>С</a:t>
            </a:r>
            <a:r>
              <a:rPr sz="1800" b="0" i="0">
                <a:latin typeface="Arial"/>
                <a:ea typeface="Arial"/>
                <a:cs typeface="Arial"/>
              </a:rPr>
              <a:t>интезированн</a:t>
            </a:r>
            <a:r>
              <a:rPr sz="1800" b="0" i="0">
                <a:latin typeface="Arial"/>
                <a:ea typeface="Arial"/>
                <a:cs typeface="Arial"/>
              </a:rPr>
              <a:t>ые</a:t>
            </a:r>
            <a:r>
              <a:rPr sz="1800" b="0" i="0">
                <a:latin typeface="Arial"/>
                <a:ea typeface="Arial"/>
                <a:cs typeface="Arial"/>
              </a:rPr>
              <a:t> рекурсивн</a:t>
            </a:r>
            <a:r>
              <a:rPr sz="1800" b="0" i="0">
                <a:latin typeface="Arial"/>
                <a:ea typeface="Arial"/>
                <a:cs typeface="Arial"/>
              </a:rPr>
              <a:t>ые</a:t>
            </a:r>
            <a:r>
              <a:rPr sz="1800" b="0" i="0">
                <a:latin typeface="Arial"/>
                <a:ea typeface="Arial"/>
                <a:cs typeface="Arial"/>
              </a:rPr>
              <a:t> фазов</a:t>
            </a:r>
            <a:r>
              <a:rPr sz="1800" b="0" i="0">
                <a:latin typeface="Arial"/>
                <a:ea typeface="Arial"/>
                <a:cs typeface="Arial"/>
              </a:rPr>
              <a:t>ые</a:t>
            </a:r>
            <a:r>
              <a:rPr sz="1800" b="0" i="0">
                <a:latin typeface="Arial"/>
                <a:ea typeface="Arial"/>
                <a:cs typeface="Arial"/>
              </a:rPr>
              <a:t> фильтр</a:t>
            </a:r>
            <a:r>
              <a:rPr sz="1800" b="0" i="0">
                <a:latin typeface="Arial"/>
                <a:ea typeface="Arial"/>
                <a:cs typeface="Arial"/>
              </a:rPr>
              <a:t>ы устойчивы,</a:t>
            </a:r>
            <a:r>
              <a:rPr sz="1800" b="0" i="0">
                <a:latin typeface="Arial"/>
                <a:ea typeface="Arial"/>
                <a:cs typeface="Arial"/>
              </a:rPr>
              <a:t> и</a:t>
            </a:r>
            <a:r>
              <a:rPr sz="1800" b="0" i="0">
                <a:latin typeface="Arial"/>
                <a:ea typeface="Arial"/>
                <a:cs typeface="Arial"/>
              </a:rPr>
              <a:t>х характеристики и быстродействие</a:t>
            </a:r>
            <a:r>
              <a:rPr sz="1800" b="0" i="0">
                <a:latin typeface="Arial"/>
                <a:ea typeface="Arial"/>
                <a:cs typeface="Arial"/>
              </a:rPr>
              <a:t> соответств</a:t>
            </a:r>
            <a:r>
              <a:rPr sz="1800" b="0" i="0">
                <a:latin typeface="Arial"/>
                <a:ea typeface="Arial"/>
                <a:cs typeface="Arial"/>
              </a:rPr>
              <a:t>уют</a:t>
            </a:r>
            <a:r>
              <a:rPr sz="1800" b="0" i="0">
                <a:latin typeface="Arial"/>
                <a:ea typeface="Arial"/>
                <a:cs typeface="Arial"/>
              </a:rPr>
              <a:t> проведенной оценке вычислительных затрат, </a:t>
            </a:r>
            <a:r>
              <a:rPr sz="1800" b="0" i="0">
                <a:latin typeface="Arial"/>
                <a:ea typeface="Arial"/>
                <a:cs typeface="Arial"/>
              </a:rPr>
              <a:t>что подтверждено р</a:t>
            </a:r>
            <a:r>
              <a:rPr sz="1800" b="0" i="0">
                <a:latin typeface="Arial"/>
                <a:ea typeface="Arial"/>
                <a:cs typeface="Arial"/>
              </a:rPr>
              <a:t>езультат</a:t>
            </a:r>
            <a:r>
              <a:rPr sz="1800" b="0" i="0">
                <a:latin typeface="Arial"/>
                <a:ea typeface="Arial"/>
                <a:cs typeface="Arial"/>
              </a:rPr>
              <a:t>ами</a:t>
            </a:r>
            <a:r>
              <a:rPr sz="1800" b="0" i="0">
                <a:latin typeface="Arial"/>
                <a:ea typeface="Arial"/>
                <a:cs typeface="Arial"/>
              </a:rPr>
              <a:t> экспериментального исследования.</a:t>
            </a:r>
            <a:endParaRPr sz="1800" b="0" i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/>
          <a:p>
            <a:pPr marL="0" lvl="0" indent="0" algn="r">
              <a:buNone/>
              <a:defRPr/>
            </a:pPr>
            <a:fld id="{D038279B-FC19-497E-A7D1-5ADD9CAF016F}" type="slidenum">
              <a:rPr sz="2800">
                <a:latin typeface="Arial"/>
              </a:rPr>
              <a:t/>
            </a:fld>
            <a:endParaRPr/>
          </a:p>
        </p:txBody>
      </p:sp>
      <p:pic>
        <p:nvPicPr>
          <p:cNvPr id="5" name="Image 146435" hidden="0"/>
          <p:cNvPicPr>
            <a:picLocks noChangeAspect="1" noGrp="1"/>
          </p:cNvPicPr>
          <p:nvPr isPhoto="0" userDrawn="0"/>
        </p:nvPicPr>
        <p:blipFill>
          <a:blip r:embed="rId2"/>
          <a:srcRect l="0" t="0" r="30442" b="0"/>
          <a:stretch/>
        </p:blipFill>
        <p:spPr bwMode="auto">
          <a:xfrm>
            <a:off x="5791199" y="1402246"/>
            <a:ext cx="2717800" cy="760412"/>
          </a:xfrm>
          <a:prstGeom prst="rect">
            <a:avLst/>
          </a:prstGeom>
          <a:noFill/>
          <a:ln w="9524">
            <a:solidFill>
              <a:srgbClr val="FF0066"/>
            </a:solidFill>
            <a:round/>
            <a:headEnd/>
            <a:tailEnd/>
          </a:ln>
        </p:spPr>
      </p:pic>
      <p:pic>
        <p:nvPicPr>
          <p:cNvPr id="6" name="Image 146439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76224" y="800100"/>
            <a:ext cx="4939961" cy="3490905"/>
          </a:xfrm>
          <a:prstGeom prst="rect">
            <a:avLst/>
          </a:prstGeom>
          <a:noFill/>
        </p:spPr>
      </p:pic>
      <p:pic>
        <p:nvPicPr>
          <p:cNvPr id="7" name="Image 146441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5368131" y="5104606"/>
            <a:ext cx="3563937" cy="611187"/>
          </a:xfrm>
          <a:prstGeom prst="rect">
            <a:avLst/>
          </a:prstGeom>
          <a:noFill/>
        </p:spPr>
      </p:pic>
      <p:pic>
        <p:nvPicPr>
          <p:cNvPr id="8" name="Image 146446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95250" y="4381500"/>
            <a:ext cx="5105400" cy="2057400"/>
          </a:xfrm>
          <a:prstGeom prst="rect">
            <a:avLst/>
          </a:prstGeom>
          <a:noFill/>
        </p:spPr>
      </p:pic>
      <p:sp>
        <p:nvSpPr>
          <p:cNvPr id="9" name="Shape 146447" hidden="0"/>
          <p:cNvSpPr txBox="1">
            <a:spLocks noChangeShapeType="1" noGrp="1"/>
          </p:cNvSpPr>
          <p:nvPr isPhoto="0" userDrawn="0"/>
        </p:nvSpPr>
        <p:spPr bwMode="auto">
          <a:xfrm>
            <a:off x="457200" y="4586287"/>
            <a:ext cx="4572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sz="1800" b="1">
                <a:latin typeface="Arial"/>
              </a:rPr>
              <a:t>S</a:t>
            </a:r>
            <a:endParaRPr/>
          </a:p>
        </p:txBody>
      </p:sp>
      <p:sp>
        <p:nvSpPr>
          <p:cNvPr id="10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2865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Частотная дисперсия сигнала в линейных цифровых фильтрах</a:t>
            </a:r>
            <a:endParaRPr/>
          </a:p>
        </p:txBody>
      </p:sp>
      <p:sp>
        <p:nvSpPr>
          <p:cNvPr id="11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>
            <a:off x="0" y="619125"/>
            <a:ext cx="9156700" cy="317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12" name="Object 4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1676400" y="4572000"/>
            <a:ext cx="3124200" cy="7350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Влияние дисперсии на прохождение широкополосного сигнала</a:t>
            </a:r>
            <a:endParaRPr/>
          </a:p>
        </p:txBody>
      </p:sp>
      <p:sp>
        <p:nvSpPr>
          <p:cNvPr id="5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grpSp>
        <p:nvGrpSpPr>
          <p:cNvPr id="6" name="Group 106500" hidden="0"/>
          <p:cNvGrpSpPr/>
          <p:nvPr isPhoto="0" userDrawn="0"/>
        </p:nvGrpSpPr>
        <p:grpSpPr bwMode="auto">
          <a:xfrm>
            <a:off x="4572000" y="838200"/>
            <a:ext cx="4419600" cy="5943600"/>
            <a:chOff x="0" y="462"/>
            <a:chExt cx="2927" cy="3857"/>
          </a:xfrm>
        </p:grpSpPr>
        <p:pic>
          <p:nvPicPr>
            <p:cNvPr id="7" name="Рисунок 3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>
              <a:off x="0" y="1749"/>
              <a:ext cx="2927" cy="1283"/>
            </a:xfrm>
            <a:prstGeom prst="rect">
              <a:avLst/>
            </a:prstGeom>
            <a:noFill/>
          </p:spPr>
        </p:pic>
        <p:pic>
          <p:nvPicPr>
            <p:cNvPr id="8" name="Рисунок 4" hidden="0"/>
            <p:cNvPicPr>
              <a:picLocks noChangeAspect="1"/>
            </p:cNvPicPr>
            <p:nvPr isPhoto="0" userDrawn="0"/>
          </p:nvPicPr>
          <p:blipFill>
            <a:blip r:embed="rId3"/>
            <a:stretch/>
          </p:blipFill>
          <p:spPr bwMode="auto">
            <a:xfrm>
              <a:off x="0" y="462"/>
              <a:ext cx="2905" cy="1287"/>
            </a:xfrm>
            <a:prstGeom prst="rect">
              <a:avLst/>
            </a:prstGeom>
            <a:noFill/>
          </p:spPr>
        </p:pic>
        <p:pic>
          <p:nvPicPr>
            <p:cNvPr id="9" name="Рисунок 5" hidden="0"/>
            <p:cNvPicPr>
              <a:picLocks noChangeAspect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3" y="3032"/>
              <a:ext cx="2925" cy="1288"/>
            </a:xfrm>
            <a:prstGeom prst="rect">
              <a:avLst/>
            </a:prstGeom>
            <a:noFill/>
          </p:spPr>
        </p:pic>
        <p:sp>
          <p:nvSpPr>
            <p:cNvPr id="10" name="TextBox 8" hidden="0"/>
            <p:cNvSpPr txBox="1">
              <a:spLocks noChangeShapeType="1"/>
            </p:cNvSpPr>
            <p:nvPr isPhoto="0" userDrawn="0"/>
          </p:nvSpPr>
          <p:spPr bwMode="auto">
            <a:xfrm>
              <a:off x="144" y="528"/>
              <a:ext cx="544" cy="297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/>
            <a:p>
              <a:pPr lvl="0">
                <a:defRPr/>
              </a:pPr>
              <a:r>
                <a:rPr lang="en-US" sz="2400">
                  <a:latin typeface="Arial"/>
                  <a:ea typeface="Microsoft YaHei"/>
                </a:rPr>
                <a:t>D&gt;0</a:t>
              </a:r>
              <a:endParaRPr/>
            </a:p>
          </p:txBody>
        </p:sp>
        <p:sp>
          <p:nvSpPr>
            <p:cNvPr id="11" name="TextBox 9" hidden="0"/>
            <p:cNvSpPr txBox="1">
              <a:spLocks noChangeShapeType="1"/>
            </p:cNvSpPr>
            <p:nvPr isPhoto="0" userDrawn="0"/>
          </p:nvSpPr>
          <p:spPr bwMode="auto">
            <a:xfrm>
              <a:off x="144" y="1776"/>
              <a:ext cx="544" cy="297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/>
            <a:p>
              <a:pPr lvl="0">
                <a:defRPr/>
              </a:pPr>
              <a:r>
                <a:rPr lang="en-US" sz="2400">
                  <a:latin typeface="Arial"/>
                  <a:ea typeface="Microsoft YaHei"/>
                </a:rPr>
                <a:t>D&lt;0</a:t>
              </a:r>
              <a:endParaRPr/>
            </a:p>
          </p:txBody>
        </p:sp>
        <p:sp>
          <p:nvSpPr>
            <p:cNvPr id="12" name="TextBox 7" hidden="0"/>
            <p:cNvSpPr txBox="1">
              <a:spLocks noChangeShapeType="1"/>
            </p:cNvSpPr>
            <p:nvPr isPhoto="0" userDrawn="0"/>
          </p:nvSpPr>
          <p:spPr bwMode="auto">
            <a:xfrm>
              <a:off x="144" y="3072"/>
              <a:ext cx="544" cy="297"/>
            </a:xfrm>
            <a:prstGeom prst="rect">
              <a:avLst/>
            </a:prstGeom>
            <a:noFill/>
          </p:spPr>
          <p:txBody>
            <a:bodyPr lIns="91440" tIns="45720" rIns="91440" bIns="45720">
              <a:spAutoFit/>
            </a:bodyPr>
            <a:lstStyle/>
            <a:p>
              <a:pPr lvl="0">
                <a:defRPr/>
              </a:pPr>
              <a:r>
                <a:rPr lang="en-US" sz="2400">
                  <a:latin typeface="Arial"/>
                  <a:ea typeface="Microsoft YaHei"/>
                </a:rPr>
                <a:t>D≈0</a:t>
              </a:r>
              <a:endParaRPr/>
            </a:p>
          </p:txBody>
        </p:sp>
      </p:grpSp>
      <p:pic>
        <p:nvPicPr>
          <p:cNvPr id="13" name="Picture 2" hidden="0"/>
          <p:cNvPicPr>
            <a:picLocks noChangeAspect="1" noGrp="1"/>
          </p:cNvPicPr>
          <p:nvPr isPhoto="0" userDrawn="0"/>
        </p:nvPicPr>
        <p:blipFill>
          <a:blip r:embed="rId5"/>
          <a:srcRect l="0" t="4197" r="0" b="0"/>
          <a:stretch/>
        </p:blipFill>
        <p:spPr bwMode="auto">
          <a:xfrm>
            <a:off x="114300" y="744537"/>
            <a:ext cx="4343400" cy="2714625"/>
          </a:xfrm>
          <a:prstGeom prst="rect">
            <a:avLst/>
          </a:prstGeom>
          <a:noFill/>
        </p:spPr>
      </p:pic>
      <p:sp>
        <p:nvSpPr>
          <p:cNvPr id="1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pic>
        <p:nvPicPr>
          <p:cNvPr id="15" name="Image 106514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115887" y="3886200"/>
            <a:ext cx="4379912" cy="2819400"/>
          </a:xfrm>
          <a:prstGeom prst="rect">
            <a:avLst/>
          </a:prstGeom>
          <a:noFill/>
        </p:spPr>
      </p:pic>
      <p:sp>
        <p:nvSpPr>
          <p:cNvPr id="16" name="Shape 106515" hidden="0"/>
          <p:cNvSpPr txBox="1">
            <a:spLocks noChangeShapeType="1" noGrp="1"/>
          </p:cNvSpPr>
          <p:nvPr isPhoto="0" userDrawn="0"/>
        </p:nvSpPr>
        <p:spPr bwMode="auto">
          <a:xfrm>
            <a:off x="1104900" y="3505199"/>
            <a:ext cx="2514600" cy="33655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/>
              <a:t>Измерение по UART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С</a:t>
            </a:r>
            <a:r>
              <a:rPr lang="ru-RU" sz="2000" b="1">
                <a:solidFill>
                  <a:srgbClr val="025EA1"/>
                </a:solidFill>
              </a:rPr>
              <a:t>интез </a:t>
            </a:r>
            <a:r>
              <a:rPr lang="ru-RU" sz="2000" b="1">
                <a:solidFill>
                  <a:srgbClr val="025EA1"/>
                </a:solidFill>
              </a:rPr>
              <a:t>компенсатора аномальной дисперсии</a:t>
            </a:r>
            <a:endParaRPr/>
          </a:p>
        </p:txBody>
      </p:sp>
      <p:sp>
        <p:nvSpPr>
          <p:cNvPr id="6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Shape 159749" hidden="0"/>
          <p:cNvSpPr txBox="1">
            <a:spLocks noChangeShapeType="1" noGrp="1"/>
          </p:cNvSpPr>
          <p:nvPr isPhoto="0" userDrawn="0"/>
        </p:nvSpPr>
        <p:spPr bwMode="auto">
          <a:xfrm>
            <a:off x="228600" y="5645150"/>
            <a:ext cx="8693150" cy="1069975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/>
              <a:t>Звено  </a:t>
            </a:r>
            <a:r>
              <a:rPr/>
              <a:t>а</a:t>
            </a:r>
            <a:r>
              <a:rPr lang="en-US"/>
              <a:t>0     a1     a2      b0      b1</a:t>
            </a:r>
            <a:r>
              <a:rPr/>
              <a:t> </a:t>
            </a:r>
            <a:r>
              <a:rPr lang="en-US"/>
              <a:t>     b2   </a:t>
            </a:r>
            <a:r>
              <a:rPr/>
              <a:t> </a:t>
            </a:r>
            <a:r>
              <a:rPr lang="en-US"/>
              <a:t>  Re_p1  Im_p1  Re_p2  Im_p2  Kmax</a:t>
            </a:r>
            <a:endParaRPr lang="en-US"/>
          </a:p>
          <a:p>
            <a:pPr lvl="0">
              <a:spcBef>
                <a:spcPts val="0"/>
              </a:spcBef>
              <a:defRPr/>
            </a:pPr>
            <a:r>
              <a:rPr lang="en-US">
                <a:solidFill>
                  <a:schemeClr val="accent2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 1) </a:t>
            </a:r>
            <a:r>
              <a:rPr lang="en-US">
                <a:solidFill>
                  <a:schemeClr val="accent2"/>
                </a:solidFill>
              </a:rPr>
              <a:t>   </a:t>
            </a:r>
            <a:r>
              <a:rPr>
                <a:solidFill>
                  <a:schemeClr val="accent2"/>
                </a:solidFill>
              </a:rPr>
              <a:t> 256   -62    -52    -45     107     253      0.59    0.00    -0.35   -0.00 </a:t>
            </a:r>
            <a:r>
              <a:rPr lang="en-US">
                <a:solidFill>
                  <a:schemeClr val="accent2"/>
                </a:solidFill>
              </a:rPr>
              <a:t>  </a:t>
            </a:r>
            <a:r>
              <a:rPr>
                <a:solidFill>
                  <a:schemeClr val="accent2"/>
                </a:solidFill>
              </a:rPr>
              <a:t> 1.</a:t>
            </a:r>
            <a:r>
              <a:rPr>
                <a:solidFill>
                  <a:schemeClr val="accent2"/>
                </a:solidFill>
              </a:rPr>
              <a:t>1</a:t>
            </a:r>
            <a:r>
              <a:rPr>
                <a:solidFill>
                  <a:schemeClr val="accent2"/>
                </a:solidFill>
              </a:rPr>
              <a:t> </a:t>
            </a:r>
            <a:endParaRPr/>
          </a:p>
          <a:p>
            <a:pPr lvl="0">
              <a:spcBef>
                <a:spcPts val="0"/>
              </a:spcBef>
              <a:defRPr/>
            </a:pPr>
            <a:r>
              <a:rPr>
                <a:solidFill>
                  <a:schemeClr val="accent2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 2) </a:t>
            </a:r>
            <a:r>
              <a:rPr>
                <a:solidFill>
                  <a:schemeClr val="accent2"/>
                </a:solidFill>
              </a:rPr>
              <a:t>   </a:t>
            </a:r>
            <a:r>
              <a:rPr>
                <a:solidFill>
                  <a:schemeClr val="accent2"/>
                </a:solidFill>
              </a:rPr>
              <a:t> 256</a:t>
            </a:r>
            <a:r>
              <a:rPr>
                <a:solidFill>
                  <a:schemeClr val="accent2"/>
                </a:solidFill>
              </a:rPr>
              <a:t> </a:t>
            </a:r>
            <a:r>
              <a:rPr>
                <a:solidFill>
                  <a:schemeClr val="accent2"/>
                </a:solidFill>
              </a:rPr>
              <a:t>  113   -44    -54     -58      259      0.25    0.00    -0.69   -0.00 </a:t>
            </a:r>
            <a:r>
              <a:rPr>
                <a:solidFill>
                  <a:schemeClr val="accent2"/>
                </a:solidFill>
              </a:rPr>
              <a:t>  </a:t>
            </a:r>
            <a:r>
              <a:rPr>
                <a:solidFill>
                  <a:schemeClr val="accent2"/>
                </a:solidFill>
              </a:rPr>
              <a:t> 1.0 </a:t>
            </a:r>
            <a:endParaRPr/>
          </a:p>
        </p:txBody>
      </p:sp>
      <p:grpSp>
        <p:nvGrpSpPr>
          <p:cNvPr id="8" name="Group 159757" hidden="0"/>
          <p:cNvGrpSpPr/>
          <p:nvPr isPhoto="0" userDrawn="0"/>
        </p:nvGrpSpPr>
        <p:grpSpPr bwMode="auto">
          <a:xfrm>
            <a:off x="-19050" y="819150"/>
            <a:ext cx="9124950" cy="2279650"/>
            <a:chOff x="-12" y="576"/>
            <a:chExt cx="5748" cy="1147"/>
          </a:xfrm>
        </p:grpSpPr>
        <p:pic>
          <p:nvPicPr>
            <p:cNvPr id="9" name="Image 159750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>
              <a:off x="-12" y="576"/>
              <a:ext cx="1922" cy="1130"/>
            </a:xfrm>
            <a:prstGeom prst="rect">
              <a:avLst/>
            </a:prstGeom>
            <a:noFill/>
          </p:spPr>
        </p:pic>
        <p:pic>
          <p:nvPicPr>
            <p:cNvPr id="10" name="Image 159751" hidden="0"/>
            <p:cNvPicPr>
              <a:picLocks noChangeAspect="1"/>
            </p:cNvPicPr>
            <p:nvPr isPhoto="0" userDrawn="0"/>
          </p:nvPicPr>
          <p:blipFill>
            <a:blip r:embed="rId3"/>
            <a:stretch/>
          </p:blipFill>
          <p:spPr bwMode="auto">
            <a:xfrm>
              <a:off x="1901" y="576"/>
              <a:ext cx="1915" cy="1146"/>
            </a:xfrm>
            <a:prstGeom prst="rect">
              <a:avLst/>
            </a:prstGeom>
            <a:noFill/>
          </p:spPr>
        </p:pic>
        <p:pic>
          <p:nvPicPr>
            <p:cNvPr id="11" name="Image 159752" hidden="0"/>
            <p:cNvPicPr>
              <a:picLocks noChangeAspect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3816" y="576"/>
              <a:ext cx="1920" cy="1147"/>
            </a:xfrm>
            <a:prstGeom prst="rect">
              <a:avLst/>
            </a:prstGeom>
            <a:noFill/>
          </p:spPr>
        </p:pic>
      </p:grpSp>
      <p:grpSp>
        <p:nvGrpSpPr>
          <p:cNvPr id="12" name="Group 159759" hidden="0"/>
          <p:cNvGrpSpPr/>
          <p:nvPr isPhoto="0" userDrawn="0"/>
        </p:nvGrpSpPr>
        <p:grpSpPr bwMode="auto">
          <a:xfrm>
            <a:off x="-3175" y="2952750"/>
            <a:ext cx="9126537" cy="2681287"/>
            <a:chOff x="-2" y="1860"/>
            <a:chExt cx="5749" cy="1689"/>
          </a:xfrm>
        </p:grpSpPr>
        <p:pic>
          <p:nvPicPr>
            <p:cNvPr id="13" name="Image 159753" hidden="0"/>
            <p:cNvPicPr>
              <a:picLocks noChangeAspect="1"/>
            </p:cNvPicPr>
            <p:nvPr isPhoto="0" userDrawn="0"/>
          </p:nvPicPr>
          <p:blipFill>
            <a:blip r:embed="rId5"/>
            <a:srcRect l="8749" t="5272" r="7055" b="0"/>
            <a:stretch/>
          </p:blipFill>
          <p:spPr bwMode="auto">
            <a:xfrm>
              <a:off x="1974" y="1957"/>
              <a:ext cx="1881" cy="1580"/>
            </a:xfrm>
            <a:prstGeom prst="rect">
              <a:avLst/>
            </a:prstGeom>
            <a:noFill/>
          </p:spPr>
        </p:pic>
        <p:pic>
          <p:nvPicPr>
            <p:cNvPr id="14" name="Image 159754" hidden="0"/>
            <p:cNvPicPr>
              <a:picLocks noChangeAspect="1"/>
            </p:cNvPicPr>
            <p:nvPr isPhoto="0" userDrawn="0"/>
          </p:nvPicPr>
          <p:blipFill>
            <a:blip r:embed="rId6"/>
            <a:srcRect l="3250" t="0" r="7331" b="0"/>
            <a:stretch/>
          </p:blipFill>
          <p:spPr bwMode="auto">
            <a:xfrm>
              <a:off x="-2" y="1860"/>
              <a:ext cx="1938" cy="1689"/>
            </a:xfrm>
            <a:prstGeom prst="rect">
              <a:avLst/>
            </a:prstGeom>
            <a:noFill/>
          </p:spPr>
        </p:pic>
        <p:pic>
          <p:nvPicPr>
            <p:cNvPr id="15" name="Image 159756" hidden="0"/>
            <p:cNvPicPr>
              <a:picLocks noChangeAspect="1"/>
            </p:cNvPicPr>
            <p:nvPr isPhoto="0" userDrawn="0"/>
          </p:nvPicPr>
          <p:blipFill>
            <a:blip r:embed="rId7"/>
            <a:stretch/>
          </p:blipFill>
          <p:spPr bwMode="auto">
            <a:xfrm>
              <a:off x="3839" y="1957"/>
              <a:ext cx="1908" cy="1555"/>
            </a:xfrm>
            <a:prstGeom prst="rect">
              <a:avLst/>
            </a:prstGeom>
            <a:noFill/>
          </p:spPr>
        </p:pic>
      </p:grpSp>
      <p:sp>
        <p:nvSpPr>
          <p:cNvPr id="16" name="Shape 159760" hidden="0"/>
          <p:cNvSpPr txBox="1">
            <a:spLocks noChangeShapeType="1" noGrp="1"/>
          </p:cNvSpPr>
          <p:nvPr isPhoto="0" userDrawn="0"/>
        </p:nvSpPr>
        <p:spPr bwMode="auto">
          <a:xfrm>
            <a:off x="8077200" y="3238500"/>
            <a:ext cx="914400" cy="30480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sz="1400"/>
              <a:t>Z-plane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Box 3" hidden="0"/>
          <p:cNvSpPr txBox="1">
            <a:spLocks noChangeShapeType="1" noGrp="1"/>
          </p:cNvSpPr>
          <p:nvPr isPhoto="0" userDrawn="0"/>
        </p:nvSpPr>
        <p:spPr bwMode="auto">
          <a:xfrm>
            <a:off x="5867399" y="5092700"/>
            <a:ext cx="2971800" cy="6111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ru-RU">
                <a:latin typeface="Arial"/>
              </a:rPr>
              <a:t>коэффициент передачи фильтра из </a:t>
            </a:r>
            <a:r>
              <a:rPr lang="en-US" sz="1800" i="1">
                <a:latin typeface="Arial"/>
              </a:rPr>
              <a:t>m=N/2</a:t>
            </a:r>
            <a:r>
              <a:rPr lang="ru-RU">
                <a:latin typeface="Arial"/>
              </a:rPr>
              <a:t>  звеньев</a:t>
            </a:r>
            <a:endParaRPr/>
          </a:p>
        </p:txBody>
      </p:sp>
      <p:pic>
        <p:nvPicPr>
          <p:cNvPr id="5" name="Object 4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1676400" y="3390900"/>
            <a:ext cx="5867399" cy="895350"/>
          </a:xfrm>
          <a:prstGeom prst="rect">
            <a:avLst/>
          </a:prstGeom>
          <a:noFill/>
        </p:spPr>
      </p:pic>
      <p:sp>
        <p:nvSpPr>
          <p:cNvPr id="6" name="Text Box 5" hidden="0"/>
          <p:cNvSpPr txBox="1">
            <a:spLocks noChangeShapeType="1" noGrp="1"/>
          </p:cNvSpPr>
          <p:nvPr isPhoto="0" userDrawn="0"/>
        </p:nvSpPr>
        <p:spPr bwMode="auto">
          <a:xfrm>
            <a:off x="7391400" y="4295775"/>
            <a:ext cx="1752599" cy="5810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ru-RU">
                <a:latin typeface="Arial"/>
              </a:rPr>
              <a:t>отклик звена второго порядка</a:t>
            </a:r>
            <a:endParaRPr/>
          </a:p>
        </p:txBody>
      </p:sp>
      <p:sp>
        <p:nvSpPr>
          <p:cNvPr id="7" name="Line 6" hidden="0"/>
          <p:cNvSpPr>
            <a:spLocks noChangeShapeType="1" noGrp="1"/>
          </p:cNvSpPr>
          <p:nvPr isPhoto="0" userDrawn="0"/>
        </p:nvSpPr>
        <p:spPr bwMode="auto">
          <a:xfrm>
            <a:off x="7162800" y="4572000"/>
            <a:ext cx="152400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Line 7" hidden="0"/>
          <p:cNvSpPr>
            <a:spLocks noChangeShapeType="1" noGrp="1"/>
          </p:cNvSpPr>
          <p:nvPr isPhoto="0" userDrawn="0"/>
        </p:nvSpPr>
        <p:spPr bwMode="auto">
          <a:xfrm>
            <a:off x="5562600" y="5314950"/>
            <a:ext cx="152400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9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10" name="Text Box 9" hidden="0"/>
          <p:cNvSpPr txBox="1">
            <a:spLocks noChangeShapeType="1" noGrp="1"/>
          </p:cNvSpPr>
          <p:nvPr isPhoto="0" userDrawn="0"/>
        </p:nvSpPr>
        <p:spPr bwMode="auto">
          <a:xfrm>
            <a:off x="76200" y="4343400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(1)</a:t>
            </a:r>
            <a:endParaRPr/>
          </a:p>
        </p:txBody>
      </p:sp>
      <p:sp>
        <p:nvSpPr>
          <p:cNvPr id="11" name="Text Box 10" hidden="0"/>
          <p:cNvSpPr txBox="1">
            <a:spLocks noChangeShapeType="1" noGrp="1"/>
          </p:cNvSpPr>
          <p:nvPr isPhoto="0" userDrawn="0"/>
        </p:nvSpPr>
        <p:spPr bwMode="auto">
          <a:xfrm>
            <a:off x="533400" y="5086350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(2)</a:t>
            </a:r>
            <a:endParaRPr/>
          </a:p>
        </p:txBody>
      </p:sp>
      <p:sp>
        <p:nvSpPr>
          <p:cNvPr id="12" name="Text Box 12" hidden="0"/>
          <p:cNvSpPr txBox="1">
            <a:spLocks noChangeShapeType="1" noGrp="1"/>
          </p:cNvSpPr>
          <p:nvPr isPhoto="0" userDrawn="0"/>
        </p:nvSpPr>
        <p:spPr bwMode="auto">
          <a:xfrm>
            <a:off x="5334000" y="1597025"/>
            <a:ext cx="3429000" cy="3968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sz="2000">
                <a:latin typeface="Arial"/>
              </a:rPr>
              <a:t> N   – </a:t>
            </a:r>
            <a:r>
              <a:rPr lang="ru-RU">
                <a:latin typeface="Arial"/>
              </a:rPr>
              <a:t> порядок фильтра</a:t>
            </a:r>
            <a:endParaRPr/>
          </a:p>
        </p:txBody>
      </p:sp>
      <p:sp>
        <p:nvSpPr>
          <p:cNvPr id="13" name="Text Box 13" hidden="0"/>
          <p:cNvSpPr txBox="1">
            <a:spLocks noChangeShapeType="1" noGrp="1"/>
          </p:cNvSpPr>
          <p:nvPr isPhoto="0" userDrawn="0"/>
        </p:nvSpPr>
        <p:spPr bwMode="auto">
          <a:xfrm>
            <a:off x="5334000" y="784225"/>
            <a:ext cx="3810000" cy="3968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sz="2000">
                <a:latin typeface="Arial"/>
              </a:rPr>
              <a:t>{x</a:t>
            </a:r>
            <a:r>
              <a:rPr lang="en-US" sz="2000" baseline="-25000">
                <a:latin typeface="Arial"/>
              </a:rPr>
              <a:t>n</a:t>
            </a:r>
            <a:r>
              <a:rPr lang="en-US" sz="2000">
                <a:latin typeface="Arial"/>
              </a:rPr>
              <a:t>} – </a:t>
            </a:r>
            <a:r>
              <a:rPr lang="ru-RU">
                <a:latin typeface="Arial"/>
              </a:rPr>
              <a:t>входная  последовательность</a:t>
            </a:r>
            <a:endParaRPr/>
          </a:p>
        </p:txBody>
      </p:sp>
      <p:pic>
        <p:nvPicPr>
          <p:cNvPr id="14" name="Object 14" hidden="0"/>
          <p:cNvPicPr>
            <a:picLocks noChangeAspect="1" noGrp="1"/>
          </p:cNvPicPr>
          <p:nvPr isPhoto="0" userDrawn="0"/>
        </p:nvPicPr>
        <p:blipFill>
          <a:blip r:embed="rId3"/>
          <a:srcRect l="6435" t="0" r="0" b="0"/>
          <a:stretch/>
        </p:blipFill>
        <p:spPr bwMode="auto">
          <a:xfrm>
            <a:off x="5832475" y="1987550"/>
            <a:ext cx="2660650" cy="958850"/>
          </a:xfrm>
          <a:prstGeom prst="rect">
            <a:avLst/>
          </a:prstGeom>
          <a:noFill/>
        </p:spPr>
      </p:pic>
      <p:sp>
        <p:nvSpPr>
          <p:cNvPr id="15" name="Text Box 15" hidden="0"/>
          <p:cNvSpPr txBox="1">
            <a:spLocks noChangeShapeType="1" noGrp="1"/>
          </p:cNvSpPr>
          <p:nvPr isPhoto="0" userDrawn="0"/>
        </p:nvSpPr>
        <p:spPr bwMode="auto">
          <a:xfrm>
            <a:off x="5334000" y="1190625"/>
            <a:ext cx="3810000" cy="3968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ru-RU" sz="2000">
                <a:latin typeface="Arial"/>
              </a:rPr>
              <a:t>{у</a:t>
            </a:r>
            <a:r>
              <a:rPr lang="en-US" sz="2000" baseline="-25000">
                <a:latin typeface="Arial"/>
              </a:rPr>
              <a:t>n</a:t>
            </a:r>
            <a:r>
              <a:rPr lang="en-US" sz="2000">
                <a:latin typeface="Arial"/>
              </a:rPr>
              <a:t>} – </a:t>
            </a:r>
            <a:r>
              <a:rPr lang="ru-RU">
                <a:latin typeface="Arial"/>
              </a:rPr>
              <a:t>выходная  последовательн.</a:t>
            </a:r>
            <a:endParaRPr/>
          </a:p>
        </p:txBody>
      </p:sp>
      <p:pic>
        <p:nvPicPr>
          <p:cNvPr id="16" name="Object 17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533400" y="4248150"/>
            <a:ext cx="6553200" cy="522287"/>
          </a:xfrm>
          <a:prstGeom prst="rect">
            <a:avLst/>
          </a:prstGeom>
          <a:noFill/>
        </p:spPr>
      </p:pic>
      <p:pic>
        <p:nvPicPr>
          <p:cNvPr id="17" name="Object 18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914400" y="4794250"/>
            <a:ext cx="4419600" cy="960437"/>
          </a:xfrm>
          <a:prstGeom prst="rect">
            <a:avLst/>
          </a:prstGeom>
          <a:noFill/>
        </p:spPr>
      </p:pic>
      <p:pic>
        <p:nvPicPr>
          <p:cNvPr id="18" name="Object 19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1663700" y="5734050"/>
            <a:ext cx="1571625" cy="550862"/>
          </a:xfrm>
          <a:prstGeom prst="rect">
            <a:avLst/>
          </a:prstGeom>
          <a:noFill/>
        </p:spPr>
      </p:pic>
      <p:sp>
        <p:nvSpPr>
          <p:cNvPr id="19" name="Text Box 20" hidden="0"/>
          <p:cNvSpPr txBox="1">
            <a:spLocks noChangeShapeType="1" noGrp="1"/>
          </p:cNvSpPr>
          <p:nvPr isPhoto="0" userDrawn="0"/>
        </p:nvSpPr>
        <p:spPr bwMode="auto">
          <a:xfrm>
            <a:off x="3200400" y="5867399"/>
            <a:ext cx="5029200" cy="3365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600"/>
              <a:t>-  условие устойчивости рекурсивного фильтра</a:t>
            </a:r>
            <a:endParaRPr/>
          </a:p>
        </p:txBody>
      </p:sp>
      <p:sp>
        <p:nvSpPr>
          <p:cNvPr id="20" name="Text Box 21" hidden="0"/>
          <p:cNvSpPr txBox="1">
            <a:spLocks noChangeShapeType="1" noGrp="1"/>
          </p:cNvSpPr>
          <p:nvPr isPhoto="0" userDrawn="0"/>
        </p:nvSpPr>
        <p:spPr bwMode="auto">
          <a:xfrm>
            <a:off x="990600" y="5829300"/>
            <a:ext cx="7620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(3)</a:t>
            </a:r>
            <a:endParaRPr/>
          </a:p>
        </p:txBody>
      </p:sp>
      <p:sp>
        <p:nvSpPr>
          <p:cNvPr id="21" name="Прямая соединительная линия 24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22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Целочисленная модель </a:t>
            </a:r>
            <a:r>
              <a:rPr lang="ru-RU" sz="2000" b="1">
                <a:solidFill>
                  <a:srgbClr val="025EA1"/>
                </a:solidFill>
              </a:rPr>
              <a:t>каскадного </a:t>
            </a:r>
            <a:r>
              <a:rPr lang="ru-RU" sz="2000" b="1">
                <a:solidFill>
                  <a:srgbClr val="025EA1"/>
                </a:solidFill>
              </a:rPr>
              <a:t>рекурсивного фильтра</a:t>
            </a:r>
            <a:endParaRPr/>
          </a:p>
        </p:txBody>
      </p:sp>
      <p:pic>
        <p:nvPicPr>
          <p:cNvPr id="23" name="Object 8" hidden="0"/>
          <p:cNvPicPr>
            <a:picLocks noChangeAspect="1" noGrp="1"/>
          </p:cNvPicPr>
          <p:nvPr isPhoto="0" userDrawn="0"/>
        </p:nvPicPr>
        <p:blipFill>
          <a:blip r:embed="rId7"/>
          <a:srcRect l="32656" t="0" r="0" b="0"/>
          <a:stretch/>
        </p:blipFill>
        <p:spPr bwMode="auto">
          <a:xfrm>
            <a:off x="5741987" y="2897187"/>
            <a:ext cx="3014662" cy="485775"/>
          </a:xfrm>
          <a:prstGeom prst="rect">
            <a:avLst/>
          </a:prstGeom>
          <a:noFill/>
        </p:spPr>
      </p:pic>
      <p:pic>
        <p:nvPicPr>
          <p:cNvPr id="24" name="Image 193559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584200" y="782637"/>
            <a:ext cx="4368800" cy="2722562"/>
          </a:xfrm>
          <a:prstGeom prst="rect">
            <a:avLst/>
          </a:prstGeom>
          <a:noFill/>
        </p:spPr>
      </p:pic>
      <p:pic>
        <p:nvPicPr>
          <p:cNvPr id="25" name="Object 17" hidden="0"/>
          <p:cNvPicPr>
            <a:picLocks noChangeAspect="1" noGrp="1"/>
          </p:cNvPicPr>
          <p:nvPr isPhoto="0" userDrawn="0"/>
        </p:nvPicPr>
        <p:blipFill>
          <a:blip r:embed="rId9"/>
          <a:stretch/>
        </p:blipFill>
        <p:spPr bwMode="auto">
          <a:xfrm>
            <a:off x="2336800" y="6318250"/>
            <a:ext cx="2941637" cy="482600"/>
          </a:xfrm>
          <a:prstGeom prst="rect">
            <a:avLst/>
          </a:prstGeom>
          <a:noFill/>
        </p:spPr>
      </p:pic>
      <p:sp>
        <p:nvSpPr>
          <p:cNvPr id="26" name="Text Box 22" hidden="0"/>
          <p:cNvSpPr txBox="1">
            <a:spLocks noChangeShapeType="1" noGrp="1"/>
          </p:cNvSpPr>
          <p:nvPr isPhoto="0" userDrawn="0"/>
        </p:nvSpPr>
        <p:spPr bwMode="auto">
          <a:xfrm>
            <a:off x="5257800" y="6421437"/>
            <a:ext cx="3219449" cy="2841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defRPr/>
            </a:pPr>
            <a:r>
              <a:rPr lang="ru-RU" sz="1400">
                <a:latin typeface="Arial"/>
              </a:rPr>
              <a:t>- в</a:t>
            </a:r>
            <a:r>
              <a:rPr lang="ru-RU" sz="1400">
                <a:latin typeface="Arial"/>
              </a:rPr>
              <a:t>арьируемы</a:t>
            </a:r>
            <a:r>
              <a:rPr lang="ru-RU" sz="1400">
                <a:latin typeface="Arial"/>
              </a:rPr>
              <a:t>е</a:t>
            </a:r>
            <a:r>
              <a:rPr lang="ru-RU" sz="1400">
                <a:latin typeface="Arial"/>
              </a:rPr>
              <a:t>  параметр</a:t>
            </a:r>
            <a:r>
              <a:rPr lang="ru-RU" sz="1400">
                <a:latin typeface="Arial"/>
              </a:rPr>
              <a:t>ы</a:t>
            </a:r>
            <a:r>
              <a:rPr lang="ru-RU" sz="1400">
                <a:latin typeface="Arial"/>
              </a:rPr>
              <a:t> </a:t>
            </a:r>
            <a:r>
              <a:rPr lang="ru-RU" sz="1400">
                <a:latin typeface="Arial"/>
              </a:rPr>
              <a:t>звена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Box 9" hidden="0"/>
          <p:cNvSpPr txBox="1">
            <a:spLocks noChangeShapeType="1" noGrp="1"/>
          </p:cNvSpPr>
          <p:nvPr isPhoto="0" userDrawn="0"/>
        </p:nvSpPr>
        <p:spPr bwMode="auto">
          <a:xfrm>
            <a:off x="8515350" y="5384800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(4)</a:t>
            </a:r>
            <a:endParaRPr/>
          </a:p>
        </p:txBody>
      </p:sp>
      <p:sp>
        <p:nvSpPr>
          <p:cNvPr id="5" name="Text Box 10" hidden="0"/>
          <p:cNvSpPr txBox="1">
            <a:spLocks noChangeShapeType="1" noGrp="1"/>
          </p:cNvSpPr>
          <p:nvPr isPhoto="0" userDrawn="0"/>
        </p:nvSpPr>
        <p:spPr bwMode="auto">
          <a:xfrm>
            <a:off x="171450" y="5029200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(2)</a:t>
            </a:r>
            <a:endParaRPr/>
          </a:p>
        </p:txBody>
      </p:sp>
      <p:pic>
        <p:nvPicPr>
          <p:cNvPr id="6" name="Object 17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5219700" y="6080125"/>
            <a:ext cx="2997200" cy="492125"/>
          </a:xfrm>
          <a:prstGeom prst="rect">
            <a:avLst/>
          </a:prstGeom>
          <a:noFill/>
        </p:spPr>
      </p:pic>
      <p:pic>
        <p:nvPicPr>
          <p:cNvPr id="7" name="Object 18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4591050" y="5156200"/>
            <a:ext cx="4038600" cy="882650"/>
          </a:xfrm>
          <a:prstGeom prst="rect">
            <a:avLst/>
          </a:prstGeom>
          <a:noFill/>
        </p:spPr>
      </p:pic>
      <p:sp>
        <p:nvSpPr>
          <p:cNvPr id="8" name="Text Box 21" hidden="0"/>
          <p:cNvSpPr txBox="1">
            <a:spLocks noChangeShapeType="1" noGrp="1"/>
          </p:cNvSpPr>
          <p:nvPr isPhoto="0" userDrawn="0"/>
        </p:nvSpPr>
        <p:spPr bwMode="auto">
          <a:xfrm>
            <a:off x="8229600" y="6129337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(5)</a:t>
            </a:r>
            <a:endParaRPr/>
          </a:p>
        </p:txBody>
      </p:sp>
      <p:sp>
        <p:nvSpPr>
          <p:cNvPr id="9" name="Прямая соединительная линия 24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10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М</a:t>
            </a:r>
            <a:r>
              <a:rPr lang="ru-RU" sz="2000" b="1">
                <a:solidFill>
                  <a:srgbClr val="025EA1"/>
                </a:solidFill>
              </a:rPr>
              <a:t>одел</a:t>
            </a:r>
            <a:r>
              <a:rPr lang="ru-RU" sz="2000" b="1">
                <a:solidFill>
                  <a:srgbClr val="025EA1"/>
                </a:solidFill>
              </a:rPr>
              <a:t>ирование</a:t>
            </a:r>
            <a:r>
              <a:rPr lang="ru-RU" sz="2000" b="1">
                <a:solidFill>
                  <a:srgbClr val="025EA1"/>
                </a:solidFill>
              </a:rPr>
              <a:t> рекурсивного </a:t>
            </a:r>
            <a:r>
              <a:rPr lang="ru-RU" sz="2000" b="1">
                <a:solidFill>
                  <a:srgbClr val="025EA1"/>
                </a:solidFill>
              </a:rPr>
              <a:t>фазового </a:t>
            </a:r>
            <a:r>
              <a:rPr lang="ru-RU" sz="2000" b="1">
                <a:solidFill>
                  <a:srgbClr val="025EA1"/>
                </a:solidFill>
              </a:rPr>
              <a:t>фильтра</a:t>
            </a:r>
            <a:endParaRPr/>
          </a:p>
        </p:txBody>
      </p:sp>
      <p:pic>
        <p:nvPicPr>
          <p:cNvPr id="11" name="Image 196618" hidden="0"/>
          <p:cNvPicPr>
            <a:picLocks noChangeAspect="1" noGrp="1"/>
          </p:cNvPicPr>
          <p:nvPr isPhoto="0" userDrawn="0"/>
        </p:nvPicPr>
        <p:blipFill>
          <a:blip r:embed="rId4"/>
          <a:srcRect l="2910" t="4710" r="6180" b="0"/>
          <a:stretch/>
        </p:blipFill>
        <p:spPr bwMode="auto">
          <a:xfrm>
            <a:off x="4872037" y="2928937"/>
            <a:ext cx="4062412" cy="2243137"/>
          </a:xfrm>
          <a:prstGeom prst="rect">
            <a:avLst/>
          </a:prstGeom>
          <a:noFill/>
        </p:spPr>
      </p:pic>
      <p:pic>
        <p:nvPicPr>
          <p:cNvPr id="12" name="Object 18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266700" y="4781550"/>
            <a:ext cx="4038600" cy="882650"/>
          </a:xfrm>
          <a:prstGeom prst="rect">
            <a:avLst/>
          </a:prstGeom>
          <a:noFill/>
        </p:spPr>
      </p:pic>
      <p:pic>
        <p:nvPicPr>
          <p:cNvPr id="13" name="Object 17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1733550" y="6270625"/>
            <a:ext cx="1839912" cy="492125"/>
          </a:xfrm>
          <a:prstGeom prst="rect">
            <a:avLst/>
          </a:prstGeom>
          <a:noFill/>
        </p:spPr>
      </p:pic>
      <p:sp>
        <p:nvSpPr>
          <p:cNvPr id="14" name="Shape 196623" hidden="0"/>
          <p:cNvSpPr>
            <a:spLocks noChangeShapeType="1" noGrp="1"/>
          </p:cNvSpPr>
          <p:nvPr isPhoto="0" userDrawn="0"/>
        </p:nvSpPr>
        <p:spPr bwMode="auto">
          <a:xfrm>
            <a:off x="7529512" y="3108325"/>
            <a:ext cx="660400" cy="33655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 lvl="0" algn="ctr">
              <a:defRPr/>
            </a:pPr>
            <a:r>
              <a:rPr b="1" i="1">
                <a:solidFill>
                  <a:srgbClr val="FF0066"/>
                </a:solidFill>
              </a:rPr>
              <a:t>ФЧХ</a:t>
            </a:r>
            <a:endParaRPr/>
          </a:p>
        </p:txBody>
      </p:sp>
      <p:sp>
        <p:nvSpPr>
          <p:cNvPr id="15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pic>
        <p:nvPicPr>
          <p:cNvPr id="16" name="Image 196626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57150" y="876299"/>
            <a:ext cx="4724399" cy="647700"/>
          </a:xfrm>
          <a:prstGeom prst="rect">
            <a:avLst/>
          </a:prstGeom>
          <a:noFill/>
        </p:spPr>
      </p:pic>
      <p:pic>
        <p:nvPicPr>
          <p:cNvPr id="17" name="Image 196629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228600" y="1600200"/>
            <a:ext cx="2028825" cy="568325"/>
          </a:xfrm>
          <a:prstGeom prst="rect">
            <a:avLst/>
          </a:prstGeom>
          <a:noFill/>
        </p:spPr>
      </p:pic>
      <p:pic>
        <p:nvPicPr>
          <p:cNvPr id="18" name="Image 196628" hidden="0"/>
          <p:cNvPicPr>
            <a:picLocks noChangeAspect="1" noGrp="1"/>
          </p:cNvPicPr>
          <p:nvPr isPhoto="0" userDrawn="0"/>
        </p:nvPicPr>
        <p:blipFill>
          <a:blip r:embed="rId9"/>
          <a:stretch/>
        </p:blipFill>
        <p:spPr bwMode="auto">
          <a:xfrm>
            <a:off x="2447925" y="1600200"/>
            <a:ext cx="2200275" cy="604837"/>
          </a:xfrm>
          <a:prstGeom prst="rect">
            <a:avLst/>
          </a:prstGeom>
          <a:noFill/>
        </p:spPr>
      </p:pic>
      <p:pic>
        <p:nvPicPr>
          <p:cNvPr id="19" name="Image 196631" hidden="0"/>
          <p:cNvPicPr>
            <a:picLocks noChangeAspect="1" noGrp="1"/>
          </p:cNvPicPr>
          <p:nvPr isPhoto="0" userDrawn="0"/>
        </p:nvPicPr>
        <p:blipFill>
          <a:blip r:embed="rId10"/>
          <a:stretch/>
        </p:blipFill>
        <p:spPr bwMode="auto">
          <a:xfrm>
            <a:off x="285750" y="2266950"/>
            <a:ext cx="4476750" cy="568325"/>
          </a:xfrm>
          <a:prstGeom prst="rect">
            <a:avLst/>
          </a:prstGeom>
          <a:noFill/>
        </p:spPr>
      </p:pic>
      <p:pic>
        <p:nvPicPr>
          <p:cNvPr id="20" name="Image 196633" hidden="0"/>
          <p:cNvPicPr>
            <a:picLocks noChangeAspect="1" noGrp="1"/>
          </p:cNvPicPr>
          <p:nvPr isPhoto="0" userDrawn="0"/>
        </p:nvPicPr>
        <p:blipFill>
          <a:blip r:embed="rId11"/>
          <a:stretch/>
        </p:blipFill>
        <p:spPr bwMode="auto">
          <a:xfrm>
            <a:off x="381000" y="2940050"/>
            <a:ext cx="4286250" cy="488950"/>
          </a:xfrm>
          <a:prstGeom prst="rect">
            <a:avLst/>
          </a:prstGeom>
          <a:noFill/>
        </p:spPr>
      </p:pic>
      <p:pic>
        <p:nvPicPr>
          <p:cNvPr id="21" name="Image 196635" hidden="0"/>
          <p:cNvPicPr>
            <a:picLocks noChangeAspect="1" noGrp="1"/>
          </p:cNvPicPr>
          <p:nvPr isPhoto="0" userDrawn="0"/>
        </p:nvPicPr>
        <p:blipFill>
          <a:blip r:embed="rId12"/>
          <a:stretch/>
        </p:blipFill>
        <p:spPr bwMode="auto">
          <a:xfrm>
            <a:off x="822325" y="3505199"/>
            <a:ext cx="2093912" cy="515937"/>
          </a:xfrm>
          <a:prstGeom prst="rect">
            <a:avLst/>
          </a:prstGeom>
          <a:noFill/>
        </p:spPr>
      </p:pic>
      <p:pic>
        <p:nvPicPr>
          <p:cNvPr id="22" name="Image 196637" hidden="0"/>
          <p:cNvPicPr>
            <a:picLocks noChangeAspect="1" noGrp="1"/>
          </p:cNvPicPr>
          <p:nvPr isPhoto="0" userDrawn="0"/>
        </p:nvPicPr>
        <p:blipFill>
          <a:blip r:embed="rId13"/>
          <a:stretch/>
        </p:blipFill>
        <p:spPr bwMode="auto">
          <a:xfrm>
            <a:off x="3162300" y="3505199"/>
            <a:ext cx="1112837" cy="509587"/>
          </a:xfrm>
          <a:prstGeom prst="rect">
            <a:avLst/>
          </a:prstGeom>
          <a:noFill/>
        </p:spPr>
      </p:pic>
      <p:sp>
        <p:nvSpPr>
          <p:cNvPr id="23" name="Text Box 9" hidden="0"/>
          <p:cNvSpPr txBox="1">
            <a:spLocks noChangeShapeType="1" noGrp="1"/>
          </p:cNvSpPr>
          <p:nvPr isPhoto="0" userDrawn="0"/>
        </p:nvSpPr>
        <p:spPr bwMode="auto">
          <a:xfrm>
            <a:off x="209550" y="3595687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(1)</a:t>
            </a:r>
            <a:endParaRPr/>
          </a:p>
        </p:txBody>
      </p:sp>
      <p:pic>
        <p:nvPicPr>
          <p:cNvPr id="24" name="Image 196640" hidden="0"/>
          <p:cNvPicPr>
            <a:picLocks noChangeAspect="1" noGrp="1"/>
          </p:cNvPicPr>
          <p:nvPr isPhoto="0" userDrawn="0"/>
        </p:nvPicPr>
        <p:blipFill>
          <a:blip r:embed="rId14"/>
          <a:stretch/>
        </p:blipFill>
        <p:spPr bwMode="auto">
          <a:xfrm>
            <a:off x="76200" y="4038600"/>
            <a:ext cx="2286000" cy="830262"/>
          </a:xfrm>
          <a:prstGeom prst="rect">
            <a:avLst/>
          </a:prstGeom>
          <a:noFill/>
        </p:spPr>
      </p:pic>
      <p:sp>
        <p:nvSpPr>
          <p:cNvPr id="25" name="Text Box 5" hidden="0"/>
          <p:cNvSpPr txBox="1">
            <a:spLocks noChangeShapeType="1" noGrp="1"/>
          </p:cNvSpPr>
          <p:nvPr isPhoto="0" userDrawn="0"/>
        </p:nvSpPr>
        <p:spPr bwMode="auto">
          <a:xfrm>
            <a:off x="2438400" y="4243387"/>
            <a:ext cx="22860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sz="1800">
                <a:latin typeface="Times New Roman"/>
              </a:rPr>
              <a:t>  a</a:t>
            </a:r>
            <a:r>
              <a:rPr lang="en-US" sz="1800" baseline="-25000">
                <a:latin typeface="Times New Roman"/>
              </a:rPr>
              <a:t>0</a:t>
            </a:r>
            <a:r>
              <a:rPr lang="en-US" sz="1800">
                <a:latin typeface="Times New Roman"/>
              </a:rPr>
              <a:t>= b</a:t>
            </a:r>
            <a:r>
              <a:rPr lang="en-US" sz="1800" baseline="-25000">
                <a:latin typeface="Times New Roman"/>
              </a:rPr>
              <a:t>1 </a:t>
            </a:r>
            <a:r>
              <a:rPr lang="ru-RU" sz="1800">
                <a:latin typeface="Times New Roman"/>
              </a:rPr>
              <a:t>= 1    a</a:t>
            </a:r>
            <a:r>
              <a:rPr lang="en-US" sz="1800" baseline="-25000">
                <a:latin typeface="Times New Roman"/>
              </a:rPr>
              <a:t>1</a:t>
            </a:r>
            <a:r>
              <a:rPr lang="en-US" sz="1800">
                <a:latin typeface="Times New Roman"/>
              </a:rPr>
              <a:t>= b</a:t>
            </a:r>
            <a:r>
              <a:rPr lang="en-US" sz="1800" baseline="-25000">
                <a:latin typeface="Times New Roman"/>
              </a:rPr>
              <a:t>0 </a:t>
            </a:r>
            <a:endParaRPr/>
          </a:p>
        </p:txBody>
      </p:sp>
      <p:pic>
        <p:nvPicPr>
          <p:cNvPr id="26" name="Image 196645" hidden="0"/>
          <p:cNvPicPr>
            <a:picLocks noChangeAspect="1" noGrp="1"/>
          </p:cNvPicPr>
          <p:nvPr isPhoto="0" userDrawn="0"/>
        </p:nvPicPr>
        <p:blipFill>
          <a:blip r:embed="rId15"/>
          <a:stretch/>
        </p:blipFill>
        <p:spPr bwMode="auto">
          <a:xfrm>
            <a:off x="838200" y="5715000"/>
            <a:ext cx="3352800" cy="474662"/>
          </a:xfrm>
          <a:prstGeom prst="rect">
            <a:avLst/>
          </a:prstGeom>
          <a:noFill/>
        </p:spPr>
      </p:pic>
      <p:sp>
        <p:nvSpPr>
          <p:cNvPr id="27" name="Text Box 21" hidden="0"/>
          <p:cNvSpPr txBox="1">
            <a:spLocks noChangeShapeType="1" noGrp="1"/>
          </p:cNvSpPr>
          <p:nvPr isPhoto="0" userDrawn="0"/>
        </p:nvSpPr>
        <p:spPr bwMode="auto">
          <a:xfrm>
            <a:off x="1047750" y="6324600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(3)</a:t>
            </a:r>
            <a:endParaRPr/>
          </a:p>
        </p:txBody>
      </p:sp>
      <p:pic>
        <p:nvPicPr>
          <p:cNvPr id="28" name="Image 196648" hidden="0"/>
          <p:cNvPicPr>
            <a:picLocks noChangeAspect="1" noGrp="1"/>
          </p:cNvPicPr>
          <p:nvPr isPhoto="0" userDrawn="0"/>
        </p:nvPicPr>
        <p:blipFill>
          <a:blip r:embed="rId16"/>
          <a:srcRect l="2718" t="4022" r="1811" b="0"/>
          <a:stretch/>
        </p:blipFill>
        <p:spPr bwMode="auto">
          <a:xfrm>
            <a:off x="4953000" y="685800"/>
            <a:ext cx="3949700" cy="2254250"/>
          </a:xfrm>
          <a:prstGeom prst="rect">
            <a:avLst/>
          </a:prstGeom>
          <a:noFill/>
        </p:spPr>
      </p:pic>
      <p:sp>
        <p:nvSpPr>
          <p:cNvPr id="29" name="Shape 196649" hidden="0"/>
          <p:cNvSpPr>
            <a:spLocks noChangeShapeType="1" noGrp="1"/>
          </p:cNvSpPr>
          <p:nvPr isPhoto="0" userDrawn="0"/>
        </p:nvSpPr>
        <p:spPr bwMode="auto">
          <a:xfrm>
            <a:off x="6075362" y="938212"/>
            <a:ext cx="630236" cy="33655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 lvl="0" algn="ctr">
              <a:defRPr/>
            </a:pPr>
            <a:r>
              <a:rPr b="1" i="1">
                <a:solidFill>
                  <a:srgbClr val="FF0066"/>
                </a:solidFill>
              </a:rPr>
              <a:t>АЧХ</a:t>
            </a:r>
            <a:endParaRPr/>
          </a:p>
        </p:txBody>
      </p:sp>
      <p:sp>
        <p:nvSpPr>
          <p:cNvPr id="30" name="Shape 196650" hidden="0"/>
          <p:cNvSpPr>
            <a:spLocks noChangeShapeType="1" noGrp="1"/>
          </p:cNvSpPr>
          <p:nvPr isPhoto="0" userDrawn="0"/>
        </p:nvSpPr>
        <p:spPr bwMode="auto">
          <a:xfrm>
            <a:off x="6823075" y="1420812"/>
            <a:ext cx="395287" cy="274637"/>
          </a:xfrm>
          <a:prstGeom prst="rect">
            <a:avLst/>
          </a:prstGeom>
          <a:solidFill>
            <a:schemeClr val="lt1"/>
          </a:solidFill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 lvl="0" algn="ctr">
              <a:defRPr/>
            </a:pPr>
            <a:r>
              <a:rPr lang="en-US" sz="1200">
                <a:solidFill>
                  <a:srgbClr val="FF0066"/>
                </a:solidFill>
                <a:latin typeface="Arial"/>
              </a:rPr>
              <a:t>1.0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Box 9" hidden="0"/>
          <p:cNvSpPr txBox="1">
            <a:spLocks noChangeShapeType="1" noGrp="1"/>
          </p:cNvSpPr>
          <p:nvPr isPhoto="0" userDrawn="0"/>
        </p:nvSpPr>
        <p:spPr bwMode="auto">
          <a:xfrm>
            <a:off x="76200" y="3200400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(1)</a:t>
            </a:r>
            <a:endParaRPr/>
          </a:p>
        </p:txBody>
      </p:sp>
      <p:pic>
        <p:nvPicPr>
          <p:cNvPr id="5" name="Object 17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858837" y="3840162"/>
            <a:ext cx="2997200" cy="492125"/>
          </a:xfrm>
          <a:prstGeom prst="rect">
            <a:avLst/>
          </a:prstGeom>
          <a:noFill/>
        </p:spPr>
      </p:pic>
      <p:pic>
        <p:nvPicPr>
          <p:cNvPr id="6" name="Object 18" hidden="0"/>
          <p:cNvPicPr>
            <a:picLocks noChangeAspect="1" noGrp="1"/>
          </p:cNvPicPr>
          <p:nvPr isPhoto="0" userDrawn="0"/>
        </p:nvPicPr>
        <p:blipFill>
          <a:blip r:embed="rId3"/>
          <a:srcRect l="8463" t="0" r="0" b="0"/>
          <a:stretch/>
        </p:blipFill>
        <p:spPr bwMode="auto">
          <a:xfrm>
            <a:off x="576262" y="2971800"/>
            <a:ext cx="3690937" cy="882650"/>
          </a:xfrm>
          <a:prstGeom prst="rect">
            <a:avLst/>
          </a:prstGeom>
          <a:noFill/>
        </p:spPr>
      </p:pic>
      <p:sp>
        <p:nvSpPr>
          <p:cNvPr id="7" name="Text Box 21" hidden="0"/>
          <p:cNvSpPr txBox="1">
            <a:spLocks noChangeShapeType="1" noGrp="1"/>
          </p:cNvSpPr>
          <p:nvPr isPhoto="0" userDrawn="0"/>
        </p:nvSpPr>
        <p:spPr bwMode="auto">
          <a:xfrm>
            <a:off x="57150" y="4438650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2</a:t>
            </a:r>
            <a:r>
              <a:rPr lang="ru-RU" sz="1800"/>
              <a:t>)</a:t>
            </a:r>
            <a:endParaRPr/>
          </a:p>
        </p:txBody>
      </p:sp>
      <p:sp>
        <p:nvSpPr>
          <p:cNvPr id="8" name="Прямая соединительная линия 24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9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М</a:t>
            </a:r>
            <a:r>
              <a:rPr lang="ru-RU" sz="2000" b="1">
                <a:solidFill>
                  <a:srgbClr val="025EA1"/>
                </a:solidFill>
              </a:rPr>
              <a:t>одел</a:t>
            </a:r>
            <a:r>
              <a:rPr lang="ru-RU" sz="2000" b="1">
                <a:solidFill>
                  <a:srgbClr val="025EA1"/>
                </a:solidFill>
              </a:rPr>
              <a:t>ирование</a:t>
            </a:r>
            <a:r>
              <a:rPr lang="ru-RU" sz="2000" b="1">
                <a:solidFill>
                  <a:srgbClr val="025EA1"/>
                </a:solidFill>
              </a:rPr>
              <a:t> рекурсивного </a:t>
            </a:r>
            <a:r>
              <a:rPr lang="ru-RU" sz="2000" b="1">
                <a:solidFill>
                  <a:srgbClr val="025EA1"/>
                </a:solidFill>
              </a:rPr>
              <a:t>фазового </a:t>
            </a:r>
            <a:r>
              <a:rPr lang="ru-RU" sz="2000" b="1">
                <a:solidFill>
                  <a:srgbClr val="025EA1"/>
                </a:solidFill>
              </a:rPr>
              <a:t>фильтра</a:t>
            </a:r>
            <a:endParaRPr/>
          </a:p>
        </p:txBody>
      </p:sp>
      <p:pic>
        <p:nvPicPr>
          <p:cNvPr id="10" name="Object 18" hidden="0"/>
          <p:cNvPicPr>
            <a:picLocks noChangeAspect="1" noGrp="1"/>
          </p:cNvPicPr>
          <p:nvPr isPhoto="0" userDrawn="0"/>
        </p:nvPicPr>
        <p:blipFill>
          <a:blip r:embed="rId4"/>
          <a:srcRect l="8887" t="0" r="0" b="0"/>
          <a:stretch/>
        </p:blipFill>
        <p:spPr bwMode="auto">
          <a:xfrm>
            <a:off x="457200" y="5041900"/>
            <a:ext cx="3752850" cy="901700"/>
          </a:xfrm>
          <a:prstGeom prst="rect">
            <a:avLst/>
          </a:prstGeom>
          <a:noFill/>
        </p:spPr>
      </p:pic>
      <p:pic>
        <p:nvPicPr>
          <p:cNvPr id="11" name="Object 17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1390650" y="6019800"/>
            <a:ext cx="1839912" cy="492125"/>
          </a:xfrm>
          <a:prstGeom prst="rect">
            <a:avLst/>
          </a:prstGeom>
          <a:noFill/>
        </p:spPr>
      </p:pic>
      <p:sp>
        <p:nvSpPr>
          <p:cNvPr id="12" name="Text Box 21" hidden="0"/>
          <p:cNvSpPr txBox="1">
            <a:spLocks noChangeShapeType="1" noGrp="1"/>
          </p:cNvSpPr>
          <p:nvPr isPhoto="0" userDrawn="0"/>
        </p:nvSpPr>
        <p:spPr bwMode="auto">
          <a:xfrm>
            <a:off x="0" y="5257800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3</a:t>
            </a:r>
            <a:r>
              <a:rPr lang="ru-RU" sz="1800"/>
              <a:t>)</a:t>
            </a:r>
            <a:endParaRPr/>
          </a:p>
        </p:txBody>
      </p:sp>
      <p:sp>
        <p:nvSpPr>
          <p:cNvPr id="13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pic>
        <p:nvPicPr>
          <p:cNvPr id="14" name="Image 180238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685800" y="4421187"/>
            <a:ext cx="3352800" cy="474662"/>
          </a:xfrm>
          <a:prstGeom prst="rect">
            <a:avLst/>
          </a:prstGeom>
          <a:noFill/>
        </p:spPr>
      </p:pic>
      <p:pic>
        <p:nvPicPr>
          <p:cNvPr id="15" name="Объект 28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4522787" y="3203575"/>
            <a:ext cx="4275137" cy="454025"/>
          </a:xfrm>
          <a:prstGeom prst="rect">
            <a:avLst/>
          </a:prstGeom>
          <a:noFill/>
        </p:spPr>
      </p:pic>
      <p:pic>
        <p:nvPicPr>
          <p:cNvPr id="16" name="Image 180248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3175" y="838200"/>
            <a:ext cx="3178175" cy="2076450"/>
          </a:xfrm>
          <a:prstGeom prst="rect">
            <a:avLst/>
          </a:prstGeom>
          <a:noFill/>
        </p:spPr>
      </p:pic>
      <p:sp>
        <p:nvSpPr>
          <p:cNvPr id="17" name="Shape 180242" hidden="0"/>
          <p:cNvSpPr>
            <a:spLocks noChangeShapeType="1" noGrp="1"/>
          </p:cNvSpPr>
          <p:nvPr isPhoto="0" userDrawn="0"/>
        </p:nvSpPr>
        <p:spPr bwMode="auto">
          <a:xfrm>
            <a:off x="647700" y="952500"/>
            <a:ext cx="660400" cy="33655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 lvl="0" algn="ctr">
              <a:defRPr/>
            </a:pPr>
            <a:r>
              <a:rPr b="1" i="1">
                <a:solidFill>
                  <a:srgbClr val="FF0066"/>
                </a:solidFill>
              </a:rPr>
              <a:t>ФЧХ</a:t>
            </a:r>
            <a:endParaRPr/>
          </a:p>
        </p:txBody>
      </p:sp>
      <p:sp>
        <p:nvSpPr>
          <p:cNvPr id="18" name="Shape 180236" hidden="0"/>
          <p:cNvSpPr>
            <a:spLocks noChangeShapeType="1" noGrp="1"/>
          </p:cNvSpPr>
          <p:nvPr isPhoto="0" userDrawn="0"/>
        </p:nvSpPr>
        <p:spPr bwMode="auto">
          <a:xfrm>
            <a:off x="2209800" y="1524000"/>
            <a:ext cx="630236" cy="33655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 lvl="0" algn="ctr">
              <a:defRPr/>
            </a:pPr>
            <a:r>
              <a:rPr b="1" i="1">
                <a:solidFill>
                  <a:srgbClr val="FF0066"/>
                </a:solidFill>
              </a:rPr>
              <a:t>АЧХ</a:t>
            </a:r>
            <a:endParaRPr/>
          </a:p>
        </p:txBody>
      </p:sp>
      <p:pic>
        <p:nvPicPr>
          <p:cNvPr id="19" name="Image 180249" hidden="0"/>
          <p:cNvPicPr>
            <a:picLocks noChangeAspect="1" noGrp="1"/>
          </p:cNvPicPr>
          <p:nvPr isPhoto="0" userDrawn="0"/>
        </p:nvPicPr>
        <p:blipFill>
          <a:blip r:embed="rId9"/>
          <a:stretch/>
        </p:blipFill>
        <p:spPr bwMode="auto">
          <a:xfrm>
            <a:off x="3143250" y="838200"/>
            <a:ext cx="3006725" cy="2171700"/>
          </a:xfrm>
          <a:prstGeom prst="rect">
            <a:avLst/>
          </a:prstGeom>
          <a:noFill/>
        </p:spPr>
      </p:pic>
      <p:pic>
        <p:nvPicPr>
          <p:cNvPr id="20" name="Image 180250" hidden="0"/>
          <p:cNvPicPr>
            <a:picLocks noChangeAspect="1" noGrp="1"/>
          </p:cNvPicPr>
          <p:nvPr isPhoto="0" userDrawn="0"/>
        </p:nvPicPr>
        <p:blipFill>
          <a:blip r:embed="rId10"/>
          <a:stretch/>
        </p:blipFill>
        <p:spPr bwMode="auto">
          <a:xfrm>
            <a:off x="6137275" y="838200"/>
            <a:ext cx="2987675" cy="2162175"/>
          </a:xfrm>
          <a:prstGeom prst="rect">
            <a:avLst/>
          </a:prstGeom>
          <a:noFill/>
        </p:spPr>
      </p:pic>
      <p:sp>
        <p:nvSpPr>
          <p:cNvPr id="21" name="Shape 180244" hidden="0"/>
          <p:cNvSpPr>
            <a:spLocks noChangeShapeType="1" noGrp="1"/>
          </p:cNvSpPr>
          <p:nvPr isPhoto="0" userDrawn="0"/>
        </p:nvSpPr>
        <p:spPr bwMode="auto">
          <a:xfrm>
            <a:off x="4419600" y="990600"/>
            <a:ext cx="606425" cy="33655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 lvl="0" algn="ctr">
              <a:defRPr/>
            </a:pPr>
            <a:r>
              <a:rPr b="1" i="1">
                <a:solidFill>
                  <a:srgbClr val="FF0066"/>
                </a:solidFill>
              </a:rPr>
              <a:t>ГВЗ</a:t>
            </a:r>
            <a:endParaRPr/>
          </a:p>
        </p:txBody>
      </p:sp>
      <p:sp>
        <p:nvSpPr>
          <p:cNvPr id="22" name="Shape 180245" hidden="0"/>
          <p:cNvSpPr>
            <a:spLocks noChangeShapeType="1" noGrp="1"/>
          </p:cNvSpPr>
          <p:nvPr isPhoto="0" userDrawn="0"/>
        </p:nvSpPr>
        <p:spPr bwMode="auto">
          <a:xfrm>
            <a:off x="7239000" y="990600"/>
            <a:ext cx="895350" cy="33655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 lvl="0" algn="ctr">
              <a:defRPr/>
            </a:pPr>
            <a:r>
              <a:rPr b="1" i="1">
                <a:solidFill>
                  <a:srgbClr val="FF0066"/>
                </a:solidFill>
              </a:rPr>
              <a:t>ДИСП</a:t>
            </a:r>
            <a:endParaRPr/>
          </a:p>
        </p:txBody>
      </p:sp>
      <p:pic>
        <p:nvPicPr>
          <p:cNvPr id="23" name="Объект 28" hidden="0"/>
          <p:cNvPicPr>
            <a:picLocks noChangeAspect="1" noGrp="1"/>
          </p:cNvPicPr>
          <p:nvPr isPhoto="0" userDrawn="0"/>
        </p:nvPicPr>
        <p:blipFill>
          <a:blip r:embed="rId11"/>
          <a:stretch/>
        </p:blipFill>
        <p:spPr bwMode="auto">
          <a:xfrm>
            <a:off x="4876800" y="3829050"/>
            <a:ext cx="3121025" cy="454025"/>
          </a:xfrm>
          <a:prstGeom prst="rect">
            <a:avLst/>
          </a:prstGeom>
          <a:noFill/>
        </p:spPr>
      </p:pic>
      <p:sp>
        <p:nvSpPr>
          <p:cNvPr id="24" name="Text Box 21" hidden="0"/>
          <p:cNvSpPr txBox="1">
            <a:spLocks noChangeShapeType="1" noGrp="1"/>
          </p:cNvSpPr>
          <p:nvPr isPhoto="0" userDrawn="0"/>
        </p:nvSpPr>
        <p:spPr bwMode="auto">
          <a:xfrm>
            <a:off x="8229600" y="3829050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/>
              <a:t>(4)</a:t>
            </a:r>
            <a:endParaRPr/>
          </a:p>
        </p:txBody>
      </p:sp>
      <p:pic>
        <p:nvPicPr>
          <p:cNvPr id="25" name="Image 180253" hidden="0"/>
          <p:cNvPicPr>
            <a:picLocks noChangeAspect="1" noGrp="1"/>
          </p:cNvPicPr>
          <p:nvPr isPhoto="0" userDrawn="0"/>
        </p:nvPicPr>
        <p:blipFill>
          <a:blip r:embed="rId12"/>
          <a:stretch/>
        </p:blipFill>
        <p:spPr bwMode="auto">
          <a:xfrm>
            <a:off x="4572000" y="4381500"/>
            <a:ext cx="3911600" cy="24368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Box 9" hidden="0"/>
          <p:cNvSpPr txBox="1">
            <a:spLocks noChangeShapeType="1" noGrp="1"/>
          </p:cNvSpPr>
          <p:nvPr isPhoto="0" userDrawn="0"/>
        </p:nvSpPr>
        <p:spPr bwMode="auto">
          <a:xfrm>
            <a:off x="8610600" y="5715000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5</a:t>
            </a:r>
            <a:r>
              <a:rPr lang="ru-RU" sz="1800"/>
              <a:t>)</a:t>
            </a:r>
            <a:endParaRPr/>
          </a:p>
        </p:txBody>
      </p:sp>
      <p:sp>
        <p:nvSpPr>
          <p:cNvPr id="5" name="Text Box 10" hidden="0"/>
          <p:cNvSpPr txBox="1">
            <a:spLocks noChangeShapeType="1" noGrp="1"/>
          </p:cNvSpPr>
          <p:nvPr isPhoto="0" userDrawn="0"/>
        </p:nvSpPr>
        <p:spPr bwMode="auto">
          <a:xfrm>
            <a:off x="171450" y="4895850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3</a:t>
            </a:r>
            <a:r>
              <a:rPr lang="ru-RU" sz="1800"/>
              <a:t>)</a:t>
            </a:r>
            <a:endParaRPr/>
          </a:p>
        </p:txBody>
      </p:sp>
      <p:pic>
        <p:nvPicPr>
          <p:cNvPr id="6" name="Object 18" hidden="0"/>
          <p:cNvPicPr>
            <a:picLocks noChangeAspect="1" noGrp="1"/>
          </p:cNvPicPr>
          <p:nvPr isPhoto="0" userDrawn="0"/>
        </p:nvPicPr>
        <p:blipFill>
          <a:blip r:embed="rId2"/>
          <a:srcRect l="9351" t="0" r="0" b="0"/>
          <a:stretch/>
        </p:blipFill>
        <p:spPr bwMode="auto">
          <a:xfrm>
            <a:off x="609600" y="3881437"/>
            <a:ext cx="3805237" cy="919162"/>
          </a:xfrm>
          <a:prstGeom prst="rect">
            <a:avLst/>
          </a:prstGeom>
          <a:noFill/>
        </p:spPr>
      </p:pic>
      <p:sp>
        <p:nvSpPr>
          <p:cNvPr id="7" name="Прямая соединительная линия 24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8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М</a:t>
            </a:r>
            <a:r>
              <a:rPr lang="ru-RU" sz="2000" b="1">
                <a:solidFill>
                  <a:srgbClr val="025EA1"/>
                </a:solidFill>
              </a:rPr>
              <a:t>одел</a:t>
            </a:r>
            <a:r>
              <a:rPr lang="ru-RU" sz="2000" b="1">
                <a:solidFill>
                  <a:srgbClr val="025EA1"/>
                </a:solidFill>
              </a:rPr>
              <a:t>ирование</a:t>
            </a:r>
            <a:r>
              <a:rPr lang="ru-RU" sz="2000" b="1">
                <a:solidFill>
                  <a:srgbClr val="025EA1"/>
                </a:solidFill>
              </a:rPr>
              <a:t> рекурсивного </a:t>
            </a:r>
            <a:r>
              <a:rPr lang="ru-RU" sz="2000" b="1">
                <a:solidFill>
                  <a:srgbClr val="025EA1"/>
                </a:solidFill>
              </a:rPr>
              <a:t>фазового </a:t>
            </a:r>
            <a:r>
              <a:rPr lang="ru-RU" sz="2000" b="1">
                <a:solidFill>
                  <a:srgbClr val="025EA1"/>
                </a:solidFill>
              </a:rPr>
              <a:t>фильтра</a:t>
            </a:r>
            <a:endParaRPr/>
          </a:p>
        </p:txBody>
      </p:sp>
      <p:pic>
        <p:nvPicPr>
          <p:cNvPr id="9" name="Object 18" hidden="0"/>
          <p:cNvPicPr>
            <a:picLocks noChangeAspect="1" noGrp="1"/>
          </p:cNvPicPr>
          <p:nvPr isPhoto="0" userDrawn="0"/>
        </p:nvPicPr>
        <p:blipFill>
          <a:blip r:embed="rId3"/>
          <a:srcRect l="9351" t="0" r="0" b="0"/>
          <a:stretch/>
        </p:blipFill>
        <p:spPr bwMode="auto">
          <a:xfrm>
            <a:off x="563562" y="5287962"/>
            <a:ext cx="3856037" cy="931862"/>
          </a:xfrm>
          <a:prstGeom prst="rect">
            <a:avLst/>
          </a:prstGeom>
          <a:noFill/>
        </p:spPr>
      </p:pic>
      <p:pic>
        <p:nvPicPr>
          <p:cNvPr id="10" name="Object 17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6694487" y="6213475"/>
            <a:ext cx="1839912" cy="492125"/>
          </a:xfrm>
          <a:prstGeom prst="rect">
            <a:avLst/>
          </a:prstGeom>
          <a:noFill/>
        </p:spPr>
      </p:pic>
      <p:sp>
        <p:nvSpPr>
          <p:cNvPr id="11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pic>
        <p:nvPicPr>
          <p:cNvPr id="12" name="Image 197646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57150" y="838200"/>
            <a:ext cx="4724399" cy="647700"/>
          </a:xfrm>
          <a:prstGeom prst="rect">
            <a:avLst/>
          </a:prstGeom>
          <a:noFill/>
        </p:spPr>
      </p:pic>
      <p:pic>
        <p:nvPicPr>
          <p:cNvPr id="13" name="Image 197647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228600" y="1543050"/>
            <a:ext cx="2028825" cy="568325"/>
          </a:xfrm>
          <a:prstGeom prst="rect">
            <a:avLst/>
          </a:prstGeom>
          <a:noFill/>
        </p:spPr>
      </p:pic>
      <p:pic>
        <p:nvPicPr>
          <p:cNvPr id="14" name="Image 197648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2447925" y="1543050"/>
            <a:ext cx="2200275" cy="604837"/>
          </a:xfrm>
          <a:prstGeom prst="rect">
            <a:avLst/>
          </a:prstGeom>
          <a:noFill/>
        </p:spPr>
      </p:pic>
      <p:pic>
        <p:nvPicPr>
          <p:cNvPr id="15" name="Image 197649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>
            <a:off x="285750" y="2190750"/>
            <a:ext cx="4476750" cy="568325"/>
          </a:xfrm>
          <a:prstGeom prst="rect">
            <a:avLst/>
          </a:prstGeom>
          <a:noFill/>
        </p:spPr>
      </p:pic>
      <p:pic>
        <p:nvPicPr>
          <p:cNvPr id="16" name="Image 197650" hidden="0"/>
          <p:cNvPicPr>
            <a:picLocks noChangeAspect="1" noGrp="1"/>
          </p:cNvPicPr>
          <p:nvPr isPhoto="0" userDrawn="0"/>
        </p:nvPicPr>
        <p:blipFill>
          <a:blip r:embed="rId9"/>
          <a:stretch/>
        </p:blipFill>
        <p:spPr bwMode="auto">
          <a:xfrm>
            <a:off x="381000" y="2863850"/>
            <a:ext cx="4286250" cy="488950"/>
          </a:xfrm>
          <a:prstGeom prst="rect">
            <a:avLst/>
          </a:prstGeom>
          <a:noFill/>
        </p:spPr>
      </p:pic>
      <p:pic>
        <p:nvPicPr>
          <p:cNvPr id="17" name="Image 197651" hidden="0"/>
          <p:cNvPicPr>
            <a:picLocks noChangeAspect="1" noGrp="1"/>
          </p:cNvPicPr>
          <p:nvPr isPhoto="0" userDrawn="0"/>
        </p:nvPicPr>
        <p:blipFill>
          <a:blip r:embed="rId10"/>
          <a:stretch/>
        </p:blipFill>
        <p:spPr bwMode="auto">
          <a:xfrm>
            <a:off x="822325" y="3390900"/>
            <a:ext cx="2093912" cy="515937"/>
          </a:xfrm>
          <a:prstGeom prst="rect">
            <a:avLst/>
          </a:prstGeom>
          <a:noFill/>
        </p:spPr>
      </p:pic>
      <p:pic>
        <p:nvPicPr>
          <p:cNvPr id="18" name="Image 197652" hidden="0"/>
          <p:cNvPicPr>
            <a:picLocks noChangeAspect="1" noGrp="1"/>
          </p:cNvPicPr>
          <p:nvPr isPhoto="0" userDrawn="0"/>
        </p:nvPicPr>
        <p:blipFill>
          <a:blip r:embed="rId11"/>
          <a:stretch/>
        </p:blipFill>
        <p:spPr bwMode="auto">
          <a:xfrm>
            <a:off x="3162300" y="3390900"/>
            <a:ext cx="1112837" cy="509587"/>
          </a:xfrm>
          <a:prstGeom prst="rect">
            <a:avLst/>
          </a:prstGeom>
          <a:noFill/>
        </p:spPr>
      </p:pic>
      <p:sp>
        <p:nvSpPr>
          <p:cNvPr id="19" name="Text Box 9" hidden="0"/>
          <p:cNvSpPr txBox="1">
            <a:spLocks noChangeShapeType="1" noGrp="1"/>
          </p:cNvSpPr>
          <p:nvPr isPhoto="0" userDrawn="0"/>
        </p:nvSpPr>
        <p:spPr bwMode="auto">
          <a:xfrm>
            <a:off x="209550" y="3481387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(1)</a:t>
            </a:r>
            <a:endParaRPr/>
          </a:p>
        </p:txBody>
      </p:sp>
      <p:pic>
        <p:nvPicPr>
          <p:cNvPr id="20" name="Image 197656" hidden="0"/>
          <p:cNvPicPr>
            <a:picLocks noChangeAspect="1" noGrp="1"/>
          </p:cNvPicPr>
          <p:nvPr isPhoto="0" userDrawn="0"/>
        </p:nvPicPr>
        <p:blipFill>
          <a:blip r:embed="rId12"/>
          <a:stretch/>
        </p:blipFill>
        <p:spPr bwMode="auto">
          <a:xfrm>
            <a:off x="838200" y="4802187"/>
            <a:ext cx="3352800" cy="474662"/>
          </a:xfrm>
          <a:prstGeom prst="rect">
            <a:avLst/>
          </a:prstGeom>
          <a:noFill/>
        </p:spPr>
      </p:pic>
      <p:pic>
        <p:nvPicPr>
          <p:cNvPr id="21" name="Image 197661" hidden="0"/>
          <p:cNvPicPr>
            <a:picLocks noChangeAspect="1" noGrp="1"/>
          </p:cNvPicPr>
          <p:nvPr isPhoto="0" userDrawn="0"/>
        </p:nvPicPr>
        <p:blipFill>
          <a:blip r:embed="rId13"/>
          <a:stretch/>
        </p:blipFill>
        <p:spPr bwMode="auto">
          <a:xfrm>
            <a:off x="5105400" y="762000"/>
            <a:ext cx="3657600" cy="2387600"/>
          </a:xfrm>
          <a:prstGeom prst="rect">
            <a:avLst/>
          </a:prstGeom>
          <a:noFill/>
        </p:spPr>
      </p:pic>
      <p:sp>
        <p:nvSpPr>
          <p:cNvPr id="22" name="Shape 197659" hidden="0"/>
          <p:cNvSpPr>
            <a:spLocks noChangeShapeType="1" noGrp="1"/>
          </p:cNvSpPr>
          <p:nvPr isPhoto="0" userDrawn="0"/>
        </p:nvSpPr>
        <p:spPr bwMode="auto">
          <a:xfrm>
            <a:off x="7620000" y="1524000"/>
            <a:ext cx="630236" cy="33655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 lvl="0" algn="ctr">
              <a:defRPr/>
            </a:pPr>
            <a:r>
              <a:rPr b="1" i="1">
                <a:solidFill>
                  <a:srgbClr val="FF0066"/>
                </a:solidFill>
              </a:rPr>
              <a:t>АЧХ</a:t>
            </a:r>
            <a:endParaRPr/>
          </a:p>
        </p:txBody>
      </p:sp>
      <p:sp>
        <p:nvSpPr>
          <p:cNvPr id="23" name="Shape 197644" hidden="0"/>
          <p:cNvSpPr>
            <a:spLocks noChangeShapeType="1" noGrp="1"/>
          </p:cNvSpPr>
          <p:nvPr isPhoto="0" userDrawn="0"/>
        </p:nvSpPr>
        <p:spPr bwMode="auto">
          <a:xfrm>
            <a:off x="6096000" y="990600"/>
            <a:ext cx="660400" cy="33655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 lvl="0" algn="ctr">
              <a:defRPr/>
            </a:pPr>
            <a:r>
              <a:rPr b="1" i="1">
                <a:solidFill>
                  <a:srgbClr val="FF0066"/>
                </a:solidFill>
              </a:rPr>
              <a:t>ФЧХ</a:t>
            </a:r>
            <a:endParaRPr/>
          </a:p>
        </p:txBody>
      </p:sp>
      <p:pic>
        <p:nvPicPr>
          <p:cNvPr id="24" name="Image 197662" hidden="0"/>
          <p:cNvPicPr>
            <a:picLocks noChangeAspect="1" noGrp="1"/>
          </p:cNvPicPr>
          <p:nvPr isPhoto="0" userDrawn="0"/>
        </p:nvPicPr>
        <p:blipFill>
          <a:blip r:embed="rId14"/>
          <a:srcRect l="0" t="0" r="0" b="-302"/>
          <a:stretch/>
        </p:blipFill>
        <p:spPr bwMode="auto">
          <a:xfrm>
            <a:off x="5181600" y="3252787"/>
            <a:ext cx="3695700" cy="2309812"/>
          </a:xfrm>
          <a:prstGeom prst="rect">
            <a:avLst/>
          </a:prstGeom>
          <a:noFill/>
        </p:spPr>
      </p:pic>
      <p:sp>
        <p:nvSpPr>
          <p:cNvPr id="25" name="Text Box 10" hidden="0"/>
          <p:cNvSpPr txBox="1">
            <a:spLocks noChangeShapeType="1" noGrp="1"/>
          </p:cNvSpPr>
          <p:nvPr isPhoto="0" userDrawn="0"/>
        </p:nvSpPr>
        <p:spPr bwMode="auto">
          <a:xfrm>
            <a:off x="171450" y="4148137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(2)</a:t>
            </a:r>
            <a:endParaRPr/>
          </a:p>
        </p:txBody>
      </p:sp>
      <p:sp>
        <p:nvSpPr>
          <p:cNvPr id="26" name="Text Box 21" hidden="0"/>
          <p:cNvSpPr txBox="1">
            <a:spLocks noChangeShapeType="1" noGrp="1"/>
          </p:cNvSpPr>
          <p:nvPr isPhoto="0" userDrawn="0"/>
        </p:nvSpPr>
        <p:spPr bwMode="auto">
          <a:xfrm>
            <a:off x="133350" y="5581649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</a:t>
            </a:r>
            <a:r>
              <a:rPr lang="ru-RU" sz="1800"/>
              <a:t>4</a:t>
            </a:r>
            <a:r>
              <a:rPr lang="ru-RU" sz="1800"/>
              <a:t>)</a:t>
            </a:r>
            <a:endParaRPr/>
          </a:p>
        </p:txBody>
      </p:sp>
      <p:pic>
        <p:nvPicPr>
          <p:cNvPr id="27" name="Object 17" hidden="0"/>
          <p:cNvPicPr>
            <a:picLocks noChangeAspect="1" noGrp="1"/>
          </p:cNvPicPr>
          <p:nvPr isPhoto="0" userDrawn="0"/>
        </p:nvPicPr>
        <p:blipFill>
          <a:blip r:embed="rId15"/>
          <a:stretch/>
        </p:blipFill>
        <p:spPr bwMode="auto">
          <a:xfrm>
            <a:off x="152400" y="6210300"/>
            <a:ext cx="6357937" cy="522287"/>
          </a:xfrm>
          <a:prstGeom prst="rect">
            <a:avLst/>
          </a:prstGeom>
          <a:noFill/>
        </p:spPr>
      </p:pic>
      <p:pic>
        <p:nvPicPr>
          <p:cNvPr id="28" name="Object 10" hidden="0"/>
          <p:cNvPicPr>
            <a:picLocks noChangeAspect="1" noGrp="1"/>
          </p:cNvPicPr>
          <p:nvPr isPhoto="0" userDrawn="0"/>
        </p:nvPicPr>
        <p:blipFill>
          <a:blip r:embed="rId16"/>
          <a:srcRect l="6435" t="0" r="0" b="0"/>
          <a:stretch/>
        </p:blipFill>
        <p:spPr bwMode="auto">
          <a:xfrm>
            <a:off x="4700587" y="5583236"/>
            <a:ext cx="3924300" cy="5381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6" hidden="0"/>
          <p:cNvSpPr>
            <a:spLocks noChangeShapeType="1" noGrp="1"/>
          </p:cNvSpPr>
          <p:nvPr isPhoto="0" userDrawn="0"/>
        </p:nvSpPr>
        <p:spPr bwMode="auto">
          <a:xfrm>
            <a:off x="319087" y="2362199"/>
            <a:ext cx="8208962" cy="38100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 algn="just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ru-RU" sz="1800">
                <a:solidFill>
                  <a:srgbClr val="3D3C3B"/>
                </a:solidFill>
                <a:ea typeface="Arial"/>
              </a:rPr>
              <a:t>Разработка математическ</a:t>
            </a:r>
            <a:r>
              <a:rPr lang="ru-RU" sz="1800">
                <a:solidFill>
                  <a:srgbClr val="3D3C3B"/>
                </a:solidFill>
              </a:rPr>
              <a:t>их</a:t>
            </a:r>
            <a:r>
              <a:rPr lang="ru-RU" sz="1800">
                <a:solidFill>
                  <a:srgbClr val="3D3C3B"/>
                </a:solidFill>
                <a:ea typeface="Arial"/>
              </a:rPr>
              <a:t> модел</a:t>
            </a:r>
            <a:r>
              <a:rPr lang="ru-RU" sz="1800">
                <a:solidFill>
                  <a:srgbClr val="3D3C3B"/>
                </a:solidFill>
              </a:rPr>
              <a:t>ей</a:t>
            </a:r>
            <a:r>
              <a:rPr lang="ru-RU" sz="1800">
                <a:solidFill>
                  <a:srgbClr val="3D3C3B"/>
                </a:solidFill>
                <a:ea typeface="Arial"/>
              </a:rPr>
              <a:t> рекурсивн</a:t>
            </a:r>
            <a:r>
              <a:rPr lang="ru-RU" sz="1800">
                <a:solidFill>
                  <a:srgbClr val="3D3C3B"/>
                </a:solidFill>
              </a:rPr>
              <a:t>ых и нерекурсивных</a:t>
            </a:r>
            <a:r>
              <a:rPr lang="ru-RU" sz="1800">
                <a:solidFill>
                  <a:srgbClr val="3D3C3B"/>
                </a:solidFill>
                <a:ea typeface="Arial"/>
              </a:rPr>
              <a:t> цифров</a:t>
            </a:r>
            <a:r>
              <a:rPr lang="ru-RU" sz="1800">
                <a:solidFill>
                  <a:srgbClr val="3D3C3B"/>
                </a:solidFill>
              </a:rPr>
              <a:t>ых</a:t>
            </a:r>
            <a:r>
              <a:rPr lang="ru-RU" sz="1800">
                <a:solidFill>
                  <a:srgbClr val="3D3C3B"/>
                </a:solidFill>
                <a:ea typeface="Arial"/>
              </a:rPr>
              <a:t> фильтр</a:t>
            </a:r>
            <a:r>
              <a:rPr lang="ru-RU" sz="1800">
                <a:solidFill>
                  <a:srgbClr val="3D3C3B"/>
                </a:solidFill>
              </a:rPr>
              <a:t>ов</a:t>
            </a:r>
            <a:r>
              <a:rPr lang="ru-RU" sz="1800">
                <a:solidFill>
                  <a:srgbClr val="3D3C3B"/>
                </a:solidFill>
                <a:ea typeface="Arial"/>
              </a:rPr>
              <a:t> с учётом </a:t>
            </a:r>
            <a:r>
              <a:rPr lang="ru-RU" sz="1800">
                <a:solidFill>
                  <a:srgbClr val="3D3C3B"/>
                </a:solidFill>
              </a:rPr>
              <a:t> </a:t>
            </a:r>
            <a:r>
              <a:rPr sz="1800"/>
              <a:t>дисперсионных характеристик</a:t>
            </a:r>
            <a:endParaRPr lang="en-US" sz="1800"/>
          </a:p>
          <a:p>
            <a:pPr marL="342900" lvl="0" indent="-685800" algn="just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ru-RU" sz="1800">
                <a:solidFill>
                  <a:srgbClr val="3D3C3B"/>
                </a:solidFill>
                <a:ea typeface="Arial"/>
              </a:rPr>
              <a:t>Решение задачи синтеза </a:t>
            </a:r>
            <a:r>
              <a:rPr lang="ru-RU" sz="1800">
                <a:solidFill>
                  <a:srgbClr val="3D3C3B"/>
                </a:solidFill>
              </a:rPr>
              <a:t>линейных</a:t>
            </a:r>
            <a:r>
              <a:rPr lang="ru-RU" sz="1800">
                <a:solidFill>
                  <a:srgbClr val="3D3C3B"/>
                </a:solidFill>
                <a:ea typeface="Arial"/>
              </a:rPr>
              <a:t> </a:t>
            </a:r>
            <a:r>
              <a:rPr sz="1800"/>
              <a:t>фильтров по критерию минимума дисперсионных искажений методами  целочисленного нелинейного  программирования</a:t>
            </a:r>
            <a:r>
              <a:rPr lang="ru-RU" sz="1800">
                <a:solidFill>
                  <a:srgbClr val="3D3C3B"/>
                </a:solidFill>
                <a:ea typeface="Arial"/>
              </a:rPr>
              <a:t>.</a:t>
            </a:r>
            <a:endParaRPr lang="en-US" sz="1800"/>
          </a:p>
          <a:p>
            <a:pPr marL="342900" lvl="0" indent="-685800" algn="just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sz="1800"/>
              <a:t>Синтез компенсаторов дисперсии сигнальных трактов с заданным законом дисперсионных характеристик на основе целочислленных БИХ и КИХ-фильтров</a:t>
            </a:r>
            <a:endParaRPr lang="en-US" sz="1800"/>
          </a:p>
          <a:p>
            <a:pPr marL="342900" lvl="0" indent="-685800" algn="just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sz="1800">
                <a:solidFill>
                  <a:srgbClr val="3D3C3B"/>
                </a:solidFill>
                <a:ea typeface="Arial"/>
              </a:rPr>
              <a:t>Разработка универсального HDL-описания </a:t>
            </a:r>
            <a:r>
              <a:rPr lang="ru-RU" sz="1800">
                <a:solidFill>
                  <a:srgbClr val="3D3C3B"/>
                </a:solidFill>
              </a:rPr>
              <a:t>целочисленных </a:t>
            </a:r>
            <a:r>
              <a:rPr sz="1800"/>
              <a:t>компенсаторов дисперсии</a:t>
            </a:r>
            <a:r>
              <a:rPr lang="ru-RU" sz="1800">
                <a:solidFill>
                  <a:srgbClr val="3D3C3B"/>
                </a:solidFill>
                <a:ea typeface="Arial"/>
              </a:rPr>
              <a:t>, синтезированн</a:t>
            </a:r>
            <a:r>
              <a:rPr lang="ru-RU" sz="1800">
                <a:solidFill>
                  <a:srgbClr val="3D3C3B"/>
                </a:solidFill>
              </a:rPr>
              <a:t>ых</a:t>
            </a:r>
            <a:r>
              <a:rPr lang="ru-RU" sz="1800">
                <a:solidFill>
                  <a:srgbClr val="3D3C3B"/>
                </a:solidFill>
                <a:ea typeface="Arial"/>
              </a:rPr>
              <a:t> методом целочисленного нелинейного программирования, в ПЛИС импортного и отечественного производства.</a:t>
            </a:r>
            <a:endParaRPr/>
          </a:p>
        </p:txBody>
      </p:sp>
      <p:sp>
        <p:nvSpPr>
          <p:cNvPr id="5" name="Rectangle 8" hidden="0"/>
          <p:cNvSpPr>
            <a:spLocks noChangeShapeType="1" noGrp="1"/>
          </p:cNvSpPr>
          <p:nvPr isPhoto="0" userDrawn="0"/>
        </p:nvSpPr>
        <p:spPr bwMode="auto">
          <a:xfrm>
            <a:off x="684212" y="1843087"/>
            <a:ext cx="4238625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buNone/>
              <a:defRPr/>
            </a:pPr>
            <a:r>
              <a:rPr lang="ru-RU" sz="1800" b="1">
                <a:latin typeface="Tahoma"/>
              </a:rPr>
              <a:t>Задачи диссертационной работы:</a:t>
            </a:r>
            <a:endParaRPr/>
          </a:p>
        </p:txBody>
      </p:sp>
      <p:sp>
        <p:nvSpPr>
          <p:cNvPr id="6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7" name="Text Box 6" hidden="0"/>
          <p:cNvSpPr txBox="1">
            <a:spLocks noChangeShapeType="1" noGrp="1"/>
          </p:cNvSpPr>
          <p:nvPr isPhoto="0" userDrawn="0"/>
        </p:nvSpPr>
        <p:spPr bwMode="auto">
          <a:xfrm>
            <a:off x="684212" y="765175"/>
            <a:ext cx="7843837" cy="9969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ru-RU" sz="1800" b="1" u="sng">
                <a:latin typeface="Tahoma"/>
              </a:rPr>
              <a:t>Целью  работы</a:t>
            </a:r>
            <a:r>
              <a:rPr lang="ru-RU" sz="1800"/>
              <a:t>   является создание методики проектирования </a:t>
            </a:r>
            <a:r>
              <a:rPr lang="ru-RU" sz="1800"/>
              <a:t>линейных</a:t>
            </a:r>
            <a:r>
              <a:rPr lang="ru-RU" sz="1800"/>
              <a:t> цифровых фильтров с </a:t>
            </a:r>
            <a:r>
              <a:rPr sz="1800"/>
              <a:t> заданными дисперсионными свойст-вами</a:t>
            </a:r>
            <a:r>
              <a:rPr sz="1800"/>
              <a:t> </a:t>
            </a:r>
            <a:r>
              <a:rPr sz="1800"/>
              <a:t> </a:t>
            </a:r>
            <a:r>
              <a:rPr lang="ru-RU" sz="1800"/>
              <a:t>в </a:t>
            </a:r>
            <a:r>
              <a:rPr lang="ru-RU" sz="1800"/>
              <a:t> </a:t>
            </a:r>
            <a:r>
              <a:rPr lang="ru-RU" sz="1800"/>
              <a:t>целочисленном </a:t>
            </a:r>
            <a:r>
              <a:rPr lang="ru-RU" sz="1800"/>
              <a:t> </a:t>
            </a:r>
            <a:r>
              <a:rPr lang="ru-RU" sz="1800"/>
              <a:t>пространстве</a:t>
            </a:r>
            <a:r>
              <a:rPr lang="ru-RU" sz="1800"/>
              <a:t> </a:t>
            </a:r>
            <a:r>
              <a:rPr lang="ru-RU" sz="1800"/>
              <a:t> состояний</a:t>
            </a:r>
            <a:endParaRPr/>
          </a:p>
        </p:txBody>
      </p:sp>
      <p:sp>
        <p:nvSpPr>
          <p:cNvPr id="8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2865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Цель и задачи диссертационной работы</a:t>
            </a:r>
            <a:r>
              <a:rPr lang="ru-RU" sz="2000" b="1">
                <a:solidFill>
                  <a:srgbClr val="025EA1"/>
                </a:solidFill>
              </a:rPr>
              <a:t> под к.т.н.</a:t>
            </a:r>
            <a:endParaRPr/>
          </a:p>
        </p:txBody>
      </p:sp>
      <p:sp>
        <p:nvSpPr>
          <p:cNvPr id="9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6" hidden="0"/>
          <p:cNvSpPr>
            <a:spLocks noChangeShapeType="1" noGrp="1"/>
          </p:cNvSpPr>
          <p:nvPr isPhoto="0" userDrawn="0"/>
        </p:nvSpPr>
        <p:spPr bwMode="auto">
          <a:xfrm>
            <a:off x="319087" y="2686050"/>
            <a:ext cx="8208962" cy="38100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685800" algn="just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ru-RU" sz="1800">
                <a:solidFill>
                  <a:srgbClr val="3D3C3B"/>
                </a:solidFill>
                <a:ea typeface="Arial"/>
              </a:rPr>
              <a:t>Разработка </a:t>
            </a:r>
            <a:r>
              <a:rPr lang="ru-RU" sz="1800">
                <a:solidFill>
                  <a:srgbClr val="3D3C3B"/>
                </a:solidFill>
              </a:rPr>
              <a:t>дискретных </a:t>
            </a:r>
            <a:r>
              <a:rPr lang="ru-RU" sz="1800">
                <a:solidFill>
                  <a:srgbClr val="3D3C3B"/>
                </a:solidFill>
                <a:ea typeface="Arial"/>
              </a:rPr>
              <a:t>математическ</a:t>
            </a:r>
            <a:r>
              <a:rPr lang="ru-RU" sz="1800">
                <a:solidFill>
                  <a:srgbClr val="3D3C3B"/>
                </a:solidFill>
              </a:rPr>
              <a:t>их</a:t>
            </a:r>
            <a:r>
              <a:rPr lang="ru-RU" sz="1800">
                <a:solidFill>
                  <a:srgbClr val="3D3C3B"/>
                </a:solidFill>
                <a:ea typeface="Arial"/>
              </a:rPr>
              <a:t> модел</a:t>
            </a:r>
            <a:r>
              <a:rPr lang="ru-RU" sz="1800">
                <a:solidFill>
                  <a:srgbClr val="3D3C3B"/>
                </a:solidFill>
              </a:rPr>
              <a:t>ей фазовых корректоров и компенсаторов дисперсии на основе цифровых фазовых (всепропускающих) цепей</a:t>
            </a:r>
            <a:endParaRPr lang="en-US" sz="1800"/>
          </a:p>
          <a:p>
            <a:pPr marL="342900" lvl="0" indent="-685800" algn="just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ru-RU" sz="1800">
                <a:solidFill>
                  <a:srgbClr val="3D3C3B"/>
                </a:solidFill>
              </a:rPr>
              <a:t>Постановка</a:t>
            </a:r>
            <a:r>
              <a:rPr lang="ru-RU" sz="1800">
                <a:solidFill>
                  <a:srgbClr val="3D3C3B"/>
                </a:solidFill>
                <a:ea typeface="Arial"/>
              </a:rPr>
              <a:t> задачи синтеза </a:t>
            </a:r>
            <a:r>
              <a:rPr lang="ru-RU" sz="1800">
                <a:solidFill>
                  <a:srgbClr val="3D3C3B"/>
                </a:solidFill>
              </a:rPr>
              <a:t>ЦФК и ЦКД на дискретном множестве параметров </a:t>
            </a:r>
            <a:r>
              <a:rPr sz="1800"/>
              <a:t>методами нелинейного математического программиро-вания с заданной системой прямых и функциональных ограничений</a:t>
            </a:r>
            <a:endParaRPr lang="en-US" sz="1800"/>
          </a:p>
          <a:p>
            <a:pPr marL="342900" lvl="0" indent="-685800" algn="just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sz="1800"/>
              <a:t>Дискретный синтез </a:t>
            </a:r>
            <a:r>
              <a:rPr sz="1800">
                <a:solidFill>
                  <a:srgbClr val="000000"/>
                </a:solidFill>
              </a:rPr>
              <a:t>цифровых корректоров фазовых искажений сигнальных видео и радиотрактов, а также компенсаторов нормальной и аномальной частотной дисперсии в линии связи </a:t>
            </a:r>
            <a:endParaRPr lang="en-US" sz="1800"/>
          </a:p>
          <a:p>
            <a:pPr marL="342900" lvl="0" indent="-685800" algn="just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sz="1800"/>
              <a:t>Тестовое моделирование и экспериментальное и</a:t>
            </a:r>
            <a:r>
              <a:rPr lang="ru-RU" sz="1800"/>
              <a:t>сследование</a:t>
            </a:r>
            <a:r>
              <a:rPr sz="1800"/>
              <a:t> на реальном сигнале характеристик синтезированных цифровых фазовых корректоров</a:t>
            </a:r>
            <a:r>
              <a:rPr lang="ru-RU" sz="1800">
                <a:solidFill>
                  <a:srgbClr val="3D3C3B"/>
                </a:solidFill>
                <a:ea typeface="Arial"/>
              </a:rPr>
              <a:t> </a:t>
            </a:r>
            <a:endParaRPr/>
          </a:p>
        </p:txBody>
      </p:sp>
      <p:sp>
        <p:nvSpPr>
          <p:cNvPr id="5" name="Rectangle 8" hidden="0"/>
          <p:cNvSpPr>
            <a:spLocks noChangeShapeType="1" noGrp="1"/>
          </p:cNvSpPr>
          <p:nvPr isPhoto="0" userDrawn="0"/>
        </p:nvSpPr>
        <p:spPr bwMode="auto">
          <a:xfrm>
            <a:off x="684212" y="2224087"/>
            <a:ext cx="4238625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buNone/>
              <a:defRPr/>
            </a:pPr>
            <a:r>
              <a:rPr lang="ru-RU" sz="1800" b="1">
                <a:latin typeface="Tahoma"/>
              </a:rPr>
              <a:t>Задачи диссертационной работы:</a:t>
            </a:r>
            <a:endParaRPr/>
          </a:p>
        </p:txBody>
      </p:sp>
      <p:sp>
        <p:nvSpPr>
          <p:cNvPr id="6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7" name="Text Box 6" hidden="0"/>
          <p:cNvSpPr txBox="1">
            <a:spLocks noChangeShapeType="1" noGrp="1"/>
          </p:cNvSpPr>
          <p:nvPr isPhoto="0" userDrawn="0"/>
        </p:nvSpPr>
        <p:spPr bwMode="auto">
          <a:xfrm>
            <a:off x="684212" y="822325"/>
            <a:ext cx="7843837" cy="1298574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ru-RU" sz="1800" b="1" u="sng">
                <a:latin typeface="Tahoma"/>
              </a:rPr>
              <a:t>Целью</a:t>
            </a:r>
            <a:r>
              <a:rPr lang="ru-RU" sz="1800" b="1" u="sng">
                <a:latin typeface="Tahoma"/>
              </a:rPr>
              <a:t> </a:t>
            </a:r>
            <a:r>
              <a:rPr lang="ru-RU" sz="1800" b="1" u="sng">
                <a:latin typeface="Tahoma"/>
              </a:rPr>
              <a:t>работы</a:t>
            </a:r>
            <a:r>
              <a:rPr lang="ru-RU" sz="1800"/>
              <a:t> </a:t>
            </a:r>
            <a:r>
              <a:rPr lang="ru-RU" sz="1800"/>
              <a:t>является разработка методики</a:t>
            </a:r>
            <a:r>
              <a:rPr lang="ru-RU" sz="1800">
                <a:solidFill>
                  <a:srgbClr val="000000"/>
                </a:solidFill>
                <a:ea typeface="Times New Roman"/>
              </a:rPr>
              <a:t> [проектирования] </a:t>
            </a:r>
            <a:r>
              <a:rPr lang="ru-RU" sz="1800">
                <a:solidFill>
                  <a:srgbClr val="000000"/>
                </a:solidFill>
              </a:rPr>
              <a:t>дискретного синтеза цифровых корректоров фазовых и дисперсионных искажений сигнальных видео и радиотрактов</a:t>
            </a:r>
            <a:r>
              <a:rPr lang="ru-RU" sz="1800">
                <a:ea typeface="Times New Roman"/>
              </a:rPr>
              <a:t> </a:t>
            </a:r>
            <a:r>
              <a:rPr lang="ru-RU" sz="1800"/>
              <a:t>с учётом возможности их реализации на целочисленных цифровых платформах.</a:t>
            </a:r>
            <a:endParaRPr/>
          </a:p>
        </p:txBody>
      </p:sp>
      <p:sp>
        <p:nvSpPr>
          <p:cNvPr id="8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2865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Цель и задачи диссертационной работы</a:t>
            </a:r>
            <a:r>
              <a:rPr lang="ru-RU" sz="2000" b="1">
                <a:solidFill>
                  <a:srgbClr val="025EA1"/>
                </a:solidFill>
              </a:rPr>
              <a:t> под к.ф-м.н.</a:t>
            </a:r>
            <a:endParaRPr/>
          </a:p>
        </p:txBody>
      </p:sp>
      <p:sp>
        <p:nvSpPr>
          <p:cNvPr id="9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 hidden="0"/>
          <p:cNvSpPr>
            <a:spLocks noChangeShapeType="1" noGrp="1"/>
          </p:cNvSpPr>
          <p:nvPr isPhoto="0" userDrawn="0">
            <p:ph type="obj" hasCustomPrompt="0"/>
          </p:nvPr>
        </p:nvSpPr>
        <p:spPr bwMode="auto">
          <a:xfrm>
            <a:off x="11112" y="949325"/>
            <a:ext cx="9144000" cy="238283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431799" lvl="0" indent="-774700" algn="just">
              <a:lnSpc>
                <a:spcPct val="150000"/>
              </a:lnSpc>
              <a:buFontTx/>
              <a:buChar char="•"/>
              <a:defRPr/>
            </a:pPr>
            <a:r>
              <a:rPr lang="ru-RU" sz="1600" b="1">
                <a:ea typeface="Arial"/>
              </a:rPr>
              <a:t>Предложена </a:t>
            </a:r>
            <a:r>
              <a:rPr lang="ru-RU" sz="1600" b="1"/>
              <a:t>дискретная модель каскадного рекурсивного фильтра, позволяющая рассчитывать его дисперсионные характеристики применением численных методов</a:t>
            </a:r>
            <a:r>
              <a:rPr lang="ru-RU" sz="1600" b="1">
                <a:ea typeface="Arial"/>
              </a:rPr>
              <a:t>.</a:t>
            </a:r>
            <a:endParaRPr/>
          </a:p>
          <a:p>
            <a:pPr marL="431799" lvl="0" indent="-774700" algn="just">
              <a:lnSpc>
                <a:spcPct val="150000"/>
              </a:lnSpc>
              <a:buFontTx/>
              <a:buChar char="•"/>
              <a:defRPr/>
            </a:pPr>
            <a:r>
              <a:rPr lang="ru-RU" sz="1600" b="1">
                <a:ea typeface="Arial"/>
              </a:rPr>
              <a:t>Разработан способ </a:t>
            </a:r>
            <a:r>
              <a:rPr lang="ru-RU" sz="1600" b="1"/>
              <a:t>дискретного синтеза компенсаторов частотной дисперсии методам нелинейного программирования на квантованном множестве целочисленных коэффициентов</a:t>
            </a:r>
            <a:r>
              <a:rPr lang="ru-RU" sz="1600" b="1">
                <a:ea typeface="Arial"/>
              </a:rPr>
              <a:t>.</a:t>
            </a:r>
            <a:endParaRPr/>
          </a:p>
        </p:txBody>
      </p:sp>
      <p:sp>
        <p:nvSpPr>
          <p:cNvPr id="5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Теоретическая и практическая значимость работы</a:t>
            </a:r>
            <a:endParaRPr/>
          </a:p>
        </p:txBody>
      </p:sp>
      <p:sp>
        <p:nvSpPr>
          <p:cNvPr id="7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8" name="Rectangle 2" hidden="0"/>
          <p:cNvSpPr>
            <a:spLocks noChangeShapeType="1" noGrp="1"/>
          </p:cNvSpPr>
          <p:nvPr isPhoto="0" userDrawn="0"/>
        </p:nvSpPr>
        <p:spPr bwMode="auto">
          <a:xfrm>
            <a:off x="11112" y="679450"/>
            <a:ext cx="9144000" cy="33337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1800" b="1">
                <a:solidFill>
                  <a:srgbClr val="00B050"/>
                </a:solidFill>
              </a:rPr>
              <a:t>Теоретическая значимость работы:</a:t>
            </a:r>
            <a:endParaRPr/>
          </a:p>
        </p:txBody>
      </p:sp>
      <p:sp>
        <p:nvSpPr>
          <p:cNvPr id="9" name="Rectangle 3" hidden="0"/>
          <p:cNvSpPr txBox="1">
            <a:spLocks noChangeShapeType="1" noGrp="1"/>
          </p:cNvSpPr>
          <p:nvPr isPhoto="0" userDrawn="0"/>
        </p:nvSpPr>
        <p:spPr bwMode="auto">
          <a:xfrm>
            <a:off x="0" y="3716337"/>
            <a:ext cx="9144000" cy="3141662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431799" lvl="0" indent="-774700" algn="just">
              <a:lnSpc>
                <a:spcPct val="150000"/>
              </a:lnSpc>
              <a:buFontTx/>
              <a:buChar char="•"/>
              <a:defRPr/>
            </a:pPr>
            <a:r>
              <a:rPr lang="ru-RU" sz="1600" b="1">
                <a:ea typeface="Arial"/>
              </a:rPr>
              <a:t>Создан программный продукт, позволяющий </a:t>
            </a:r>
            <a:r>
              <a:rPr lang="ru-RU" sz="1600" b="1"/>
              <a:t>синтезировать фазовые БИХ-фильтры по совокупности селективных и дисперсионных характеристик</a:t>
            </a:r>
            <a:r>
              <a:rPr lang="ru-RU" sz="1600" b="1">
                <a:ea typeface="Arial"/>
              </a:rPr>
              <a:t>;</a:t>
            </a:r>
            <a:endParaRPr/>
          </a:p>
          <a:p>
            <a:pPr marL="431799" lvl="0" indent="-774700" algn="just">
              <a:lnSpc>
                <a:spcPct val="150000"/>
              </a:lnSpc>
              <a:buFontTx/>
              <a:buChar char="•"/>
              <a:defRPr/>
            </a:pPr>
            <a:r>
              <a:rPr lang="ru-RU" sz="1600" b="1">
                <a:ea typeface="Arial"/>
              </a:rPr>
              <a:t>Разработано универсальное VHDL-описание целочисленного </a:t>
            </a:r>
            <a:r>
              <a:rPr lang="ru-RU" sz="1600" b="1"/>
              <a:t>компенсатора частотной дисперсии на основе каскадного рекурсивного </a:t>
            </a:r>
            <a:r>
              <a:rPr lang="ru-RU" sz="1600" b="1">
                <a:ea typeface="Arial"/>
              </a:rPr>
              <a:t>фильтра;</a:t>
            </a:r>
            <a:endParaRPr/>
          </a:p>
          <a:p>
            <a:pPr marL="431799" lvl="0" indent="-774700" algn="just">
              <a:lnSpc>
                <a:spcPct val="150000"/>
              </a:lnSpc>
              <a:buFontTx/>
              <a:buChar char="•"/>
              <a:defRPr/>
            </a:pPr>
            <a:r>
              <a:rPr lang="ru-RU" sz="1600" b="1"/>
              <a:t>Получены практические решения целочисленных</a:t>
            </a:r>
            <a:r>
              <a:rPr lang="ru-RU" sz="1600" b="1">
                <a:ea typeface="Arial"/>
              </a:rPr>
              <a:t> цифровых </a:t>
            </a:r>
            <a:r>
              <a:rPr lang="ru-RU" sz="1600" b="1"/>
              <a:t>компенсаторов дисперсии с линейными дисперсионными характристиками в рабочей полосе многоканальной линии связи</a:t>
            </a:r>
            <a:r>
              <a:rPr lang="ru-RU" sz="1600" b="1">
                <a:ea typeface="Arial"/>
              </a:rPr>
              <a:t>.</a:t>
            </a:r>
            <a:endParaRPr/>
          </a:p>
        </p:txBody>
      </p:sp>
      <p:sp>
        <p:nvSpPr>
          <p:cNvPr id="10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3303587"/>
            <a:ext cx="9144000" cy="333375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1800" b="1">
                <a:solidFill>
                  <a:srgbClr val="00B050"/>
                </a:solidFill>
              </a:rPr>
              <a:t>Практическая значимость работы: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6" hidden="0"/>
          <p:cNvSpPr>
            <a:spLocks noChangeShapeType="1" noGrp="1"/>
          </p:cNvSpPr>
          <p:nvPr isPhoto="0" userDrawn="0"/>
        </p:nvSpPr>
        <p:spPr bwMode="auto">
          <a:xfrm flipH="0" flipV="0">
            <a:off x="320674" y="2357033"/>
            <a:ext cx="8208961" cy="4278177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marR="0" indent="0">
              <a:lnSpc>
                <a:spcPct val="114999"/>
              </a:lnSpc>
              <a:buNone/>
              <a:defRPr/>
            </a:pPr>
            <a:r>
              <a:rPr sz="2000" b="1" u="sng">
                <a:latin typeface="Arial"/>
                <a:ea typeface="Arial"/>
                <a:cs typeface="Arial"/>
              </a:rPr>
              <a:t>Задачи диссертационной работы:</a:t>
            </a:r>
            <a:endParaRPr sz="2000"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buFont typeface="Arial"/>
              <a:buChar char="–"/>
              <a:defRPr/>
            </a:pPr>
            <a:r>
              <a:rPr sz="1600">
                <a:latin typeface="Arial"/>
                <a:ea typeface="Arial"/>
                <a:cs typeface="Arial"/>
              </a:rPr>
              <a:t>Анализ систематических ошибок аналитического синтеза цифровых фазовых корректоров и компенсаторов частотной дисперсии и разработка дискретных моделей цифровых фазовых БИХ-фильтров с учётом характеристик частотной дисперсии сигнала;</a:t>
            </a:r>
            <a:endParaRPr sz="1600">
              <a:latin typeface="Arial"/>
              <a:ea typeface="Arial"/>
              <a:cs typeface="Arial"/>
            </a:endParaRPr>
          </a:p>
          <a:p>
            <a:pPr algn="just">
              <a:lnSpc>
                <a:spcPct val="114999"/>
              </a:lnSpc>
              <a:buFont typeface="Arial"/>
              <a:buChar char="–"/>
              <a:defRPr/>
            </a:pPr>
            <a:r>
              <a:rPr sz="1600">
                <a:latin typeface="Arial"/>
                <a:ea typeface="Arial"/>
                <a:cs typeface="Arial"/>
              </a:rPr>
              <a:t>Дискретный синтез корректоров фазовых искажений сигнальных видео и радиотрактов, реализованных на фазовых БИХ-фильтрах методами нелинейного математического программирования с заданной системой прямых и функциональных ограничений; </a:t>
            </a:r>
            <a:endParaRPr sz="1600">
              <a:latin typeface="Arial"/>
              <a:ea typeface="Arial"/>
              <a:cs typeface="Arial"/>
            </a:endParaRPr>
          </a:p>
          <a:p>
            <a:pPr algn="just">
              <a:lnSpc>
                <a:spcPct val="114999"/>
              </a:lnSpc>
              <a:buFont typeface="Arial"/>
              <a:buChar char="–"/>
              <a:defRPr/>
            </a:pPr>
            <a:r>
              <a:rPr sz="1600">
                <a:latin typeface="Arial"/>
                <a:ea typeface="Arial"/>
                <a:cs typeface="Arial"/>
              </a:rPr>
              <a:t>Дискретный синтез компенсаторов линейно возрастающей и линейно падающей частотной дисперсии в каналах высокоскоростной линии передачи; </a:t>
            </a:r>
            <a:endParaRPr sz="1600">
              <a:latin typeface="Arial"/>
              <a:ea typeface="Arial"/>
              <a:cs typeface="Arial"/>
            </a:endParaRPr>
          </a:p>
          <a:p>
            <a:pPr>
              <a:lnSpc>
                <a:spcPct val="114999"/>
              </a:lnSpc>
              <a:buFont typeface="Arial"/>
              <a:buChar char="–"/>
              <a:defRPr/>
            </a:pPr>
            <a:r>
              <a:rPr sz="1600">
                <a:latin typeface="Arial"/>
                <a:ea typeface="Arial"/>
                <a:cs typeface="Arial"/>
              </a:rPr>
              <a:t>Тестовое модельное и экспериментальное исследование на реальном сигнале синтезированных квантованных корректоров фазовых искажений сигнального или измерительного видео и радиотрактов.</a:t>
            </a:r>
            <a:endParaRPr sz="1600">
              <a:latin typeface="Arial"/>
              <a:ea typeface="Arial"/>
              <a:cs typeface="Arial"/>
            </a:endParaRPr>
          </a:p>
        </p:txBody>
      </p:sp>
      <p:sp>
        <p:nvSpPr>
          <p:cNvPr id="5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6" name="Text Box 6" hidden="0"/>
          <p:cNvSpPr txBox="1">
            <a:spLocks noChangeShapeType="1" noGrp="1"/>
          </p:cNvSpPr>
          <p:nvPr isPhoto="0" userDrawn="0"/>
        </p:nvSpPr>
        <p:spPr bwMode="auto">
          <a:xfrm flipH="0" flipV="0">
            <a:off x="340677" y="644524"/>
            <a:ext cx="8524067" cy="1712508"/>
          </a:xfrm>
          <a:prstGeom prst="rect">
            <a:avLst/>
          </a:prstGeom>
          <a:noFill/>
        </p:spPr>
        <p:txBody>
          <a:bodyPr lIns="91440" tIns="45720" rIns="91440" bIns="45720">
            <a:no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indent="0">
              <a:buNone/>
              <a:defRPr/>
            </a:pPr>
            <a:r>
              <a:rPr sz="2000" b="1" u="sng"/>
              <a:t>Целью работы</a:t>
            </a:r>
            <a:r>
              <a:rPr sz="2000" b="1"/>
              <a:t> </a:t>
            </a:r>
            <a:r>
              <a:rPr sz="2000"/>
              <a:t>является разработка подхода к синтезу корректоров и компенсаторов частотной дисперсии на основе цифровых фазовых фильтров для сигнальных видео и радиотрактов с учётом возможности их реализации на целочисленных цифровых платформах.</a:t>
            </a:r>
            <a:endParaRPr sz="2000"/>
          </a:p>
        </p:txBody>
      </p:sp>
      <p:sp>
        <p:nvSpPr>
          <p:cNvPr id="7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2865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Цель и задачи </a:t>
            </a:r>
            <a:r>
              <a:rPr lang="ru-RU" sz="2000" b="1">
                <a:solidFill>
                  <a:srgbClr val="025EA1"/>
                </a:solidFill>
              </a:rPr>
              <a:t>исследовательской</a:t>
            </a:r>
            <a:r>
              <a:rPr lang="ru-RU" sz="2000" b="1">
                <a:solidFill>
                  <a:srgbClr val="025EA1"/>
                </a:solidFill>
              </a:rPr>
              <a:t> работы</a:t>
            </a:r>
            <a:endParaRPr/>
          </a:p>
        </p:txBody>
      </p:sp>
      <p:sp>
        <p:nvSpPr>
          <p:cNvPr id="8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Экспериментальное исследование компенсации дисперсии</a:t>
            </a:r>
            <a:endParaRPr/>
          </a:p>
        </p:txBody>
      </p:sp>
      <p:sp>
        <p:nvSpPr>
          <p:cNvPr id="6" name="Прямая соединительная линия 22" hidden="0"/>
          <p:cNvSpPr>
            <a:spLocks noChangeShapeType="1" noGrp="1"/>
          </p:cNvSpPr>
          <p:nvPr isPhoto="0" userDrawn="0"/>
        </p:nvSpPr>
        <p:spPr bwMode="auto">
          <a:xfrm flipV="1">
            <a:off x="0" y="7112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pic>
        <p:nvPicPr>
          <p:cNvPr id="7" name="Image 209925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485775" y="762000"/>
            <a:ext cx="8172450" cy="1039812"/>
          </a:xfrm>
          <a:prstGeom prst="rect">
            <a:avLst/>
          </a:prstGeom>
          <a:noFill/>
        </p:spPr>
      </p:pic>
      <p:pic>
        <p:nvPicPr>
          <p:cNvPr id="8" name="Image 209926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20637" y="1831975"/>
            <a:ext cx="3084512" cy="2165350"/>
          </a:xfrm>
          <a:prstGeom prst="rect">
            <a:avLst/>
          </a:prstGeom>
          <a:noFill/>
        </p:spPr>
      </p:pic>
      <p:pic>
        <p:nvPicPr>
          <p:cNvPr id="9" name="Image 209927" hidden="0"/>
          <p:cNvPicPr>
            <a:picLocks noChangeAspect="1" noGrp="1"/>
          </p:cNvPicPr>
          <p:nvPr isPhoto="0" userDrawn="0"/>
        </p:nvPicPr>
        <p:blipFill>
          <a:blip r:embed="rId4"/>
          <a:srcRect l="5148" t="0" r="0" b="0"/>
          <a:stretch/>
        </p:blipFill>
        <p:spPr bwMode="auto">
          <a:xfrm>
            <a:off x="3100387" y="1820862"/>
            <a:ext cx="2995612" cy="2347912"/>
          </a:xfrm>
          <a:prstGeom prst="rect">
            <a:avLst/>
          </a:prstGeom>
          <a:noFill/>
        </p:spPr>
      </p:pic>
      <p:pic>
        <p:nvPicPr>
          <p:cNvPr id="10" name="Image 209928" hidden="0"/>
          <p:cNvPicPr>
            <a:picLocks noChangeAspect="1" noGrp="1"/>
          </p:cNvPicPr>
          <p:nvPr isPhoto="0" userDrawn="0"/>
        </p:nvPicPr>
        <p:blipFill>
          <a:blip r:embed="rId5"/>
          <a:srcRect l="5685" t="0" r="1790" b="0"/>
          <a:stretch/>
        </p:blipFill>
        <p:spPr bwMode="auto">
          <a:xfrm>
            <a:off x="6061075" y="1828800"/>
            <a:ext cx="3006725" cy="23796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 hidden="0"/>
          <p:cNvSpPr>
            <a:spLocks noChangeShapeType="1" noGrp="1"/>
          </p:cNvSpPr>
          <p:nvPr isPhoto="0" userDrawn="0">
            <p:ph type="obj" hasCustomPrompt="0"/>
          </p:nvPr>
        </p:nvSpPr>
        <p:spPr bwMode="auto">
          <a:xfrm>
            <a:off x="-11112" y="730250"/>
            <a:ext cx="9045575" cy="586105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431799" lvl="0" indent="-774700" algn="just">
              <a:lnSpc>
                <a:spcPct val="135000"/>
              </a:lnSpc>
              <a:buFontTx/>
              <a:buChar char="•"/>
              <a:defRPr/>
            </a:pPr>
            <a:r>
              <a:rPr lang="ru-RU" sz="1600" b="1">
                <a:ea typeface="Arial"/>
              </a:rPr>
              <a:t>Представлена постановка задачи нелинейного математического программирования для </a:t>
            </a:r>
            <a:r>
              <a:rPr lang="ru-RU" sz="1600" b="1">
                <a:ea typeface="Arial"/>
              </a:rPr>
              <a:t>нелинейной полимодальной</a:t>
            </a:r>
            <a:r>
              <a:rPr lang="ru-RU" sz="1600" b="1">
                <a:ea typeface="Arial"/>
              </a:rPr>
              <a:t> целевой функции с заданной системой прямых и функциональных ограничений</a:t>
            </a:r>
            <a:r>
              <a:rPr lang="ru-RU" sz="1600" b="1"/>
              <a:t>,</a:t>
            </a:r>
            <a:r>
              <a:rPr lang="ru-RU" sz="1600" b="1">
                <a:ea typeface="Arial"/>
              </a:rPr>
              <a:t> позволяющая</a:t>
            </a:r>
            <a:r>
              <a:rPr lang="ru-RU" sz="1600" b="1"/>
              <a:t>,</a:t>
            </a:r>
            <a:r>
              <a:rPr lang="ru-RU" sz="1600" b="1">
                <a:ea typeface="Arial"/>
              </a:rPr>
              <a:t> в отличии от известных</a:t>
            </a:r>
            <a:r>
              <a:rPr lang="ru-RU" sz="1600" b="1"/>
              <a:t>,</a:t>
            </a:r>
            <a:r>
              <a:rPr lang="ru-RU" sz="1600" b="1">
                <a:ea typeface="Arial"/>
              </a:rPr>
              <a:t>  находить решение численными методами </a:t>
            </a:r>
            <a:r>
              <a:rPr lang="ru-RU" sz="1600" b="1"/>
              <a:t>поиска </a:t>
            </a:r>
            <a:r>
              <a:rPr lang="ru-RU" sz="1600" b="1">
                <a:ea typeface="Arial"/>
              </a:rPr>
              <a:t>на </a:t>
            </a:r>
            <a:r>
              <a:rPr lang="ru-RU" sz="1600" b="1"/>
              <a:t>квантованном параметрическом  </a:t>
            </a:r>
            <a:r>
              <a:rPr lang="en-US" sz="1600" b="1">
                <a:ea typeface="Arial"/>
              </a:rPr>
              <a:t>множестве.</a:t>
            </a:r>
            <a:endParaRPr/>
          </a:p>
          <a:p>
            <a:pPr marL="431799" lvl="0" indent="-774700" algn="just">
              <a:lnSpc>
                <a:spcPct val="135000"/>
              </a:lnSpc>
              <a:buFontTx/>
              <a:buChar char="•"/>
              <a:defRPr/>
            </a:pPr>
            <a:r>
              <a:rPr lang="en-US" sz="1600" b="1">
                <a:ea typeface="Arial"/>
              </a:rPr>
              <a:t>Предложен способ </a:t>
            </a:r>
            <a:r>
              <a:rPr lang="ru-RU" sz="1600" b="1"/>
              <a:t>синтеза</a:t>
            </a:r>
            <a:r>
              <a:rPr lang="ru-RU" sz="1600" b="1">
                <a:ea typeface="Arial"/>
              </a:rPr>
              <a:t> цифровых рекурсивных фильтров, позволяющий</a:t>
            </a:r>
            <a:r>
              <a:rPr lang="ru-RU" sz="1600" b="1"/>
              <a:t>,</a:t>
            </a:r>
            <a:r>
              <a:rPr lang="ru-RU" sz="1600" b="1">
                <a:ea typeface="Arial"/>
              </a:rPr>
              <a:t> в отличие от известных</a:t>
            </a:r>
            <a:r>
              <a:rPr lang="ru-RU" sz="1600" b="1"/>
              <a:t>,</a:t>
            </a:r>
            <a:r>
              <a:rPr lang="ru-RU" sz="1600" b="1">
                <a:ea typeface="Arial"/>
              </a:rPr>
              <a:t> находить решение задачи синтеза цифровых фильтров численными методами нелинейного программирования </a:t>
            </a:r>
            <a:r>
              <a:rPr lang="ru-RU" sz="1600" b="1"/>
              <a:t>на </a:t>
            </a:r>
            <a:r>
              <a:rPr lang="ru-RU" sz="1600" b="1">
                <a:ea typeface="Arial"/>
              </a:rPr>
              <a:t>целочисленн</a:t>
            </a:r>
            <a:r>
              <a:rPr lang="ru-RU" sz="1600" b="1"/>
              <a:t>ом</a:t>
            </a:r>
            <a:r>
              <a:rPr lang="ru-RU" sz="1600" b="1">
                <a:ea typeface="Arial"/>
              </a:rPr>
              <a:t> </a:t>
            </a:r>
            <a:r>
              <a:rPr lang="ru-RU" sz="1600" b="1"/>
              <a:t>квантованном множестве коэффициентов </a:t>
            </a:r>
            <a:r>
              <a:rPr lang="ru-RU" sz="1600" b="1">
                <a:ea typeface="Arial"/>
              </a:rPr>
              <a:t>с </a:t>
            </a:r>
            <a:r>
              <a:rPr lang="ru-RU" sz="1600" b="1"/>
              <a:t>устранением систематических ошибок аналитического синтеза: ошибок аппроксимации, квантования коэффициентов и квантования результатов умножений на сумматорах (МАС)</a:t>
            </a:r>
            <a:r>
              <a:rPr lang="ru-RU" sz="1600" b="1">
                <a:ea typeface="Arial"/>
              </a:rPr>
              <a:t>.</a:t>
            </a:r>
            <a:endParaRPr/>
          </a:p>
          <a:p>
            <a:pPr marL="431799" lvl="0" indent="-774700" algn="just">
              <a:lnSpc>
                <a:spcPct val="135000"/>
              </a:lnSpc>
              <a:buFontTx/>
              <a:buChar char="•"/>
              <a:defRPr/>
            </a:pPr>
            <a:r>
              <a:rPr lang="ru-RU" sz="1600" b="1">
                <a:ea typeface="Arial"/>
              </a:rPr>
              <a:t>Предложен алгоритм получения цифрового </a:t>
            </a:r>
            <a:r>
              <a:rPr lang="ru-RU" sz="1600" b="1"/>
              <a:t>компенсатора дисперсии </a:t>
            </a:r>
            <a:r>
              <a:rPr lang="ru-RU" sz="1600" b="1">
                <a:ea typeface="Arial"/>
              </a:rPr>
              <a:t>с </a:t>
            </a:r>
            <a:r>
              <a:rPr lang="ru-RU" sz="1600" b="1"/>
              <a:t>совокупностью </a:t>
            </a:r>
            <a:r>
              <a:rPr lang="ru-RU" sz="1600" b="1">
                <a:ea typeface="Arial"/>
              </a:rPr>
              <a:t>необходим</a:t>
            </a:r>
            <a:r>
              <a:rPr lang="ru-RU" sz="1600" b="1"/>
              <a:t>ых</a:t>
            </a:r>
            <a:r>
              <a:rPr lang="ru-RU" sz="1600" b="1">
                <a:ea typeface="Arial"/>
              </a:rPr>
              <a:t> характеристик на основе </a:t>
            </a:r>
            <a:r>
              <a:rPr lang="ru-RU" sz="1600" b="1"/>
              <a:t>фазового БИХ-</a:t>
            </a:r>
            <a:r>
              <a:rPr lang="ru-RU" sz="1600" b="1">
                <a:ea typeface="Arial"/>
              </a:rPr>
              <a:t>фильтра </a:t>
            </a:r>
            <a:r>
              <a:rPr lang="ru-RU" sz="1600" b="1"/>
              <a:t>с </a:t>
            </a:r>
            <a:r>
              <a:rPr lang="ru-RU" sz="1600" b="1">
                <a:ea typeface="Arial"/>
              </a:rPr>
              <a:t>цел</a:t>
            </a:r>
            <a:r>
              <a:rPr lang="ru-RU" sz="1600" b="1"/>
              <a:t>очисленными коэффициентами,</a:t>
            </a:r>
            <a:r>
              <a:rPr lang="ru-RU" sz="1600" b="1">
                <a:ea typeface="Arial"/>
              </a:rPr>
              <a:t> отличающийся оптимизацией </a:t>
            </a:r>
            <a:r>
              <a:rPr lang="ru-RU" sz="1600" b="1"/>
              <a:t>как </a:t>
            </a:r>
            <a:r>
              <a:rPr lang="ru-RU" sz="1600" b="1">
                <a:ea typeface="Arial"/>
              </a:rPr>
              <a:t>по  </a:t>
            </a:r>
            <a:r>
              <a:rPr lang="ru-RU" sz="1600" b="1"/>
              <a:t>линейной нормальной, так и</a:t>
            </a:r>
            <a:r>
              <a:rPr lang="ru-RU" sz="1600" b="1">
                <a:ea typeface="Arial"/>
              </a:rPr>
              <a:t> </a:t>
            </a:r>
            <a:r>
              <a:rPr lang="ru-RU" sz="1600" b="1"/>
              <a:t>аномальной частотной дисперсии.</a:t>
            </a:r>
            <a:r>
              <a:rPr lang="ru-RU" sz="1600" b="1">
                <a:ea typeface="Arial"/>
              </a:rPr>
              <a:t> </a:t>
            </a:r>
            <a:endParaRPr/>
          </a:p>
          <a:p>
            <a:pPr marL="431799" lvl="0" indent="-774700" algn="just">
              <a:lnSpc>
                <a:spcPct val="135000"/>
              </a:lnSpc>
              <a:buFontTx/>
              <a:buChar char="•"/>
              <a:defRPr/>
            </a:pPr>
            <a:r>
              <a:rPr lang="ru-RU" sz="1600" b="1">
                <a:ea typeface="Arial"/>
              </a:rPr>
              <a:t>Предложена </a:t>
            </a:r>
            <a:r>
              <a:rPr lang="ru-RU" sz="1600" b="1"/>
              <a:t>дискретная модель каскадного рекурсивного фильтра, позволяющая рассчитывать его дисперсионные характеристики применением численных методов дифференцирования фазовой характеристики</a:t>
            </a:r>
            <a:r>
              <a:rPr lang="ru-RU" sz="1600" b="1">
                <a:ea typeface="Arial"/>
              </a:rPr>
              <a:t>.</a:t>
            </a:r>
            <a:endParaRPr/>
          </a:p>
        </p:txBody>
      </p:sp>
      <p:sp>
        <p:nvSpPr>
          <p:cNvPr id="5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sp>
        <p:nvSpPr>
          <p:cNvPr id="6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Научная новизна</a:t>
            </a:r>
            <a:r>
              <a:rPr lang="ru-RU" sz="2000" b="1">
                <a:solidFill>
                  <a:srgbClr val="025EA1"/>
                </a:solidFill>
              </a:rPr>
              <a:t>-1</a:t>
            </a:r>
            <a:endParaRPr/>
          </a:p>
        </p:txBody>
      </p:sp>
      <p:sp>
        <p:nvSpPr>
          <p:cNvPr id="7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141329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>
            <a:off x="0" y="990600"/>
            <a:ext cx="4343400" cy="2635250"/>
          </a:xfrm>
          <a:prstGeom prst="rect">
            <a:avLst/>
          </a:prstGeom>
          <a:noFill/>
        </p:spPr>
      </p:pic>
      <p:sp>
        <p:nvSpPr>
          <p:cNvPr id="5" name="Shape 141328" hidden="0"/>
          <p:cNvSpPr txBox="1">
            <a:spLocks noChangeShapeType="1" noGrp="1"/>
          </p:cNvSpPr>
          <p:nvPr isPhoto="0" userDrawn="0"/>
        </p:nvSpPr>
        <p:spPr bwMode="auto">
          <a:xfrm flipH="0" flipV="0">
            <a:off x="3989237" y="838199"/>
            <a:ext cx="5308062" cy="3346739"/>
          </a:xfrm>
          <a:prstGeom prst="rect">
            <a:avLst/>
          </a:prstGeom>
          <a:noFill/>
        </p:spPr>
        <p:txBody>
          <a:bodyPr lIns="91440" tIns="45720" rIns="91440" bIns="45720">
            <a:noAutofit/>
          </a:bodyPr>
          <a:lstStyle/>
          <a:p>
            <a:pPr marL="304800" lvl="0" algn="ctr">
              <a:lnSpc>
                <a:spcPct val="90000"/>
              </a:lnSpc>
              <a:spcBef>
                <a:spcPts val="0"/>
              </a:spcBef>
              <a:defRPr/>
            </a:pPr>
            <a:r>
              <a:rPr sz="2000" u="sng">
                <a:latin typeface="Calibri"/>
              </a:rPr>
              <a:t>Недостатки вещественного описания и классических методов синтеза</a:t>
            </a:r>
            <a:endParaRPr/>
          </a:p>
          <a:p>
            <a:pPr marL="304800" lvl="0">
              <a:lnSpc>
                <a:spcPct val="60000"/>
              </a:lnSpc>
              <a:spcBef>
                <a:spcPts val="0"/>
              </a:spcBef>
              <a:defRPr/>
            </a:pPr>
            <a:endParaRPr/>
          </a:p>
          <a:p>
            <a:pPr marL="304800"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>
                <a:latin typeface="Calibri"/>
              </a:rPr>
              <a:t>1. Невозможен  расчёт  частотной </a:t>
            </a:r>
            <a:r>
              <a:rPr lang="en-US" sz="1800">
                <a:latin typeface="Calibri"/>
              </a:rPr>
              <a:t>дисперсии при аналитической H(z) </a:t>
            </a:r>
            <a:endParaRPr/>
          </a:p>
          <a:p>
            <a:pPr marL="304799" lvl="0">
              <a:lnSpc>
                <a:spcPct val="50000"/>
              </a:lnSpc>
              <a:spcBef>
                <a:spcPts val="0"/>
              </a:spcBef>
              <a:defRPr/>
            </a:pPr>
            <a:endParaRPr/>
          </a:p>
          <a:p>
            <a:pPr marL="304800"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>
                <a:latin typeface="Calibri"/>
              </a:rPr>
              <a:t>2. Нельзя реализовать ЧХ  произвольной формы  </a:t>
            </a:r>
            <a:endParaRPr lang="en-US" sz="1800">
              <a:latin typeface="Calibri"/>
            </a:endParaRPr>
          </a:p>
          <a:p>
            <a:pPr marL="304799" lvl="0">
              <a:lnSpc>
                <a:spcPct val="50000"/>
              </a:lnSpc>
              <a:spcBef>
                <a:spcPts val="0"/>
              </a:spcBef>
              <a:defRPr/>
            </a:pPr>
            <a:endParaRPr/>
          </a:p>
          <a:p>
            <a:pPr marL="304800"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>
                <a:latin typeface="Calibri"/>
              </a:rPr>
              <a:t>3. Неустранимая ошибка квантования </a:t>
            </a:r>
            <a:r>
              <a:rPr lang="en-US" sz="1800">
                <a:latin typeface="Calibri"/>
              </a:rPr>
              <a:t>коэффициентов при реализации</a:t>
            </a:r>
            <a:endParaRPr/>
          </a:p>
          <a:p>
            <a:pPr marL="304799" lvl="0">
              <a:lnSpc>
                <a:spcPct val="50000"/>
              </a:lnSpc>
              <a:spcBef>
                <a:spcPts val="0"/>
              </a:spcBef>
              <a:defRPr/>
            </a:pPr>
            <a:endParaRPr/>
          </a:p>
          <a:p>
            <a:pPr marL="304800"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>
                <a:latin typeface="Calibri"/>
              </a:rPr>
              <a:t>4. Высокие вычислительные затраты  </a:t>
            </a:r>
            <a:r>
              <a:rPr lang="en-US" sz="1800">
                <a:latin typeface="Calibri"/>
              </a:rPr>
              <a:t>в фильтрах с вещественными коэфф.</a:t>
            </a:r>
            <a:endParaRPr/>
          </a:p>
        </p:txBody>
      </p:sp>
      <p:sp>
        <p:nvSpPr>
          <p:cNvPr id="6" name="Shape 141316" hidden="0"/>
          <p:cNvSpPr txBox="1">
            <a:spLocks noChangeShapeType="1" noGrp="1"/>
          </p:cNvSpPr>
          <p:nvPr isPhoto="0" userDrawn="0"/>
        </p:nvSpPr>
        <p:spPr bwMode="auto">
          <a:xfrm flipH="0" flipV="0">
            <a:off x="4970257" y="4747458"/>
            <a:ext cx="4385085" cy="640115"/>
          </a:xfrm>
          <a:prstGeom prst="rect">
            <a:avLst/>
          </a:prstGeom>
          <a:noFill/>
        </p:spPr>
        <p:txBody>
          <a:bodyPr lIns="91440" tIns="45720" rIns="91440" bIns="45720">
            <a:noAutofit/>
          </a:bodyPr>
          <a:lstStyle/>
          <a:p>
            <a:pPr lvl="0">
              <a:spcBef>
                <a:spcPts val="0"/>
              </a:spcBef>
              <a:defRPr/>
            </a:pPr>
            <a:r>
              <a:rPr sz="2000">
                <a:latin typeface="Arial"/>
              </a:rPr>
              <a:t> </a:t>
            </a:r>
            <a:r>
              <a:rPr lang="en-US" sz="2000" i="1">
                <a:latin typeface="Arial"/>
              </a:rPr>
              <a:t>a</a:t>
            </a:r>
            <a:r>
              <a:rPr lang="en-US" sz="2000" i="1" baseline="-25000">
                <a:latin typeface="Arial"/>
              </a:rPr>
              <a:t>k</a:t>
            </a:r>
            <a:r>
              <a:rPr lang="en-US" sz="2000">
                <a:latin typeface="Arial"/>
              </a:rPr>
              <a:t>, </a:t>
            </a:r>
            <a:r>
              <a:rPr sz="2000" i="1">
                <a:latin typeface="Arial"/>
              </a:rPr>
              <a:t>b</a:t>
            </a:r>
            <a:r>
              <a:rPr lang="en-US" sz="2000" i="1" baseline="-25000">
                <a:latin typeface="Arial"/>
              </a:rPr>
              <a:t>k</a:t>
            </a:r>
            <a:r>
              <a:rPr lang="en-US" sz="2000">
                <a:latin typeface="Arial"/>
              </a:rPr>
              <a:t> – </a:t>
            </a:r>
            <a:r>
              <a:rPr>
                <a:latin typeface="Arial"/>
              </a:rPr>
              <a:t>вещественные коэффициенты</a:t>
            </a:r>
            <a:endParaRPr/>
          </a:p>
        </p:txBody>
      </p:sp>
      <p:pic>
        <p:nvPicPr>
          <p:cNvPr id="7" name="Image 141317" hidden="0"/>
          <p:cNvPicPr>
            <a:picLocks noChangeAspect="1" noGrp="1"/>
          </p:cNvPicPr>
          <p:nvPr isPhoto="0" userDrawn="0"/>
        </p:nvPicPr>
        <p:blipFill>
          <a:blip r:embed="rId3"/>
          <a:stretch/>
        </p:blipFill>
        <p:spPr bwMode="auto">
          <a:xfrm>
            <a:off x="5919787" y="5256212"/>
            <a:ext cx="1711325" cy="768350"/>
          </a:xfrm>
          <a:prstGeom prst="rect">
            <a:avLst/>
          </a:prstGeom>
          <a:noFill/>
        </p:spPr>
      </p:pic>
      <p:pic>
        <p:nvPicPr>
          <p:cNvPr id="8" name="Image 141318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>
            <a:off x="69644" y="4372651"/>
            <a:ext cx="4900612" cy="1079500"/>
          </a:xfrm>
          <a:prstGeom prst="rect">
            <a:avLst/>
          </a:prstGeom>
          <a:noFill/>
        </p:spPr>
      </p:pic>
      <p:pic>
        <p:nvPicPr>
          <p:cNvPr id="9" name="Image 141323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-249828" y="5527674"/>
            <a:ext cx="4681537" cy="993775"/>
          </a:xfrm>
          <a:prstGeom prst="rect">
            <a:avLst/>
          </a:prstGeom>
          <a:noFill/>
        </p:spPr>
      </p:pic>
      <p:sp>
        <p:nvSpPr>
          <p:cNvPr id="10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/>
          <a:p>
            <a:pPr marL="0" lvl="0" indent="0" algn="r">
              <a:buNone/>
              <a:defRPr/>
            </a:pPr>
            <a:fld id="{D038279B-FC19-497E-A7D1-5ADD9CAF016F}" type="slidenum">
              <a:rPr sz="2800">
                <a:latin typeface="Arial"/>
              </a:rPr>
              <a:t/>
            </a:fld>
            <a:endParaRPr/>
          </a:p>
        </p:txBody>
      </p:sp>
      <p:sp>
        <p:nvSpPr>
          <p:cNvPr id="11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lnSpc>
                <a:spcPct val="70000"/>
              </a:lnSpc>
              <a:buNone/>
              <a:defRPr/>
            </a:pPr>
            <a:r>
              <a:rPr sz="2000" b="1">
                <a:solidFill>
                  <a:srgbClr val="025EA1"/>
                </a:solidFill>
              </a:rPr>
              <a:t>Цифровые фильтры с вещественными коэффициентами</a:t>
            </a:r>
            <a:endParaRPr/>
          </a:p>
        </p:txBody>
      </p:sp>
      <p:sp>
        <p:nvSpPr>
          <p:cNvPr id="12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 flipV="1">
            <a:off x="0" y="73025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/>
          <a:p>
            <a:pPr marL="0" lvl="0" indent="0" algn="r">
              <a:buNone/>
              <a:defRPr/>
            </a:pPr>
            <a:fld id="{D038279B-FC19-497E-A7D1-5ADD9CAF016F}" type="slidenum">
              <a:rPr sz="2800">
                <a:latin typeface="Arial"/>
              </a:rPr>
              <a:t/>
            </a:fld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Фазовые и  дисперсионные искажения БИХ-фильтров, синтезированных по аналоговому прототипу</a:t>
            </a:r>
            <a:endParaRPr/>
          </a:p>
        </p:txBody>
      </p:sp>
      <p:sp>
        <p:nvSpPr>
          <p:cNvPr id="6" name="Прямая соединительная линия 8" hidden="0"/>
          <p:cNvSpPr>
            <a:spLocks noChangeShapeType="1" noGrp="1"/>
          </p:cNvSpPr>
          <p:nvPr isPhoto="0" userDrawn="0"/>
        </p:nvSpPr>
        <p:spPr bwMode="auto">
          <a:xfrm>
            <a:off x="0" y="771525"/>
            <a:ext cx="9156700" cy="317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Rectangle 14" hidden="0"/>
          <p:cNvSpPr>
            <a:spLocks noChangeShapeType="1" noGrp="1"/>
          </p:cNvSpPr>
          <p:nvPr isPhoto="0" userDrawn="0"/>
        </p:nvSpPr>
        <p:spPr bwMode="auto">
          <a:xfrm>
            <a:off x="3331194" y="6445249"/>
            <a:ext cx="2249487" cy="336550"/>
          </a:xfrm>
          <a:prstGeom prst="rect">
            <a:avLst/>
          </a:prstGeom>
          <a:solidFill>
            <a:srgbClr val="CCEEDF"/>
          </a:solidFill>
        </p:spPr>
        <p:txBody>
          <a:bodyPr lIns="90000" tIns="46800" rIns="90000" bIns="46800" anchor="ctr" anchorCtr="0">
            <a:spAutoFit/>
          </a:bodyPr>
          <a:lstStyle>
            <a:lvl1pPr marL="0" indent="0" algn="l" defTabSz="449262">
              <a:lnSpc>
                <a:spcPct val="100000"/>
              </a:lnSpc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600" b="1">
                <a:solidFill>
                  <a:schemeClr val="dk1"/>
                </a:solidFill>
                <a:latin typeface="Bookman Old Style"/>
              </a:defRPr>
            </a:lvl1pPr>
            <a:lvl2pPr marL="457200" indent="0" algn="l" defTabSz="449262">
              <a:lnSpc>
                <a:spcPct val="100000"/>
              </a:lnSpc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600" b="1">
                <a:solidFill>
                  <a:schemeClr val="dk1"/>
                </a:solidFill>
                <a:latin typeface="Bookman Old Style"/>
              </a:defRPr>
            </a:lvl2pPr>
            <a:lvl3pPr marL="914400" indent="0" algn="l" defTabSz="449262">
              <a:lnSpc>
                <a:spcPct val="100000"/>
              </a:lnSpc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600" b="1">
                <a:solidFill>
                  <a:schemeClr val="dk1"/>
                </a:solidFill>
                <a:latin typeface="Bookman Old Style"/>
              </a:defRPr>
            </a:lvl3pPr>
            <a:lvl4pPr marL="1371600" indent="0" algn="l" defTabSz="449262">
              <a:lnSpc>
                <a:spcPct val="100000"/>
              </a:lnSpc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600" b="1">
                <a:solidFill>
                  <a:schemeClr val="dk1"/>
                </a:solidFill>
                <a:latin typeface="Bookman Old Style"/>
              </a:defRPr>
            </a:lvl4pPr>
            <a:lvl5pPr marL="1828800" indent="0" algn="l" defTabSz="449262">
              <a:lnSpc>
                <a:spcPct val="100000"/>
              </a:lnSpc>
              <a:buNone/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600" b="1">
                <a:solidFill>
                  <a:schemeClr val="dk1"/>
                </a:solidFill>
                <a:latin typeface="Bookman Old Style"/>
              </a:defRPr>
            </a:lvl5pPr>
            <a:lvl6pPr defTabSz="449262"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800"/>
            </a:lvl6pPr>
            <a:lvl7pPr defTabSz="449262"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800"/>
            </a:lvl7pPr>
            <a:lvl8pPr defTabSz="449262"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800"/>
            </a:lvl8pPr>
            <a:lvl9pPr defTabSz="449262">
              <a:tabLst>
                <a:tab pos="0" algn="l"/>
                <a:tab pos="447675" algn="l"/>
                <a:tab pos="896937" algn="l"/>
                <a:tab pos="1346200" algn="l"/>
                <a:tab pos="1795462" algn="l"/>
                <a:tab pos="2244725" algn="l"/>
                <a:tab pos="2693987" algn="l"/>
                <a:tab pos="3143250" algn="l"/>
                <a:tab pos="3592512" algn="l"/>
                <a:tab pos="4041775" algn="l"/>
                <a:tab pos="4491037" algn="l"/>
                <a:tab pos="4940300" algn="l"/>
                <a:tab pos="5389562" algn="l"/>
                <a:tab pos="5838825" algn="l"/>
                <a:tab pos="6288087" algn="l"/>
                <a:tab pos="6737350" algn="l"/>
                <a:tab pos="7186612" algn="l"/>
                <a:tab pos="7635875" algn="l"/>
                <a:tab pos="8085137" algn="l"/>
                <a:tab pos="8534400" algn="l"/>
                <a:tab pos="8983662" algn="l"/>
              </a:tabLst>
              <a:defRPr lang="ru-RU" sz="1800"/>
            </a:lvl9pPr>
          </a:lstStyle>
          <a:p>
            <a:pPr lvl="0" algn="ctr" defTabSz="449262">
              <a:buNone/>
              <a:defRPr/>
            </a:pPr>
            <a:r>
              <a:rPr lang="en-US">
                <a:solidFill>
                  <a:srgbClr val="FF0000"/>
                </a:solidFill>
                <a:latin typeface="Arial"/>
                <a:ea typeface="Microsoft YaHei"/>
              </a:rPr>
              <a:t>Dmax = 5</a:t>
            </a:r>
            <a:r>
              <a:rPr lang="ru-RU" b="1">
                <a:solidFill>
                  <a:srgbClr val="FF0000"/>
                </a:solidFill>
                <a:latin typeface="Arial"/>
              </a:rPr>
              <a:t>,9</a:t>
            </a:r>
            <a:r>
              <a:rPr lang="en-US" b="1">
                <a:solidFill>
                  <a:srgbClr val="FF0000"/>
                </a:solidFill>
                <a:latin typeface="Arial"/>
                <a:ea typeface="Microsoft YaHei"/>
              </a:rPr>
              <a:t> </a:t>
            </a:r>
            <a:r>
              <a:rPr lang="ru-RU" b="1">
                <a:solidFill>
                  <a:srgbClr val="FF0000"/>
                </a:solidFill>
                <a:latin typeface="Arial"/>
              </a:rPr>
              <a:t>мк</a:t>
            </a:r>
            <a:r>
              <a:rPr lang="en-US" b="1">
                <a:solidFill>
                  <a:srgbClr val="FF0000"/>
                </a:solidFill>
                <a:latin typeface="Arial"/>
                <a:ea typeface="Microsoft YaHei"/>
              </a:rPr>
              <a:t>с/Гц</a:t>
            </a:r>
            <a:endParaRPr/>
          </a:p>
        </p:txBody>
      </p:sp>
      <p:pic>
        <p:nvPicPr>
          <p:cNvPr id="8" name="Image 148489" hidden="0"/>
          <p:cNvPicPr>
            <a:picLocks noChangeAspect="1" noGrp="1"/>
          </p:cNvPicPr>
          <p:nvPr isPhoto="0" userDrawn="0"/>
        </p:nvPicPr>
        <p:blipFill>
          <a:blip r:embed="rId2"/>
          <a:srcRect l="7122" t="0" r="3423" b="0"/>
          <a:stretch/>
        </p:blipFill>
        <p:spPr bwMode="auto">
          <a:xfrm flipH="0" flipV="0">
            <a:off x="-14491" y="838199"/>
            <a:ext cx="9089628" cy="549027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24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5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Целочисленная дискретизация коэффициентов</a:t>
            </a:r>
            <a:endParaRPr/>
          </a:p>
        </p:txBody>
      </p:sp>
      <p:pic>
        <p:nvPicPr>
          <p:cNvPr id="6" name="Image 163859" hidden="0"/>
          <p:cNvPicPr>
            <a:picLocks noChangeAspect="1" noGrp="1"/>
          </p:cNvPicPr>
          <p:nvPr isPhoto="0" userDrawn="0"/>
        </p:nvPicPr>
        <p:blipFill>
          <a:blip r:embed="rId2"/>
          <a:srcRect l="0" t="11632" r="0" b="0"/>
          <a:stretch/>
        </p:blipFill>
        <p:spPr bwMode="auto">
          <a:xfrm>
            <a:off x="-23811" y="685800"/>
            <a:ext cx="9167812" cy="6024562"/>
          </a:xfrm>
          <a:prstGeom prst="rect">
            <a:avLst/>
          </a:prstGeom>
          <a:noFill/>
        </p:spPr>
      </p:pic>
      <p:sp>
        <p:nvSpPr>
          <p:cNvPr id="7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98688" hidden="0"/>
          <p:cNvSpPr>
            <a:spLocks noChangeShapeType="1" noGrp="1"/>
          </p:cNvSpPr>
          <p:nvPr isPhoto="0" userDrawn="0"/>
        </p:nvSpPr>
        <p:spPr bwMode="auto">
          <a:xfrm>
            <a:off x="3088709" y="4646611"/>
            <a:ext cx="630236" cy="33655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 lvl="0" algn="ctr">
              <a:defRPr/>
            </a:pPr>
            <a:r>
              <a:rPr b="1" i="1">
                <a:solidFill>
                  <a:srgbClr val="FF0066"/>
                </a:solidFill>
              </a:rPr>
              <a:t>АЧХ</a:t>
            </a:r>
            <a:endParaRPr/>
          </a:p>
        </p:txBody>
      </p:sp>
      <p:pic>
        <p:nvPicPr>
          <p:cNvPr id="5" name="Image 198685" hidden="0"/>
          <p:cNvPicPr>
            <a:picLocks noChangeAspect="1" noGrp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186466" y="4118123"/>
            <a:ext cx="4881333" cy="2694672"/>
          </a:xfrm>
          <a:prstGeom prst="rect">
            <a:avLst/>
          </a:prstGeom>
          <a:noFill/>
        </p:spPr>
      </p:pic>
      <p:sp>
        <p:nvSpPr>
          <p:cNvPr id="6" name="Прямая соединительная линия 24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М</a:t>
            </a:r>
            <a:r>
              <a:rPr lang="ru-RU" sz="2000" b="1">
                <a:solidFill>
                  <a:srgbClr val="025EA1"/>
                </a:solidFill>
              </a:rPr>
              <a:t>одел</a:t>
            </a:r>
            <a:r>
              <a:rPr lang="ru-RU" sz="2000" b="1">
                <a:solidFill>
                  <a:srgbClr val="025EA1"/>
                </a:solidFill>
              </a:rPr>
              <a:t>ирование</a:t>
            </a:r>
            <a:r>
              <a:rPr lang="ru-RU" sz="2000" b="1">
                <a:solidFill>
                  <a:srgbClr val="025EA1"/>
                </a:solidFill>
              </a:rPr>
              <a:t> рекурсивного </a:t>
            </a:r>
            <a:r>
              <a:rPr lang="ru-RU" sz="2000" b="1">
                <a:solidFill>
                  <a:srgbClr val="025EA1"/>
                </a:solidFill>
              </a:rPr>
              <a:t>фазового корректора</a:t>
            </a:r>
            <a:endParaRPr/>
          </a:p>
        </p:txBody>
      </p:sp>
      <p:pic>
        <p:nvPicPr>
          <p:cNvPr id="8" name="Object 18" hidden="0"/>
          <p:cNvPicPr>
            <a:picLocks noChangeAspect="1" noGrp="1"/>
          </p:cNvPicPr>
          <p:nvPr isPhoto="0" userDrawn="0"/>
        </p:nvPicPr>
        <p:blipFill>
          <a:blip r:embed="rId3"/>
          <a:srcRect l="9351" t="0" r="0" b="0"/>
          <a:stretch/>
        </p:blipFill>
        <p:spPr bwMode="auto">
          <a:xfrm>
            <a:off x="873827" y="3152116"/>
            <a:ext cx="3800475" cy="917575"/>
          </a:xfrm>
          <a:prstGeom prst="rect">
            <a:avLst/>
          </a:prstGeom>
          <a:noFill/>
        </p:spPr>
      </p:pic>
      <p:sp>
        <p:nvSpPr>
          <p:cNvPr id="9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  <p:pic>
        <p:nvPicPr>
          <p:cNvPr id="10" name="Image 198667" hidden="0"/>
          <p:cNvPicPr>
            <a:picLocks noChangeAspect="1" noGrp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7150" y="838199"/>
            <a:ext cx="8016878" cy="1099087"/>
          </a:xfrm>
          <a:prstGeom prst="rect">
            <a:avLst/>
          </a:prstGeom>
          <a:noFill/>
        </p:spPr>
      </p:pic>
      <p:pic>
        <p:nvPicPr>
          <p:cNvPr id="11" name="Image 198670" hidden="0"/>
          <p:cNvPicPr>
            <a:picLocks noChangeAspect="1" noGrp="1"/>
          </p:cNvPicPr>
          <p:nvPr isPhoto="0" userDrawn="0"/>
        </p:nvPicPr>
        <p:blipFill>
          <a:blip r:embed="rId5"/>
          <a:stretch/>
        </p:blipFill>
        <p:spPr bwMode="auto">
          <a:xfrm>
            <a:off x="1054853" y="2042290"/>
            <a:ext cx="4476750" cy="568325"/>
          </a:xfrm>
          <a:prstGeom prst="rect">
            <a:avLst/>
          </a:prstGeom>
          <a:noFill/>
        </p:spPr>
      </p:pic>
      <p:pic>
        <p:nvPicPr>
          <p:cNvPr id="12" name="Image 198672" hidden="0"/>
          <p:cNvPicPr>
            <a:picLocks noChangeAspect="1" noGrp="1"/>
          </p:cNvPicPr>
          <p:nvPr isPhoto="0" userDrawn="0"/>
        </p:nvPicPr>
        <p:blipFill>
          <a:blip r:embed="rId6"/>
          <a:stretch/>
        </p:blipFill>
        <p:spPr bwMode="auto">
          <a:xfrm>
            <a:off x="1119429" y="2691675"/>
            <a:ext cx="2093912" cy="515937"/>
          </a:xfrm>
          <a:prstGeom prst="rect">
            <a:avLst/>
          </a:prstGeom>
          <a:noFill/>
        </p:spPr>
      </p:pic>
      <p:sp>
        <p:nvSpPr>
          <p:cNvPr id="13" name="Text Box 9" hidden="0"/>
          <p:cNvSpPr txBox="1">
            <a:spLocks noChangeShapeType="1" noGrp="1"/>
          </p:cNvSpPr>
          <p:nvPr isPhoto="0" userDrawn="0"/>
        </p:nvSpPr>
        <p:spPr bwMode="auto">
          <a:xfrm>
            <a:off x="299310" y="2143097"/>
            <a:ext cx="533400" cy="3667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(1)</a:t>
            </a:r>
            <a:endParaRPr/>
          </a:p>
        </p:txBody>
      </p:sp>
      <p:pic>
        <p:nvPicPr>
          <p:cNvPr id="14" name="Image 198675" hidden="0"/>
          <p:cNvPicPr>
            <a:picLocks noChangeAspect="1" noGrp="1"/>
          </p:cNvPicPr>
          <p:nvPr isPhoto="0" userDrawn="0"/>
        </p:nvPicPr>
        <p:blipFill>
          <a:blip r:embed="rId7"/>
          <a:stretch/>
        </p:blipFill>
        <p:spPr bwMode="auto">
          <a:xfrm>
            <a:off x="4950732" y="3373572"/>
            <a:ext cx="3352800" cy="474662"/>
          </a:xfrm>
          <a:prstGeom prst="rect">
            <a:avLst/>
          </a:prstGeom>
          <a:noFill/>
        </p:spPr>
      </p:pic>
      <p:sp>
        <p:nvSpPr>
          <p:cNvPr id="15" name="Shape 198686" hidden="0"/>
          <p:cNvSpPr>
            <a:spLocks noChangeShapeType="1" noGrp="1"/>
          </p:cNvSpPr>
          <p:nvPr isPhoto="0" userDrawn="0"/>
        </p:nvSpPr>
        <p:spPr bwMode="auto">
          <a:xfrm>
            <a:off x="7785099" y="4310061"/>
            <a:ext cx="660400" cy="336550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 lvl="0" algn="ctr">
              <a:defRPr/>
            </a:pPr>
            <a:r>
              <a:rPr b="1" i="1">
                <a:solidFill>
                  <a:srgbClr val="FF0066"/>
                </a:solidFill>
              </a:rPr>
              <a:t>ФЧХ</a:t>
            </a:r>
            <a:endParaRPr/>
          </a:p>
        </p:txBody>
      </p:sp>
      <p:pic>
        <p:nvPicPr>
          <p:cNvPr id="16" name="Image 198687" hidden="0"/>
          <p:cNvPicPr>
            <a:picLocks noChangeAspect="1" noGrp="1"/>
          </p:cNvPicPr>
          <p:nvPr isPhoto="0" userDrawn="0"/>
        </p:nvPicPr>
        <p:blipFill>
          <a:blip r:embed="rId8"/>
          <a:stretch/>
        </p:blipFill>
        <p:spPr bwMode="auto">
          <a:xfrm flipH="0" flipV="0">
            <a:off x="-197958" y="4003728"/>
            <a:ext cx="4429356" cy="2809067"/>
          </a:xfrm>
          <a:prstGeom prst="rect">
            <a:avLst/>
          </a:prstGeom>
          <a:noFill/>
        </p:spPr>
      </p:pic>
      <p:sp>
        <p:nvSpPr>
          <p:cNvPr id="17" name="Shape 198689" hidden="0"/>
          <p:cNvSpPr>
            <a:spLocks noChangeShapeType="1" noGrp="1"/>
          </p:cNvSpPr>
          <p:nvPr isPhoto="0" userDrawn="0"/>
        </p:nvSpPr>
        <p:spPr bwMode="auto">
          <a:xfrm>
            <a:off x="2693422" y="5076824"/>
            <a:ext cx="395287" cy="274637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 anchor="ctr" anchorCtr="0">
            <a:spAutoFit/>
          </a:bodyPr>
          <a:lstStyle/>
          <a:p>
            <a:pPr lvl="0" algn="ctr">
              <a:defRPr/>
            </a:pPr>
            <a:r>
              <a:rPr lang="en-US" sz="1200">
                <a:solidFill>
                  <a:srgbClr val="FF0066"/>
                </a:solidFill>
                <a:latin typeface="Arial"/>
              </a:rPr>
              <a:t>1.0</a:t>
            </a:r>
            <a:endParaRPr/>
          </a:p>
        </p:txBody>
      </p:sp>
      <p:sp>
        <p:nvSpPr>
          <p:cNvPr id="18" name="Text Box 9" hidden="0"/>
          <p:cNvSpPr txBox="1">
            <a:spLocks noChangeShapeType="1" noGrp="1"/>
          </p:cNvSpPr>
          <p:nvPr isPhoto="0" userDrawn="0"/>
        </p:nvSpPr>
        <p:spPr bwMode="auto">
          <a:xfrm>
            <a:off x="299310" y="2766745"/>
            <a:ext cx="533507" cy="36579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(2)</a:t>
            </a:r>
            <a:endParaRPr/>
          </a:p>
        </p:txBody>
      </p:sp>
      <p:sp>
        <p:nvSpPr>
          <p:cNvPr id="19" name="Text Box 9" hidden="0"/>
          <p:cNvSpPr txBox="1">
            <a:spLocks noChangeShapeType="1" noGrp="1"/>
          </p:cNvSpPr>
          <p:nvPr isPhoto="0" userDrawn="0"/>
        </p:nvSpPr>
        <p:spPr bwMode="auto">
          <a:xfrm>
            <a:off x="299310" y="3428005"/>
            <a:ext cx="533686" cy="36579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ru-RU" sz="1800"/>
              <a:t>(3)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204806" hidden="0"/>
          <p:cNvPicPr>
            <a:picLocks noChangeAspect="1" noGrp="1"/>
          </p:cNvPicPr>
          <p:nvPr isPhoto="0" userDrawn="0"/>
        </p:nvPicPr>
        <p:blipFill>
          <a:blip r:embed="rId2"/>
          <a:srcRect l="23593" t="25684" r="23367" b="28239"/>
          <a:stretch/>
        </p:blipFill>
        <p:spPr bwMode="auto">
          <a:xfrm flipH="0" flipV="0">
            <a:off x="4182966" y="3519406"/>
            <a:ext cx="4673695" cy="3400407"/>
          </a:xfrm>
          <a:prstGeom prst="rect">
            <a:avLst/>
          </a:prstGeom>
          <a:noFill/>
        </p:spPr>
      </p:pic>
      <p:sp>
        <p:nvSpPr>
          <p:cNvPr id="5" name="Text Box 5" hidden="0"/>
          <p:cNvSpPr txBox="1">
            <a:spLocks noChangeShapeType="1" noGrp="1"/>
          </p:cNvSpPr>
          <p:nvPr isPhoto="0" userDrawn="0"/>
        </p:nvSpPr>
        <p:spPr bwMode="auto">
          <a:xfrm>
            <a:off x="4952999" y="634999"/>
            <a:ext cx="3581400" cy="25368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ts val="0"/>
              </a:spcBef>
              <a:defRPr/>
            </a:pPr>
            <a:r>
              <a:rPr lang="ru-RU">
                <a:latin typeface="Arial"/>
                <a:ea typeface="Times New Roman"/>
              </a:rPr>
              <a:t>При расчёте отклика рекурсивного ЦФК используется минимальное количество базовых операций, причём все эти операции целочисленные. </a:t>
            </a:r>
            <a:r>
              <a:rPr lang="ru-RU">
                <a:latin typeface="Arial"/>
              </a:rPr>
              <a:t>О</a:t>
            </a:r>
            <a:r>
              <a:rPr lang="ru-RU">
                <a:latin typeface="Arial"/>
                <a:ea typeface="Times New Roman"/>
              </a:rPr>
              <a:t>бщее число тактов ЦПУ, необходимых для вычисления в реальном времени отклика  каскадного рекурсивного ЦФК</a:t>
            </a:r>
            <a:r>
              <a:rPr lang="ru-RU">
                <a:latin typeface="Arial"/>
              </a:rPr>
              <a:t> на МК</a:t>
            </a:r>
            <a:r>
              <a:rPr lang="en-US">
                <a:latin typeface="Arial"/>
                <a:ea typeface="Times New Roman"/>
              </a:rPr>
              <a:t> MSP430F1611 составило 43 + 92*m  тактов, где</a:t>
            </a:r>
            <a:r>
              <a:rPr lang="ru-RU">
                <a:latin typeface="Arial"/>
              </a:rPr>
              <a:t> </a:t>
            </a:r>
            <a:r>
              <a:rPr lang="en-US">
                <a:latin typeface="Arial"/>
                <a:ea typeface="Times New Roman"/>
              </a:rPr>
              <a:t>m</a:t>
            </a:r>
            <a:r>
              <a:rPr lang="ru-RU">
                <a:latin typeface="Arial"/>
              </a:rPr>
              <a:t> </a:t>
            </a:r>
            <a:r>
              <a:rPr lang="en-US">
                <a:latin typeface="Arial"/>
                <a:ea typeface="Times New Roman"/>
              </a:rPr>
              <a:t>–</a:t>
            </a:r>
            <a:r>
              <a:rPr lang="ru-RU">
                <a:latin typeface="Arial"/>
              </a:rPr>
              <a:t> </a:t>
            </a:r>
            <a:r>
              <a:rPr lang="en-US">
                <a:latin typeface="Arial"/>
                <a:ea typeface="Times New Roman"/>
              </a:rPr>
              <a:t>число</a:t>
            </a:r>
            <a:r>
              <a:rPr lang="ru-RU">
                <a:latin typeface="Arial"/>
              </a:rPr>
              <a:t> </a:t>
            </a:r>
            <a:r>
              <a:rPr lang="ru-RU">
                <a:latin typeface="Arial"/>
                <a:ea typeface="Times New Roman"/>
              </a:rPr>
              <a:t>каскадов</a:t>
            </a:r>
            <a:r>
              <a:rPr lang="ru-RU">
                <a:latin typeface="Arial"/>
              </a:rPr>
              <a:t> ЦФК.</a:t>
            </a:r>
            <a:r>
              <a:rPr lang="ru-RU">
                <a:latin typeface="Arial"/>
                <a:ea typeface="Times New Roman"/>
              </a:rPr>
              <a:t> </a:t>
            </a:r>
            <a:endParaRPr/>
          </a:p>
        </p:txBody>
      </p:sp>
      <p:sp>
        <p:nvSpPr>
          <p:cNvPr id="6" name="Прямая соединительная линия 24" hidden="0"/>
          <p:cNvSpPr>
            <a:spLocks noChangeShapeType="1" noGrp="1"/>
          </p:cNvSpPr>
          <p:nvPr isPhoto="0" userDrawn="0"/>
        </p:nvSpPr>
        <p:spPr bwMode="auto">
          <a:xfrm flipV="1">
            <a:off x="0" y="635000"/>
            <a:ext cx="9155112" cy="9525"/>
          </a:xfrm>
          <a:prstGeom prst="line">
            <a:avLst/>
          </a:pr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/>
          </a:p>
        </p:txBody>
      </p:sp>
      <p:sp>
        <p:nvSpPr>
          <p:cNvPr id="7" name="Rectangle 2" hidden="0"/>
          <p:cNvSpPr>
            <a:spLocks noChangeShapeType="1" noGrp="1"/>
          </p:cNvSpPr>
          <p:nvPr isPhoto="0" userDrawn="0"/>
        </p:nvSpPr>
        <p:spPr bwMode="auto">
          <a:xfrm>
            <a:off x="0" y="0"/>
            <a:ext cx="9144000" cy="633412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ctr">
              <a:buNone/>
              <a:defRPr/>
            </a:pPr>
            <a:r>
              <a:rPr lang="ru-RU" sz="2000" b="1">
                <a:solidFill>
                  <a:srgbClr val="025EA1"/>
                </a:solidFill>
              </a:rPr>
              <a:t>Программа расчёта отклика ЦФК и оценка вычислительных затрат</a:t>
            </a:r>
            <a:endParaRPr/>
          </a:p>
        </p:txBody>
      </p:sp>
      <p:sp>
        <p:nvSpPr>
          <p:cNvPr id="8" name="Shape 204805" hidden="0"/>
          <p:cNvSpPr txBox="1">
            <a:spLocks noChangeShapeType="1" noGrp="1"/>
          </p:cNvSpPr>
          <p:nvPr isPhoto="0" userDrawn="0"/>
        </p:nvSpPr>
        <p:spPr bwMode="auto">
          <a:xfrm flipH="0" flipV="0">
            <a:off x="342900" y="761999"/>
            <a:ext cx="4686300" cy="6018508"/>
          </a:xfrm>
          <a:prstGeom prst="rect">
            <a:avLst/>
          </a:prstGeom>
          <a:noFill/>
          <a:effectLst>
            <a:prstShdw dist="17960" dir="2700000" prst="shdw17">
              <a:scrgbClr r="0" g="0" b="0"/>
            </a:prstShdw>
          </a:effectLst>
        </p:spPr>
        <p:txBody>
          <a:bodyPr lIns="91440" tIns="45720" rIns="91440" bIns="4572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#define</a:t>
            </a:r>
            <a:r>
              <a:rPr sz="1300">
                <a:latin typeface="Arial"/>
                <a:ea typeface="Arial Unicode MS"/>
              </a:rPr>
              <a:t> IIR16_NBIQ 2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const short</a:t>
            </a:r>
            <a:r>
              <a:rPr sz="1300">
                <a:latin typeface="Arial"/>
                <a:ea typeface="Arial Unicode MS"/>
              </a:rPr>
              <a:t> IIR16_COEFF[6*IIR16_NBIQ+1]={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 	-29,128,-32,29,32,7,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  	-28,128,44,28,-44,7}; 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sz="1300">
                <a:latin typeface="Arial"/>
                <a:ea typeface="Arial Unicode MS"/>
              </a:rPr>
              <a:t>DBuffer[2*IIR16_NBIQ+1]; </a:t>
            </a:r>
            <a:endParaRPr lang="en-US" sz="1300"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sz="1300">
                <a:latin typeface="Arial"/>
                <a:ea typeface="Arial Unicode MS"/>
              </a:rPr>
              <a:t>EBuffer[2*IIR16_NBIQ+1];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sz="1300">
                <a:latin typeface="Arial"/>
                <a:ea typeface="Arial Unicode MS"/>
              </a:rPr>
              <a:t>IIR_Filtr(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sz="1300">
                <a:latin typeface="Arial"/>
                <a:ea typeface="Arial Unicode MS"/>
              </a:rPr>
              <a:t>Data) {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int32 </a:t>
            </a:r>
            <a:r>
              <a:rPr sz="1300">
                <a:latin typeface="Arial"/>
                <a:ea typeface="Arial Unicode MS"/>
              </a:rPr>
              <a:t>temp;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short </a:t>
            </a:r>
            <a:r>
              <a:rPr sz="1300">
                <a:latin typeface="Arial"/>
                <a:ea typeface="Arial Unicode MS"/>
              </a:rPr>
              <a:t>*COEFF=(short*)IIR16_COEFF;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short </a:t>
            </a:r>
            <a:r>
              <a:rPr sz="1300">
                <a:latin typeface="Arial"/>
                <a:ea typeface="Arial Unicode MS"/>
              </a:rPr>
              <a:t>*D = (short*)DBuffer;	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short </a:t>
            </a:r>
            <a:r>
              <a:rPr sz="1300">
                <a:latin typeface="Arial"/>
                <a:ea typeface="Arial Unicode MS"/>
              </a:rPr>
              <a:t>*E = (short*)EBuffer;	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short </a:t>
            </a:r>
            <a:r>
              <a:rPr sz="1300">
                <a:latin typeface="Arial"/>
                <a:ea typeface="Arial Unicode MS"/>
              </a:rPr>
              <a:t>Xc, pvalue;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int </a:t>
            </a:r>
            <a:r>
              <a:rPr sz="1300">
                <a:latin typeface="Arial"/>
                <a:ea typeface="Arial Unicode MS"/>
              </a:rPr>
              <a:t>i;		     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 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pvalue = 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short</a:t>
            </a:r>
            <a:r>
              <a:rPr sz="1300">
                <a:latin typeface="Arial"/>
                <a:ea typeface="Arial Unicode MS"/>
              </a:rPr>
              <a:t>)Data;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for</a:t>
            </a:r>
            <a:r>
              <a:rPr sz="1300">
                <a:latin typeface="Arial"/>
                <a:ea typeface="Arial Unicode MS"/>
              </a:rPr>
              <a:t>(i=0;i&lt;IIR16_NBIQ;i++){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	Xc = pvalue;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temp =	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sz="1300">
                <a:latin typeface="Arial"/>
                <a:ea typeface="Arial Unicode MS"/>
              </a:rPr>
              <a:t>)(*COEFF++)*Xc + </a:t>
            </a:r>
            <a:br>
              <a:rPr sz="1300">
                <a:latin typeface="Arial"/>
                <a:ea typeface="Arial Unicode MS"/>
              </a:rPr>
            </a:br>
            <a:r>
              <a:rPr sz="1300">
                <a:latin typeface="Arial"/>
                <a:ea typeface="Arial Unicode MS"/>
              </a:rPr>
              <a:t>	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sz="1300">
                <a:latin typeface="Arial"/>
                <a:ea typeface="Arial Unicode MS"/>
              </a:rPr>
              <a:t>)(*COEFF++)*(*D++) + 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   	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sz="1300">
                <a:latin typeface="Arial"/>
                <a:ea typeface="Arial Unicode MS"/>
              </a:rPr>
              <a:t>)(*COEFF++)*(*D--) + 	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sz="1300">
                <a:latin typeface="Arial"/>
                <a:ea typeface="Arial Unicode MS"/>
              </a:rPr>
              <a:t>)(*COEFF++)*(*E++)+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     	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long</a:t>
            </a:r>
            <a:r>
              <a:rPr sz="1300">
                <a:latin typeface="Arial"/>
                <a:ea typeface="Arial Unicode MS"/>
              </a:rPr>
              <a:t>)(*COEFF++)*(*E--);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	*D++ = *D;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	*E++ = *E;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	pvalue = (</a:t>
            </a:r>
            <a:r>
              <a:rPr sz="1300">
                <a:solidFill>
                  <a:srgbClr val="00B050"/>
                </a:solidFill>
                <a:latin typeface="Arial"/>
                <a:ea typeface="Arial Unicode MS"/>
              </a:rPr>
              <a:t>short</a:t>
            </a:r>
            <a:r>
              <a:rPr sz="1300">
                <a:latin typeface="Arial"/>
                <a:ea typeface="Arial Unicode MS"/>
              </a:rPr>
              <a:t>)(temp&gt;&gt;*COEFF++);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	*D++ = Xc;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sz="1300">
                <a:latin typeface="Arial"/>
                <a:ea typeface="Arial Unicode MS"/>
              </a:rPr>
              <a:t>	*E++ = pvalue; </a:t>
            </a:r>
            <a:br>
              <a:rPr sz="1300">
                <a:latin typeface="Arial"/>
                <a:ea typeface="Arial Unicode MS"/>
              </a:rPr>
            </a:br>
            <a:r>
              <a:rPr sz="1300">
                <a:latin typeface="Arial"/>
                <a:ea typeface="Arial Unicode MS"/>
              </a:rPr>
              <a:t> }</a:t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300">
                <a:solidFill>
                  <a:srgbClr val="00B050"/>
                </a:solidFill>
                <a:latin typeface="Arial"/>
                <a:ea typeface="Courier New"/>
              </a:rPr>
              <a:t>return </a:t>
            </a:r>
            <a:r>
              <a:rPr lang="en-US" sz="1300">
                <a:latin typeface="Arial"/>
                <a:ea typeface="Courier New"/>
              </a:rPr>
              <a:t>(</a:t>
            </a:r>
            <a:r>
              <a:rPr lang="en-US" sz="1300">
                <a:solidFill>
                  <a:srgbClr val="00B050"/>
                </a:solidFill>
                <a:latin typeface="Arial"/>
                <a:ea typeface="Courier New"/>
              </a:rPr>
              <a:t>int</a:t>
            </a:r>
            <a:r>
              <a:rPr lang="en-US" sz="1300">
                <a:latin typeface="Arial"/>
                <a:ea typeface="Courier New"/>
              </a:rPr>
              <a:t>) pvalue; </a:t>
            </a:r>
            <a:r>
              <a:rPr sz="1300">
                <a:latin typeface="Arial"/>
              </a:rPr>
              <a:t> </a:t>
            </a:r>
            <a:br>
              <a:rPr sz="1300">
                <a:latin typeface="Arial"/>
              </a:rPr>
            </a:br>
            <a:r>
              <a:rPr lang="en-US" sz="1300">
                <a:latin typeface="Arial"/>
                <a:ea typeface="Courier New"/>
              </a:rPr>
              <a:t>}</a:t>
            </a:r>
            <a:endParaRPr/>
          </a:p>
        </p:txBody>
      </p:sp>
      <p:sp>
        <p:nvSpPr>
          <p:cNvPr id="9" name="Rectangle 8" hidden="0"/>
          <p:cNvSpPr txBox="1">
            <a:spLocks noChangeShapeType="1" noGrp="1"/>
          </p:cNvSpPr>
          <p:nvPr isPhoto="0" userDrawn="0">
            <p:ph type="sldNum" hasCustomPrompt="0"/>
          </p:nvPr>
        </p:nvSpPr>
        <p:spPr bwMode="auto">
          <a:xfrm>
            <a:off x="7162800" y="6477000"/>
            <a:ext cx="1905000" cy="304800"/>
          </a:xfrm>
          <a:prstGeom prst="rect">
            <a:avLst/>
          </a:prstGeom>
          <a:noFill/>
        </p:spPr>
        <p:txBody>
          <a:bodyPr lIns="92075" tIns="46038" rIns="92075" bIns="46038" anchor="ctr" anchorCtr="0"/>
          <a:lstStyle>
            <a:lvl1pPr marL="342900" indent="-342900" algn="l" defTabSz="914400">
              <a:lnSpc>
                <a:spcPct val="100000"/>
              </a:lnSpc>
              <a:spcBef>
                <a:spcPts val="0"/>
              </a:spcBef>
              <a:buChar char="•"/>
              <a:defRPr sz="3200">
                <a:solidFill>
                  <a:schemeClr val="dk1"/>
                </a:solidFill>
                <a:latin typeface="Arial"/>
              </a:defRPr>
            </a:lvl1pPr>
            <a:lvl2pPr marL="742950" indent="-285750" algn="l" defTabSz="914400">
              <a:lnSpc>
                <a:spcPct val="100000"/>
              </a:lnSpc>
              <a:spcBef>
                <a:spcPts val="0"/>
              </a:spcBef>
              <a:buChar char="–"/>
              <a:defRPr sz="2800">
                <a:solidFill>
                  <a:schemeClr val="dk1"/>
                </a:solidFill>
                <a:latin typeface="Arial"/>
              </a:defRPr>
            </a:lvl2pPr>
            <a:lvl3pPr marL="1143000" indent="-228600" algn="l" defTabSz="914400">
              <a:lnSpc>
                <a:spcPct val="100000"/>
              </a:lnSpc>
              <a:spcBef>
                <a:spcPts val="0"/>
              </a:spcBef>
              <a:buChar char="•"/>
              <a:defRPr sz="2400">
                <a:solidFill>
                  <a:schemeClr val="dk1"/>
                </a:solidFill>
                <a:latin typeface="Arial"/>
              </a:defRPr>
            </a:lvl3pPr>
            <a:lvl4pPr marL="1600200" indent="-228600" algn="l" defTabSz="914400">
              <a:lnSpc>
                <a:spcPct val="100000"/>
              </a:lnSpc>
              <a:spcBef>
                <a:spcPts val="0"/>
              </a:spcBef>
              <a:buChar char="–"/>
              <a:defRPr sz="2000">
                <a:solidFill>
                  <a:schemeClr val="dk1"/>
                </a:solidFill>
                <a:latin typeface="Arial"/>
              </a:defRPr>
            </a:lvl4pPr>
            <a:lvl5pPr marL="2057400" indent="-228600" algn="l" defTabSz="914400">
              <a:lnSpc>
                <a:spcPct val="100000"/>
              </a:lnSpc>
              <a:spcBef>
                <a:spcPts val="0"/>
              </a:spcBef>
              <a:buChar char="»"/>
              <a:defRPr sz="2000">
                <a:solidFill>
                  <a:schemeClr val="dk1"/>
                </a:solidFill>
                <a:latin typeface="Arial"/>
              </a:defRPr>
            </a:lvl5pPr>
          </a:lstStyle>
          <a:p>
            <a:pPr marL="0" lvl="0" indent="0" algn="r">
              <a:buNone/>
              <a:defRPr/>
            </a:pPr>
            <a:fld id="{D038279B-FC19-497E-A7D1-5ADD9CAF016F}" type="slidenum">
              <a:rPr lang="ru-RU" sz="2800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Оформление по умолчанию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09999"/>
      </a:hlink>
      <a:folHlink>
        <a:srgbClr val="99CC00"/>
      </a:folHlink>
    </a:clrScheme>
    <a:fontScheme name="default">
      <a:majorFont>
        <a:latin typeface="Bookman Old Style"/>
        <a:ea typeface="Arial"/>
        <a:cs typeface="Arial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Оформление по умолчанию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ONLYOFFICE/6.3.1.56</Application>
  <DocSecurity>0</DocSecurity>
  <PresentationFormat>On-screen Show (4:3)</PresentationFormat>
  <Paragraphs>0</Paragraphs>
  <Slides>41</Slides>
  <Notes>41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/>
  <dc:identifier/>
  <dc:language/>
  <cp:lastModifiedBy/>
  <cp:revision>2</cp:revision>
  <dcterms:modified xsi:type="dcterms:W3CDTF">2021-10-19T09:39:13Z</dcterms:modified>
  <cp:category/>
  <cp:contentStatus/>
  <cp:version/>
</cp:coreProperties>
</file>