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3.xml" ContentType="application/vnd.openxmlformats-officedocument.presentationml.slid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26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SpecialPlsOnTitleSld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presProps" Target="presProps.xml" /><Relationship Id="rId34" Type="http://schemas.openxmlformats.org/officeDocument/2006/relationships/tableStyles" Target="tableStyles.xml" /><Relationship Id="rId3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  <a:endParaRPr lang="ru-RU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  <a:endParaRPr lang="ru-RU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  <a:endParaRPr lang="ru-RU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  <a:endParaRPr lang="ru-RU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  <a:endParaRPr lang="ru-RU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  <a:endParaRPr lang="ru-RU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  <a:endParaRPr lang="ru-RU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1"/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9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  <a:endParaRPr lang="ru-RU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  <a:endParaRPr lang="ru-RU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  <a:endParaRPr lang="ru-RU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  <a:endParaRPr lang="ru-RU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  <a:endParaRPr lang="ru-RU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  <a:endParaRPr lang="ru-RU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  <a:endParaRPr lang="ru-RU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1"/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wmf"/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6" Type="http://schemas.openxmlformats.org/officeDocument/2006/relationships/image" Target="../media/image25.wmf"/><Relationship Id="rId7" Type="http://schemas.openxmlformats.org/officeDocument/2006/relationships/image" Target="../media/image2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wmf"/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5" Type="http://schemas.openxmlformats.org/officeDocument/2006/relationships/image" Target="../media/image30.wmf"/><Relationship Id="rId6" Type="http://schemas.openxmlformats.org/officeDocument/2006/relationships/image" Target="../media/image31.wmf"/><Relationship Id="rId7" Type="http://schemas.openxmlformats.org/officeDocument/2006/relationships/image" Target="../media/image32.wmf"/><Relationship Id="rId8" Type="http://schemas.openxmlformats.org/officeDocument/2006/relationships/image" Target="../media/image33.wmf"/><Relationship Id="rId9" Type="http://schemas.openxmlformats.org/officeDocument/2006/relationships/image" Target="../media/image34.wmf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6" Type="http://schemas.openxmlformats.org/officeDocument/2006/relationships/image" Target="../media/image40.wmf"/><Relationship Id="rId7" Type="http://schemas.openxmlformats.org/officeDocument/2006/relationships/image" Target="../media/image41.png"/><Relationship Id="rId8" Type="http://schemas.openxmlformats.org/officeDocument/2006/relationships/image" Target="../media/image42.wmf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6.wmf"/><Relationship Id="rId3" Type="http://schemas.openxmlformats.org/officeDocument/2006/relationships/image" Target="../media/image47.wmf"/><Relationship Id="rId4" Type="http://schemas.openxmlformats.org/officeDocument/2006/relationships/image" Target="../media/image48.wmf"/><Relationship Id="rId5" Type="http://schemas.openxmlformats.org/officeDocument/2006/relationships/image" Target="../media/image49.wmf"/><Relationship Id="rId6" Type="http://schemas.openxmlformats.org/officeDocument/2006/relationships/image" Target="../media/image50.wmf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9.png"/><Relationship Id="rId3" Type="http://schemas.openxmlformats.org/officeDocument/2006/relationships/image" Target="../media/image60.wmf"/><Relationship Id="rId4" Type="http://schemas.openxmlformats.org/officeDocument/2006/relationships/image" Target="../media/image61.wmf"/><Relationship Id="rId5" Type="http://schemas.openxmlformats.org/officeDocument/2006/relationships/image" Target="../media/image62.wmf"/><Relationship Id="rId6" Type="http://schemas.openxmlformats.org/officeDocument/2006/relationships/image" Target="../media/image63.wmf"/><Relationship Id="rId7" Type="http://schemas.openxmlformats.org/officeDocument/2006/relationships/image" Target="../media/image64.wmf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5.png"/><Relationship Id="rId3" Type="http://schemas.openxmlformats.org/officeDocument/2006/relationships/image" Target="../media/image66.wmf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wmf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wmf"/><Relationship Id="rId3" Type="http://schemas.openxmlformats.org/officeDocument/2006/relationships/image" Target="../media/image3.png"/><Relationship Id="rId4" Type="http://schemas.openxmlformats.org/officeDocument/2006/relationships/image" Target="../media/image4.wmf"/><Relationship Id="rId5" Type="http://schemas.openxmlformats.org/officeDocument/2006/relationships/image" Target="../media/image5.png"/><Relationship Id="rId6" Type="http://schemas.openxmlformats.org/officeDocument/2006/relationships/image" Target="../media/image6.wmf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Shape 201730" hidden="0"/>
          <p:cNvSpPr/>
          <p:nvPr isPhoto="0" userDrawn="0"/>
        </p:nvSpPr>
        <p:spPr bwMode="auto">
          <a:xfrm>
            <a:off x="0" y="0"/>
            <a:ext cx="9143280" cy="10126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Лаборатория </a:t>
            </a:r>
            <a:endParaRPr lang="ru-RU" sz="2400" b="0" strike="noStrike" spc="-1">
              <a:latin typeface="Arial"/>
            </a:endParaRPr>
          </a:p>
          <a:p>
            <a:pPr algn="ctr">
              <a:lnSpc>
                <a:spcPct val="30000"/>
              </a:lnSpc>
              <a:tabLst>
                <a:tab pos="0" algn="l"/>
              </a:tabLst>
              <a:defRPr/>
            </a:pPr>
            <a:br>
              <a:rPr/>
            </a:br>
            <a:r>
              <a:rPr lang="ru-RU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цифровой  радиоэлектроники</a:t>
            </a:r>
            <a:endParaRPr lang="ru-RU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endParaRPr lang="ru-RU" sz="2400" b="0" strike="noStrike" spc="-1">
              <a:latin typeface="Arial"/>
            </a:endParaRPr>
          </a:p>
        </p:txBody>
      </p:sp>
      <p:grpSp>
        <p:nvGrpSpPr>
          <p:cNvPr id="77" name="Group 201741" hidden="0"/>
          <p:cNvGrpSpPr/>
          <p:nvPr isPhoto="0" userDrawn="0"/>
        </p:nvGrpSpPr>
        <p:grpSpPr bwMode="auto">
          <a:xfrm>
            <a:off x="1600200" y="4800600"/>
            <a:ext cx="7238160" cy="1310400"/>
            <a:chOff x="1600200" y="4800600"/>
            <a:chExt cx="7238160" cy="1310400"/>
          </a:xfrm>
        </p:grpSpPr>
        <p:sp>
          <p:nvSpPr>
            <p:cNvPr id="78" name="Shape 201732" hidden="0"/>
            <p:cNvSpPr/>
            <p:nvPr isPhoto="0" userDrawn="0"/>
          </p:nvSpPr>
          <p:spPr bwMode="auto">
            <a:xfrm>
              <a:off x="1600200" y="4800600"/>
              <a:ext cx="289008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>
              <a:noAutofit/>
            </a:bodyPr>
            <a:p>
              <a:pPr>
                <a:lnSpc>
                  <a:spcPct val="140000"/>
                </a:lnSpc>
                <a:tabLst>
                  <a:tab pos="0" algn="l"/>
                </a:tabLst>
                <a:defRPr/>
              </a:pPr>
              <a:r>
                <a:rPr lang="ru-RU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Соискатель:</a:t>
              </a:r>
              <a:endParaRPr lang="ru-RU" sz="1800" b="0" strike="noStrike" spc="-1">
                <a:latin typeface="Arial"/>
              </a:endParaRPr>
            </a:p>
            <a:p>
              <a:pPr>
                <a:lnSpc>
                  <a:spcPct val="140000"/>
                </a:lnSpc>
                <a:tabLst>
                  <a:tab pos="0" algn="l"/>
                </a:tabLst>
                <a:defRPr/>
              </a:pPr>
              <a:r>
                <a:rPr lang="ru-RU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Научный руководитель: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79" name="Shape 201733" hidden="0"/>
            <p:cNvSpPr/>
            <p:nvPr isPhoto="0" userDrawn="0"/>
          </p:nvSpPr>
          <p:spPr bwMode="auto">
            <a:xfrm>
              <a:off x="4491000" y="4800600"/>
              <a:ext cx="434736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45000" rIns="90000" bIns="45000">
              <a:noAutofit/>
            </a:bodyPr>
            <a:p>
              <a:pPr>
                <a:lnSpc>
                  <a:spcPct val="140000"/>
                </a:lnSpc>
                <a:tabLst>
                  <a:tab pos="0" algn="l"/>
                </a:tabLst>
                <a:defRPr/>
              </a:pPr>
              <a:r>
                <a:rPr lang="ru-RU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Морозов Никита Сергеевич</a:t>
              </a:r>
              <a:endParaRPr lang="ru-RU" sz="1800" b="0" strike="noStrike" spc="-1">
                <a:latin typeface="Arial"/>
              </a:endParaRPr>
            </a:p>
            <a:p>
              <a:pPr>
                <a:lnSpc>
                  <a:spcPct val="140000"/>
                </a:lnSpc>
                <a:tabLst>
                  <a:tab pos="0" algn="l"/>
                </a:tabLst>
                <a:defRPr/>
              </a:pPr>
              <a:br>
                <a:rPr/>
              </a:br>
              <a:r>
                <a:rPr lang="ru-RU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доцент, к.т.н. Бугров В.Н. 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80" name="Shape 201737" hidden="0"/>
            <p:cNvSpPr/>
            <p:nvPr isPhoto="0" userDrawn="0"/>
          </p:nvSpPr>
          <p:spPr bwMode="auto">
            <a:xfrm>
              <a:off x="4491000" y="5716080"/>
              <a:ext cx="434736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" name="Text Box 39" hidden="0"/>
          <p:cNvSpPr/>
          <p:nvPr isPhoto="0" userDrawn="0"/>
        </p:nvSpPr>
        <p:spPr bwMode="auto">
          <a:xfrm>
            <a:off x="1243080" y="3854519"/>
            <a:ext cx="70556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Диссертация на соискание ученой степени</a:t>
            </a:r>
            <a:br>
              <a:rPr/>
            </a:b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кандидата технических наук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2" name="Rectangle 14" hidden="0"/>
          <p:cNvSpPr/>
          <p:nvPr isPhoto="0" userDrawn="0"/>
        </p:nvSpPr>
        <p:spPr bwMode="auto">
          <a:xfrm>
            <a:off x="990720" y="3124080"/>
            <a:ext cx="769572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50000"/>
              </a:lnSpc>
              <a:tabLst>
                <a:tab pos="0" algn="l"/>
              </a:tabLst>
              <a:defRPr/>
            </a:pPr>
            <a:r>
              <a:rPr lang="ru-RU" sz="1800" b="1" u="sng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2.2.13</a:t>
            </a: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– Радиотехника, в том числе системы и устройства телевидения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3" name="Shape 201740" hidden="0"/>
          <p:cNvSpPr/>
          <p:nvPr isPhoto="0" userDrawn="0"/>
        </p:nvSpPr>
        <p:spPr bwMode="auto">
          <a:xfrm>
            <a:off x="1042920" y="1282680"/>
            <a:ext cx="7389000" cy="182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Цифровая коррекция фазовых и дисперсионных искажений</a:t>
            </a:r>
            <a:endParaRPr lang="ru-RU" sz="2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в каналах связи </a:t>
            </a:r>
            <a:endParaRPr lang="ru-RU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Text Box 2" hidden="0"/>
          <p:cNvSpPr/>
          <p:nvPr isPhoto="0" userDrawn="0"/>
        </p:nvSpPr>
        <p:spPr bwMode="auto">
          <a:xfrm>
            <a:off x="4438800" y="1366200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(1)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48" name="Text Box 3" hidden="0"/>
          <p:cNvSpPr/>
          <p:nvPr isPhoto="0" userDrawn="0"/>
        </p:nvSpPr>
        <p:spPr bwMode="auto">
          <a:xfrm>
            <a:off x="4449600" y="2185920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(2)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49" name="Text Box 4" hidden="0"/>
          <p:cNvSpPr/>
          <p:nvPr isPhoto="0" userDrawn="0"/>
        </p:nvSpPr>
        <p:spPr bwMode="auto">
          <a:xfrm>
            <a:off x="4449600" y="2857680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(3)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50" name="Object 6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566640" y="933480"/>
            <a:ext cx="3564720" cy="1166040"/>
          </a:xfrm>
          <a:prstGeom prst="rect">
            <a:avLst/>
          </a:prstGeom>
          <a:ln w="0">
            <a:noFill/>
          </a:ln>
        </p:spPr>
      </p:pic>
      <p:sp>
        <p:nvSpPr>
          <p:cNvPr id="151" name="Rectangle 10" hidden="0"/>
          <p:cNvSpPr/>
          <p:nvPr isPhoto="0" userDrawn="0"/>
        </p:nvSpPr>
        <p:spPr bwMode="auto">
          <a:xfrm flipH="0" flipV="0">
            <a:off x="4131360" y="302663"/>
            <a:ext cx="5011920" cy="6536434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defRPr/>
            </a:pP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Высокая надёжность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Малые потери на поиск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Работоспособность  в 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пространстве  большой 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размерности  (до 1000 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переменных)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Отсутствие</a:t>
            </a:r>
            <a:r>
              <a:rPr lang="en-US" sz="20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0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априори</a:t>
            </a:r>
            <a:r>
              <a:rPr lang="ru-RU" sz="20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настраиваемых  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параметров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tabLst>
                <a:tab pos="0" algn="l"/>
              </a:tabLst>
              <a:defRPr/>
            </a:pP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tabLst>
                <a:tab pos="0" algn="l"/>
              </a:tabLst>
              <a:defRPr/>
            </a:pP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tabLst>
                <a:tab pos="0" algn="l"/>
              </a:tabLst>
              <a:defRPr/>
            </a:pP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tabLst>
                <a:tab pos="0" algn="l"/>
              </a:tabLst>
              <a:defRPr/>
            </a:pP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tabLst>
                <a:tab pos="0" algn="l"/>
              </a:tabLst>
              <a:defRPr/>
            </a:pPr>
            <a:endParaRPr sz="2000" b="0" strike="noStrike" spc="-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2" name="Text Box 13" hidden="0"/>
          <p:cNvSpPr/>
          <p:nvPr isPhoto="0" userDrawn="0"/>
        </p:nvSpPr>
        <p:spPr bwMode="auto">
          <a:xfrm>
            <a:off x="4438800" y="3602160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(4)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53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Объект 4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5559480" y="6240600"/>
            <a:ext cx="2920320" cy="532800"/>
          </a:xfrm>
          <a:prstGeom prst="rect">
            <a:avLst/>
          </a:prstGeom>
          <a:ln w="0">
            <a:noFill/>
          </a:ln>
        </p:spPr>
      </p:pic>
      <p:pic>
        <p:nvPicPr>
          <p:cNvPr id="155" name="Image 167947" descr="" hidden="0"/>
          <p:cNvPicPr/>
          <p:nvPr isPhoto="0" userDrawn="0"/>
        </p:nvPicPr>
        <p:blipFill>
          <a:blip r:embed="rId4"/>
          <a:stretch/>
        </p:blipFill>
        <p:spPr bwMode="auto">
          <a:xfrm>
            <a:off x="793800" y="2095560"/>
            <a:ext cx="3426840" cy="570960"/>
          </a:xfrm>
          <a:prstGeom prst="rect">
            <a:avLst/>
          </a:prstGeom>
          <a:ln w="0">
            <a:noFill/>
          </a:ln>
        </p:spPr>
      </p:pic>
      <p:pic>
        <p:nvPicPr>
          <p:cNvPr id="156" name="Image 167948" descr="" hidden="0"/>
          <p:cNvPicPr/>
          <p:nvPr isPhoto="0" userDrawn="0"/>
        </p:nvPicPr>
        <p:blipFill>
          <a:blip r:embed="rId5"/>
          <a:stretch/>
        </p:blipFill>
        <p:spPr bwMode="auto">
          <a:xfrm>
            <a:off x="1166759" y="2787480"/>
            <a:ext cx="3023640" cy="602640"/>
          </a:xfrm>
          <a:prstGeom prst="rect">
            <a:avLst/>
          </a:prstGeom>
          <a:ln w="0">
            <a:noFill/>
          </a:ln>
        </p:spPr>
      </p:pic>
      <p:pic>
        <p:nvPicPr>
          <p:cNvPr id="157" name="Image 167949" descr="" hidden="0"/>
          <p:cNvPicPr/>
          <p:nvPr isPhoto="0" userDrawn="0"/>
        </p:nvPicPr>
        <p:blipFill>
          <a:blip r:embed="rId6"/>
          <a:stretch/>
        </p:blipFill>
        <p:spPr bwMode="auto">
          <a:xfrm>
            <a:off x="735120" y="3471840"/>
            <a:ext cx="3607560" cy="562680"/>
          </a:xfrm>
          <a:prstGeom prst="rect">
            <a:avLst/>
          </a:prstGeom>
          <a:ln w="0">
            <a:noFill/>
          </a:ln>
        </p:spPr>
      </p:pic>
      <p:sp>
        <p:nvSpPr>
          <p:cNvPr id="158" name="Rectangle 2" hidden="0"/>
          <p:cNvSpPr/>
          <p:nvPr isPhoto="0" userDrawn="0"/>
        </p:nvSpPr>
        <p:spPr bwMode="auto">
          <a:xfrm>
            <a:off x="0" y="0"/>
            <a:ext cx="914328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Метод синтеза технического решения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на дискретной сетке кода Грея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59" name="Text Box 17" hidden="0"/>
          <p:cNvSpPr/>
          <p:nvPr isPhoto="0" userDrawn="0"/>
        </p:nvSpPr>
        <p:spPr bwMode="auto">
          <a:xfrm flipH="0" flipV="0">
            <a:off x="0" y="4205159"/>
            <a:ext cx="5162039" cy="3272760"/>
          </a:xfrm>
          <a:prstGeom prst="rect">
            <a:avLst/>
          </a:prstGeom>
          <a:solidFill>
            <a:srgbClr val="DFF3FF"/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 Постановка</a:t>
            </a: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задачи  синтеза как задачи  нелинейного  математического   программирования   с   заданной    системой прямых и функциональных ограничений.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 Синтез технического  решения  численными  методами   поиска  на  сетке   с дискретностью  квантования заданным числом  двоичных  разрядов.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60" name="Image 167952" descr="" hidden="0"/>
          <p:cNvPicPr/>
          <p:nvPr isPhoto="0" userDrawn="0"/>
        </p:nvPicPr>
        <p:blipFill>
          <a:blip r:embed="rId7"/>
          <a:stretch/>
        </p:blipFill>
        <p:spPr bwMode="auto">
          <a:xfrm>
            <a:off x="5257800" y="3429000"/>
            <a:ext cx="3885480" cy="2929680"/>
          </a:xfrm>
          <a:prstGeom prst="rect">
            <a:avLst/>
          </a:prstGeom>
          <a:ln w="0">
            <a:noFill/>
          </a:ln>
        </p:spPr>
      </p:pic>
      <p:sp>
        <p:nvSpPr>
          <p:cNvPr id="161" name="Прямая соединительная линия 8" hidden="0"/>
          <p:cNvSpPr/>
          <p:nvPr isPhoto="0" userDrawn="0"/>
        </p:nvSpPr>
        <p:spPr bwMode="auto">
          <a:xfrm>
            <a:off x="0" y="790560"/>
            <a:ext cx="9156600" cy="288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7399448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AF5DF982-38E7-54AE-368E-8F34AADD9C75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" name="Text Box 2" hidden="0"/>
          <p:cNvSpPr/>
          <p:nvPr isPhoto="0" userDrawn="0"/>
        </p:nvSpPr>
        <p:spPr bwMode="auto">
          <a:xfrm>
            <a:off x="4324320" y="1179360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(1)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63" name="Text Box 3" hidden="0"/>
          <p:cNvSpPr/>
          <p:nvPr isPhoto="0" userDrawn="0"/>
        </p:nvSpPr>
        <p:spPr bwMode="auto">
          <a:xfrm>
            <a:off x="4316400" y="1727280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(2)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64" name="Text Box 4" hidden="0"/>
          <p:cNvSpPr/>
          <p:nvPr isPhoto="0" userDrawn="0"/>
        </p:nvSpPr>
        <p:spPr bwMode="auto">
          <a:xfrm>
            <a:off x="4297320" y="2414519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(3)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65" name="Object 6" descr="" hidden="0"/>
          <p:cNvPicPr/>
          <p:nvPr isPhoto="0" userDrawn="0"/>
        </p:nvPicPr>
        <p:blipFill>
          <a:blip r:embed="rId2"/>
          <a:srcRect l="7666" t="0" r="8397" b="41610"/>
          <a:stretch/>
        </p:blipFill>
        <p:spPr bwMode="auto">
          <a:xfrm>
            <a:off x="0" y="942840"/>
            <a:ext cx="4304520" cy="688320"/>
          </a:xfrm>
          <a:prstGeom prst="rect">
            <a:avLst/>
          </a:prstGeom>
          <a:ln w="0">
            <a:noFill/>
          </a:ln>
        </p:spPr>
      </p:pic>
      <p:pic>
        <p:nvPicPr>
          <p:cNvPr id="166" name="Object 8" descr="" hidden="0"/>
          <p:cNvPicPr/>
          <p:nvPr isPhoto="0" userDrawn="0"/>
        </p:nvPicPr>
        <p:blipFill>
          <a:blip r:embed="rId3"/>
          <a:srcRect l="32658" t="0" r="0" b="0"/>
          <a:stretch/>
        </p:blipFill>
        <p:spPr bwMode="auto">
          <a:xfrm>
            <a:off x="544680" y="2360519"/>
            <a:ext cx="3212280" cy="516960"/>
          </a:xfrm>
          <a:prstGeom prst="rect">
            <a:avLst/>
          </a:prstGeom>
          <a:ln w="0">
            <a:noFill/>
          </a:ln>
        </p:spPr>
      </p:pic>
      <p:sp>
        <p:nvSpPr>
          <p:cNvPr id="167" name="Rectangle 10" hidden="0"/>
          <p:cNvSpPr/>
          <p:nvPr isPhoto="0" userDrawn="0"/>
        </p:nvSpPr>
        <p:spPr bwMode="auto">
          <a:xfrm>
            <a:off x="5257800" y="152280"/>
            <a:ext cx="3885480" cy="655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100000"/>
              </a:lnSpc>
              <a:tabLst>
                <a:tab pos="0" algn="l"/>
              </a:tabLst>
              <a:defRPr/>
            </a:pP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buClr>
                <a:srgbClr val="000000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Прямые ограничения на целочисленные  коэффициенты  заданной битовой длины (2)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buClr>
                <a:srgbClr val="000000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Нормирующий power-of-two коэффициент  (3)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buClr>
                <a:srgbClr val="000000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Контроль устойчивости  по всем полюсам H(z)  (4)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buClr>
                <a:srgbClr val="000000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Синтез ЦФК по требуемой фазовой характеристике (5)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buClr>
                <a:srgbClr val="000000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Синтез ЦКД по совокупности требуемых  частотных характеристик (6)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buClr>
                <a:srgbClr val="000000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Частные целевые функции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buClr>
                <a:srgbClr val="000000"/>
              </a:buClr>
              <a:buFont typeface="Symbol"/>
              <a:buChar char=""/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Расчёт дисперсионных характеристик численными методами дифференцирования при их дискретном представлении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68" name="Object 10" descr="" hidden="0"/>
          <p:cNvPicPr/>
          <p:nvPr isPhoto="0" userDrawn="0"/>
        </p:nvPicPr>
        <p:blipFill>
          <a:blip r:embed="rId4"/>
          <a:srcRect l="6435" t="0" r="0" b="0"/>
          <a:stretch/>
        </p:blipFill>
        <p:spPr bwMode="auto">
          <a:xfrm>
            <a:off x="658800" y="1727280"/>
            <a:ext cx="3518640" cy="482040"/>
          </a:xfrm>
          <a:prstGeom prst="rect">
            <a:avLst/>
          </a:prstGeom>
          <a:ln w="0">
            <a:noFill/>
          </a:ln>
        </p:spPr>
      </p:pic>
      <p:sp>
        <p:nvSpPr>
          <p:cNvPr id="169" name="Text Box 11" hidden="0"/>
          <p:cNvSpPr/>
          <p:nvPr isPhoto="0" userDrawn="0"/>
        </p:nvSpPr>
        <p:spPr bwMode="auto">
          <a:xfrm>
            <a:off x="4324320" y="3102120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(4)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70" name="Object 12" descr="" hidden="0"/>
          <p:cNvPicPr/>
          <p:nvPr isPhoto="0" userDrawn="0"/>
        </p:nvPicPr>
        <p:blipFill>
          <a:blip r:embed="rId5"/>
          <a:srcRect l="12352" t="0" r="0" b="0"/>
          <a:stretch/>
        </p:blipFill>
        <p:spPr bwMode="auto">
          <a:xfrm>
            <a:off x="870120" y="3027240"/>
            <a:ext cx="2768040" cy="578879"/>
          </a:xfrm>
          <a:prstGeom prst="rect">
            <a:avLst/>
          </a:prstGeom>
          <a:ln w="0">
            <a:noFill/>
          </a:ln>
        </p:spPr>
      </p:pic>
      <p:pic>
        <p:nvPicPr>
          <p:cNvPr id="171" name="Object 15" descr="" hidden="0"/>
          <p:cNvPicPr/>
          <p:nvPr isPhoto="0" userDrawn="0"/>
        </p:nvPicPr>
        <p:blipFill>
          <a:blip r:embed="rId6"/>
          <a:stretch/>
        </p:blipFill>
        <p:spPr bwMode="auto">
          <a:xfrm>
            <a:off x="203040" y="5202360"/>
            <a:ext cx="3974400" cy="851760"/>
          </a:xfrm>
          <a:prstGeom prst="rect">
            <a:avLst/>
          </a:prstGeom>
          <a:ln w="0">
            <a:noFill/>
          </a:ln>
        </p:spPr>
      </p:pic>
      <p:pic>
        <p:nvPicPr>
          <p:cNvPr id="172" name="Object 16" descr="" hidden="0"/>
          <p:cNvPicPr/>
          <p:nvPr isPhoto="0" userDrawn="0"/>
        </p:nvPicPr>
        <p:blipFill>
          <a:blip r:embed="rId7"/>
          <a:stretch/>
        </p:blipFill>
        <p:spPr bwMode="auto">
          <a:xfrm>
            <a:off x="420840" y="6138720"/>
            <a:ext cx="3577680" cy="565920"/>
          </a:xfrm>
          <a:prstGeom prst="rect">
            <a:avLst/>
          </a:prstGeom>
          <a:ln w="0">
            <a:noFill/>
          </a:ln>
        </p:spPr>
      </p:pic>
      <p:sp>
        <p:nvSpPr>
          <p:cNvPr id="173" name="Text Box 5" hidden="0"/>
          <p:cNvSpPr/>
          <p:nvPr isPhoto="0" userDrawn="0"/>
        </p:nvSpPr>
        <p:spPr bwMode="auto">
          <a:xfrm>
            <a:off x="4324320" y="4664160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(6)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4" name="Text Box 5" hidden="0"/>
          <p:cNvSpPr/>
          <p:nvPr isPhoto="0" userDrawn="0"/>
        </p:nvSpPr>
        <p:spPr bwMode="auto">
          <a:xfrm>
            <a:off x="4324320" y="5425920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(7)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5" name="Text Box 5" hidden="0"/>
          <p:cNvSpPr/>
          <p:nvPr isPhoto="0" userDrawn="0"/>
        </p:nvSpPr>
        <p:spPr bwMode="auto">
          <a:xfrm>
            <a:off x="4324320" y="6245280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(8)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6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Rectangle 2" hidden="0"/>
          <p:cNvSpPr/>
          <p:nvPr isPhoto="0" userDrawn="0"/>
        </p:nvSpPr>
        <p:spPr bwMode="auto">
          <a:xfrm>
            <a:off x="0" y="0"/>
            <a:ext cx="914328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Постановка задачи дискретного синтеза ЦФК и ЦКД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с целочисленными коэффициентами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78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Объект 28" descr="" hidden="0"/>
          <p:cNvPicPr/>
          <p:nvPr isPhoto="0" userDrawn="0"/>
        </p:nvPicPr>
        <p:blipFill>
          <a:blip r:embed="rId8"/>
          <a:stretch/>
        </p:blipFill>
        <p:spPr bwMode="auto">
          <a:xfrm>
            <a:off x="476280" y="4608360"/>
            <a:ext cx="3637800" cy="489960"/>
          </a:xfrm>
          <a:prstGeom prst="rect">
            <a:avLst/>
          </a:prstGeom>
          <a:ln w="0">
            <a:noFill/>
          </a:ln>
        </p:spPr>
      </p:pic>
      <p:sp>
        <p:nvSpPr>
          <p:cNvPr id="180" name="Text Box 5" hidden="0"/>
          <p:cNvSpPr/>
          <p:nvPr isPhoto="0" userDrawn="0"/>
        </p:nvSpPr>
        <p:spPr bwMode="auto">
          <a:xfrm>
            <a:off x="4324320" y="3827519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(5)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81" name="Object 15" descr="" hidden="0"/>
          <p:cNvPicPr/>
          <p:nvPr isPhoto="0" userDrawn="0"/>
        </p:nvPicPr>
        <p:blipFill>
          <a:blip r:embed="rId9"/>
          <a:stretch/>
        </p:blipFill>
        <p:spPr bwMode="auto">
          <a:xfrm>
            <a:off x="325439" y="3619440"/>
            <a:ext cx="3998160" cy="851760"/>
          </a:xfrm>
          <a:prstGeom prst="rect">
            <a:avLst/>
          </a:prstGeom>
          <a:ln w="0">
            <a:noFill/>
          </a:ln>
        </p:spPr>
      </p:pic>
      <p:sp>
        <p:nvSpPr>
          <p:cNvPr id="1190668359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E25DDB09-28B0-1460-43DB-633557442F2D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6" name="Image 204806" descr="" hidden="0"/>
          <p:cNvPicPr/>
          <p:nvPr isPhoto="0" userDrawn="0"/>
        </p:nvPicPr>
        <p:blipFill>
          <a:blip r:embed="rId2"/>
          <a:srcRect l="23591" t="25685" r="23369" b="28236"/>
          <a:stretch/>
        </p:blipFill>
        <p:spPr bwMode="auto">
          <a:xfrm flipH="0" flipV="0">
            <a:off x="1669343" y="2982403"/>
            <a:ext cx="5374097" cy="3910090"/>
          </a:xfrm>
          <a:prstGeom prst="rect">
            <a:avLst/>
          </a:prstGeom>
          <a:ln w="0">
            <a:noFill/>
          </a:ln>
        </p:spPr>
      </p:pic>
      <p:sp>
        <p:nvSpPr>
          <p:cNvPr id="137" name="Text Box 5" hidden="0"/>
          <p:cNvSpPr/>
          <p:nvPr isPhoto="0" userDrawn="0"/>
        </p:nvSpPr>
        <p:spPr bwMode="auto">
          <a:xfrm flipH="0" flipV="0">
            <a:off x="178948" y="635040"/>
            <a:ext cx="8354886" cy="2436995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just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2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 расчёте отклика рекурсивного ЦФК используется минимальное количество базовых операций, причём все эти операции целочисленные. Общее число тактов ЦПУ, необходимых для вычисления в реальном времени отклика  каскадного рекурсивного ЦФК на МК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MSP430F1611:</a:t>
            </a:r>
            <a:endParaRPr lang="en-US" sz="2200" b="1" strike="noStrik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  <a:defRPr/>
            </a:pPr>
            <a:endParaRPr sz="2200" b="0" strike="noStrike" spc="0"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22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43 + 92*m  тактов, где</a:t>
            </a:r>
            <a:r>
              <a:rPr lang="ru-RU" sz="22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2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lang="ru-RU" sz="22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2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–</a:t>
            </a:r>
            <a:r>
              <a:rPr lang="ru-RU" sz="22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2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число</a:t>
            </a:r>
            <a:r>
              <a:rPr lang="ru-RU" sz="22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каскадов ЦФК. </a:t>
            </a:r>
            <a:endParaRPr lang="ru-RU" sz="2200" b="1" strike="noStrik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" name="Прямая соединительная линия 24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Rectangle 2" hidden="0"/>
          <p:cNvSpPr/>
          <p:nvPr isPhoto="0" userDrawn="0"/>
        </p:nvSpPr>
        <p:spPr bwMode="auto">
          <a:xfrm>
            <a:off x="0" y="0"/>
            <a:ext cx="9143280" cy="6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Программа расчёта отклика ЦФК и оценка вычислительных затрат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41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4744240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DE983DDF-A0B8-CD78-A059-7BCCF2AD0AC4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" name="Image 205844" descr="" hidden="0"/>
          <p:cNvPicPr/>
          <p:nvPr isPhoto="0" userDrawn="0"/>
        </p:nvPicPr>
        <p:blipFill>
          <a:blip r:embed="rId2"/>
          <a:stretch/>
        </p:blipFill>
        <p:spPr bwMode="auto">
          <a:xfrm flipH="0" flipV="0">
            <a:off x="-75734" y="723959"/>
            <a:ext cx="4892556" cy="3771483"/>
          </a:xfrm>
          <a:prstGeom prst="rect">
            <a:avLst/>
          </a:prstGeom>
          <a:ln w="0">
            <a:noFill/>
          </a:ln>
        </p:spPr>
      </p:pic>
      <p:sp>
        <p:nvSpPr>
          <p:cNvPr id="183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Rectangle 2" hidden="0"/>
          <p:cNvSpPr/>
          <p:nvPr isPhoto="0" userDrawn="0"/>
        </p:nvSpPr>
        <p:spPr bwMode="auto">
          <a:xfrm>
            <a:off x="0" y="0"/>
            <a:ext cx="9143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Синтез корректора фазовых искажений видеотракта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85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Object 6" descr="" hidden="0"/>
          <p:cNvPicPr/>
          <p:nvPr isPhoto="0" userDrawn="0"/>
        </p:nvPicPr>
        <p:blipFill>
          <a:blip r:embed="rId3"/>
          <a:srcRect l="7672" t="0" r="8394" b="41610"/>
          <a:stretch/>
        </p:blipFill>
        <p:spPr bwMode="auto">
          <a:xfrm flipH="0" flipV="0">
            <a:off x="412590" y="4621312"/>
            <a:ext cx="3006383" cy="493831"/>
          </a:xfrm>
          <a:prstGeom prst="rect">
            <a:avLst/>
          </a:prstGeom>
          <a:ln w="0">
            <a:noFill/>
          </a:ln>
        </p:spPr>
      </p:pic>
      <p:pic>
        <p:nvPicPr>
          <p:cNvPr id="187" name="Object 8" descr="" hidden="0"/>
          <p:cNvPicPr/>
          <p:nvPr isPhoto="0" userDrawn="0"/>
        </p:nvPicPr>
        <p:blipFill>
          <a:blip r:embed="rId4"/>
          <a:srcRect l="32655" t="0" r="0" b="0"/>
          <a:stretch/>
        </p:blipFill>
        <p:spPr bwMode="auto">
          <a:xfrm flipH="0" flipV="0">
            <a:off x="370805" y="5505622"/>
            <a:ext cx="1802538" cy="370890"/>
          </a:xfrm>
          <a:prstGeom prst="rect">
            <a:avLst/>
          </a:prstGeom>
          <a:ln w="0">
            <a:noFill/>
          </a:ln>
        </p:spPr>
      </p:pic>
      <p:pic>
        <p:nvPicPr>
          <p:cNvPr id="188" name="Object 12" descr="" hidden="0"/>
          <p:cNvPicPr/>
          <p:nvPr isPhoto="0" userDrawn="0"/>
        </p:nvPicPr>
        <p:blipFill>
          <a:blip r:embed="rId5"/>
          <a:srcRect l="12338" t="0" r="0" b="0"/>
          <a:stretch/>
        </p:blipFill>
        <p:spPr bwMode="auto">
          <a:xfrm flipH="0" flipV="0">
            <a:off x="643921" y="5947551"/>
            <a:ext cx="1982301" cy="368565"/>
          </a:xfrm>
          <a:prstGeom prst="rect">
            <a:avLst/>
          </a:prstGeom>
          <a:ln w="0">
            <a:noFill/>
          </a:ln>
        </p:spPr>
      </p:pic>
      <p:sp>
        <p:nvSpPr>
          <p:cNvPr id="189" name="Text Box 4" hidden="0"/>
          <p:cNvSpPr/>
          <p:nvPr isPhoto="0" userDrawn="0"/>
        </p:nvSpPr>
        <p:spPr bwMode="auto">
          <a:xfrm flipH="0" flipV="0">
            <a:off x="227065" y="5995377"/>
            <a:ext cx="382414" cy="27291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(4)</a:t>
            </a:r>
            <a:endParaRPr sz="1200" b="0" strike="noStrike" spc="-1">
              <a:latin typeface="Arial"/>
            </a:endParaRPr>
          </a:p>
        </p:txBody>
      </p:sp>
      <p:sp>
        <p:nvSpPr>
          <p:cNvPr id="190" name="Text Box 4" hidden="0"/>
          <p:cNvSpPr/>
          <p:nvPr isPhoto="0" userDrawn="0"/>
        </p:nvSpPr>
        <p:spPr bwMode="auto">
          <a:xfrm flipH="0" flipV="0">
            <a:off x="227065" y="5554609"/>
            <a:ext cx="382414" cy="27291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(3)</a:t>
            </a:r>
            <a:endParaRPr sz="1200" b="0" strike="noStrike" spc="-1">
              <a:latin typeface="Arial"/>
            </a:endParaRPr>
          </a:p>
        </p:txBody>
      </p:sp>
      <p:sp>
        <p:nvSpPr>
          <p:cNvPr id="191" name="Text Box 4" hidden="0"/>
          <p:cNvSpPr/>
          <p:nvPr isPhoto="0" userDrawn="0"/>
        </p:nvSpPr>
        <p:spPr bwMode="auto">
          <a:xfrm flipH="0" flipV="0">
            <a:off x="227065" y="5159653"/>
            <a:ext cx="371049" cy="27291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(2)</a:t>
            </a:r>
            <a:endParaRPr sz="1200" b="0" strike="noStrike" spc="-1">
              <a:latin typeface="Arial"/>
            </a:endParaRPr>
          </a:p>
        </p:txBody>
      </p:sp>
      <p:sp>
        <p:nvSpPr>
          <p:cNvPr id="192" name="Rectangle 10" hidden="0"/>
          <p:cNvSpPr/>
          <p:nvPr isPhoto="0" userDrawn="0"/>
        </p:nvSpPr>
        <p:spPr bwMode="auto">
          <a:xfrm flipH="0" flipV="0">
            <a:off x="3730794" y="4486541"/>
            <a:ext cx="5453705" cy="248027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 marL="343080" indent="-68508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  Полоса пропускания 0 - 400 Гц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  Погрешность реализации требуемой ФЧХ :  5°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  Контроль устойчивости  по полюсам</a:t>
            </a:r>
            <a:r>
              <a:rPr lang="en-US" sz="18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коэффициента  передачи  с  радиусами  не выше 0,95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  Длина  слова  коэффициентов фильтра  Wk= 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8</a:t>
            </a: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бит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5.  Порядок фазового фильтра  N= 4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6.  Частота дискретизации fs= 2 кГц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93" name="Image 205838" descr="" hidden="0"/>
          <p:cNvPicPr/>
          <p:nvPr isPhoto="0" userDrawn="0"/>
        </p:nvPicPr>
        <p:blipFill>
          <a:blip r:embed="rId6"/>
          <a:srcRect l="5382" t="0" r="0" b="0"/>
          <a:stretch/>
        </p:blipFill>
        <p:spPr bwMode="auto">
          <a:xfrm flipH="0" flipV="0">
            <a:off x="527270" y="5123193"/>
            <a:ext cx="2901521" cy="345837"/>
          </a:xfrm>
          <a:prstGeom prst="rect">
            <a:avLst/>
          </a:prstGeom>
          <a:ln w="0">
            <a:noFill/>
          </a:ln>
        </p:spPr>
      </p:pic>
      <p:sp>
        <p:nvSpPr>
          <p:cNvPr id="194" name="Text Box 4" hidden="0"/>
          <p:cNvSpPr/>
          <p:nvPr isPhoto="0" userDrawn="0"/>
        </p:nvSpPr>
        <p:spPr bwMode="auto">
          <a:xfrm flipH="0" flipV="0">
            <a:off x="214911" y="4776279"/>
            <a:ext cx="371049" cy="27291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(1)</a:t>
            </a:r>
            <a:endParaRPr sz="1200" b="0" strike="noStrike" spc="-1">
              <a:latin typeface="Arial"/>
            </a:endParaRPr>
          </a:p>
        </p:txBody>
      </p:sp>
      <p:sp>
        <p:nvSpPr>
          <p:cNvPr id="195" name="Text Box 4" hidden="0"/>
          <p:cNvSpPr/>
          <p:nvPr isPhoto="0" userDrawn="0"/>
        </p:nvSpPr>
        <p:spPr bwMode="auto">
          <a:xfrm flipH="0" flipV="0">
            <a:off x="227065" y="6398332"/>
            <a:ext cx="382414" cy="27291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(5)</a:t>
            </a:r>
            <a:endParaRPr sz="1200" b="0" strike="noStrike" spc="-1">
              <a:latin typeface="Arial"/>
            </a:endParaRPr>
          </a:p>
        </p:txBody>
      </p:sp>
      <p:pic>
        <p:nvPicPr>
          <p:cNvPr id="196" name="Image 205843" descr="" hidden="0"/>
          <p:cNvPicPr/>
          <p:nvPr isPhoto="0" userDrawn="0"/>
        </p:nvPicPr>
        <p:blipFill>
          <a:blip r:embed="rId7"/>
          <a:stretch/>
        </p:blipFill>
        <p:spPr bwMode="auto">
          <a:xfrm flipH="0" flipV="0">
            <a:off x="4476631" y="723959"/>
            <a:ext cx="5029111" cy="3771483"/>
          </a:xfrm>
          <a:prstGeom prst="rect">
            <a:avLst/>
          </a:prstGeom>
          <a:ln w="0">
            <a:noFill/>
          </a:ln>
        </p:spPr>
      </p:pic>
      <p:pic>
        <p:nvPicPr>
          <p:cNvPr id="197" name="Object 15" descr="" hidden="0"/>
          <p:cNvPicPr/>
          <p:nvPr isPhoto="0" userDrawn="0"/>
        </p:nvPicPr>
        <p:blipFill>
          <a:blip r:embed="rId8"/>
          <a:stretch/>
        </p:blipFill>
        <p:spPr bwMode="auto">
          <a:xfrm flipH="0" flipV="0">
            <a:off x="585961" y="6229245"/>
            <a:ext cx="2868461" cy="611091"/>
          </a:xfrm>
          <a:prstGeom prst="rect">
            <a:avLst/>
          </a:prstGeom>
          <a:ln w="0">
            <a:noFill/>
          </a:ln>
        </p:spPr>
      </p:pic>
      <p:sp>
        <p:nvSpPr>
          <p:cNvPr id="2006111454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4C9745D8-B3F3-C884-FE58-840CC5D992A0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Rectangle 2" hidden="0"/>
          <p:cNvSpPr/>
          <p:nvPr isPhoto="0" userDrawn="0"/>
        </p:nvSpPr>
        <p:spPr bwMode="auto">
          <a:xfrm>
            <a:off x="0" y="0"/>
            <a:ext cx="9143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Синтез корректора фазовых искажений видеотракта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200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Image 206866" descr="" hidden="0"/>
          <p:cNvPicPr/>
          <p:nvPr isPhoto="0" userDrawn="0"/>
        </p:nvPicPr>
        <p:blipFill>
          <a:blip r:embed="rId2"/>
          <a:stretch/>
        </p:blipFill>
        <p:spPr bwMode="auto">
          <a:xfrm flipH="0" flipV="0">
            <a:off x="948821" y="4602266"/>
            <a:ext cx="7257157" cy="2125642"/>
          </a:xfrm>
          <a:prstGeom prst="rect">
            <a:avLst/>
          </a:prstGeom>
          <a:ln w="0">
            <a:noFill/>
          </a:ln>
        </p:spPr>
      </p:pic>
      <p:pic>
        <p:nvPicPr>
          <p:cNvPr id="202" name="Image 206867" descr="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-57207" y="818771"/>
            <a:ext cx="4838422" cy="3620953"/>
          </a:xfrm>
          <a:prstGeom prst="rect">
            <a:avLst/>
          </a:prstGeom>
          <a:ln w="0">
            <a:noFill/>
          </a:ln>
        </p:spPr>
      </p:pic>
      <p:pic>
        <p:nvPicPr>
          <p:cNvPr id="206" name="Image 206877" descr="" hidden="0"/>
          <p:cNvPicPr/>
          <p:nvPr isPhoto="0" userDrawn="0"/>
        </p:nvPicPr>
        <p:blipFill>
          <a:blip r:embed="rId4"/>
          <a:stretch/>
        </p:blipFill>
        <p:spPr bwMode="auto">
          <a:xfrm flipH="0" flipV="0">
            <a:off x="4558279" y="787502"/>
            <a:ext cx="4867356" cy="3642606"/>
          </a:xfrm>
          <a:prstGeom prst="rect">
            <a:avLst/>
          </a:prstGeom>
          <a:ln w="0">
            <a:noFill/>
          </a:ln>
        </p:spPr>
      </p:pic>
      <p:sp>
        <p:nvSpPr>
          <p:cNvPr id="1468514396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8FB36E01-60A8-64EF-2B80-7BC59A1DEC36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Rectangle 2" hidden="0"/>
          <p:cNvSpPr/>
          <p:nvPr isPhoto="0" userDrawn="0"/>
        </p:nvSpPr>
        <p:spPr bwMode="auto">
          <a:xfrm>
            <a:off x="0" y="0"/>
            <a:ext cx="9143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Синтез корректора фазовых искажений радиотракта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210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Object 6" descr="" hidden="0"/>
          <p:cNvPicPr/>
          <p:nvPr isPhoto="0" userDrawn="0"/>
        </p:nvPicPr>
        <p:blipFill>
          <a:blip r:embed="rId2"/>
          <a:srcRect l="7666" t="0" r="8391" b="41610"/>
          <a:stretch/>
        </p:blipFill>
        <p:spPr bwMode="auto">
          <a:xfrm flipH="0" flipV="0">
            <a:off x="382680" y="4249906"/>
            <a:ext cx="2878925" cy="475427"/>
          </a:xfrm>
          <a:prstGeom prst="rect">
            <a:avLst/>
          </a:prstGeom>
          <a:ln w="0">
            <a:noFill/>
          </a:ln>
        </p:spPr>
      </p:pic>
      <p:pic>
        <p:nvPicPr>
          <p:cNvPr id="212" name="Object 8" descr="" hidden="0"/>
          <p:cNvPicPr/>
          <p:nvPr isPhoto="0" userDrawn="0"/>
        </p:nvPicPr>
        <p:blipFill>
          <a:blip r:embed="rId3"/>
          <a:srcRect l="32655" t="0" r="0" b="0"/>
          <a:stretch/>
        </p:blipFill>
        <p:spPr bwMode="auto">
          <a:xfrm flipH="0" flipV="0">
            <a:off x="234452" y="5388035"/>
            <a:ext cx="1735361" cy="357068"/>
          </a:xfrm>
          <a:prstGeom prst="rect">
            <a:avLst/>
          </a:prstGeom>
          <a:ln w="0">
            <a:noFill/>
          </a:ln>
        </p:spPr>
      </p:pic>
      <p:pic>
        <p:nvPicPr>
          <p:cNvPr id="213" name="Object 12" descr="" hidden="0"/>
          <p:cNvPicPr/>
          <p:nvPr isPhoto="0" userDrawn="0"/>
        </p:nvPicPr>
        <p:blipFill>
          <a:blip r:embed="rId4"/>
          <a:srcRect l="12338" t="0" r="0" b="0"/>
          <a:stretch/>
        </p:blipFill>
        <p:spPr bwMode="auto">
          <a:xfrm flipH="0" flipV="0">
            <a:off x="485640" y="5893677"/>
            <a:ext cx="1908425" cy="354830"/>
          </a:xfrm>
          <a:prstGeom prst="rect">
            <a:avLst/>
          </a:prstGeom>
          <a:ln w="0">
            <a:noFill/>
          </a:ln>
        </p:spPr>
      </p:pic>
      <p:sp>
        <p:nvSpPr>
          <p:cNvPr id="214" name="Text Box 4" hidden="0"/>
          <p:cNvSpPr/>
          <p:nvPr isPhoto="0" userDrawn="0"/>
        </p:nvSpPr>
        <p:spPr bwMode="auto">
          <a:xfrm flipH="0" flipV="0">
            <a:off x="84240" y="5934634"/>
            <a:ext cx="368105" cy="27291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(4)</a:t>
            </a:r>
            <a:endParaRPr sz="1200" b="0" strike="noStrike" spc="-1">
              <a:latin typeface="Arial"/>
            </a:endParaRPr>
          </a:p>
        </p:txBody>
      </p:sp>
      <p:sp>
        <p:nvSpPr>
          <p:cNvPr id="215" name="Text Box 4" hidden="0"/>
          <p:cNvSpPr/>
          <p:nvPr isPhoto="0" userDrawn="0"/>
        </p:nvSpPr>
        <p:spPr bwMode="auto">
          <a:xfrm flipH="0" flipV="0">
            <a:off x="84240" y="5430111"/>
            <a:ext cx="368105" cy="27291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(3)</a:t>
            </a:r>
            <a:endParaRPr sz="1200" b="0" strike="noStrike" spc="-1">
              <a:latin typeface="Arial"/>
            </a:endParaRPr>
          </a:p>
        </p:txBody>
      </p:sp>
      <p:sp>
        <p:nvSpPr>
          <p:cNvPr id="216" name="Text Box 4" hidden="0"/>
          <p:cNvSpPr/>
          <p:nvPr isPhoto="0" userDrawn="0"/>
        </p:nvSpPr>
        <p:spPr bwMode="auto">
          <a:xfrm flipH="0" flipV="0">
            <a:off x="92159" y="4928370"/>
            <a:ext cx="481104" cy="27291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(2)</a:t>
            </a:r>
            <a:endParaRPr sz="1200" b="0" strike="noStrike" spc="-1">
              <a:latin typeface="Arial"/>
            </a:endParaRPr>
          </a:p>
        </p:txBody>
      </p:sp>
      <p:sp>
        <p:nvSpPr>
          <p:cNvPr id="217" name="Rectangle 10" hidden="0"/>
          <p:cNvSpPr/>
          <p:nvPr isPhoto="0" userDrawn="0"/>
        </p:nvSpPr>
        <p:spPr bwMode="auto">
          <a:xfrm flipH="0" flipV="0">
            <a:off x="3710309" y="3982850"/>
            <a:ext cx="5384077" cy="2359692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  Полоса фазовой коррекции</a:t>
            </a:r>
            <a:r>
              <a:rPr lang="en-US" sz="20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20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490 - 510 Гц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  Погрешность реализации ФЧХ :  5°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  Контроль устойчивости  по полюсам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коэффициента  передачи  с  радиусами  не выше 0,95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  Длина  слова  коэффициентов фазового фильтра  Wk= 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8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бит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5.  Порядок фазового фильтра  N= 8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6.  Частота дискретизации fs= 2 кГц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218" name="Image 208908" descr="" hidden="0"/>
          <p:cNvPicPr/>
          <p:nvPr isPhoto="0" userDrawn="0"/>
        </p:nvPicPr>
        <p:blipFill>
          <a:blip r:embed="rId5"/>
          <a:srcRect l="5382" t="0" r="0" b="0"/>
          <a:stretch/>
        </p:blipFill>
        <p:spPr bwMode="auto">
          <a:xfrm flipH="0" flipV="0">
            <a:off x="382680" y="4902864"/>
            <a:ext cx="2793387" cy="332948"/>
          </a:xfrm>
          <a:prstGeom prst="rect">
            <a:avLst/>
          </a:prstGeom>
          <a:ln w="0">
            <a:noFill/>
          </a:ln>
        </p:spPr>
      </p:pic>
      <p:sp>
        <p:nvSpPr>
          <p:cNvPr id="219" name="Text Box 4" hidden="0"/>
          <p:cNvSpPr/>
          <p:nvPr isPhoto="0" userDrawn="0"/>
        </p:nvSpPr>
        <p:spPr bwMode="auto">
          <a:xfrm flipH="0" flipV="0">
            <a:off x="114480" y="4407909"/>
            <a:ext cx="458712" cy="27291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(1)</a:t>
            </a:r>
            <a:endParaRPr sz="1200" b="0" strike="noStrike" spc="-1">
              <a:latin typeface="Arial"/>
            </a:endParaRPr>
          </a:p>
        </p:txBody>
      </p:sp>
      <p:sp>
        <p:nvSpPr>
          <p:cNvPr id="220" name="Text Box 4" hidden="0"/>
          <p:cNvSpPr/>
          <p:nvPr isPhoto="0" userDrawn="0"/>
        </p:nvSpPr>
        <p:spPr bwMode="auto">
          <a:xfrm flipH="0" flipV="0">
            <a:off x="95400" y="6458335"/>
            <a:ext cx="368105" cy="27291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(5)</a:t>
            </a:r>
            <a:endParaRPr sz="1200" b="0" strike="noStrike" spc="-1">
              <a:latin typeface="Arial"/>
            </a:endParaRPr>
          </a:p>
        </p:txBody>
      </p:sp>
      <p:pic>
        <p:nvPicPr>
          <p:cNvPr id="221" name="Object 15" descr="" hidden="0"/>
          <p:cNvPicPr/>
          <p:nvPr isPhoto="0" userDrawn="0"/>
        </p:nvPicPr>
        <p:blipFill>
          <a:blip r:embed="rId6"/>
          <a:stretch/>
        </p:blipFill>
        <p:spPr bwMode="auto">
          <a:xfrm flipH="0" flipV="0">
            <a:off x="382680" y="6234415"/>
            <a:ext cx="2761560" cy="588317"/>
          </a:xfrm>
          <a:prstGeom prst="rect">
            <a:avLst/>
          </a:prstGeom>
          <a:ln w="0">
            <a:noFill/>
          </a:ln>
        </p:spPr>
      </p:pic>
      <p:pic>
        <p:nvPicPr>
          <p:cNvPr id="222" name="Image 208914" descr="" hidden="0"/>
          <p:cNvPicPr/>
          <p:nvPr isPhoto="0" userDrawn="0"/>
        </p:nvPicPr>
        <p:blipFill>
          <a:blip r:embed="rId7"/>
          <a:stretch/>
        </p:blipFill>
        <p:spPr bwMode="auto">
          <a:xfrm flipH="0" flipV="0">
            <a:off x="-89018" y="765229"/>
            <a:ext cx="4998381" cy="3258415"/>
          </a:xfrm>
          <a:prstGeom prst="rect">
            <a:avLst/>
          </a:prstGeom>
          <a:ln w="0">
            <a:noFill/>
          </a:ln>
        </p:spPr>
      </p:pic>
      <p:pic>
        <p:nvPicPr>
          <p:cNvPr id="223" name="Image 208916" descr="" hidden="0"/>
          <p:cNvPicPr/>
          <p:nvPr isPhoto="0" userDrawn="0"/>
        </p:nvPicPr>
        <p:blipFill>
          <a:blip r:embed="rId8"/>
          <a:stretch/>
        </p:blipFill>
        <p:spPr bwMode="auto">
          <a:xfrm flipH="0" flipV="0">
            <a:off x="4552476" y="729589"/>
            <a:ext cx="4878511" cy="3294055"/>
          </a:xfrm>
          <a:prstGeom prst="rect">
            <a:avLst/>
          </a:prstGeom>
          <a:ln w="0">
            <a:noFill/>
          </a:ln>
        </p:spPr>
      </p:pic>
      <p:sp>
        <p:nvSpPr>
          <p:cNvPr id="1802614294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D5798BB3-4B7A-95E2-AC49-6EDDFA11C386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4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Rectangle 2" hidden="0"/>
          <p:cNvSpPr/>
          <p:nvPr isPhoto="0" userDrawn="0"/>
        </p:nvSpPr>
        <p:spPr bwMode="auto">
          <a:xfrm>
            <a:off x="0" y="0"/>
            <a:ext cx="9143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Синтез корректора фазовых искажений радиотракта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226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Image 207892" descr="" hidden="0"/>
          <p:cNvPicPr/>
          <p:nvPr isPhoto="0" userDrawn="0"/>
        </p:nvPicPr>
        <p:blipFill>
          <a:blip r:embed="rId2"/>
          <a:stretch/>
        </p:blipFill>
        <p:spPr bwMode="auto">
          <a:xfrm flipH="0" flipV="0">
            <a:off x="1049212" y="4415326"/>
            <a:ext cx="7319455" cy="2417378"/>
          </a:xfrm>
          <a:prstGeom prst="rect">
            <a:avLst/>
          </a:prstGeom>
          <a:ln w="0">
            <a:noFill/>
          </a:ln>
        </p:spPr>
      </p:pic>
      <p:pic>
        <p:nvPicPr>
          <p:cNvPr id="231" name="Image 207893" descr="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-47160" y="733320"/>
            <a:ext cx="4846178" cy="3626757"/>
          </a:xfrm>
          <a:prstGeom prst="rect">
            <a:avLst/>
          </a:prstGeom>
          <a:ln w="0">
            <a:noFill/>
          </a:ln>
        </p:spPr>
      </p:pic>
      <p:sp>
        <p:nvSpPr>
          <p:cNvPr id="981192376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01C5AB12-47D8-9820-208A-BFD751C99337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228" name="Image 207888" descr="" hidden="0"/>
          <p:cNvPicPr/>
          <p:nvPr isPhoto="0" userDrawn="0"/>
        </p:nvPicPr>
        <p:blipFill>
          <a:blip r:embed="rId4"/>
          <a:stretch/>
        </p:blipFill>
        <p:spPr bwMode="auto">
          <a:xfrm flipH="0" flipV="0">
            <a:off x="4490370" y="811080"/>
            <a:ext cx="4742273" cy="354899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4" name="Image 178184" descr="" hidden="0"/>
          <p:cNvPicPr/>
          <p:nvPr isPhoto="0" userDrawn="0"/>
        </p:nvPicPr>
        <p:blipFill>
          <a:blip r:embed="rId2"/>
          <a:stretch/>
        </p:blipFill>
        <p:spPr bwMode="auto">
          <a:xfrm flipH="0" flipV="0">
            <a:off x="4117825" y="3971518"/>
            <a:ext cx="4725344" cy="2660373"/>
          </a:xfrm>
          <a:prstGeom prst="rect">
            <a:avLst/>
          </a:prstGeom>
          <a:ln w="0">
            <a:noFill/>
          </a:ln>
        </p:spPr>
      </p:pic>
      <p:sp>
        <p:nvSpPr>
          <p:cNvPr id="235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Rectangle 2" hidden="0"/>
          <p:cNvSpPr/>
          <p:nvPr isPhoto="0" userDrawn="0"/>
        </p:nvSpPr>
        <p:spPr bwMode="auto">
          <a:xfrm>
            <a:off x="0" y="0"/>
            <a:ext cx="9143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Частотная дисперсии в узкой полосе канала связи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37" name="Image 178181" descr="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30582" y="3971518"/>
            <a:ext cx="4038482" cy="2710500"/>
          </a:xfrm>
          <a:prstGeom prst="rect">
            <a:avLst/>
          </a:prstGeom>
          <a:ln w="0">
            <a:noFill/>
          </a:ln>
        </p:spPr>
      </p:pic>
      <p:pic>
        <p:nvPicPr>
          <p:cNvPr id="238" name="Image 178182" descr="" hidden="0"/>
          <p:cNvPicPr/>
          <p:nvPr isPhoto="0" userDrawn="0"/>
        </p:nvPicPr>
        <p:blipFill>
          <a:blip r:embed="rId4"/>
          <a:stretch/>
        </p:blipFill>
        <p:spPr bwMode="auto">
          <a:xfrm>
            <a:off x="611515" y="790590"/>
            <a:ext cx="4460040" cy="3047400"/>
          </a:xfrm>
          <a:prstGeom prst="rect">
            <a:avLst/>
          </a:prstGeom>
          <a:ln w="0">
            <a:noFill/>
          </a:ln>
        </p:spPr>
      </p:pic>
      <p:sp>
        <p:nvSpPr>
          <p:cNvPr id="240" name="Shape 178185" hidden="0"/>
          <p:cNvSpPr/>
          <p:nvPr isPhoto="0" userDrawn="0"/>
        </p:nvSpPr>
        <p:spPr bwMode="auto">
          <a:xfrm>
            <a:off x="0" y="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Shape 178186" hidden="0"/>
          <p:cNvSpPr/>
          <p:nvPr isPhoto="0" userDrawn="0"/>
        </p:nvSpPr>
        <p:spPr bwMode="auto">
          <a:xfrm flipH="0" flipV="0">
            <a:off x="5071555" y="887657"/>
            <a:ext cx="5089047" cy="394835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SMF 28 (фирмы CORNING), 50 км 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00063367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C7843EE4-F504-D46B-95E0-3081A7663953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44" name="Image 185359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914400" y="800280"/>
            <a:ext cx="7462080" cy="2777400"/>
          </a:xfrm>
          <a:prstGeom prst="rect">
            <a:avLst/>
          </a:prstGeom>
          <a:ln w="0">
            <a:noFill/>
          </a:ln>
        </p:spPr>
      </p:pic>
      <p:sp>
        <p:nvSpPr>
          <p:cNvPr id="245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Rectangle 2" hidden="0"/>
          <p:cNvSpPr/>
          <p:nvPr isPhoto="0" userDrawn="0"/>
        </p:nvSpPr>
        <p:spPr bwMode="auto">
          <a:xfrm>
            <a:off x="0" y="0"/>
            <a:ext cx="9143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Синтез компенсатора дисперсии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на базе фазового (всепропускающего) БИХ-фильтра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47" name="Object 6" descr="" hidden="0"/>
          <p:cNvPicPr/>
          <p:nvPr isPhoto="0" userDrawn="0"/>
        </p:nvPicPr>
        <p:blipFill>
          <a:blip r:embed="rId3"/>
          <a:srcRect l="7672" t="0" r="8394" b="41610"/>
          <a:stretch/>
        </p:blipFill>
        <p:spPr bwMode="auto">
          <a:xfrm>
            <a:off x="474840" y="3451320"/>
            <a:ext cx="4190400" cy="688320"/>
          </a:xfrm>
          <a:prstGeom prst="rect">
            <a:avLst/>
          </a:prstGeom>
          <a:ln w="0">
            <a:noFill/>
          </a:ln>
        </p:spPr>
      </p:pic>
      <p:pic>
        <p:nvPicPr>
          <p:cNvPr id="248" name="Object 8" descr="" hidden="0"/>
          <p:cNvPicPr/>
          <p:nvPr isPhoto="0" userDrawn="0"/>
        </p:nvPicPr>
        <p:blipFill>
          <a:blip r:embed="rId4"/>
          <a:srcRect l="32655" t="0" r="0" b="0"/>
          <a:stretch/>
        </p:blipFill>
        <p:spPr bwMode="auto">
          <a:xfrm>
            <a:off x="689760" y="4819680"/>
            <a:ext cx="2512440" cy="516960"/>
          </a:xfrm>
          <a:prstGeom prst="rect">
            <a:avLst/>
          </a:prstGeom>
          <a:ln w="0">
            <a:noFill/>
          </a:ln>
        </p:spPr>
      </p:pic>
      <p:pic>
        <p:nvPicPr>
          <p:cNvPr id="249" name="Object 12" descr="" hidden="0"/>
          <p:cNvPicPr/>
          <p:nvPr isPhoto="0" userDrawn="0"/>
        </p:nvPicPr>
        <p:blipFill>
          <a:blip r:embed="rId5"/>
          <a:srcRect l="12352" t="0" r="0" b="0"/>
          <a:stretch/>
        </p:blipFill>
        <p:spPr bwMode="auto">
          <a:xfrm>
            <a:off x="745560" y="5505480"/>
            <a:ext cx="2645640" cy="513720"/>
          </a:xfrm>
          <a:prstGeom prst="rect">
            <a:avLst/>
          </a:prstGeom>
          <a:ln w="0">
            <a:noFill/>
          </a:ln>
        </p:spPr>
      </p:pic>
      <p:sp>
        <p:nvSpPr>
          <p:cNvPr id="250" name="Text Box 4" hidden="0"/>
          <p:cNvSpPr/>
          <p:nvPr isPhoto="0" userDrawn="0"/>
        </p:nvSpPr>
        <p:spPr bwMode="auto">
          <a:xfrm>
            <a:off x="76320" y="5579280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(4)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51" name="Text Box 4" hidden="0"/>
          <p:cNvSpPr/>
          <p:nvPr isPhoto="0" userDrawn="0"/>
        </p:nvSpPr>
        <p:spPr bwMode="auto">
          <a:xfrm>
            <a:off x="76320" y="4896000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(3)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52" name="Text Box 4" hidden="0"/>
          <p:cNvSpPr/>
          <p:nvPr isPhoto="0" userDrawn="0"/>
        </p:nvSpPr>
        <p:spPr bwMode="auto">
          <a:xfrm>
            <a:off x="92160" y="4305240"/>
            <a:ext cx="516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(2)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53" name="Rectangle 10" hidden="0"/>
          <p:cNvSpPr/>
          <p:nvPr isPhoto="0" userDrawn="0"/>
        </p:nvSpPr>
        <p:spPr bwMode="auto">
          <a:xfrm flipH="0" flipV="0">
            <a:off x="5091120" y="3756437"/>
            <a:ext cx="4063680" cy="3080518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 marL="343080" indent="-68508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  Центральная частота канала 500 Гц</a:t>
            </a:r>
            <a:endParaRPr sz="16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  Линейность дисперсионной характерист</a:t>
            </a:r>
            <a:r>
              <a:rPr lang="ru-RU" sz="16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ики  в  полосе  450-550 Гц</a:t>
            </a:r>
            <a:endParaRPr sz="16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  Контроль устойчивости  по полю-сам  </a:t>
            </a: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коэффициента  передачи  с  радиусами  не выше 0,9</a:t>
            </a:r>
            <a:endParaRPr sz="16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  Длина  слова  коэффициентов фильтра  Wk= </a:t>
            </a:r>
            <a:r>
              <a:rPr lang="ru-RU" sz="16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8</a:t>
            </a: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бит</a:t>
            </a:r>
            <a:endParaRPr sz="16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5.  Порядок фазового фильтра  N= 4</a:t>
            </a:r>
            <a:endParaRPr sz="1600" b="0" strike="noStrike" spc="-1">
              <a:latin typeface="Times New Roman"/>
              <a:ea typeface="Times New Roman"/>
              <a:cs typeface="Times New Roman"/>
            </a:endParaRPr>
          </a:p>
          <a:p>
            <a:pPr marL="343080" indent="-68508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6.  Частота дискретизации fs= 2 кГц</a:t>
            </a:r>
            <a:endParaRPr sz="1600" b="0" strike="noStrike" spc="-1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254" name="Объект 28" descr="" hidden="0"/>
          <p:cNvPicPr/>
          <p:nvPr isPhoto="0" userDrawn="0"/>
        </p:nvPicPr>
        <p:blipFill>
          <a:blip r:embed="rId6"/>
          <a:stretch/>
        </p:blipFill>
        <p:spPr bwMode="auto">
          <a:xfrm>
            <a:off x="609480" y="6194520"/>
            <a:ext cx="3593519" cy="453240"/>
          </a:xfrm>
          <a:prstGeom prst="rect">
            <a:avLst/>
          </a:prstGeom>
          <a:ln w="0">
            <a:noFill/>
          </a:ln>
        </p:spPr>
      </p:pic>
      <p:pic>
        <p:nvPicPr>
          <p:cNvPr id="255" name="Image 185360" descr="" hidden="0"/>
          <p:cNvPicPr/>
          <p:nvPr isPhoto="0" userDrawn="0"/>
        </p:nvPicPr>
        <p:blipFill>
          <a:blip r:embed="rId7"/>
          <a:srcRect l="5381" t="0" r="0" b="0"/>
          <a:stretch/>
        </p:blipFill>
        <p:spPr bwMode="auto">
          <a:xfrm>
            <a:off x="539640" y="4260960"/>
            <a:ext cx="4110840" cy="482040"/>
          </a:xfrm>
          <a:prstGeom prst="rect">
            <a:avLst/>
          </a:prstGeom>
          <a:ln w="0">
            <a:noFill/>
          </a:ln>
        </p:spPr>
      </p:pic>
      <p:sp>
        <p:nvSpPr>
          <p:cNvPr id="256" name="Text Box 4" hidden="0"/>
          <p:cNvSpPr/>
          <p:nvPr isPhoto="0" userDrawn="0"/>
        </p:nvSpPr>
        <p:spPr bwMode="auto">
          <a:xfrm>
            <a:off x="114480" y="3695760"/>
            <a:ext cx="516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(1)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57" name="Text Box 4" hidden="0"/>
          <p:cNvSpPr/>
          <p:nvPr isPhoto="0" userDrawn="0"/>
        </p:nvSpPr>
        <p:spPr bwMode="auto">
          <a:xfrm>
            <a:off x="95400" y="6191280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(5)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543855212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A8FAA94D-A169-2616-ADD2-5AF80A227B6C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8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Rectangle 2" hidden="0"/>
          <p:cNvSpPr/>
          <p:nvPr isPhoto="0" userDrawn="0"/>
        </p:nvSpPr>
        <p:spPr bwMode="auto">
          <a:xfrm>
            <a:off x="0" y="0"/>
            <a:ext cx="9143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Синтез компенсатора с линейно возрастающей дисперсией</a:t>
            </a:r>
            <a:endParaRPr lang="ru-RU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на базе фазового БИХ-фильтра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61" name="Image 186374" descr="" hidden="0"/>
          <p:cNvPicPr/>
          <p:nvPr isPhoto="0" userDrawn="0"/>
        </p:nvPicPr>
        <p:blipFill>
          <a:blip r:embed="rId2"/>
          <a:srcRect l="0" t="3077" r="0" b="0"/>
          <a:stretch/>
        </p:blipFill>
        <p:spPr bwMode="auto">
          <a:xfrm>
            <a:off x="266760" y="781200"/>
            <a:ext cx="8533800" cy="5647680"/>
          </a:xfrm>
          <a:prstGeom prst="rect">
            <a:avLst/>
          </a:prstGeom>
          <a:ln w="0">
            <a:noFill/>
          </a:ln>
        </p:spPr>
      </p:pic>
      <p:pic>
        <p:nvPicPr>
          <p:cNvPr id="262" name="Объект 28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2914560" y="6423120"/>
            <a:ext cx="3593519" cy="453240"/>
          </a:xfrm>
          <a:prstGeom prst="rect">
            <a:avLst/>
          </a:prstGeom>
          <a:ln w="0">
            <a:noFill/>
          </a:ln>
        </p:spPr>
      </p:pic>
      <p:sp>
        <p:nvSpPr>
          <p:cNvPr id="500629828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CEF54101-0FCE-1151-0875-32B688917077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Text Box 3" hidden="0"/>
          <p:cNvSpPr/>
          <p:nvPr isPhoto="0" userDrawn="0"/>
        </p:nvSpPr>
        <p:spPr bwMode="auto">
          <a:xfrm>
            <a:off x="476280" y="1252998"/>
            <a:ext cx="8362800" cy="45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r>
              <a:rPr lang="ru-RU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I. </a:t>
            </a:r>
            <a:r>
              <a:rPr lang="ru-RU" sz="2200" b="1" u="sng" strike="noStrike" spc="-1">
                <a:solidFill>
                  <a:srgbClr val="025EA1"/>
                </a:solidFill>
                <a:latin typeface="Arial"/>
                <a:ea typeface="DejaVu Sans"/>
              </a:rPr>
              <a:t>Селективная способность</a:t>
            </a:r>
            <a:r>
              <a:rPr lang="ru-RU" sz="2200" b="1" strike="noStrike" spc="-1">
                <a:solidFill>
                  <a:srgbClr val="025EA1"/>
                </a:solidFill>
                <a:latin typeface="Arial"/>
                <a:ea typeface="DejaVu Sans"/>
              </a:rPr>
              <a:t> </a:t>
            </a:r>
            <a:r>
              <a:rPr lang="ru-RU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- обеспечение  совокупности  требуемых  характеристик в частотной области.</a:t>
            </a:r>
            <a:endParaRPr lang="ru-RU" sz="2200" b="0" strike="noStrike" spc="-1">
              <a:latin typeface="Arial"/>
            </a:endParaRPr>
          </a:p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endParaRPr lang="ru-RU" sz="2200" b="0" strike="noStrike" spc="-1">
              <a:latin typeface="Arial"/>
            </a:endParaRPr>
          </a:p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r>
              <a:rPr lang="ru-RU" sz="2200" b="1" strike="noStrike" spc="-1">
                <a:solidFill>
                  <a:srgbClr val="000000"/>
                </a:solidFill>
                <a:latin typeface="Arial"/>
                <a:ea typeface="Arial"/>
              </a:rPr>
              <a:t>II.  </a:t>
            </a:r>
            <a:r>
              <a:rPr lang="en-US" sz="2200" b="1" u="sng" strike="noStrike" spc="-1">
                <a:solidFill>
                  <a:srgbClr val="025EA1"/>
                </a:solidFill>
                <a:latin typeface="Arial"/>
                <a:ea typeface="Arial"/>
              </a:rPr>
              <a:t>Частотная  дисперсия  сигнала</a:t>
            </a:r>
            <a:r>
              <a:rPr lang="ru-RU" sz="2200" b="1" strike="noStrike" spc="-1">
                <a:solidFill>
                  <a:srgbClr val="025EA1"/>
                </a:solidFill>
                <a:latin typeface="Arial"/>
                <a:ea typeface="Arial"/>
              </a:rPr>
              <a:t>  </a:t>
            </a:r>
            <a:r>
              <a:rPr lang="ru-RU" sz="2200" b="1" strike="noStrike" spc="-1">
                <a:solidFill>
                  <a:srgbClr val="000000"/>
                </a:solidFill>
                <a:latin typeface="Arial"/>
                <a:ea typeface="Arial"/>
              </a:rPr>
              <a:t>в  линейном  цифровом  фильтре.</a:t>
            </a:r>
            <a:endParaRPr lang="ru-RU" sz="2200" b="0" strike="noStrike" spc="-1">
              <a:latin typeface="Arial"/>
            </a:endParaRPr>
          </a:p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endParaRPr lang="ru-RU" sz="2200" b="0" strike="noStrike" spc="-1">
              <a:latin typeface="Arial"/>
            </a:endParaRPr>
          </a:p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r>
              <a:rPr lang="ru-RU" sz="2200" b="1" strike="noStrike" spc="-1">
                <a:solidFill>
                  <a:srgbClr val="000000"/>
                </a:solidFill>
                <a:latin typeface="Arial"/>
                <a:ea typeface="Arial"/>
              </a:rPr>
              <a:t>III. </a:t>
            </a:r>
            <a:r>
              <a:rPr lang="ru-RU" sz="2200" b="1" u="sng" strike="noStrike" spc="-1">
                <a:solidFill>
                  <a:srgbClr val="025EA1"/>
                </a:solidFill>
                <a:latin typeface="Arial"/>
                <a:ea typeface="Arial"/>
              </a:rPr>
              <a:t>Вычислительная сложность</a:t>
            </a:r>
            <a:r>
              <a:rPr lang="ru-RU" sz="2200" b="1" strike="noStrike" spc="-1">
                <a:solidFill>
                  <a:srgbClr val="000000"/>
                </a:solidFill>
                <a:latin typeface="Arial"/>
                <a:ea typeface="Arial"/>
              </a:rPr>
              <a:t> -  обеспечение   минимального  времени расчёта отклика цифрового фильтра при работе в реальном времени.</a:t>
            </a:r>
            <a:endParaRPr lang="ru-RU" sz="2200" b="0" strike="noStrike" spc="-1">
              <a:latin typeface="Arial"/>
            </a:endParaRPr>
          </a:p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endParaRPr lang="ru-RU" sz="2200" b="0" strike="noStrike" spc="-1">
              <a:latin typeface="Arial"/>
            </a:endParaRPr>
          </a:p>
          <a:p>
            <a:pPr marL="343080">
              <a:lnSpc>
                <a:spcPct val="110000"/>
              </a:lnSpc>
              <a:tabLst>
                <a:tab pos="0" algn="l"/>
              </a:tabLst>
              <a:defRPr/>
            </a:pPr>
            <a:r>
              <a:rPr lang="ru-RU" sz="2200" b="1" strike="noStrike" spc="-1">
                <a:solidFill>
                  <a:srgbClr val="000000"/>
                </a:solidFill>
                <a:latin typeface="Arial"/>
                <a:ea typeface="Arial"/>
              </a:rPr>
              <a:t>IV. </a:t>
            </a:r>
            <a:r>
              <a:rPr lang="ru-RU" sz="2200" b="1" u="sng" strike="noStrike" spc="-1">
                <a:solidFill>
                  <a:srgbClr val="025EA1"/>
                </a:solidFill>
                <a:latin typeface="Arial"/>
                <a:ea typeface="Arial"/>
              </a:rPr>
              <a:t>Динамический  диапазон  цифрового  фильтра.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85" name="Rectangle 2" hidden="0"/>
          <p:cNvSpPr/>
          <p:nvPr isPhoto="0" userDrawn="0"/>
        </p:nvSpPr>
        <p:spPr bwMode="auto">
          <a:xfrm>
            <a:off x="0" y="0"/>
            <a:ext cx="9143280" cy="6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Показатели качества линейного цифрового фильтра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86" name="Прямая соединительная линия 8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Rectangle 8" hidden="0"/>
          <p:cNvSpPr/>
          <p:nvPr isPhoto="0" userDrawn="0"/>
        </p:nvSpPr>
        <p:spPr bwMode="auto">
          <a:xfrm>
            <a:off x="7091704" y="6182589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44DB3A2F-0571-9F67-1CF7-155E0BF2550F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Rectangle 2" hidden="0"/>
          <p:cNvSpPr/>
          <p:nvPr isPhoto="0" userDrawn="0"/>
        </p:nvSpPr>
        <p:spPr bwMode="auto">
          <a:xfrm>
            <a:off x="0" y="0"/>
            <a:ext cx="9143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Синтез цифрового компенсатора с линейно возрастающей дисперсией 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66" name="Image 195589" descr="" hidden="0"/>
          <p:cNvPicPr/>
          <p:nvPr isPhoto="0" userDrawn="0"/>
        </p:nvPicPr>
        <p:blipFill>
          <a:blip r:embed="rId2"/>
          <a:stretch/>
        </p:blipFill>
        <p:spPr bwMode="auto">
          <a:xfrm flipH="0" flipV="0">
            <a:off x="4307931" y="793406"/>
            <a:ext cx="4835347" cy="3328158"/>
          </a:xfrm>
          <a:prstGeom prst="rect">
            <a:avLst/>
          </a:prstGeom>
          <a:ln w="0">
            <a:noFill/>
          </a:ln>
        </p:spPr>
      </p:pic>
      <p:pic>
        <p:nvPicPr>
          <p:cNvPr id="267" name="Image 195593" descr="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-12599" y="809738"/>
            <a:ext cx="4259796" cy="3107083"/>
          </a:xfrm>
          <a:prstGeom prst="rect">
            <a:avLst/>
          </a:prstGeom>
          <a:ln w="0">
            <a:noFill/>
          </a:ln>
        </p:spPr>
      </p:pic>
      <p:pic>
        <p:nvPicPr>
          <p:cNvPr id="270" name="Image 195599" descr="" hidden="0"/>
          <p:cNvPicPr/>
          <p:nvPr isPhoto="0" userDrawn="0"/>
        </p:nvPicPr>
        <p:blipFill>
          <a:blip r:embed="rId4"/>
          <a:stretch/>
        </p:blipFill>
        <p:spPr bwMode="auto">
          <a:xfrm flipH="0" flipV="0">
            <a:off x="254454" y="4072966"/>
            <a:ext cx="8563609" cy="1846776"/>
          </a:xfrm>
          <a:prstGeom prst="rect">
            <a:avLst/>
          </a:prstGeom>
          <a:ln w="0">
            <a:noFill/>
          </a:ln>
        </p:spPr>
      </p:pic>
      <p:pic>
        <p:nvPicPr>
          <p:cNvPr id="271" name="Image 195601" descr="" hidden="0"/>
          <p:cNvPicPr/>
          <p:nvPr isPhoto="0" userDrawn="0"/>
        </p:nvPicPr>
        <p:blipFill>
          <a:blip r:embed="rId5"/>
          <a:stretch/>
        </p:blipFill>
        <p:spPr bwMode="auto">
          <a:xfrm>
            <a:off x="4962460" y="6075539"/>
            <a:ext cx="2389680" cy="553680"/>
          </a:xfrm>
          <a:prstGeom prst="rect">
            <a:avLst/>
          </a:prstGeom>
          <a:ln w="0">
            <a:noFill/>
          </a:ln>
        </p:spPr>
      </p:pic>
      <p:sp>
        <p:nvSpPr>
          <p:cNvPr id="756469292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B4CAD975-CB01-D9AB-75F8-79226B556F70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3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Rectangle 2" hidden="0"/>
          <p:cNvSpPr/>
          <p:nvPr isPhoto="0" userDrawn="0"/>
        </p:nvSpPr>
        <p:spPr bwMode="auto">
          <a:xfrm>
            <a:off x="0" y="0"/>
            <a:ext cx="9143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Синтез цифрового компенсатора с линейно падающей дисперсией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276" name="Image 188434" descr="" hidden="0"/>
          <p:cNvPicPr/>
          <p:nvPr isPhoto="0" userDrawn="0"/>
        </p:nvPicPr>
        <p:blipFill>
          <a:blip r:embed="rId2"/>
          <a:stretch/>
        </p:blipFill>
        <p:spPr bwMode="auto">
          <a:xfrm flipH="0" flipV="0">
            <a:off x="904193" y="4442032"/>
            <a:ext cx="7888622" cy="1787371"/>
          </a:xfrm>
          <a:prstGeom prst="rect">
            <a:avLst/>
          </a:prstGeom>
          <a:ln w="0">
            <a:noFill/>
          </a:ln>
        </p:spPr>
      </p:pic>
      <p:pic>
        <p:nvPicPr>
          <p:cNvPr id="280" name="Image 188438" descr="" hidden="0"/>
          <p:cNvPicPr/>
          <p:nvPr isPhoto="0" userDrawn="0"/>
        </p:nvPicPr>
        <p:blipFill>
          <a:blip r:embed="rId3"/>
          <a:stretch/>
        </p:blipFill>
        <p:spPr bwMode="auto">
          <a:xfrm flipH="0" flipV="0">
            <a:off x="4632780" y="720720"/>
            <a:ext cx="4501352" cy="3115985"/>
          </a:xfrm>
          <a:prstGeom prst="rect">
            <a:avLst/>
          </a:prstGeom>
          <a:ln w="0">
            <a:noFill/>
          </a:ln>
        </p:spPr>
      </p:pic>
      <p:pic>
        <p:nvPicPr>
          <p:cNvPr id="281" name="Image 188439" descr="" hidden="0"/>
          <p:cNvPicPr/>
          <p:nvPr isPhoto="0" userDrawn="0"/>
        </p:nvPicPr>
        <p:blipFill>
          <a:blip r:embed="rId4"/>
          <a:stretch/>
        </p:blipFill>
        <p:spPr bwMode="auto">
          <a:xfrm flipH="0" flipV="0">
            <a:off x="76320" y="720720"/>
            <a:ext cx="4477059" cy="3115985"/>
          </a:xfrm>
          <a:prstGeom prst="rect">
            <a:avLst/>
          </a:prstGeom>
          <a:ln w="0">
            <a:noFill/>
          </a:ln>
        </p:spPr>
      </p:pic>
      <p:sp>
        <p:nvSpPr>
          <p:cNvPr id="1912685664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1DFC8800-FBAA-57FE-F22F-743262A3ECA9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3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Rectangle 2" hidden="0"/>
          <p:cNvSpPr/>
          <p:nvPr isPhoto="0" userDrawn="0"/>
        </p:nvSpPr>
        <p:spPr bwMode="auto">
          <a:xfrm>
            <a:off x="0" y="0"/>
            <a:ext cx="9143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Экспериментальное исследование фазовых корректоров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285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Shape 150578" hidden="0"/>
          <p:cNvSpPr/>
          <p:nvPr isPhoto="0" userDrawn="0"/>
        </p:nvSpPr>
        <p:spPr bwMode="auto">
          <a:xfrm>
            <a:off x="3076560" y="230976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Shape 150580" hidden="0"/>
          <p:cNvSpPr/>
          <p:nvPr isPhoto="0" userDrawn="0"/>
        </p:nvSpPr>
        <p:spPr bwMode="auto">
          <a:xfrm>
            <a:off x="3076560" y="230976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Shape 150582" hidden="0"/>
          <p:cNvSpPr/>
          <p:nvPr isPhoto="0" userDrawn="0"/>
        </p:nvSpPr>
        <p:spPr bwMode="auto">
          <a:xfrm>
            <a:off x="3076560" y="230976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Shape 150584" hidden="0"/>
          <p:cNvSpPr/>
          <p:nvPr isPhoto="0" userDrawn="0"/>
        </p:nvSpPr>
        <p:spPr bwMode="auto">
          <a:xfrm>
            <a:off x="3048120" y="228600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Shape 150586" hidden="0"/>
          <p:cNvSpPr/>
          <p:nvPr isPhoto="0" userDrawn="0"/>
        </p:nvSpPr>
        <p:spPr bwMode="auto">
          <a:xfrm>
            <a:off x="82440" y="5234631"/>
            <a:ext cx="8846280" cy="702360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2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Прохождение последовательности прямоугольных импульсов через исходный (слева) и скорректированный (справа) видеотракт </a:t>
            </a:r>
            <a:endParaRPr sz="2200" b="0" strike="noStrike" spc="-1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291" name="Image 150590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228560" y="987775"/>
            <a:ext cx="4914720" cy="3686040"/>
          </a:xfrm>
          <a:prstGeom prst="rect">
            <a:avLst/>
          </a:prstGeom>
          <a:ln w="0">
            <a:noFill/>
          </a:ln>
        </p:spPr>
      </p:pic>
      <p:pic>
        <p:nvPicPr>
          <p:cNvPr id="292" name="Image 150589" descr="" hidden="0"/>
          <p:cNvPicPr/>
          <p:nvPr isPhoto="0" userDrawn="0"/>
        </p:nvPicPr>
        <p:blipFill>
          <a:blip r:embed="rId3"/>
          <a:srcRect l="0" t="0" r="7974" b="0"/>
          <a:stretch/>
        </p:blipFill>
        <p:spPr bwMode="auto">
          <a:xfrm>
            <a:off x="-161280" y="983095"/>
            <a:ext cx="4488840" cy="3658320"/>
          </a:xfrm>
          <a:prstGeom prst="rect">
            <a:avLst/>
          </a:prstGeom>
          <a:ln w="0">
            <a:noFill/>
          </a:ln>
        </p:spPr>
      </p:pic>
      <p:sp>
        <p:nvSpPr>
          <p:cNvPr id="384389330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F180902A-F2FF-FB4C-EE21-309CF78DD430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3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Rectangle 2" hidden="0"/>
          <p:cNvSpPr/>
          <p:nvPr isPhoto="0" userDrawn="0"/>
        </p:nvSpPr>
        <p:spPr bwMode="auto">
          <a:xfrm>
            <a:off x="0" y="0"/>
            <a:ext cx="9143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Экспериментальное исследование фазовых корректоров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295" name="Прямая соединительная линия 22" hidden="0"/>
          <p:cNvSpPr/>
          <p:nvPr isPhoto="0" userDrawn="0"/>
        </p:nvSpPr>
        <p:spPr bwMode="auto">
          <a:xfrm flipV="1">
            <a:off x="0" y="71100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Shape 210949" hidden="0"/>
          <p:cNvSpPr/>
          <p:nvPr isPhoto="0" userDrawn="0"/>
        </p:nvSpPr>
        <p:spPr bwMode="auto">
          <a:xfrm>
            <a:off x="3076560" y="230976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Shape 210951" hidden="0"/>
          <p:cNvSpPr/>
          <p:nvPr isPhoto="0" userDrawn="0"/>
        </p:nvSpPr>
        <p:spPr bwMode="auto">
          <a:xfrm>
            <a:off x="3076560" y="230976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Shape 210953" hidden="0"/>
          <p:cNvSpPr/>
          <p:nvPr isPhoto="0" userDrawn="0"/>
        </p:nvSpPr>
        <p:spPr bwMode="auto">
          <a:xfrm>
            <a:off x="3076560" y="230976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Shape 210955" hidden="0"/>
          <p:cNvSpPr/>
          <p:nvPr isPhoto="0" userDrawn="0"/>
        </p:nvSpPr>
        <p:spPr bwMode="auto">
          <a:xfrm>
            <a:off x="3048120" y="228600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Shape 210958" hidden="0"/>
          <p:cNvSpPr/>
          <p:nvPr isPhoto="0" userDrawn="0"/>
        </p:nvSpPr>
        <p:spPr bwMode="auto">
          <a:xfrm>
            <a:off x="190440" y="5234400"/>
            <a:ext cx="8762616" cy="821556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400" b="1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Измерение ФЧХ скорректированного видео</a:t>
            </a:r>
            <a:r>
              <a:rPr lang="en-US" sz="24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lang="ru-RU" sz="24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(слева) </a:t>
            </a:r>
            <a:endParaRPr lang="ru-RU" sz="2400" b="1" strike="noStrik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4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 радио</a:t>
            </a:r>
            <a:r>
              <a:rPr lang="en-US" sz="24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lang="ru-RU" sz="2400" b="1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(справа) трактов</a:t>
            </a:r>
            <a:endParaRPr sz="2400" b="0" strike="noStrike" spc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01" name="Shape 210961" hidden="0"/>
          <p:cNvSpPr/>
          <p:nvPr isPhoto="0" userDrawn="0"/>
        </p:nvSpPr>
        <p:spPr bwMode="auto">
          <a:xfrm>
            <a:off x="3119400" y="236700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2" name="Image 210960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5400" y="1354680"/>
            <a:ext cx="4571280" cy="3342600"/>
          </a:xfrm>
          <a:prstGeom prst="rect">
            <a:avLst/>
          </a:prstGeom>
          <a:ln w="0">
            <a:noFill/>
          </a:ln>
        </p:spPr>
      </p:pic>
      <p:sp>
        <p:nvSpPr>
          <p:cNvPr id="303" name="Shape 210963" hidden="0"/>
          <p:cNvSpPr/>
          <p:nvPr isPhoto="0" userDrawn="0"/>
        </p:nvSpPr>
        <p:spPr bwMode="auto">
          <a:xfrm>
            <a:off x="3119400" y="236700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Shape 210965" hidden="0"/>
          <p:cNvSpPr/>
          <p:nvPr isPhoto="0" userDrawn="0"/>
        </p:nvSpPr>
        <p:spPr bwMode="auto">
          <a:xfrm>
            <a:off x="3205080" y="242892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5" name="Image 210964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4419720" y="1354680"/>
            <a:ext cx="4571280" cy="3344040"/>
          </a:xfrm>
          <a:prstGeom prst="rect">
            <a:avLst/>
          </a:prstGeom>
          <a:ln w="0">
            <a:noFill/>
          </a:ln>
        </p:spPr>
      </p:pic>
      <p:sp>
        <p:nvSpPr>
          <p:cNvPr id="510400011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64F7F8D9-CDF6-E9F6-B060-0780E42EEAF2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74991905" name="" hidden="0"/>
          <p:cNvSpPr txBox="1"/>
          <p:nvPr isPhoto="0" userDrawn="0"/>
        </p:nvSpPr>
        <p:spPr bwMode="auto">
          <a:xfrm flipH="0" flipV="0">
            <a:off x="499414" y="958403"/>
            <a:ext cx="4078127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нелинейность фазы </a:t>
            </a:r>
            <a:r>
              <a:rPr lang="ru-RU" sz="2000">
                <a:latin typeface="Times New Roman"/>
                <a:ea typeface="Times New Roman"/>
                <a:cs typeface="Times New Roman"/>
              </a:rPr>
              <a:t>достигает 12</a:t>
            </a:r>
            <a:r>
              <a:rPr lang="ru-RU" sz="2000">
                <a:latin typeface="Times New Roman"/>
                <a:ea typeface="Times New Roman"/>
                <a:cs typeface="Times New Roman"/>
              </a:rPr>
              <a:t>°</a:t>
            </a:r>
            <a:endParaRPr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8734271" name="" hidden="0"/>
          <p:cNvSpPr txBox="1"/>
          <p:nvPr isPhoto="0" userDrawn="0"/>
        </p:nvSpPr>
        <p:spPr bwMode="auto">
          <a:xfrm flipH="0" flipV="0">
            <a:off x="4745607" y="958403"/>
            <a:ext cx="4251253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нелинейность фазы </a:t>
            </a:r>
            <a:r>
              <a:rPr lang="ru-RU" sz="2000">
                <a:latin typeface="Times New Roman"/>
                <a:ea typeface="Times New Roman"/>
                <a:cs typeface="Times New Roman"/>
              </a:rPr>
              <a:t>не превышает 2</a:t>
            </a:r>
            <a:r>
              <a:rPr lang="ru-RU" sz="2000">
                <a:latin typeface="Times New Roman"/>
                <a:ea typeface="Times New Roman"/>
                <a:cs typeface="Times New Roman"/>
              </a:rPr>
              <a:t>°</a:t>
            </a:r>
            <a:endParaRPr sz="20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6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Rectangle 2" hidden="0"/>
          <p:cNvSpPr/>
          <p:nvPr isPhoto="0" userDrawn="0"/>
        </p:nvSpPr>
        <p:spPr bwMode="auto">
          <a:xfrm>
            <a:off x="0" y="0"/>
            <a:ext cx="9143280" cy="6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Научная новизна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308" name="Прямая соединительная линия 8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Shape 176136" hidden="0"/>
          <p:cNvSpPr/>
          <p:nvPr isPhoto="0" userDrawn="0"/>
        </p:nvSpPr>
        <p:spPr bwMode="auto">
          <a:xfrm>
            <a:off x="152280" y="600480"/>
            <a:ext cx="8839836" cy="564953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13999"/>
              </a:lnSpc>
              <a:tabLst>
                <a:tab pos="0" algn="l"/>
              </a:tabLst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 на основе всестороннего анализа систематических ошибок аналитических подходов к синтезу цифровых цепей коррекции фазовых искажений получена дискретная модель корректоров и компенсаторов дисперсии на основе цифровых фазовых фильтров, которая, в отличие от известных моделей, позволяет устранить ошибки аппроксимации требуемых характеристик и ошибки квантования параметров при практической реализации устройства; </a:t>
            </a:r>
            <a:br>
              <a:rPr>
                <a:latin typeface="Times New Roman"/>
                <a:ea typeface="Times New Roman"/>
                <a:cs typeface="Times New Roman"/>
              </a:rPr>
            </a:br>
            <a:endParaRPr sz="1600" b="0" strike="noStrike" spc="-1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13999"/>
              </a:lnSpc>
              <a:tabLst>
                <a:tab pos="0" algn="l"/>
              </a:tabLst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 предложена методика синтеза рекурсивных фазовых фильтров непосредственно на квантованном целочисленном параметрическом пространстве с использованием поисковых методов нелинейного математического программирования, позволяющих находить технические решения фазовых корректоров и компенсаторов частотной дисперсии с учётом совокупности требований к их частотным характеристикам;</a:t>
            </a:r>
            <a:br>
              <a:rPr>
                <a:latin typeface="Times New Roman"/>
                <a:ea typeface="Times New Roman"/>
                <a:cs typeface="Times New Roman"/>
              </a:rPr>
            </a:br>
            <a:endParaRPr sz="1600" b="0" strike="noStrike" spc="-1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13999"/>
              </a:lnSpc>
              <a:tabLst>
                <a:tab pos="0" algn="l"/>
              </a:tabLst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 получены целочисленные решения как для цифровых корректоров фазовых искажений сигнальных широкополосных (видеотрактов) и узкополосных (радиотрактов) трактов, так и для компенсаторов линейно возрастающей и линейно падающей частотной дисперсии в линии связи. Устойчивость и работоспособность, отсутствие ошибок квантования коэффициентов при практической реализации, а также соответствие характеристик полученных фазовых фильтров теоретическим расчетам было подтверждено экспериментально. В отличие от решений, полученных другими методами, они обладают высоким быстродействием и малой вносимой в сигнал задержкой.</a:t>
            </a:r>
            <a:endParaRPr sz="1600" b="0" strike="noStrike" spc="-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77492873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26D8746C-242E-0C62-ECBB-9530D9D22C6D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Rectangle 2" hidden="0"/>
          <p:cNvSpPr/>
          <p:nvPr isPhoto="0" userDrawn="0"/>
        </p:nvSpPr>
        <p:spPr bwMode="auto">
          <a:xfrm>
            <a:off x="0" y="0"/>
            <a:ext cx="9143280" cy="6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Практическая значимость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312" name="Прямая соединительная линия 8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Shape 211973" hidden="0"/>
          <p:cNvSpPr/>
          <p:nvPr isPhoto="0" userDrawn="0"/>
        </p:nvSpPr>
        <p:spPr bwMode="auto">
          <a:xfrm flipH="0" flipV="0">
            <a:off x="0" y="636610"/>
            <a:ext cx="9067464" cy="6031755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just">
              <a:lnSpc>
                <a:spcPct val="113999"/>
              </a:lnSpc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предложенный метод синтеза позволяет получить решения с заданной конечной разрядностью коэффициентов, что позволяет избежать дополнительных операций округления или усечения при практической реализации фазового фильтра, а это, в свою очередь, приводит к нулевой ошибке квантования при его аппаратной реализации;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13999"/>
              </a:lnSpc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полученные в результате синтеза цифровые фазовые корректоры позволяют успешно компенсировать фазовые искажения как широкополосного видеотракта, так и узкополосного радиоканала;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13999"/>
              </a:lnSpc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разработанные алгоритмы требуют для их практической реализации небольших вычислительных ресурсов, что позволяет использовать их в системах реального времени;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13999"/>
              </a:lnSpc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lang="en-US" sz="1800" b="0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1800" b="0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разработанные универсальная методика и программа расчёта отклика рекурсивного фазового фильтра, позволяет провести предварительную оценку вычислительных затрат при программной реализации фазовых корректоров и компенсаторов частотной дисперсии.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13999"/>
              </a:lnSpc>
              <a:tabLst>
                <a:tab pos="0" algn="l"/>
              </a:tabLst>
              <a:defRPr/>
            </a:pP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13999"/>
              </a:lnSpc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1800" b="1" u="sng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Результаты диссертационного исследования использовались: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13999"/>
              </a:lnSpc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при оптимизации алгоритма для обработки сигналов с фазовой манипуляцией в рамках СЧ ОКР «ЦОС-ННГУ»;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13999"/>
              </a:lnSpc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в учебном процессе и научно-исследовательской работе на кафедре радиотехники радиофизического факультета ННГУ им.Н.И.Лобачевского.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09632502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53FA922D-A16E-39ED-CCD9-70BA7EDFC264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4" name="Rectangle 2" hidden="0"/>
          <p:cNvSpPr/>
          <p:nvPr isPhoto="0" userDrawn="0"/>
        </p:nvSpPr>
        <p:spPr bwMode="auto">
          <a:xfrm>
            <a:off x="214200" y="1008000"/>
            <a:ext cx="8714520" cy="58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 marL="30492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u="sng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 статей в журналах ВАК: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Бугров, В.Н. Синтез целочисленных цифровых КИХ-фильтров с линейной фазой / В.Н.Бугров Н.С.Морозов // Цифровая обработка сигналов. —  2016. — №1. — С.14-19.</a:t>
            </a:r>
            <a:endParaRPr sz="1400" b="0" strike="noStrike" spc="-1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endParaRPr sz="500" b="0" strike="noStrike" spc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Морозов, Н.С. Синтез фазовых корректоров на основе цифровых фазовых цепей / Н.С.Морозов, В.Н. Бугров // Проектирование и технология электронных средств. — 2020. — №4. —  С.15-22.</a:t>
            </a:r>
            <a:endParaRPr sz="1400" b="0" strike="noStrik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endParaRPr sz="500" b="0" strike="noStrike" spc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Фитасов Е.С. Система синхронизации и локального позиционирования на базе беспроводных сетей / Е.С.Фитасов, Д.Н.Ивлев, Н.С.Морозов, Д.В.Савельев // Датчики и системы. — 2017. — № 8-9. — С.20-26.</a:t>
            </a:r>
            <a:endParaRPr sz="1400" b="0" strike="noStrik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endParaRPr sz="500" b="0" strike="noStrike" spc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400" b="0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Бугров, В.Н. Коррекция фазовых искажений в сигнальном тракте гидроакустического датчика / В.Н.Бугров, Е.С.Фитасов, Н.С.Морозов, В.В.Сатаев  // Радиотехнические и телекоммуникационные системы. — 2021. — С.57-66.</a:t>
            </a:r>
            <a:endParaRPr sz="1400" b="0" strike="noStrik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304920" indent="36000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u="sng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lang="en-US" sz="2000" b="1" u="sng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статьи в журналах, входящих в РИНЦ: </a:t>
            </a:r>
            <a:endParaRPr sz="2000" b="0" strike="noStrike" spc="-1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Бугров В.Н. Проектирование цифровых фильтров малой разрядности с целочисленными коэффициентами / В.Н.Бугров, Н.С.Морозов // Современная электроника. — 2018. — №3. — С.56-63 </a:t>
            </a:r>
            <a:endParaRPr sz="1400" b="0" strike="noStrike" spc="-1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endParaRPr sz="500" b="0" strike="noStrik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Бугров В.Н. Поисковые технологии проектирования целочисленных цифровых фильтров / В.Н.Бугров, Н.С.Морозов // Компоненты и технологии. —  2015. — №1. — С.122-128</a:t>
            </a:r>
            <a:endParaRPr lang="ru-RU" sz="1400" b="0" strike="noStrik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endParaRPr sz="500" b="0" strike="noStrike" spc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400" b="0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Бугров В.Н. Фазовая линейность целочисленных КИХ-фильтров / В.Н.Бугров, Н.С.Морозов // Компоненты и технологии. — 2020. — №10. — С.113-120.</a:t>
            </a:r>
            <a:endParaRPr lang="ru-RU" sz="1400" b="0" strike="noStrik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304920" indent="36000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2000" b="1" u="sng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 публикаций тезисов докладов конференций, входящие в РИНЦ</a:t>
            </a:r>
            <a:endParaRPr lang="en-US" sz="2000" b="1" u="sng" strike="noStrik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304920" indent="360000">
              <a:lnSpc>
                <a:spcPct val="100000"/>
              </a:lnSpc>
              <a:tabLst>
                <a:tab pos="0" algn="l"/>
              </a:tabLst>
              <a:defRPr/>
            </a:pPr>
            <a:endParaRPr sz="2000" b="0" strike="noStrike" spc="0">
              <a:latin typeface="Times New Roman"/>
              <a:ea typeface="Times New Roman"/>
              <a:cs typeface="Times New Roman"/>
            </a:endParaRPr>
          </a:p>
          <a:p>
            <a:pPr marL="304920" indent="360000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u="sng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патент</a:t>
            </a:r>
            <a:r>
              <a:rPr lang="ru-RU" sz="2000" b="1" u="sng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000" b="0" strike="noStrik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RU2691528C1 на систему бесконтактной передачи электроэнергии для дверей транспортного средства</a:t>
            </a:r>
            <a:endParaRPr lang="ru-RU" sz="2000" b="0" strike="noStrik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15" name="Rectangle 2" hidden="0"/>
          <p:cNvSpPr/>
          <p:nvPr isPhoto="0" userDrawn="0"/>
        </p:nvSpPr>
        <p:spPr bwMode="auto">
          <a:xfrm>
            <a:off x="428760" y="633240"/>
            <a:ext cx="8286120" cy="3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По результатам работы б</a:t>
            </a:r>
            <a:r>
              <a:rPr lang="ru-RU" sz="2000" b="1" strike="noStrike" spc="-1">
                <a:solidFill>
                  <a:srgbClr val="000000"/>
                </a:solidFill>
                <a:latin typeface="Arial"/>
                <a:ea typeface="Arial"/>
              </a:rPr>
              <a:t>ыли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Arial"/>
                <a:ea typeface="Arial"/>
              </a:rPr>
              <a:t>опубликованы: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316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Rectangle 2" hidden="0"/>
          <p:cNvSpPr/>
          <p:nvPr isPhoto="0" userDrawn="0"/>
        </p:nvSpPr>
        <p:spPr bwMode="auto">
          <a:xfrm>
            <a:off x="0" y="0"/>
            <a:ext cx="9143280" cy="6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Список основных публикаций по теме работы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318" name="Прямая соединительная линия 10" hidden="0"/>
          <p:cNvSpPr/>
          <p:nvPr isPhoto="0" userDrawn="0"/>
        </p:nvSpPr>
        <p:spPr bwMode="auto">
          <a:xfrm flipV="1">
            <a:off x="0" y="609480"/>
            <a:ext cx="9154800" cy="9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7385493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01F00C47-B9AE-3514-3C7D-A790494C32EE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9" name="Rectangle 2" hidden="0"/>
          <p:cNvSpPr/>
          <p:nvPr isPhoto="0" userDrawn="0"/>
        </p:nvSpPr>
        <p:spPr bwMode="auto">
          <a:xfrm>
            <a:off x="-11160" y="765000"/>
            <a:ext cx="9154440" cy="60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 marL="285840" indent="-216000">
              <a:lnSpc>
                <a:spcPct val="150000"/>
              </a:lnSpc>
              <a:buClr>
                <a:srgbClr val="000000"/>
              </a:buClr>
              <a:buFont typeface="Symbol"/>
              <a:buChar char=""/>
              <a:defRPr/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12-я международная конференция «Перспективные технологии в средствах передачи информации» ПТСПИ-2017;</a:t>
            </a:r>
            <a:endParaRPr lang="ru-RU" sz="2000" b="0" strike="noStrike" spc="-1">
              <a:latin typeface="Arial"/>
            </a:endParaRPr>
          </a:p>
          <a:p>
            <a:pPr marL="285840" indent="-216000">
              <a:lnSpc>
                <a:spcPct val="150000"/>
              </a:lnSpc>
              <a:buClr>
                <a:srgbClr val="000000"/>
              </a:buClr>
              <a:buFont typeface="Symbol"/>
              <a:buChar char=""/>
              <a:defRPr/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21-я международная научно-техническая конференция «Информационные системы и технологии» ИСТ-2017;</a:t>
            </a:r>
            <a:endParaRPr lang="ru-RU" sz="2000" b="0" strike="noStrike" spc="-1">
              <a:latin typeface="Arial"/>
            </a:endParaRPr>
          </a:p>
          <a:p>
            <a:pPr marL="285840" indent="-216000">
              <a:lnSpc>
                <a:spcPct val="150000"/>
              </a:lnSpc>
              <a:buClr>
                <a:srgbClr val="000000"/>
              </a:buClr>
              <a:buFont typeface="Symbol"/>
              <a:buChar char=""/>
              <a:defRPr/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III научно-техническая конференция «Радиолокация. Теория и практика», ННИИРТ, 2017г.;</a:t>
            </a:r>
            <a:endParaRPr lang="ru-RU" sz="2000" b="0" strike="noStrike" spc="-1">
              <a:latin typeface="Arial"/>
            </a:endParaRPr>
          </a:p>
          <a:p>
            <a:pPr marL="285840" indent="-216000">
              <a:lnSpc>
                <a:spcPct val="150000"/>
              </a:lnSpc>
              <a:buClr>
                <a:srgbClr val="000000"/>
              </a:buClr>
              <a:buFont typeface="Symbol"/>
              <a:buChar char=""/>
              <a:defRPr/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Двадцать первая научная конференция по радиофизике, ННГУ, 2017г.</a:t>
            </a:r>
            <a:endParaRPr lang="ru-RU" sz="2000" b="0" strike="noStrike" spc="-1">
              <a:latin typeface="Arial"/>
            </a:endParaRPr>
          </a:p>
          <a:p>
            <a:pPr marL="285840" indent="-216000">
              <a:lnSpc>
                <a:spcPct val="150000"/>
              </a:lnSpc>
              <a:buClr>
                <a:srgbClr val="000000"/>
              </a:buClr>
              <a:buFont typeface="Symbol"/>
              <a:buChar char=""/>
              <a:defRPr/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18-я международная конференция «Цифровая обработка сигналов и ее применение» ДСПА-2016;</a:t>
            </a:r>
            <a:endParaRPr lang="ru-RU" sz="2000" b="0" strike="noStrike" spc="-1">
              <a:latin typeface="Arial"/>
            </a:endParaRPr>
          </a:p>
          <a:p>
            <a:pPr marL="285840" indent="-216000">
              <a:lnSpc>
                <a:spcPct val="150000"/>
              </a:lnSpc>
              <a:buClr>
                <a:srgbClr val="000000"/>
              </a:buClr>
              <a:buFont typeface="Symbol"/>
              <a:buChar char=""/>
              <a:defRPr/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20-я международная научно-техническая конференция «Информационные системы и технологии» ИСТ-2016;</a:t>
            </a:r>
            <a:endParaRPr lang="ru-RU" sz="2000" b="0" strike="noStrike" spc="-1">
              <a:latin typeface="Arial"/>
            </a:endParaRPr>
          </a:p>
          <a:p>
            <a:pPr marL="285840" indent="-216000">
              <a:lnSpc>
                <a:spcPct val="150000"/>
              </a:lnSpc>
              <a:buClr>
                <a:srgbClr val="000000"/>
              </a:buClr>
              <a:buFont typeface="Symbol"/>
              <a:buChar char=""/>
              <a:defRPr/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Двадцатая научная конференция по радиофизике, ННГУ, 2016г.;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50000"/>
              </a:lnSpc>
              <a:defRPr/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320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Rectangle 2" hidden="0"/>
          <p:cNvSpPr/>
          <p:nvPr isPhoto="0" userDrawn="0"/>
        </p:nvSpPr>
        <p:spPr bwMode="auto">
          <a:xfrm>
            <a:off x="0" y="0"/>
            <a:ext cx="9143280" cy="6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Доклады на конференциях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322" name="Прямая соединительная линия 10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952515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A82B2FD7-B8DA-23EF-5C42-7B1F7373A20D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3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Rectangle 2" hidden="0"/>
          <p:cNvSpPr/>
          <p:nvPr isPhoto="0" userDrawn="0"/>
        </p:nvSpPr>
        <p:spPr bwMode="auto">
          <a:xfrm>
            <a:off x="0" y="0"/>
            <a:ext cx="9143280" cy="6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Положения, выносимые на защиту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325" name="Прямая соединительная линия 8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Shape 130054" hidden="0"/>
          <p:cNvSpPr/>
          <p:nvPr isPhoto="0" userDrawn="0"/>
        </p:nvSpPr>
        <p:spPr bwMode="auto">
          <a:xfrm>
            <a:off x="146880" y="681120"/>
            <a:ext cx="8959320" cy="61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13999"/>
              </a:lnSpc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Дискретная модель корректоров и компенсаторов дисперсии на основе цифровых фазовых фильтров позволяет устранить ошибки аппроксимации и ошибки квантования параметров за счет табулированного представления требуемых характеристик и получения решения с заданной конечной разрядностью коэффициентов при практической реализации корректоров.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13999"/>
              </a:lnSpc>
              <a:tabLst>
                <a:tab pos="0" algn="l"/>
              </a:tabLst>
              <a:defRPr/>
            </a:pP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13999"/>
              </a:lnSpc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Методика синтеза рекурсивных фазовых корректоров и компенсаторов частотной дисперсии на дискретной сетке квантованных параметров с использованием поисковых методов нелинейного математического программирования 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позволяет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находить технические решения с учётом, во-первых, совокупности требований к частотным характеристикам, а во-вторых, с учетом заданных аппаратных ограничений на разрядность коэффициентов.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13999"/>
              </a:lnSpc>
              <a:tabLst>
                <a:tab pos="0" algn="l"/>
              </a:tabLst>
              <a:defRPr/>
            </a:pP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 algn="just">
              <a:lnSpc>
                <a:spcPct val="113999"/>
              </a:lnSpc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и программа расчёта отклика рекурсивного фазового фильтра, позволяют провести предварительную оценку вычислительных затрат при программной реализации фазовых корректоров и компенсаторов.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13999"/>
              </a:lnSpc>
              <a:tabLst>
                <a:tab pos="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Синтезированные рекурсивные фазовые фильтры устойчивы, их характеристики и быстродействие соответствуют проведенной оценке вычислительных затрат.</a:t>
            </a:r>
            <a:endParaRPr sz="1800" b="0" strike="noStrike" spc="-1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51005592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8BD7D2F3-F1CB-DD85-0550-24CCADFEC8D7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Image 146435" descr="" hidden="0"/>
          <p:cNvPicPr/>
          <p:nvPr isPhoto="0" userDrawn="0"/>
        </p:nvPicPr>
        <p:blipFill>
          <a:blip r:embed="rId2"/>
          <a:srcRect l="0" t="0" r="30442" b="0"/>
          <a:stretch/>
        </p:blipFill>
        <p:spPr bwMode="auto">
          <a:xfrm>
            <a:off x="5791320" y="1402200"/>
            <a:ext cx="2716920" cy="759600"/>
          </a:xfrm>
          <a:prstGeom prst="rect">
            <a:avLst/>
          </a:prstGeom>
          <a:ln w="9524">
            <a:solidFill>
              <a:srgbClr val="FF0066"/>
            </a:solidFill>
            <a:round/>
          </a:ln>
        </p:spPr>
      </p:pic>
      <p:pic>
        <p:nvPicPr>
          <p:cNvPr id="90" name="Image 146439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276120" y="800280"/>
            <a:ext cx="4939200" cy="3490200"/>
          </a:xfrm>
          <a:prstGeom prst="rect">
            <a:avLst/>
          </a:prstGeom>
          <a:ln w="0">
            <a:noFill/>
          </a:ln>
        </p:spPr>
      </p:pic>
      <p:pic>
        <p:nvPicPr>
          <p:cNvPr id="91" name="Image 146441" descr="" hidden="0"/>
          <p:cNvPicPr/>
          <p:nvPr isPhoto="0" userDrawn="0"/>
        </p:nvPicPr>
        <p:blipFill>
          <a:blip r:embed="rId4"/>
          <a:stretch/>
        </p:blipFill>
        <p:spPr bwMode="auto">
          <a:xfrm>
            <a:off x="5367960" y="5104440"/>
            <a:ext cx="3563280" cy="610560"/>
          </a:xfrm>
          <a:prstGeom prst="rect">
            <a:avLst/>
          </a:prstGeom>
          <a:ln w="0">
            <a:noFill/>
          </a:ln>
        </p:spPr>
      </p:pic>
      <p:pic>
        <p:nvPicPr>
          <p:cNvPr id="92" name="Image 146446" descr="" hidden="0"/>
          <p:cNvPicPr/>
          <p:nvPr isPhoto="0" userDrawn="0"/>
        </p:nvPicPr>
        <p:blipFill>
          <a:blip r:embed="rId5"/>
          <a:stretch/>
        </p:blipFill>
        <p:spPr bwMode="auto">
          <a:xfrm>
            <a:off x="95400" y="4381560"/>
            <a:ext cx="5104800" cy="2056680"/>
          </a:xfrm>
          <a:prstGeom prst="rect">
            <a:avLst/>
          </a:prstGeom>
          <a:ln w="0">
            <a:noFill/>
          </a:ln>
        </p:spPr>
      </p:pic>
      <p:sp>
        <p:nvSpPr>
          <p:cNvPr id="93" name="Shape 146447" hidden="0"/>
          <p:cNvSpPr/>
          <p:nvPr isPhoto="0" userDrawn="0"/>
        </p:nvSpPr>
        <p:spPr bwMode="auto">
          <a:xfrm>
            <a:off x="457200" y="4586400"/>
            <a:ext cx="456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94" name="Rectangle 2" hidden="0"/>
          <p:cNvSpPr/>
          <p:nvPr isPhoto="0" userDrawn="0"/>
        </p:nvSpPr>
        <p:spPr bwMode="auto">
          <a:xfrm>
            <a:off x="0" y="0"/>
            <a:ext cx="914328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Частотная дисперсия сигнала в линейных цифровых фильтрах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95" name="Прямая соединительная линия 8" hidden="0"/>
          <p:cNvSpPr/>
          <p:nvPr isPhoto="0" userDrawn="0"/>
        </p:nvSpPr>
        <p:spPr bwMode="auto">
          <a:xfrm>
            <a:off x="0" y="618840"/>
            <a:ext cx="9156600" cy="324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Object 4" descr="" hidden="0"/>
          <p:cNvPicPr/>
          <p:nvPr isPhoto="0" userDrawn="0"/>
        </p:nvPicPr>
        <p:blipFill>
          <a:blip r:embed="rId6"/>
          <a:stretch/>
        </p:blipFill>
        <p:spPr bwMode="auto">
          <a:xfrm>
            <a:off x="1676520" y="4572000"/>
            <a:ext cx="3123360" cy="734400"/>
          </a:xfrm>
          <a:prstGeom prst="rect">
            <a:avLst/>
          </a:prstGeom>
          <a:ln w="0">
            <a:noFill/>
          </a:ln>
        </p:spPr>
      </p:pic>
      <p:sp>
        <p:nvSpPr>
          <p:cNvPr id="1777725511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9491FD50-382B-F377-D3C1-A2C4770542B4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Rectangle 26" hidden="0"/>
          <p:cNvSpPr/>
          <p:nvPr isPhoto="0" userDrawn="0"/>
        </p:nvSpPr>
        <p:spPr bwMode="auto">
          <a:xfrm>
            <a:off x="320760" y="2030040"/>
            <a:ext cx="8208360" cy="46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50000"/>
              </a:lnSpc>
              <a:tabLst>
                <a:tab pos="0" algn="l"/>
              </a:tabLst>
              <a:defRPr/>
            </a:pPr>
            <a:r>
              <a:rPr lang="ru-RU" sz="2200" b="1" u="sng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Задачи диссертационной работы:</a:t>
            </a:r>
            <a:endParaRPr lang="ru-RU" sz="2200" b="0" strike="noStrike" spc="-1">
              <a:latin typeface="Arial"/>
            </a:endParaRPr>
          </a:p>
          <a:p>
            <a:pPr marL="195840" indent="-195480">
              <a:lnSpc>
                <a:spcPct val="150000"/>
              </a:lnSpc>
              <a:buClr>
                <a:srgbClr val="000000"/>
              </a:buClr>
              <a:buFont typeface="Arial"/>
              <a:buChar char="–"/>
              <a:tabLst>
                <a:tab pos="0" algn="l"/>
              </a:tabLst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анализ систематических ошибок аналитического синтеза цифровых фазовых корректоров и компенсаторов частотной дисперсии и разработка дискретных моделей цифровых фазовых БИХ-фильтров с учётом требований к частотной дисперсии сигнала;</a:t>
            </a:r>
            <a:endParaRPr lang="ru-RU" sz="1600" b="0" strike="noStrike" spc="-1">
              <a:latin typeface="Arial"/>
            </a:endParaRPr>
          </a:p>
          <a:p>
            <a:pPr marL="195840" indent="-195480">
              <a:lnSpc>
                <a:spcPct val="150000"/>
              </a:lnSpc>
              <a:buClr>
                <a:srgbClr val="000000"/>
              </a:buClr>
              <a:buFont typeface="Arial"/>
              <a:buChar char="–"/>
              <a:tabLst>
                <a:tab pos="0" algn="l"/>
              </a:tabLst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дискретный синтез корректоров фазовых искажений сигнальных видео- и радиотрактов, реализованных на фазовых БИХ-фильтрах методами нелинейного математического программирования с заданной системой прямых и функциональных ограничений; </a:t>
            </a:r>
            <a:endParaRPr lang="ru-RU" sz="1600" b="0" strike="noStrike" spc="-1">
              <a:latin typeface="Arial"/>
            </a:endParaRPr>
          </a:p>
          <a:p>
            <a:pPr marL="195840" indent="-195480">
              <a:lnSpc>
                <a:spcPct val="150000"/>
              </a:lnSpc>
              <a:buClr>
                <a:srgbClr val="000000"/>
              </a:buClr>
              <a:buFont typeface="Arial"/>
              <a:buChar char="–"/>
              <a:tabLst>
                <a:tab pos="0" algn="l"/>
              </a:tabLst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дискретный синтез компенсаторов линейно возрастающей и линейно падающей частотной дисперсии в высокоскоростных линиях передачи; </a:t>
            </a:r>
            <a:endParaRPr lang="ru-RU" sz="1600" b="0" strike="noStrike" spc="-1">
              <a:latin typeface="Arial"/>
            </a:endParaRPr>
          </a:p>
          <a:p>
            <a:pPr marL="195840" indent="-195480">
              <a:lnSpc>
                <a:spcPct val="150000"/>
              </a:lnSpc>
              <a:buClr>
                <a:srgbClr val="000000"/>
              </a:buClr>
              <a:buFont typeface="Arial"/>
              <a:buChar char="–"/>
              <a:tabLst>
                <a:tab pos="0" algn="l"/>
              </a:tabLst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тестовое модельное и экспериментальное исследование синтезированных квантованных корректоров фазовых искажений широкополосных видео- и узкополосных радиотрактов.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98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 Box 6" hidden="0"/>
          <p:cNvSpPr/>
          <p:nvPr isPhoto="0" userDrawn="0"/>
        </p:nvSpPr>
        <p:spPr bwMode="auto">
          <a:xfrm>
            <a:off x="340560" y="644400"/>
            <a:ext cx="8523360" cy="171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200" b="1" u="sng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Целью работы</a:t>
            </a: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является синтез корректоров и компенсаторов частотной дисперсии широкополосных и узкополосных каналов связи на основе цифровых фазовых фильтров с учётом возможности их реализации на целочисленных цифровых платформах.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100" name="Rectangle 2" hidden="0"/>
          <p:cNvSpPr/>
          <p:nvPr isPhoto="0" userDrawn="0"/>
        </p:nvSpPr>
        <p:spPr bwMode="auto">
          <a:xfrm>
            <a:off x="0" y="0"/>
            <a:ext cx="9143280" cy="62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Цель и задачи исследовательской работы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01" name="Прямая соединительная линия 8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0001817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49C0F709-23A3-CCA3-BC31-C7E67DD74C01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" name="Image 141329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0" y="990720"/>
            <a:ext cx="4342680" cy="2634480"/>
          </a:xfrm>
          <a:prstGeom prst="rect">
            <a:avLst/>
          </a:prstGeom>
          <a:ln w="0">
            <a:noFill/>
          </a:ln>
        </p:spPr>
      </p:pic>
      <p:sp>
        <p:nvSpPr>
          <p:cNvPr id="103" name="Shape 141328" hidden="0"/>
          <p:cNvSpPr/>
          <p:nvPr isPhoto="0" userDrawn="0"/>
        </p:nvSpPr>
        <p:spPr bwMode="auto">
          <a:xfrm>
            <a:off x="3989160" y="838080"/>
            <a:ext cx="5307480" cy="33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 marL="304920" algn="ctr">
              <a:lnSpc>
                <a:spcPct val="90000"/>
              </a:lnSpc>
              <a:tabLst>
                <a:tab pos="0" algn="l"/>
              </a:tabLst>
              <a:defRPr/>
            </a:pPr>
            <a:r>
              <a:rPr lang="ru-RU" sz="2000" b="1" u="sng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Недостатки вещественного описания и классических методов синтеза</a:t>
            </a:r>
            <a:endParaRPr lang="ru-RU" sz="2000" b="0" strike="noStrike" spc="-1">
              <a:latin typeface="Arial"/>
            </a:endParaRPr>
          </a:p>
          <a:p>
            <a:pPr marL="304920">
              <a:lnSpc>
                <a:spcPct val="60000"/>
              </a:lnSpc>
              <a:tabLst>
                <a:tab pos="0" algn="l"/>
              </a:tabLst>
              <a:defRPr/>
            </a:pPr>
            <a:endParaRPr lang="ru-RU" sz="2000" b="0" strike="noStrike" spc="-1">
              <a:latin typeface="Arial"/>
            </a:endParaRPr>
          </a:p>
          <a:p>
            <a:pPr marL="30492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 Невозможен  расчёт  частотной дисперсии при аналитической H(z) </a:t>
            </a:r>
            <a:endParaRPr lang="ru-RU" sz="1800" b="0" strike="noStrike" spc="-1">
              <a:latin typeface="Arial"/>
            </a:endParaRPr>
          </a:p>
          <a:p>
            <a:pPr marL="304920">
              <a:lnSpc>
                <a:spcPct val="50000"/>
              </a:lnSpc>
              <a:tabLst>
                <a:tab pos="0" algn="l"/>
              </a:tabLst>
              <a:defRPr/>
            </a:pPr>
            <a:endParaRPr lang="ru-RU" sz="1800" b="0" strike="noStrike" spc="-1">
              <a:latin typeface="Arial"/>
            </a:endParaRPr>
          </a:p>
          <a:p>
            <a:pPr marL="30492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 Нельзя реализовать ЧХ  произвольной формы  </a:t>
            </a:r>
            <a:endParaRPr lang="ru-RU" sz="1800" b="0" strike="noStrike" spc="-1">
              <a:latin typeface="Arial"/>
            </a:endParaRPr>
          </a:p>
          <a:p>
            <a:pPr marL="304920">
              <a:lnSpc>
                <a:spcPct val="50000"/>
              </a:lnSpc>
              <a:tabLst>
                <a:tab pos="0" algn="l"/>
              </a:tabLst>
              <a:defRPr/>
            </a:pPr>
            <a:endParaRPr lang="ru-RU" sz="1800" b="0" strike="noStrike" spc="-1">
              <a:latin typeface="Arial"/>
            </a:endParaRPr>
          </a:p>
          <a:p>
            <a:pPr marL="30492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3. Неустранимая ошибка квантования коэффициентов при реализации</a:t>
            </a:r>
            <a:endParaRPr lang="ru-RU" sz="1800" b="0" strike="noStrike" spc="-1">
              <a:latin typeface="Arial"/>
            </a:endParaRPr>
          </a:p>
          <a:p>
            <a:pPr marL="304920">
              <a:lnSpc>
                <a:spcPct val="50000"/>
              </a:lnSpc>
              <a:tabLst>
                <a:tab pos="0" algn="l"/>
              </a:tabLst>
              <a:defRPr/>
            </a:pPr>
            <a:endParaRPr lang="ru-RU" sz="1800" b="0" strike="noStrike" spc="-1">
              <a:latin typeface="Arial"/>
            </a:endParaRPr>
          </a:p>
          <a:p>
            <a:pPr marL="30492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4. Высокие вычислительные затраты  в фильтрах с вещественными коэфф.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04" name="Shape 141316" hidden="0"/>
          <p:cNvSpPr/>
          <p:nvPr isPhoto="0" userDrawn="0"/>
        </p:nvSpPr>
        <p:spPr bwMode="auto">
          <a:xfrm>
            <a:off x="4970160" y="4747320"/>
            <a:ext cx="438444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1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sz="2000" b="1" i="1" strike="noStrike" spc="-1" baseline="-25000">
                <a:solidFill>
                  <a:srgbClr val="000000"/>
                </a:solidFill>
                <a:latin typeface="Times New Roman"/>
                <a:ea typeface="Times New Roman"/>
              </a:rPr>
              <a:t>k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ru-RU" sz="2000" b="1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sz="2000" b="1" i="1" strike="noStrike" spc="-1" baseline="-25000">
                <a:solidFill>
                  <a:srgbClr val="000000"/>
                </a:solidFill>
                <a:latin typeface="Times New Roman"/>
                <a:ea typeface="Times New Roman"/>
              </a:rPr>
              <a:t>k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– </a:t>
            </a:r>
            <a:r>
              <a:rPr lang="ru-RU" sz="1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вещественные коэффициенты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05" name="Image 141317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5919840" y="5256360"/>
            <a:ext cx="1710720" cy="767520"/>
          </a:xfrm>
          <a:prstGeom prst="rect">
            <a:avLst/>
          </a:prstGeom>
          <a:ln w="0">
            <a:noFill/>
          </a:ln>
        </p:spPr>
      </p:pic>
      <p:pic>
        <p:nvPicPr>
          <p:cNvPr id="106" name="Image 141318" descr="" hidden="0"/>
          <p:cNvPicPr/>
          <p:nvPr isPhoto="0" userDrawn="0"/>
        </p:nvPicPr>
        <p:blipFill>
          <a:blip r:embed="rId4"/>
          <a:stretch/>
        </p:blipFill>
        <p:spPr bwMode="auto">
          <a:xfrm>
            <a:off x="69480" y="4372560"/>
            <a:ext cx="4899960" cy="1078920"/>
          </a:xfrm>
          <a:prstGeom prst="rect">
            <a:avLst/>
          </a:prstGeom>
          <a:ln w="0">
            <a:noFill/>
          </a:ln>
        </p:spPr>
      </p:pic>
      <p:pic>
        <p:nvPicPr>
          <p:cNvPr id="107" name="Image 141323" descr="" hidden="0"/>
          <p:cNvPicPr/>
          <p:nvPr isPhoto="0" userDrawn="0"/>
        </p:nvPicPr>
        <p:blipFill>
          <a:blip r:embed="rId5"/>
          <a:stretch/>
        </p:blipFill>
        <p:spPr bwMode="auto">
          <a:xfrm>
            <a:off x="-249840" y="5527800"/>
            <a:ext cx="4680720" cy="992879"/>
          </a:xfrm>
          <a:prstGeom prst="rect">
            <a:avLst/>
          </a:prstGeom>
          <a:ln w="0">
            <a:noFill/>
          </a:ln>
        </p:spPr>
      </p:pic>
      <p:sp>
        <p:nvSpPr>
          <p:cNvPr id="108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Rectangle 2" hidden="0"/>
          <p:cNvSpPr/>
          <p:nvPr isPhoto="0" userDrawn="0"/>
        </p:nvSpPr>
        <p:spPr bwMode="auto">
          <a:xfrm>
            <a:off x="0" y="0"/>
            <a:ext cx="9143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7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Цифровые фильтры с вещественными коэффициентами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10" name="Прямая соединительная линия 8" hidden="0"/>
          <p:cNvSpPr/>
          <p:nvPr isPhoto="0" userDrawn="0"/>
        </p:nvSpPr>
        <p:spPr bwMode="auto">
          <a:xfrm flipV="1">
            <a:off x="0" y="730080"/>
            <a:ext cx="9154800" cy="9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7618638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498175D2-5A83-CDFB-E8F8-927FC14CF492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Rectangle 2" hidden="0"/>
          <p:cNvSpPr/>
          <p:nvPr isPhoto="0" userDrawn="0"/>
        </p:nvSpPr>
        <p:spPr bwMode="auto">
          <a:xfrm>
            <a:off x="0" y="0"/>
            <a:ext cx="914328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Фазовые и  дисперсионные искажения БИХ-фильтров, синтезированных по аналоговому прототипу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13" name="Прямая соединительная линия 8" hidden="0"/>
          <p:cNvSpPr/>
          <p:nvPr isPhoto="0" userDrawn="0"/>
        </p:nvSpPr>
        <p:spPr bwMode="auto">
          <a:xfrm>
            <a:off x="0" y="771480"/>
            <a:ext cx="9156600" cy="288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Rectangle 14" hidden="0"/>
          <p:cNvSpPr/>
          <p:nvPr isPhoto="0" userDrawn="0"/>
        </p:nvSpPr>
        <p:spPr bwMode="auto">
          <a:xfrm>
            <a:off x="3331080" y="6445080"/>
            <a:ext cx="2248920" cy="336240"/>
          </a:xfrm>
          <a:prstGeom prst="rect">
            <a:avLst/>
          </a:prstGeom>
          <a:solidFill>
            <a:srgbClr val="CCEE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 anchor="ctr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600" b="1" strike="noStrike" spc="-1">
                <a:solidFill>
                  <a:srgbClr val="FF0000"/>
                </a:solidFill>
                <a:latin typeface="Arial"/>
                <a:ea typeface="Microsoft YaHei"/>
              </a:rPr>
              <a:t>Dmax = 5</a:t>
            </a:r>
            <a:r>
              <a:rPr lang="ru-RU" sz="1600" b="1" strike="noStrike" spc="-1">
                <a:solidFill>
                  <a:srgbClr val="FF0000"/>
                </a:solidFill>
                <a:latin typeface="Arial"/>
                <a:ea typeface="Microsoft YaHei"/>
              </a:rPr>
              <a:t>,9</a:t>
            </a:r>
            <a:r>
              <a:rPr lang="en-US" sz="1600" b="1" strike="noStrike" spc="-1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ru-RU" sz="1600" b="1" strike="noStrike" spc="-1">
                <a:solidFill>
                  <a:srgbClr val="FF0000"/>
                </a:solidFill>
                <a:latin typeface="Arial"/>
                <a:ea typeface="Microsoft YaHei"/>
              </a:rPr>
              <a:t>мк</a:t>
            </a:r>
            <a:r>
              <a:rPr lang="en-US" sz="1600" b="1" strike="noStrike" spc="-1">
                <a:solidFill>
                  <a:srgbClr val="FF0000"/>
                </a:solidFill>
                <a:latin typeface="Arial"/>
                <a:ea typeface="Microsoft YaHei"/>
              </a:rPr>
              <a:t>с/Гц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15" name="Image 148489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27360" y="838080"/>
            <a:ext cx="9088920" cy="5998320"/>
          </a:xfrm>
          <a:prstGeom prst="rect">
            <a:avLst/>
          </a:prstGeom>
          <a:ln w="0">
            <a:noFill/>
          </a:ln>
        </p:spPr>
      </p:pic>
      <p:sp>
        <p:nvSpPr>
          <p:cNvPr id="850652302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4B1CCA03-3A58-018F-1905-DA62513CF540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" name="Image 163859" descr="" hidden="0"/>
          <p:cNvPicPr/>
          <p:nvPr isPhoto="0" userDrawn="0"/>
        </p:nvPicPr>
        <p:blipFill>
          <a:blip r:embed="rId2"/>
          <a:srcRect l="0" t="9397" r="0" b="0"/>
          <a:stretch/>
        </p:blipFill>
        <p:spPr bwMode="auto">
          <a:xfrm>
            <a:off x="-68400" y="703080"/>
            <a:ext cx="9167040" cy="6006600"/>
          </a:xfrm>
          <a:prstGeom prst="rect">
            <a:avLst/>
          </a:prstGeom>
          <a:ln w="0">
            <a:noFill/>
          </a:ln>
        </p:spPr>
      </p:pic>
      <p:sp>
        <p:nvSpPr>
          <p:cNvPr id="117" name="Прямая соединительная линия 24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Rectangle 2" hidden="0"/>
          <p:cNvSpPr/>
          <p:nvPr isPhoto="0" userDrawn="0"/>
        </p:nvSpPr>
        <p:spPr bwMode="auto">
          <a:xfrm>
            <a:off x="0" y="0"/>
            <a:ext cx="9143280" cy="6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Целочисленная дискретизация коэффициентов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19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53060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EF4D1661-2F29-FE27-19A5-37365F9E1F98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" name="Shape 198688" hidden="0"/>
          <p:cNvSpPr/>
          <p:nvPr isPhoto="0" userDrawn="0"/>
        </p:nvSpPr>
        <p:spPr bwMode="auto">
          <a:xfrm>
            <a:off x="3088800" y="4647240"/>
            <a:ext cx="629640" cy="3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i="1" strike="noStrike" spc="-1">
                <a:solidFill>
                  <a:srgbClr val="FF0066"/>
                </a:solidFill>
                <a:latin typeface="Bookman Old Style"/>
                <a:ea typeface="DejaVu Sans"/>
              </a:rPr>
              <a:t>АЧХ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21" name="Image 198685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186440" y="4118040"/>
            <a:ext cx="4880520" cy="2693880"/>
          </a:xfrm>
          <a:prstGeom prst="rect">
            <a:avLst/>
          </a:prstGeom>
          <a:ln w="0">
            <a:noFill/>
          </a:ln>
        </p:spPr>
      </p:pic>
      <p:sp>
        <p:nvSpPr>
          <p:cNvPr id="122" name="Прямая соединительная линия 24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Rectangle 2" hidden="0"/>
          <p:cNvSpPr/>
          <p:nvPr isPhoto="0" userDrawn="0"/>
        </p:nvSpPr>
        <p:spPr bwMode="auto">
          <a:xfrm>
            <a:off x="0" y="0"/>
            <a:ext cx="9143280" cy="6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Моделирование рекурсивного фазового корректора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24" name="Object 18" descr="" hidden="0"/>
          <p:cNvPicPr/>
          <p:nvPr isPhoto="0" userDrawn="0"/>
        </p:nvPicPr>
        <p:blipFill>
          <a:blip r:embed="rId3"/>
          <a:srcRect l="9351" t="0" r="0" b="0"/>
          <a:stretch/>
        </p:blipFill>
        <p:spPr bwMode="auto">
          <a:xfrm>
            <a:off x="873720" y="3152160"/>
            <a:ext cx="3799800" cy="916920"/>
          </a:xfrm>
          <a:prstGeom prst="rect">
            <a:avLst/>
          </a:prstGeom>
          <a:ln w="0">
            <a:noFill/>
          </a:ln>
        </p:spPr>
      </p:pic>
      <p:sp>
        <p:nvSpPr>
          <p:cNvPr id="125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Image 198667" descr="" hidden="0"/>
          <p:cNvPicPr/>
          <p:nvPr isPhoto="0" userDrawn="0"/>
        </p:nvPicPr>
        <p:blipFill>
          <a:blip r:embed="rId4"/>
          <a:stretch/>
        </p:blipFill>
        <p:spPr bwMode="auto">
          <a:xfrm>
            <a:off x="57240" y="838080"/>
            <a:ext cx="8016120" cy="1098360"/>
          </a:xfrm>
          <a:prstGeom prst="rect">
            <a:avLst/>
          </a:prstGeom>
          <a:ln w="0">
            <a:noFill/>
          </a:ln>
        </p:spPr>
      </p:pic>
      <p:pic>
        <p:nvPicPr>
          <p:cNvPr id="127" name="Image 198670" descr="" hidden="0"/>
          <p:cNvPicPr/>
          <p:nvPr isPhoto="0" userDrawn="0"/>
        </p:nvPicPr>
        <p:blipFill>
          <a:blip r:embed="rId5"/>
          <a:stretch/>
        </p:blipFill>
        <p:spPr bwMode="auto">
          <a:xfrm>
            <a:off x="1054800" y="2042280"/>
            <a:ext cx="4475880" cy="567720"/>
          </a:xfrm>
          <a:prstGeom prst="rect">
            <a:avLst/>
          </a:prstGeom>
          <a:ln w="0">
            <a:noFill/>
          </a:ln>
        </p:spPr>
      </p:pic>
      <p:pic>
        <p:nvPicPr>
          <p:cNvPr id="128" name="Image 198672" descr="" hidden="0"/>
          <p:cNvPicPr/>
          <p:nvPr isPhoto="0" userDrawn="0"/>
        </p:nvPicPr>
        <p:blipFill>
          <a:blip r:embed="rId6"/>
          <a:stretch/>
        </p:blipFill>
        <p:spPr bwMode="auto">
          <a:xfrm>
            <a:off x="1119600" y="2691720"/>
            <a:ext cx="2093040" cy="515160"/>
          </a:xfrm>
          <a:prstGeom prst="rect">
            <a:avLst/>
          </a:prstGeom>
          <a:ln w="0">
            <a:noFill/>
          </a:ln>
        </p:spPr>
      </p:pic>
      <p:sp>
        <p:nvSpPr>
          <p:cNvPr id="129" name="Text Box 9" hidden="0"/>
          <p:cNvSpPr/>
          <p:nvPr isPhoto="0" userDrawn="0"/>
        </p:nvSpPr>
        <p:spPr bwMode="auto">
          <a:xfrm>
            <a:off x="299160" y="2143080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(1)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30" name="Image 198675" descr="" hidden="0"/>
          <p:cNvPicPr/>
          <p:nvPr isPhoto="0" userDrawn="0"/>
        </p:nvPicPr>
        <p:blipFill>
          <a:blip r:embed="rId7"/>
          <a:stretch/>
        </p:blipFill>
        <p:spPr bwMode="auto">
          <a:xfrm>
            <a:off x="4950720" y="3373560"/>
            <a:ext cx="3351960" cy="474120"/>
          </a:xfrm>
          <a:prstGeom prst="rect">
            <a:avLst/>
          </a:prstGeom>
          <a:ln w="0">
            <a:noFill/>
          </a:ln>
        </p:spPr>
      </p:pic>
      <p:sp>
        <p:nvSpPr>
          <p:cNvPr id="131" name="Shape 198686" hidden="0"/>
          <p:cNvSpPr/>
          <p:nvPr isPhoto="0" userDrawn="0"/>
        </p:nvSpPr>
        <p:spPr bwMode="auto">
          <a:xfrm>
            <a:off x="7785000" y="4310640"/>
            <a:ext cx="659520" cy="3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600" b="1" i="1" strike="noStrike" spc="-1">
                <a:solidFill>
                  <a:srgbClr val="FF0066"/>
                </a:solidFill>
                <a:latin typeface="Bookman Old Style"/>
                <a:ea typeface="DejaVu Sans"/>
              </a:rPr>
              <a:t>ФЧХ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32" name="Image 198687" descr="" hidden="0"/>
          <p:cNvPicPr/>
          <p:nvPr isPhoto="0" userDrawn="0"/>
        </p:nvPicPr>
        <p:blipFill>
          <a:blip r:embed="rId8"/>
          <a:stretch/>
        </p:blipFill>
        <p:spPr bwMode="auto">
          <a:xfrm>
            <a:off x="-198000" y="4003560"/>
            <a:ext cx="4428720" cy="2808360"/>
          </a:xfrm>
          <a:prstGeom prst="rect">
            <a:avLst/>
          </a:prstGeom>
          <a:ln w="0">
            <a:noFill/>
          </a:ln>
        </p:spPr>
      </p:pic>
      <p:sp>
        <p:nvSpPr>
          <p:cNvPr id="133" name="Shape 198689" hidden="0"/>
          <p:cNvSpPr/>
          <p:nvPr isPhoto="0" userDrawn="0"/>
        </p:nvSpPr>
        <p:spPr bwMode="auto">
          <a:xfrm>
            <a:off x="2693519" y="5077080"/>
            <a:ext cx="3945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sp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1200" b="1" strike="noStrike" spc="-1">
                <a:solidFill>
                  <a:srgbClr val="FF0066"/>
                </a:solidFill>
                <a:latin typeface="Arial"/>
                <a:ea typeface="DejaVu Sans"/>
              </a:rPr>
              <a:t>1.0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34" name="Text Box 9" hidden="0"/>
          <p:cNvSpPr/>
          <p:nvPr isPhoto="0" userDrawn="0"/>
        </p:nvSpPr>
        <p:spPr bwMode="auto">
          <a:xfrm>
            <a:off x="299160" y="2766600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(2)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35" name="Text Box 9" hidden="0"/>
          <p:cNvSpPr/>
          <p:nvPr isPhoto="0" userDrawn="0"/>
        </p:nvSpPr>
        <p:spPr bwMode="auto">
          <a:xfrm>
            <a:off x="299160" y="3427920"/>
            <a:ext cx="53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(3)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516266229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E2E7F394-9394-EBE2-9574-DF13060ADBC7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Прямая соединительная линия 24" hidden="0"/>
          <p:cNvSpPr/>
          <p:nvPr isPhoto="0" userDrawn="0"/>
        </p:nvSpPr>
        <p:spPr bwMode="auto">
          <a:xfrm flipV="1">
            <a:off x="0" y="634680"/>
            <a:ext cx="9154800" cy="972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Rectangle 2" hidden="0"/>
          <p:cNvSpPr/>
          <p:nvPr isPhoto="0" userDrawn="0"/>
        </p:nvSpPr>
        <p:spPr bwMode="auto">
          <a:xfrm>
            <a:off x="0" y="0"/>
            <a:ext cx="9143280" cy="6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2000" b="1" strike="noStrike" spc="-1">
                <a:solidFill>
                  <a:srgbClr val="025EA1"/>
                </a:solidFill>
                <a:latin typeface="Arial"/>
                <a:ea typeface="DejaVu Sans"/>
              </a:rPr>
              <a:t>Систематические ошибки аналитического синтеза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44" name="Image 172041" descr="" hidden="0"/>
          <p:cNvPicPr/>
          <p:nvPr isPhoto="0" userDrawn="0"/>
        </p:nvPicPr>
        <p:blipFill>
          <a:blip r:embed="rId2"/>
          <a:srcRect l="0" t="1450" r="0" b="1450"/>
          <a:stretch/>
        </p:blipFill>
        <p:spPr bwMode="auto">
          <a:xfrm>
            <a:off x="476280" y="649440"/>
            <a:ext cx="8209800" cy="6147720"/>
          </a:xfrm>
          <a:prstGeom prst="rect">
            <a:avLst/>
          </a:prstGeom>
          <a:ln w="0">
            <a:noFill/>
          </a:ln>
        </p:spPr>
      </p:pic>
      <p:sp>
        <p:nvSpPr>
          <p:cNvPr id="145" name="Rectangle 8" hidden="0"/>
          <p:cNvSpPr/>
          <p:nvPr isPhoto="0" userDrawn="0"/>
        </p:nvSpPr>
        <p:spPr bwMode="auto">
          <a:xfrm>
            <a:off x="7162920" y="6477120"/>
            <a:ext cx="190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6865246" name="Rectangle 8" hidden="0"/>
          <p:cNvSpPr/>
          <p:nvPr isPhoto="0" userDrawn="0"/>
        </p:nvSpPr>
        <p:spPr bwMode="auto">
          <a:xfrm>
            <a:off x="7091704" y="6182589"/>
            <a:ext cx="1904400" cy="3041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defRPr/>
            </a:pPr>
            <a:fld id="{FB2905CA-0CDC-17A0-3B4D-AE37B945CB1B}" type="slidenum">
              <a:rPr sz="4200"/>
              <a:t/>
            </a:fld>
            <a:endParaRPr sz="4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ONLYOFFICE/7.1.0.215</Application>
  <DocSecurity>0</DocSecurity>
  <PresentationFormat/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Морозов</dc:title>
  <dc:subject/>
  <dc:creator/>
  <cp:keywords/>
  <dc:description/>
  <dc:identifier/>
  <dc:language>ru-RU</dc:language>
  <cp:lastModifiedBy/>
  <cp:revision>14</cp:revision>
  <dcterms:modified xsi:type="dcterms:W3CDTF">2022-06-16T05:49:35Z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28</vt:i4>
  </property>
  <property fmtid="{D5CDD505-2E9C-101B-9397-08002B2CF9AE}" pid="4" name="PresentationFormat">
    <vt:lpwstr>On-screen Show (4:3)</vt:lpwstr>
  </property>
  <property fmtid="{D5CDD505-2E9C-101B-9397-08002B2CF9AE}" pid="5" name="Slides">
    <vt:i4>28</vt:i4>
  </property>
</Properties>
</file>