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21.xml" ContentType="application/vnd.openxmlformats-officedocument.presentationml.slide+xml"/>
  <Override PartName="/ppt/viewProps.xml" ContentType="application/vnd.openxmlformats-officedocument.presentationml.viewProps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9144000" cy="6858000"/>
  <p:defaultTextStyle>
    <a:lvl1pPr marL="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1pPr>
    <a:lvl2pPr marL="4572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2pPr>
    <a:lvl3pPr marL="9144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3pPr>
    <a:lvl4pPr marL="13716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4pPr>
    <a:lvl5pPr marL="18288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5pPr>
    <a:lvl6pPr>
      <a:defRPr lang="ru-RU" sz="1800"/>
    </a:lvl6pPr>
    <a:lvl7pPr>
      <a:defRPr lang="ru-RU" sz="1800"/>
    </a:lvl7pPr>
    <a:lvl8pPr>
      <a:defRPr lang="ru-RU" sz="1800"/>
    </a:lvl8pPr>
    <a:lvl9pPr>
      <a:defRPr lang="ru-RU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6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Shape 1027" hidden="0"/>
          <p:cNvSpPr>
            <a:spLocks noChangeShapeType="1" noGrp="1"/>
          </p:cNvSpPr>
          <p:nvPr isPhoto="0" userDrawn="0">
            <p:ph idx="1" hasCustomPrompt="0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r>
              <a:rPr lang="ru-RU"/>
              <a:t>Образец текста</a:t>
            </a:r>
            <a:endParaRPr/>
          </a:p>
          <a:p>
            <a:pPr marL="742950" lvl="1" indent="-1028700">
              <a:spcBef>
                <a:spcPts val="0"/>
              </a:spcBef>
              <a:buFontTx/>
              <a:buChar char="–"/>
              <a:defRPr/>
            </a:pPr>
            <a:r>
              <a:rPr lang="ru-RU"/>
              <a:t>Второй уровень</a:t>
            </a:r>
            <a:endParaRPr/>
          </a:p>
          <a:p>
            <a:pPr marL="1143000" lvl="2" indent="-1371600">
              <a:spcBef>
                <a:spcPts val="0"/>
              </a:spcBef>
              <a:buFontTx/>
              <a:buChar char="•"/>
              <a:defRPr/>
            </a:pPr>
            <a:r>
              <a:rPr lang="ru-RU"/>
              <a:t>Третий уровень</a:t>
            </a:r>
            <a:endParaRPr/>
          </a:p>
          <a:p>
            <a:pPr marL="1600200" lvl="3" indent="-1828800">
              <a:spcBef>
                <a:spcPts val="0"/>
              </a:spcBef>
              <a:buFontTx/>
              <a:buChar char="–"/>
              <a:defRPr/>
            </a:pPr>
            <a:r>
              <a:rPr lang="ru-RU"/>
              <a:t>Четвертый уровень</a:t>
            </a:r>
            <a:endParaRPr/>
          </a:p>
          <a:p>
            <a:pPr marL="2057400" lvl="4" indent="-2286000">
              <a:spcBef>
                <a:spcPts val="0"/>
              </a:spcBef>
              <a:buFontTx/>
              <a:buChar char="»"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Shape 1028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029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Shape 1030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1400">
                <a:latin typeface="Arial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10" hidden="0"/>
          <p:cNvSpPr>
            <a:spLocks noChangeShapeType="1" noGrp="1"/>
          </p:cNvSpPr>
          <p:nvPr isPhoto="0" userDrawn="0">
            <p:ph type="ctrTitle" hasCustomPrompt="0"/>
          </p:nvPr>
        </p:nvSpPr>
        <p:spPr bwMode="auto"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Shape 1011" hidden="0"/>
          <p:cNvSpPr>
            <a:spLocks noChangeShapeType="1" noGrp="1"/>
          </p:cNvSpPr>
          <p:nvPr isPhoto="0" userDrawn="0">
            <p:ph type="subTitle" hasCustomPrompt="0"/>
          </p:nvPr>
        </p:nvSpPr>
        <p:spPr bwMode="auto"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Rectangle 3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r>
              <a:rPr lang="ru-RU"/>
              <a:t>Образец текста</a:t>
            </a:r>
            <a:endParaRPr/>
          </a:p>
          <a:p>
            <a:pPr marL="742950" lvl="1" indent="-1028700">
              <a:spcBef>
                <a:spcPts val="0"/>
              </a:spcBef>
              <a:buFontTx/>
              <a:buChar char="–"/>
              <a:defRPr/>
            </a:pPr>
            <a:r>
              <a:rPr lang="ru-RU"/>
              <a:t>Второй уровень</a:t>
            </a:r>
            <a:endParaRPr/>
          </a:p>
          <a:p>
            <a:pPr marL="1143000" lvl="2" indent="-1371600">
              <a:spcBef>
                <a:spcPts val="0"/>
              </a:spcBef>
              <a:buFontTx/>
              <a:buChar char="•"/>
              <a:defRPr/>
            </a:pPr>
            <a:r>
              <a:rPr lang="ru-RU"/>
              <a:t>Третий уровень</a:t>
            </a:r>
            <a:endParaRPr/>
          </a:p>
          <a:p>
            <a:pPr marL="1600200" lvl="3" indent="-1828800">
              <a:spcBef>
                <a:spcPts val="0"/>
              </a:spcBef>
              <a:buFontTx/>
              <a:buChar char="–"/>
              <a:defRPr/>
            </a:pPr>
            <a:r>
              <a:rPr lang="ru-RU"/>
              <a:t>Четвертый уровень</a:t>
            </a:r>
            <a:endParaRPr/>
          </a:p>
          <a:p>
            <a:pPr marL="2057400" lvl="4" indent="-2286000">
              <a:spcBef>
                <a:spcPts val="0"/>
              </a:spcBef>
              <a:buFontTx/>
              <a:buChar char="»"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Rectangle 4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5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Rectangle 6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1400">
                <a:latin typeface="Arial"/>
              </a:rPr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txStyles>
    <p:titleStyle>
      <a:lvl1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1pPr>
      <a:lvl2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2pPr>
      <a:lvl3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3pPr>
      <a:lvl4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4pPr>
      <a:lvl5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titleStyle>
    <p:bodyStyle>
      <a:lvl1pPr marL="342900" indent="-342900" algn="l" defTabSz="914400">
        <a:lnSpc>
          <a:spcPct val="100000"/>
        </a:lnSpc>
        <a:spcBef>
          <a:spcPts val="0"/>
        </a:spcBef>
        <a:buChar char="•"/>
        <a:defRPr lang="ru-RU" sz="3200" b="1">
          <a:solidFill>
            <a:schemeClr val="dk1"/>
          </a:solidFill>
          <a:latin typeface="Arial"/>
        </a:defRPr>
      </a:lvl1pPr>
      <a:lvl2pPr marL="742950" indent="-285750" algn="l" defTabSz="914400">
        <a:lnSpc>
          <a:spcPct val="100000"/>
        </a:lnSpc>
        <a:spcBef>
          <a:spcPts val="0"/>
        </a:spcBef>
        <a:buChar char="–"/>
        <a:defRPr lang="ru-RU" sz="2800" b="1">
          <a:solidFill>
            <a:schemeClr val="dk1"/>
          </a:solidFill>
          <a:latin typeface="Arial"/>
        </a:defRPr>
      </a:lvl2pPr>
      <a:lvl3pPr marL="1143000" indent="-228600" algn="l" defTabSz="914400">
        <a:lnSpc>
          <a:spcPct val="100000"/>
        </a:lnSpc>
        <a:spcBef>
          <a:spcPts val="0"/>
        </a:spcBef>
        <a:buChar char="•"/>
        <a:defRPr lang="ru-RU" sz="2400" b="1">
          <a:solidFill>
            <a:schemeClr val="dk1"/>
          </a:solidFill>
          <a:latin typeface="Arial"/>
        </a:defRPr>
      </a:lvl3pPr>
      <a:lvl4pPr marL="1600200" indent="-228600" algn="l" defTabSz="914400">
        <a:lnSpc>
          <a:spcPct val="100000"/>
        </a:lnSpc>
        <a:spcBef>
          <a:spcPts val="0"/>
        </a:spcBef>
        <a:buChar char="–"/>
        <a:defRPr lang="ru-RU" sz="2000" b="1">
          <a:solidFill>
            <a:schemeClr val="dk1"/>
          </a:solidFill>
          <a:latin typeface="Arial"/>
        </a:defRPr>
      </a:lvl4pPr>
      <a:lvl5pPr marL="2057400" indent="-228600" algn="l" defTabSz="914400">
        <a:lnSpc>
          <a:spcPct val="100000"/>
        </a:lnSpc>
        <a:spcBef>
          <a:spcPts val="0"/>
        </a:spcBef>
        <a:buChar char="»"/>
        <a:defRPr lang="ru-RU" sz="2000" b="1">
          <a:solidFill>
            <a:schemeClr val="dk1"/>
          </a:solidFill>
          <a:latin typeface="Arial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bodyStyle>
    <p:otherStyle>
      <a:lvl1pPr marL="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1pPr>
      <a:lvl2pPr marL="4572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2pPr>
      <a:lvl3pPr marL="9144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3pPr>
      <a:lvl4pPr marL="13716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4pPr>
      <a:lvl5pPr marL="18288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7" Type="http://schemas.openxmlformats.org/officeDocument/2006/relationships/image" Target="../media/image2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image" Target="../media/image34.wmf"/><Relationship Id="rId9" Type="http://schemas.openxmlformats.org/officeDocument/2006/relationships/image" Target="../media/image35.wmf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13.png"/><Relationship Id="rId8" Type="http://schemas.openxmlformats.org/officeDocument/2006/relationships/image" Target="../media/image35.wmf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wmf"/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5" Type="http://schemas.openxmlformats.org/officeDocument/2006/relationships/image" Target="../media/image51.wmf"/><Relationship Id="rId6" Type="http://schemas.openxmlformats.org/officeDocument/2006/relationships/image" Target="../media/image35.wmf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5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66.wmf"/><Relationship Id="rId6" Type="http://schemas.openxmlformats.org/officeDocument/2006/relationships/image" Target="../media/image67.wmf"/><Relationship Id="rId7" Type="http://schemas.openxmlformats.org/officeDocument/2006/relationships/image" Target="../media/image68.wmf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9.png"/><Relationship Id="rId3" Type="http://schemas.openxmlformats.org/officeDocument/2006/relationships/image" Target="../media/image67.wmf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wmf"/><Relationship Id="rId8" Type="http://schemas.openxmlformats.org/officeDocument/2006/relationships/image" Target="../media/image7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image" Target="../media/image6.wmf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201730" hidden="0"/>
          <p:cNvSpPr txBox="1">
            <a:spLocks noChangeShapeType="1" noGrp="1"/>
          </p:cNvSpPr>
          <p:nvPr isPhoto="0" userDrawn="0"/>
        </p:nvSpPr>
        <p:spPr bwMode="auto">
          <a:xfrm>
            <a:off x="0" y="0"/>
            <a:ext cx="9144000" cy="931862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sz="2400">
                <a:solidFill>
                  <a:schemeClr val="lt1"/>
                </a:solidFill>
                <a:latin typeface="Arial"/>
              </a:rPr>
              <a:t>Лаборатория </a:t>
            </a:r>
            <a:endParaRPr/>
          </a:p>
          <a:p>
            <a:pPr lvl="0" algn="ctr">
              <a:lnSpc>
                <a:spcPct val="30000"/>
              </a:lnSpc>
              <a:spcBef>
                <a:spcPts val="0"/>
              </a:spcBef>
              <a:defRPr/>
            </a:pPr>
            <a:r>
              <a:rPr sz="2400">
                <a:solidFill>
                  <a:schemeClr val="lt1"/>
                </a:solidFill>
                <a:latin typeface="Arial"/>
              </a:rPr>
              <a:t>цифровой  радиоэлектроники</a:t>
            </a:r>
            <a:endParaRPr/>
          </a:p>
          <a:p>
            <a:pPr lvl="0" algn="ctr">
              <a:spcBef>
                <a:spcPts val="0"/>
              </a:spcBef>
              <a:defRPr/>
            </a:pPr>
            <a:endParaRPr/>
          </a:p>
        </p:txBody>
      </p:sp>
      <p:grpSp>
        <p:nvGrpSpPr>
          <p:cNvPr id="5" name="Group 201741" hidden="0"/>
          <p:cNvGrpSpPr/>
          <p:nvPr isPhoto="0" userDrawn="0"/>
        </p:nvGrpSpPr>
        <p:grpSpPr bwMode="auto">
          <a:xfrm>
            <a:off x="1600200" y="4800600"/>
            <a:ext cx="7239000" cy="1309687"/>
            <a:chOff x="1008" y="3024"/>
            <a:chExt cx="4560" cy="824"/>
          </a:xfrm>
        </p:grpSpPr>
        <p:sp>
          <p:nvSpPr>
            <p:cNvPr id="6" name="Shape 201732" hidden="0"/>
            <p:cNvSpPr>
              <a:spLocks noChangeShapeType="1"/>
            </p:cNvSpPr>
            <p:nvPr isPhoto="0" userDrawn="0"/>
          </p:nvSpPr>
          <p:spPr bwMode="auto">
            <a:xfrm>
              <a:off x="1008" y="3024"/>
              <a:ext cx="1821" cy="576"/>
            </a:xfrm>
            <a:prstGeom prst="rect">
              <a:avLst/>
            </a:prstGeom>
            <a:noFill/>
          </p:spPr>
          <p:txBody>
            <a:bodyPr lIns="91440" tIns="45720" rIns="91440" bIns="45720"/>
            <a:lstStyle>
              <a:lvl1pPr marL="342900" indent="-3429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800">
                  <a:solidFill>
                    <a:schemeClr val="dk1"/>
                  </a:solidFill>
                  <a:latin typeface="Arial"/>
                </a:defRPr>
              </a:lvl1pPr>
              <a:lvl2pPr marL="742950" indent="-28575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2400">
                  <a:solidFill>
                    <a:schemeClr val="dk1"/>
                  </a:solidFill>
                  <a:latin typeface="Arial"/>
                </a:defRPr>
              </a:lvl2pPr>
              <a:lvl3pPr marL="1143000" indent="-2286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000">
                  <a:solidFill>
                    <a:schemeClr val="dk1"/>
                  </a:solidFill>
                  <a:latin typeface="Arial"/>
                </a:defRPr>
              </a:lvl3pPr>
              <a:lvl4pPr marL="1600200" indent="-22860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1800">
                  <a:solidFill>
                    <a:schemeClr val="dk1"/>
                  </a:solidFill>
                  <a:latin typeface="Arial"/>
                </a:defRPr>
              </a:lvl4pPr>
              <a:lvl5pPr marL="2057400" indent="-228600" algn="l" defTabSz="914400">
                <a:lnSpc>
                  <a:spcPct val="100000"/>
                </a:lnSpc>
                <a:spcBef>
                  <a:spcPts val="0"/>
                </a:spcBef>
                <a:buChar char="»"/>
                <a:defRPr sz="1800">
                  <a:solidFill>
                    <a:schemeClr val="dk1"/>
                  </a:solidFill>
                  <a:latin typeface="Arial"/>
                </a:defRPr>
              </a:lvl5pPr>
            </a:lstStyle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Соискатель:</a:t>
              </a:r>
              <a:endParaRPr lang="en-US" sz="1800"/>
            </a:p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Научный </a:t>
              </a:r>
              <a:r>
                <a:rPr sz="1800"/>
                <a:t>руководитель</a:t>
              </a:r>
              <a:r>
                <a:rPr sz="1800"/>
                <a:t> :</a:t>
              </a:r>
              <a:endParaRPr/>
            </a:p>
          </p:txBody>
        </p:sp>
        <p:sp>
          <p:nvSpPr>
            <p:cNvPr id="7" name="Shape 201733" hidden="0"/>
            <p:cNvSpPr>
              <a:spLocks noChangeShapeType="1"/>
            </p:cNvSpPr>
            <p:nvPr isPhoto="0" userDrawn="0"/>
          </p:nvSpPr>
          <p:spPr bwMode="auto">
            <a:xfrm>
              <a:off x="2829" y="3024"/>
              <a:ext cx="2739" cy="576"/>
            </a:xfrm>
            <a:prstGeom prst="rect">
              <a:avLst/>
            </a:prstGeom>
            <a:noFill/>
          </p:spPr>
          <p:txBody>
            <a:bodyPr lIns="91440" tIns="45720" rIns="91440" bIns="45720"/>
            <a:lstStyle>
              <a:lvl1pPr marL="342900" indent="-3429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800">
                  <a:solidFill>
                    <a:schemeClr val="dk1"/>
                  </a:solidFill>
                  <a:latin typeface="Arial"/>
                </a:defRPr>
              </a:lvl1pPr>
              <a:lvl2pPr marL="742950" indent="-28575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2400">
                  <a:solidFill>
                    <a:schemeClr val="dk1"/>
                  </a:solidFill>
                  <a:latin typeface="Arial"/>
                </a:defRPr>
              </a:lvl2pPr>
              <a:lvl3pPr marL="1143000" indent="-2286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000">
                  <a:solidFill>
                    <a:schemeClr val="dk1"/>
                  </a:solidFill>
                  <a:latin typeface="Arial"/>
                </a:defRPr>
              </a:lvl3pPr>
              <a:lvl4pPr marL="1600200" indent="-22860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1800">
                  <a:solidFill>
                    <a:schemeClr val="dk1"/>
                  </a:solidFill>
                  <a:latin typeface="Arial"/>
                </a:defRPr>
              </a:lvl4pPr>
              <a:lvl5pPr marL="2057400" indent="-228600" algn="l" defTabSz="914400">
                <a:lnSpc>
                  <a:spcPct val="100000"/>
                </a:lnSpc>
                <a:spcBef>
                  <a:spcPts val="0"/>
                </a:spcBef>
                <a:buChar char="»"/>
                <a:defRPr sz="1800">
                  <a:solidFill>
                    <a:schemeClr val="dk1"/>
                  </a:solidFill>
                  <a:latin typeface="Arial"/>
                </a:defRPr>
              </a:lvl5pPr>
            </a:lstStyle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Морозов Никита Сергеевич</a:t>
              </a:r>
              <a:endParaRPr lang="en-US" sz="1800"/>
            </a:p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доцент,</a:t>
              </a:r>
              <a:r>
                <a:rPr sz="1800"/>
                <a:t> </a:t>
              </a:r>
              <a:r>
                <a:rPr sz="1800"/>
                <a:t>к</a:t>
              </a:r>
              <a:r>
                <a:rPr sz="1800"/>
                <a:t>.т.н. </a:t>
              </a:r>
              <a:r>
                <a:rPr sz="1800"/>
                <a:t>Бугров</a:t>
              </a:r>
              <a:r>
                <a:rPr sz="1800"/>
                <a:t> </a:t>
              </a:r>
              <a:r>
                <a:rPr sz="1800"/>
                <a:t>В</a:t>
              </a:r>
              <a:r>
                <a:rPr sz="1800"/>
                <a:t>.</a:t>
              </a:r>
              <a:r>
                <a:rPr sz="1800"/>
                <a:t>Н</a:t>
              </a:r>
              <a:r>
                <a:rPr sz="1800"/>
                <a:t>.</a:t>
              </a:r>
              <a:r>
                <a:rPr sz="1800"/>
                <a:t> </a:t>
              </a:r>
              <a:endParaRPr/>
            </a:p>
          </p:txBody>
        </p:sp>
        <p:sp>
          <p:nvSpPr>
            <p:cNvPr id="8" name="Shape 201736" hidden="0"/>
            <p:cNvSpPr>
              <a:spLocks noChangeShapeType="1"/>
            </p:cNvSpPr>
            <p:nvPr isPhoto="0" userDrawn="0"/>
          </p:nvSpPr>
          <p:spPr bwMode="auto">
            <a:xfrm>
              <a:off x="1008" y="3600"/>
              <a:ext cx="1821" cy="249"/>
            </a:xfrm>
            <a:prstGeom prst="rect">
              <a:avLst/>
            </a:prstGeom>
            <a:noFill/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9" name="Shape 201737" hidden="0"/>
            <p:cNvSpPr>
              <a:spLocks noChangeShapeType="1"/>
            </p:cNvSpPr>
            <p:nvPr isPhoto="0" userDrawn="0"/>
          </p:nvSpPr>
          <p:spPr bwMode="auto">
            <a:xfrm>
              <a:off x="2829" y="3600"/>
              <a:ext cx="2739" cy="249"/>
            </a:xfrm>
            <a:prstGeom prst="rect">
              <a:avLst/>
            </a:prstGeom>
            <a:noFill/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0" name="Text Box 39" hidden="0"/>
          <p:cNvSpPr txBox="1">
            <a:spLocks noChangeShapeType="1" noGrp="1"/>
          </p:cNvSpPr>
          <p:nvPr isPhoto="0" userDrawn="0"/>
        </p:nvSpPr>
        <p:spPr bwMode="auto">
          <a:xfrm>
            <a:off x="1243012" y="3854450"/>
            <a:ext cx="7056437" cy="6413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sz="1800" b="1">
                <a:solidFill>
                  <a:srgbClr val="000000"/>
                </a:solidFill>
                <a:latin typeface="Times New Roman"/>
              </a:rPr>
              <a:t>Диссертация на соискание ученой степен</a:t>
            </a:r>
            <a:br>
              <a:rPr sz="1800" b="1">
                <a:solidFill>
                  <a:srgbClr val="000000"/>
                </a:solidFill>
                <a:latin typeface="Times New Roman"/>
              </a:rPr>
            </a:br>
            <a:r>
              <a:rPr sz="1800" b="1">
                <a:solidFill>
                  <a:srgbClr val="000000"/>
                </a:solidFill>
                <a:latin typeface="Times New Roman"/>
              </a:rPr>
              <a:t>кандидата технических наук</a:t>
            </a:r>
            <a:endParaRPr/>
          </a:p>
        </p:txBody>
      </p:sp>
      <p:sp>
        <p:nvSpPr>
          <p:cNvPr id="11" name="Rectangle 14" hidden="0"/>
          <p:cNvSpPr>
            <a:spLocks noChangeShapeType="1" noGrp="1"/>
          </p:cNvSpPr>
          <p:nvPr isPhoto="0" userDrawn="0"/>
        </p:nvSpPr>
        <p:spPr bwMode="auto">
          <a:xfrm>
            <a:off x="990600" y="3124200"/>
            <a:ext cx="7696200" cy="50482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lnSpc>
                <a:spcPct val="150000"/>
              </a:lnSpc>
              <a:buNone/>
              <a:defRPr/>
            </a:pPr>
            <a:r>
              <a:rPr lang="ru-RU" sz="1800" b="1" u="sng">
                <a:solidFill>
                  <a:srgbClr val="000000"/>
                </a:solidFill>
                <a:latin typeface="Times New Roman"/>
              </a:rPr>
              <a:t>05.12.04</a:t>
            </a:r>
            <a:r>
              <a:rPr lang="ru-RU" sz="1800" b="1">
                <a:solidFill>
                  <a:srgbClr val="000000"/>
                </a:solidFill>
                <a:latin typeface="Times New Roman"/>
              </a:rPr>
              <a:t> – Радиотехника, в том числе системы и устройства телевидения</a:t>
            </a:r>
            <a:endParaRPr/>
          </a:p>
        </p:txBody>
      </p:sp>
      <p:sp>
        <p:nvSpPr>
          <p:cNvPr id="12" name="Shape 201740" hidden="0"/>
          <p:cNvSpPr>
            <a:spLocks noChangeShapeType="1" noGrp="1"/>
          </p:cNvSpPr>
          <p:nvPr isPhoto="0" userDrawn="0"/>
        </p:nvSpPr>
        <p:spPr bwMode="auto">
          <a:xfrm>
            <a:off x="1042987" y="1282700"/>
            <a:ext cx="7389812" cy="1828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lvl="0" algn="ctr">
              <a:defRPr/>
            </a:pPr>
            <a:r>
              <a:rPr sz="2600">
                <a:latin typeface="Arial"/>
              </a:rPr>
              <a:t>Цифровая коррекция фазовых и дисперсионных искажений</a:t>
            </a:r>
            <a:endParaRPr/>
          </a:p>
          <a:p>
            <a:pPr lvl="0" algn="ctr">
              <a:defRPr/>
            </a:pPr>
            <a:r>
              <a:rPr sz="2600">
                <a:latin typeface="Arial"/>
              </a:rPr>
              <a:t> в сигнальных и измерительных трактах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Систематические</a:t>
            </a:r>
            <a:r>
              <a:rPr lang="ru-RU" sz="2000" b="1">
                <a:solidFill>
                  <a:srgbClr val="025EA1"/>
                </a:solidFill>
              </a:rPr>
              <a:t> ошибки аналитического </a:t>
            </a:r>
            <a:r>
              <a:rPr lang="ru-RU" sz="2000" b="1">
                <a:solidFill>
                  <a:srgbClr val="025EA1"/>
                </a:solidFill>
              </a:rPr>
              <a:t>синтеза</a:t>
            </a:r>
            <a:endParaRPr/>
          </a:p>
        </p:txBody>
      </p:sp>
      <p:pic>
        <p:nvPicPr>
          <p:cNvPr id="6" name="Image 172041" hidden="0"/>
          <p:cNvPicPr>
            <a:picLocks noChangeAspect="1" noGrp="1"/>
          </p:cNvPicPr>
          <p:nvPr isPhoto="0" userDrawn="0"/>
        </p:nvPicPr>
        <p:blipFill>
          <a:blip r:embed="rId2"/>
          <a:srcRect l="0" t="1449" r="0" b="1447"/>
          <a:stretch/>
        </p:blipFill>
        <p:spPr bwMode="auto">
          <a:xfrm>
            <a:off x="476250" y="649287"/>
            <a:ext cx="8210550" cy="6148387"/>
          </a:xfrm>
          <a:prstGeom prst="rect">
            <a:avLst/>
          </a:prstGeom>
          <a:noFill/>
        </p:spPr>
      </p:pic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Text Box 2" hidden="0"/>
          <p:cNvSpPr txBox="1">
            <a:spLocks noChangeShapeType="1" noGrp="1"/>
          </p:cNvSpPr>
          <p:nvPr isPhoto="0" userDrawn="0"/>
        </p:nvSpPr>
        <p:spPr bwMode="auto">
          <a:xfrm>
            <a:off x="4438649" y="136604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6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449762" y="218598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(2)</a:t>
            </a:r>
            <a:endParaRPr/>
          </a:p>
        </p:txBody>
      </p:sp>
      <p:sp>
        <p:nvSpPr>
          <p:cNvPr id="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4449762" y="28575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(3)</a:t>
            </a: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66737" y="933450"/>
            <a:ext cx="3565525" cy="1166812"/>
          </a:xfrm>
          <a:prstGeom prst="rect">
            <a:avLst/>
          </a:prstGeom>
          <a:noFill/>
        </p:spPr>
      </p:pic>
      <p:sp>
        <p:nvSpPr>
          <p:cNvPr id="9" name="Rectangle 10" hidden="0"/>
          <p:cNvSpPr>
            <a:spLocks noChangeShapeType="1" noGrp="1"/>
          </p:cNvSpPr>
          <p:nvPr isPhoto="0" userDrawn="0"/>
        </p:nvSpPr>
        <p:spPr bwMode="auto">
          <a:xfrm>
            <a:off x="5257800" y="0"/>
            <a:ext cx="3886200" cy="68580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 lang="en-US" sz="2000"/>
          </a:p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Высокая надёжность</a:t>
            </a: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Малые потери на поиск</a:t>
            </a: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Работоспособность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в 	пространстве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 большой 	размерности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(до </a:t>
            </a:r>
            <a:r>
              <a:rPr lang="ru-RU" sz="2000">
                <a:latin typeface="Bookman Old Style"/>
              </a:rPr>
              <a:t>10</a:t>
            </a:r>
            <a:r>
              <a:rPr lang="ru-RU" sz="2000">
                <a:latin typeface="Bookman Old Style"/>
              </a:rPr>
              <a:t>00 	пер</a:t>
            </a:r>
            <a:r>
              <a:rPr lang="ru-RU" sz="2000">
                <a:latin typeface="Bookman Old Style"/>
              </a:rPr>
              <a:t>еменных</a:t>
            </a:r>
            <a:r>
              <a:rPr lang="ru-RU" sz="2000">
                <a:latin typeface="Bookman Old Style"/>
              </a:rPr>
              <a:t>)</a:t>
            </a:r>
            <a:endParaRPr/>
          </a:p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Отсутствие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 	настраи</a:t>
            </a:r>
            <a:r>
              <a:rPr lang="ru-RU" sz="2000">
                <a:latin typeface="Bookman Old Style"/>
              </a:rPr>
              <a:t>ва</a:t>
            </a:r>
            <a:r>
              <a:rPr lang="ru-RU" sz="2000">
                <a:latin typeface="Bookman Old Style"/>
              </a:rPr>
              <a:t>емых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	параметров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 lang="en-US" sz="8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/>
          </a:p>
        </p:txBody>
      </p:sp>
      <p:sp>
        <p:nvSpPr>
          <p:cNvPr id="10" name="Text Box 13" hidden="0"/>
          <p:cNvSpPr txBox="1">
            <a:spLocks noChangeShapeType="1" noGrp="1"/>
          </p:cNvSpPr>
          <p:nvPr isPhoto="0" userDrawn="0"/>
        </p:nvSpPr>
        <p:spPr bwMode="auto">
          <a:xfrm>
            <a:off x="4438650" y="360203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sp>
        <p:nvSpPr>
          <p:cNvPr id="11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2" name="Объект 4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559425" y="6240462"/>
            <a:ext cx="2921000" cy="533400"/>
          </a:xfrm>
          <a:prstGeom prst="rect">
            <a:avLst/>
          </a:prstGeom>
          <a:noFill/>
        </p:spPr>
      </p:pic>
      <p:pic>
        <p:nvPicPr>
          <p:cNvPr id="13" name="Image 16794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793750" y="2095500"/>
            <a:ext cx="3427412" cy="571500"/>
          </a:xfrm>
          <a:prstGeom prst="rect">
            <a:avLst/>
          </a:prstGeom>
          <a:noFill/>
        </p:spPr>
      </p:pic>
      <p:pic>
        <p:nvPicPr>
          <p:cNvPr id="14" name="Image 167948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166812" y="2787650"/>
            <a:ext cx="3024187" cy="603250"/>
          </a:xfrm>
          <a:prstGeom prst="rect">
            <a:avLst/>
          </a:prstGeom>
          <a:noFill/>
        </p:spPr>
      </p:pic>
      <p:pic>
        <p:nvPicPr>
          <p:cNvPr id="15" name="Image 167949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35012" y="3471862"/>
            <a:ext cx="3608387" cy="563562"/>
          </a:xfrm>
          <a:prstGeom prst="rect">
            <a:avLst/>
          </a:prstGeom>
          <a:noFill/>
        </p:spPr>
      </p:pic>
      <p:sp>
        <p:nvSpPr>
          <p:cNvPr id="1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Метод синтеза технического решения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дискретной сетке кода Грея</a:t>
            </a:r>
            <a:endParaRPr/>
          </a:p>
        </p:txBody>
      </p:sp>
      <p:sp>
        <p:nvSpPr>
          <p:cNvPr id="17" name="Text Box 17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82372" y="4205286"/>
            <a:ext cx="5080249" cy="3273587"/>
          </a:xfrm>
          <a:prstGeom prst="rect">
            <a:avLst/>
          </a:prstGeom>
          <a:solidFill>
            <a:srgbClr val="DFF3FF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noAutofit/>
          </a:bodyPr>
          <a:lstStyle/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>
                <a:latin typeface="Arial"/>
              </a:rPr>
              <a:t>1. Постановка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 задачи </a:t>
            </a:r>
            <a:r>
              <a:rPr lang="ru-RU" sz="1600">
                <a:latin typeface="Arial"/>
              </a:rPr>
              <a:t> синтеза </a:t>
            </a:r>
            <a:r>
              <a:rPr lang="ru-RU" sz="1600">
                <a:latin typeface="Arial"/>
              </a:rPr>
              <a:t>как задачи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нелинейного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мат</a:t>
            </a:r>
            <a:r>
              <a:rPr lang="ru-RU" sz="1600">
                <a:latin typeface="Arial"/>
              </a:rPr>
              <a:t>ематического   </a:t>
            </a:r>
            <a:r>
              <a:rPr lang="ru-RU" sz="1600">
                <a:latin typeface="Arial"/>
              </a:rPr>
              <a:t>прог</a:t>
            </a:r>
            <a:r>
              <a:rPr lang="ru-RU" sz="1600">
                <a:latin typeface="Arial"/>
              </a:rPr>
              <a:t>рам</a:t>
            </a:r>
            <a:r>
              <a:rPr lang="ru-RU" sz="1600">
                <a:latin typeface="Arial"/>
              </a:rPr>
              <a:t>м</a:t>
            </a:r>
            <a:r>
              <a:rPr lang="ru-RU" sz="1600">
                <a:latin typeface="Arial"/>
              </a:rPr>
              <a:t>ирования </a:t>
            </a:r>
            <a:r>
              <a:rPr lang="ru-RU" sz="1600">
                <a:latin typeface="Arial"/>
              </a:rPr>
              <a:t>  с   заданной    системой прямых и функциональных ограничений.</a:t>
            </a:r>
            <a:endParaRPr lang="ru-RU" sz="16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1600"/>
          </a:p>
          <a:p>
            <a:pPr marL="342900" lvl="0">
              <a:spcBef>
                <a:spcPts val="0"/>
              </a:spcBef>
              <a:defRPr/>
            </a:pPr>
            <a:r>
              <a:rPr lang="ru-RU" sz="1600">
                <a:latin typeface="Arial"/>
              </a:rPr>
              <a:t>2. Синтез </a:t>
            </a:r>
            <a:r>
              <a:rPr lang="ru-RU" sz="1600">
                <a:latin typeface="Arial"/>
              </a:rPr>
              <a:t>технического  решения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числен</a:t>
            </a:r>
            <a:r>
              <a:rPr lang="ru-RU" sz="1600">
                <a:latin typeface="Arial"/>
              </a:rPr>
              <a:t>ными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методами 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поиска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на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сетке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 с </a:t>
            </a:r>
            <a:r>
              <a:rPr lang="ru-RU" sz="1600">
                <a:latin typeface="Arial"/>
              </a:rPr>
              <a:t>дискретностью  квантования заданным числом  двоичных  разрядов.</a:t>
            </a:r>
            <a:endParaRPr sz="1600"/>
          </a:p>
        </p:txBody>
      </p:sp>
      <p:pic>
        <p:nvPicPr>
          <p:cNvPr id="18" name="Image 167952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5257800" y="3429000"/>
            <a:ext cx="3886200" cy="2930525"/>
          </a:xfrm>
          <a:prstGeom prst="rect">
            <a:avLst/>
          </a:prstGeom>
          <a:noFill/>
        </p:spPr>
      </p:pic>
      <p:sp>
        <p:nvSpPr>
          <p:cNvPr id="19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79057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2" hidden="0"/>
          <p:cNvSpPr txBox="1">
            <a:spLocks noChangeShapeType="1" noGrp="1"/>
          </p:cNvSpPr>
          <p:nvPr isPhoto="0" userDrawn="0"/>
        </p:nvSpPr>
        <p:spPr bwMode="auto">
          <a:xfrm>
            <a:off x="4324350" y="117951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5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316412" y="172719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(2)</a:t>
            </a:r>
            <a:endParaRPr/>
          </a:p>
        </p:txBody>
      </p:sp>
      <p:sp>
        <p:nvSpPr>
          <p:cNvPr id="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4297362" y="2414586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(3)</a:t>
            </a:r>
            <a:endParaRPr/>
          </a:p>
        </p:txBody>
      </p:sp>
      <p:pic>
        <p:nvPicPr>
          <p:cNvPr id="7" name="Object 6" hidden="0"/>
          <p:cNvPicPr>
            <a:picLocks noChangeAspect="1" noGrp="1"/>
          </p:cNvPicPr>
          <p:nvPr isPhoto="0" userDrawn="0"/>
        </p:nvPicPr>
        <p:blipFill>
          <a:blip r:embed="rId2"/>
          <a:srcRect l="7671" t="0" r="8397" b="41595"/>
          <a:stretch/>
        </p:blipFill>
        <p:spPr bwMode="auto">
          <a:xfrm>
            <a:off x="0" y="942975"/>
            <a:ext cx="4305300" cy="688975"/>
          </a:xfrm>
          <a:prstGeom prst="rect">
            <a:avLst/>
          </a:prstGeom>
          <a:noFill/>
        </p:spPr>
      </p:pic>
      <p:pic>
        <p:nvPicPr>
          <p:cNvPr id="8" name="Object 8" hidden="0"/>
          <p:cNvPicPr>
            <a:picLocks noChangeAspect="1" noGrp="1"/>
          </p:cNvPicPr>
          <p:nvPr isPhoto="0" userDrawn="0"/>
        </p:nvPicPr>
        <p:blipFill>
          <a:blip r:embed="rId3"/>
          <a:srcRect l="32656" t="0" r="0" b="0"/>
          <a:stretch/>
        </p:blipFill>
        <p:spPr bwMode="auto">
          <a:xfrm>
            <a:off x="544512" y="2360612"/>
            <a:ext cx="3213100" cy="517525"/>
          </a:xfrm>
          <a:prstGeom prst="rect">
            <a:avLst/>
          </a:prstGeom>
          <a:noFill/>
        </p:spPr>
      </p:pic>
      <p:sp>
        <p:nvSpPr>
          <p:cNvPr id="9" name="Rectangle 10" hidden="0"/>
          <p:cNvSpPr>
            <a:spLocks noChangeShapeType="1" noGrp="1"/>
          </p:cNvSpPr>
          <p:nvPr isPhoto="0" userDrawn="0"/>
        </p:nvSpPr>
        <p:spPr bwMode="auto">
          <a:xfrm>
            <a:off x="5257800" y="152400"/>
            <a:ext cx="3886200" cy="6553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 lang="en-US" sz="2000"/>
          </a:p>
          <a:p>
            <a:pPr marL="342900" lvl="0" indent="-685800"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Прямые ограничения на целочисленные  коэф-фициенты  заданной битовой длины (2)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Нормирующий power-of-two коэффициент  (3)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Контроль устойчивости  по всем полюсам H(z)  (4)</a:t>
            </a:r>
            <a:endParaRPr lang="en-US" sz="20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Синтез ЦФК по требуемой фазовой характеристике (5)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Синтез ЦКД по совокупности требуемых  частотных характеристик (6)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Частные целевые функции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Расчёт дисперсионных характеристик численными методами дифференциро-вания при их дискретном представлении</a:t>
            </a:r>
            <a:endParaRPr/>
          </a:p>
        </p:txBody>
      </p:sp>
      <p:pic>
        <p:nvPicPr>
          <p:cNvPr id="10" name="Object 10" hidden="0"/>
          <p:cNvPicPr>
            <a:picLocks noChangeAspect="1" noGrp="1"/>
          </p:cNvPicPr>
          <p:nvPr isPhoto="0" userDrawn="0"/>
        </p:nvPicPr>
        <p:blipFill>
          <a:blip r:embed="rId4"/>
          <a:srcRect l="6435" t="0" r="0" b="0"/>
          <a:stretch/>
        </p:blipFill>
        <p:spPr bwMode="auto">
          <a:xfrm>
            <a:off x="658812" y="1727199"/>
            <a:ext cx="3519487" cy="482600"/>
          </a:xfrm>
          <a:prstGeom prst="rect">
            <a:avLst/>
          </a:prstGeom>
          <a:noFill/>
        </p:spPr>
      </p:pic>
      <p:sp>
        <p:nvSpPr>
          <p:cNvPr id="11" name="Text Box 11" hidden="0"/>
          <p:cNvSpPr txBox="1">
            <a:spLocks noChangeShapeType="1" noGrp="1"/>
          </p:cNvSpPr>
          <p:nvPr isPhoto="0" userDrawn="0"/>
        </p:nvSpPr>
        <p:spPr bwMode="auto">
          <a:xfrm>
            <a:off x="4324350" y="31019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pic>
        <p:nvPicPr>
          <p:cNvPr id="12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869950" y="3027362"/>
            <a:ext cx="2768600" cy="579437"/>
          </a:xfrm>
          <a:prstGeom prst="rect">
            <a:avLst/>
          </a:prstGeom>
          <a:noFill/>
        </p:spPr>
      </p:pic>
      <p:pic>
        <p:nvPicPr>
          <p:cNvPr id="13" name="Object 1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203200" y="5202237"/>
            <a:ext cx="3975100" cy="852487"/>
          </a:xfrm>
          <a:prstGeom prst="rect">
            <a:avLst/>
          </a:prstGeom>
          <a:noFill/>
        </p:spPr>
      </p:pic>
      <p:pic>
        <p:nvPicPr>
          <p:cNvPr id="14" name="Object 16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20687" y="6138862"/>
            <a:ext cx="3578225" cy="566737"/>
          </a:xfrm>
          <a:prstGeom prst="rect">
            <a:avLst/>
          </a:prstGeom>
          <a:noFill/>
        </p:spPr>
      </p:pic>
      <p:sp>
        <p:nvSpPr>
          <p:cNvPr id="15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46640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6</a:t>
            </a:r>
            <a:r>
              <a:rPr lang="ru-RU" sz="1800"/>
              <a:t>)</a:t>
            </a:r>
            <a:endParaRPr/>
          </a:p>
        </p:txBody>
      </p:sp>
      <p:sp>
        <p:nvSpPr>
          <p:cNvPr id="16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54260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7</a:t>
            </a:r>
            <a:r>
              <a:rPr lang="ru-RU" sz="1800"/>
              <a:t>)</a:t>
            </a:r>
            <a:endParaRPr/>
          </a:p>
        </p:txBody>
      </p:sp>
      <p:sp>
        <p:nvSpPr>
          <p:cNvPr id="17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624522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8</a:t>
            </a:r>
            <a:r>
              <a:rPr lang="ru-RU" sz="1800"/>
              <a:t>)</a:t>
            </a:r>
            <a:endParaRPr/>
          </a:p>
        </p:txBody>
      </p:sp>
      <p:sp>
        <p:nvSpPr>
          <p:cNvPr id="18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19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937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Постановка задачи </a:t>
            </a:r>
            <a:r>
              <a:rPr lang="ru-RU" sz="2000" b="1">
                <a:solidFill>
                  <a:srgbClr val="025EA1"/>
                </a:solidFill>
              </a:rPr>
              <a:t>дискретного </a:t>
            </a:r>
            <a:r>
              <a:rPr lang="ru-RU" sz="2000" b="1">
                <a:solidFill>
                  <a:srgbClr val="025EA1"/>
                </a:solidFill>
              </a:rPr>
              <a:t>синтеза </a:t>
            </a:r>
            <a:r>
              <a:rPr lang="ru-RU" sz="2000" b="1">
                <a:solidFill>
                  <a:srgbClr val="025EA1"/>
                </a:solidFill>
              </a:rPr>
              <a:t>ЦФК и ЦКД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 целочисленными коэффициентами</a:t>
            </a:r>
            <a:endParaRPr/>
          </a:p>
        </p:txBody>
      </p:sp>
      <p:sp>
        <p:nvSpPr>
          <p:cNvPr id="20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21" name="Объект 28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476250" y="4608512"/>
            <a:ext cx="3638550" cy="490536"/>
          </a:xfrm>
          <a:prstGeom prst="rect">
            <a:avLst/>
          </a:prstGeom>
          <a:noFill/>
        </p:spPr>
      </p:pic>
      <p:sp>
        <p:nvSpPr>
          <p:cNvPr id="22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382746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23" name="Object 15" hidden="0"/>
          <p:cNvPicPr>
            <a:picLocks noChangeAspect="1" noGrp="1"/>
          </p:cNvPicPr>
          <p:nvPr isPhoto="0" userDrawn="0"/>
        </p:nvPicPr>
        <p:blipFill>
          <a:blip r:embed="rId9"/>
          <a:stretch/>
        </p:blipFill>
        <p:spPr bwMode="auto">
          <a:xfrm>
            <a:off x="325437" y="3619500"/>
            <a:ext cx="3998912" cy="8524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584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609600" y="723900"/>
            <a:ext cx="3810000" cy="2857500"/>
          </a:xfrm>
          <a:prstGeom prst="rect">
            <a:avLst/>
          </a:prstGeom>
          <a:noFill/>
        </p:spPr>
      </p:pic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видеотракта</a:t>
            </a:r>
            <a:endParaRPr/>
          </a:p>
        </p:txBody>
      </p:sp>
      <p:sp>
        <p:nvSpPr>
          <p:cNvPr id="7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3"/>
          <a:srcRect l="7671" t="0" r="8397" b="41595"/>
          <a:stretch/>
        </p:blipFill>
        <p:spPr bwMode="auto">
          <a:xfrm>
            <a:off x="474662" y="3451225"/>
            <a:ext cx="4191000" cy="688975"/>
          </a:xfrm>
          <a:prstGeom prst="rect">
            <a:avLst/>
          </a:prstGeom>
          <a:noFill/>
        </p:spPr>
      </p:pic>
      <p:pic>
        <p:nvPicPr>
          <p:cNvPr id="9" name="Object 8" hidden="0"/>
          <p:cNvPicPr>
            <a:picLocks noChangeAspect="1" noGrp="1"/>
          </p:cNvPicPr>
          <p:nvPr isPhoto="0" userDrawn="0"/>
        </p:nvPicPr>
        <p:blipFill>
          <a:blip r:embed="rId4"/>
          <a:srcRect l="32656" t="0" r="0" b="0"/>
          <a:stretch/>
        </p:blipFill>
        <p:spPr bwMode="auto">
          <a:xfrm>
            <a:off x="1206500" y="4819650"/>
            <a:ext cx="2513012" cy="517525"/>
          </a:xfrm>
          <a:prstGeom prst="rect">
            <a:avLst/>
          </a:prstGeom>
          <a:noFill/>
        </p:spPr>
      </p:pic>
      <p:pic>
        <p:nvPicPr>
          <p:cNvPr id="10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1187450" y="5505450"/>
            <a:ext cx="2763837" cy="514350"/>
          </a:xfrm>
          <a:prstGeom prst="rect">
            <a:avLst/>
          </a:prstGeom>
          <a:noFill/>
        </p:spPr>
      </p:pic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55054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4886324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4318794"/>
            <a:ext cx="517560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4" name="Rectangle 10" hidden="0"/>
          <p:cNvSpPr>
            <a:spLocks noChangeShapeType="1" noGrp="1"/>
          </p:cNvSpPr>
          <p:nvPr isPhoto="0" userDrawn="0"/>
        </p:nvSpPr>
        <p:spPr bwMode="auto">
          <a:xfrm flipH="0" flipV="0">
            <a:off x="5183898" y="3548062"/>
            <a:ext cx="4043808" cy="323244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1.  Полоса пропускания 0 - 400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2.  Погрешность реализации требуемой ФЧХ :  5°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3.  </a:t>
            </a:r>
            <a:r>
              <a:rPr lang="ru-RU" sz="1600">
                <a:latin typeface="Arial"/>
                <a:ea typeface="Arial"/>
                <a:cs typeface="Arial"/>
              </a:rPr>
              <a:t>Контроль устойчивости  по </a:t>
            </a:r>
            <a:r>
              <a:rPr lang="ru-RU" sz="1600">
                <a:latin typeface="Arial"/>
                <a:ea typeface="Arial"/>
                <a:cs typeface="Arial"/>
              </a:rPr>
              <a:t>полю-сам</a:t>
            </a:r>
            <a:r>
              <a:rPr lang="en-US" sz="1600">
                <a:latin typeface="Arial"/>
                <a:ea typeface="Arial"/>
                <a:cs typeface="Arial"/>
              </a:rPr>
              <a:t>  </a:t>
            </a:r>
            <a:r>
              <a:rPr lang="ru-RU" sz="1600">
                <a:latin typeface="Arial"/>
                <a:ea typeface="Arial"/>
                <a:cs typeface="Arial"/>
              </a:rPr>
              <a:t> коэффициента  передачи  с  радиусами  не выше 0,95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4.  Длина  слова  коэффициентов фильтра  Wk= </a:t>
            </a:r>
            <a:r>
              <a:rPr lang="en-US" sz="1600" b="1">
                <a:latin typeface="Arial"/>
                <a:ea typeface="Arial"/>
                <a:cs typeface="Arial"/>
              </a:rPr>
              <a:t>8</a:t>
            </a:r>
            <a:r>
              <a:rPr lang="ru-RU" sz="1600">
                <a:latin typeface="Arial"/>
                <a:ea typeface="Arial"/>
                <a:cs typeface="Arial"/>
              </a:rPr>
              <a:t> бит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5.  Порядок фазового фильтра  N= 4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6.  Частота дискретизации fs= 2 кГц</a:t>
            </a: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15" name="Image 205838" hidden="0"/>
          <p:cNvPicPr>
            <a:picLocks noChangeAspect="1" noGrp="1"/>
          </p:cNvPicPr>
          <p:nvPr isPhoto="0" userDrawn="0"/>
        </p:nvPicPr>
        <p:blipFill>
          <a:blip r:embed="rId6"/>
          <a:srcRect l="5382" t="0" r="0" b="0"/>
          <a:stretch/>
        </p:blipFill>
        <p:spPr bwMode="auto">
          <a:xfrm>
            <a:off x="573087" y="4260850"/>
            <a:ext cx="4044950" cy="482600"/>
          </a:xfrm>
          <a:prstGeom prst="rect">
            <a:avLst/>
          </a:prstGeom>
          <a:noFill/>
        </p:spPr>
      </p:pic>
      <p:sp>
        <p:nvSpPr>
          <p:cNvPr id="1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61912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18" name="Image 205843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610100" y="723900"/>
            <a:ext cx="3886200" cy="2914650"/>
          </a:xfrm>
          <a:prstGeom prst="rect">
            <a:avLst/>
          </a:prstGeom>
          <a:noFill/>
        </p:spPr>
      </p:pic>
      <p:pic>
        <p:nvPicPr>
          <p:cNvPr id="19" name="Object 15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15143" y="5967411"/>
            <a:ext cx="3998912" cy="8524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видеотракта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Image 20686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219200" y="5181600"/>
            <a:ext cx="6553200" cy="1676400"/>
          </a:xfrm>
          <a:prstGeom prst="rect">
            <a:avLst/>
          </a:prstGeom>
          <a:noFill/>
        </p:spPr>
      </p:pic>
      <p:pic>
        <p:nvPicPr>
          <p:cNvPr id="8" name="Image 206867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76200" y="742950"/>
            <a:ext cx="2990850" cy="2238375"/>
          </a:xfrm>
          <a:prstGeom prst="rect">
            <a:avLst/>
          </a:prstGeom>
          <a:noFill/>
        </p:spPr>
      </p:pic>
      <p:pic>
        <p:nvPicPr>
          <p:cNvPr id="9" name="Image 206869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2895600" y="733424"/>
            <a:ext cx="2990850" cy="2238375"/>
          </a:xfrm>
          <a:prstGeom prst="rect">
            <a:avLst/>
          </a:prstGeom>
          <a:noFill/>
        </p:spPr>
      </p:pic>
      <p:pic>
        <p:nvPicPr>
          <p:cNvPr id="10" name="Image 206871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5619750" y="895350"/>
            <a:ext cx="3448050" cy="2057400"/>
          </a:xfrm>
          <a:prstGeom prst="rect">
            <a:avLst/>
          </a:prstGeom>
          <a:noFill/>
        </p:spPr>
      </p:pic>
      <p:pic>
        <p:nvPicPr>
          <p:cNvPr id="11" name="Image 20687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6200" y="2905125"/>
            <a:ext cx="2990850" cy="2238375"/>
          </a:xfrm>
          <a:prstGeom prst="rect">
            <a:avLst/>
          </a:prstGeom>
          <a:noFill/>
        </p:spPr>
      </p:pic>
      <p:pic>
        <p:nvPicPr>
          <p:cNvPr id="12" name="Image 206877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2876550" y="2933699"/>
            <a:ext cx="2990850" cy="2238375"/>
          </a:xfrm>
          <a:prstGeom prst="rect">
            <a:avLst/>
          </a:prstGeom>
          <a:noFill/>
        </p:spPr>
      </p:pic>
      <p:pic>
        <p:nvPicPr>
          <p:cNvPr id="13" name="Image 206879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867399" y="2933699"/>
            <a:ext cx="3124200" cy="22383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радиотракта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Object 6" hidden="0"/>
          <p:cNvPicPr>
            <a:picLocks noChangeAspect="1" noGrp="1"/>
          </p:cNvPicPr>
          <p:nvPr isPhoto="0" userDrawn="0"/>
        </p:nvPicPr>
        <p:blipFill>
          <a:blip r:embed="rId2"/>
          <a:srcRect l="7671" t="0" r="8397" b="41595"/>
          <a:stretch/>
        </p:blipFill>
        <p:spPr bwMode="auto">
          <a:xfrm>
            <a:off x="485775" y="3451225"/>
            <a:ext cx="4168774" cy="688975"/>
          </a:xfrm>
          <a:prstGeom prst="rect">
            <a:avLst/>
          </a:prstGeom>
          <a:noFill/>
        </p:spPr>
      </p:pic>
      <p:pic>
        <p:nvPicPr>
          <p:cNvPr id="8" name="Object 8" hidden="0"/>
          <p:cNvPicPr>
            <a:picLocks noChangeAspect="1" noGrp="1"/>
          </p:cNvPicPr>
          <p:nvPr isPhoto="0" userDrawn="0"/>
        </p:nvPicPr>
        <p:blipFill>
          <a:blip r:embed="rId3"/>
          <a:srcRect l="32656" t="0" r="0" b="0"/>
          <a:stretch/>
        </p:blipFill>
        <p:spPr bwMode="auto">
          <a:xfrm>
            <a:off x="631824" y="4810917"/>
            <a:ext cx="2513012" cy="517525"/>
          </a:xfrm>
          <a:prstGeom prst="rect">
            <a:avLst/>
          </a:prstGeom>
          <a:noFill/>
        </p:spPr>
      </p:pic>
      <p:pic>
        <p:nvPicPr>
          <p:cNvPr id="9" name="Object 12" hidden="0"/>
          <p:cNvPicPr>
            <a:picLocks noChangeAspect="1" noGrp="1"/>
          </p:cNvPicPr>
          <p:nvPr isPhoto="0" userDrawn="0"/>
        </p:nvPicPr>
        <p:blipFill>
          <a:blip r:embed="rId4"/>
          <a:srcRect l="12345" t="0" r="0" b="0"/>
          <a:stretch/>
        </p:blipFill>
        <p:spPr bwMode="auto">
          <a:xfrm>
            <a:off x="880712" y="5505449"/>
            <a:ext cx="2763837" cy="514350"/>
          </a:xfrm>
          <a:prstGeom prst="rect">
            <a:avLst/>
          </a:prstGeom>
          <a:noFill/>
        </p:spPr>
      </p:pic>
      <p:sp>
        <p:nvSpPr>
          <p:cNvPr id="10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84137" y="5578474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84137" y="48958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2075" y="43053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Rectangle 10" hidden="0"/>
          <p:cNvSpPr>
            <a:spLocks noChangeShapeType="1" noGrp="1"/>
          </p:cNvSpPr>
          <p:nvPr isPhoto="0" userDrawn="0"/>
        </p:nvSpPr>
        <p:spPr bwMode="auto">
          <a:xfrm>
            <a:off x="4895850" y="3529012"/>
            <a:ext cx="3976687" cy="308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1.  Полоса фазовой коррекции              490 - 510 Гц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2.  Погрешность реализации ФЧХ :  5°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3.  </a:t>
            </a:r>
            <a:r>
              <a:rPr lang="ru-RU" sz="1800">
                <a:latin typeface="Calibri"/>
              </a:rPr>
              <a:t>Контроль устойчивости  по </a:t>
            </a:r>
            <a:r>
              <a:rPr lang="ru-RU" sz="1800">
                <a:latin typeface="Calibri"/>
              </a:rPr>
              <a:t>полю-сам</a:t>
            </a:r>
            <a:r>
              <a:rPr lang="en-US" sz="1800">
                <a:latin typeface="Calibri"/>
              </a:rPr>
              <a:t>  </a:t>
            </a:r>
            <a:r>
              <a:rPr lang="ru-RU" sz="1800">
                <a:latin typeface="Calibri"/>
              </a:rPr>
              <a:t> коэффициента  передачи  с  радиусами  не выше 0,95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4.  Длина  слова  коэффициентов фазового фильтра  Wk= </a:t>
            </a:r>
            <a:r>
              <a:rPr lang="en-US" sz="1800" b="1">
                <a:latin typeface="Calibri"/>
              </a:rPr>
              <a:t>8</a:t>
            </a:r>
            <a:r>
              <a:rPr lang="ru-RU" sz="1800">
                <a:latin typeface="Calibri"/>
              </a:rPr>
              <a:t> бит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5.  Порядок фазового фильтра  N= 8</a:t>
            </a:r>
            <a:endParaRPr lang="en-US" sz="18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6.  Частота дискретизации fs= 2 кГц</a:t>
            </a:r>
            <a:endParaRPr/>
          </a:p>
        </p:txBody>
      </p:sp>
      <p:pic>
        <p:nvPicPr>
          <p:cNvPr id="14" name="Image 208908" hidden="0"/>
          <p:cNvPicPr>
            <a:picLocks noChangeAspect="1" noGrp="1"/>
          </p:cNvPicPr>
          <p:nvPr isPhoto="0" userDrawn="0"/>
        </p:nvPicPr>
        <p:blipFill>
          <a:blip r:embed="rId5"/>
          <a:srcRect l="5382" t="0" r="0" b="0"/>
          <a:stretch/>
        </p:blipFill>
        <p:spPr bwMode="auto">
          <a:xfrm>
            <a:off x="573087" y="4260850"/>
            <a:ext cx="4044950" cy="482600"/>
          </a:xfrm>
          <a:prstGeom prst="rect">
            <a:avLst/>
          </a:prstGeom>
          <a:noFill/>
        </p:spPr>
      </p:pic>
      <p:sp>
        <p:nvSpPr>
          <p:cNvPr id="15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5250" y="61912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17" name="Object 1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382587" y="5967412"/>
            <a:ext cx="3998912" cy="852487"/>
          </a:xfrm>
          <a:prstGeom prst="rect">
            <a:avLst/>
          </a:prstGeom>
          <a:noFill/>
        </p:spPr>
      </p:pic>
      <p:pic>
        <p:nvPicPr>
          <p:cNvPr id="18" name="Image 208914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381000" y="800100"/>
            <a:ext cx="4419600" cy="2881312"/>
          </a:xfrm>
          <a:prstGeom prst="rect">
            <a:avLst/>
          </a:prstGeom>
          <a:noFill/>
        </p:spPr>
      </p:pic>
      <p:pic>
        <p:nvPicPr>
          <p:cNvPr id="19" name="Image 208916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4648200" y="800100"/>
            <a:ext cx="4267200" cy="28813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радиотракта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Image 20788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76200" y="2857500"/>
            <a:ext cx="2990850" cy="2238375"/>
          </a:xfrm>
          <a:prstGeom prst="rect">
            <a:avLst/>
          </a:prstGeom>
          <a:noFill/>
        </p:spPr>
      </p:pic>
      <p:pic>
        <p:nvPicPr>
          <p:cNvPr id="8" name="Image 207888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3076574" y="2857500"/>
            <a:ext cx="2990850" cy="2238375"/>
          </a:xfrm>
          <a:prstGeom prst="rect">
            <a:avLst/>
          </a:prstGeom>
          <a:noFill/>
        </p:spPr>
      </p:pic>
      <p:pic>
        <p:nvPicPr>
          <p:cNvPr id="9" name="Image 207890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6019800" y="2895600"/>
            <a:ext cx="3048000" cy="2190750"/>
          </a:xfrm>
          <a:prstGeom prst="rect">
            <a:avLst/>
          </a:prstGeom>
          <a:noFill/>
        </p:spPr>
      </p:pic>
      <p:pic>
        <p:nvPicPr>
          <p:cNvPr id="10" name="Image 207892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447800" y="5029200"/>
            <a:ext cx="6172200" cy="1828800"/>
          </a:xfrm>
          <a:prstGeom prst="rect">
            <a:avLst/>
          </a:prstGeom>
          <a:noFill/>
        </p:spPr>
      </p:pic>
      <p:pic>
        <p:nvPicPr>
          <p:cNvPr id="11" name="Image 207893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6200" y="733424"/>
            <a:ext cx="2990850" cy="2238375"/>
          </a:xfrm>
          <a:prstGeom prst="rect">
            <a:avLst/>
          </a:prstGeom>
          <a:noFill/>
        </p:spPr>
      </p:pic>
      <p:pic>
        <p:nvPicPr>
          <p:cNvPr id="12" name="Image 207895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2940050" y="742950"/>
            <a:ext cx="2763837" cy="2238375"/>
          </a:xfrm>
          <a:prstGeom prst="rect">
            <a:avLst/>
          </a:prstGeom>
          <a:noFill/>
        </p:spPr>
      </p:pic>
      <p:pic>
        <p:nvPicPr>
          <p:cNvPr id="13" name="Image 207897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619750" y="1028700"/>
            <a:ext cx="3502025" cy="17859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Частотная дисперсии в узкой полосе канала связи</a:t>
            </a:r>
            <a:endParaRPr/>
          </a:p>
        </p:txBody>
      </p:sp>
      <p:pic>
        <p:nvPicPr>
          <p:cNvPr id="6" name="Image 178181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22431" y="930274"/>
            <a:ext cx="4265980" cy="2863580"/>
          </a:xfrm>
          <a:prstGeom prst="rect">
            <a:avLst/>
          </a:prstGeom>
          <a:noFill/>
        </p:spPr>
      </p:pic>
      <p:pic>
        <p:nvPicPr>
          <p:cNvPr id="7" name="Image 178182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111125" y="765175"/>
            <a:ext cx="4460875" cy="3048000"/>
          </a:xfrm>
          <a:prstGeom prst="rect">
            <a:avLst/>
          </a:prstGeom>
          <a:noFill/>
        </p:spPr>
      </p:pic>
      <p:pic>
        <p:nvPicPr>
          <p:cNvPr id="8" name="Image 178183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34925" y="3827462"/>
            <a:ext cx="4562475" cy="2914650"/>
          </a:xfrm>
          <a:prstGeom prst="rect">
            <a:avLst/>
          </a:prstGeom>
          <a:noFill/>
        </p:spPr>
      </p:pic>
      <p:pic>
        <p:nvPicPr>
          <p:cNvPr id="9" name="Image 178184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4611156" y="3971440"/>
            <a:ext cx="4357975" cy="2804008"/>
          </a:xfrm>
          <a:prstGeom prst="rect">
            <a:avLst/>
          </a:prstGeom>
          <a:noFill/>
        </p:spPr>
      </p:pic>
      <p:sp>
        <p:nvSpPr>
          <p:cNvPr id="10" name="Shape 178185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178186" hidden="0"/>
          <p:cNvSpPr txBox="1">
            <a:spLocks noChangeShapeType="1" noGrp="1"/>
          </p:cNvSpPr>
          <p:nvPr isPhoto="0" userDrawn="0"/>
        </p:nvSpPr>
        <p:spPr bwMode="auto">
          <a:xfrm>
            <a:off x="1079500" y="762000"/>
            <a:ext cx="3581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>
                <a:ea typeface="Times New Roman"/>
              </a:rPr>
              <a:t>SMF 28</a:t>
            </a:r>
            <a:r>
              <a:rPr/>
              <a:t> </a:t>
            </a:r>
            <a:r>
              <a:rPr>
                <a:ea typeface="Times New Roman"/>
              </a:rPr>
              <a:t>(фирмы CORNING)</a:t>
            </a:r>
            <a:r>
              <a:rPr/>
              <a:t>, 50 км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5" name="Image 18535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914400" y="800100"/>
            <a:ext cx="7462837" cy="2778125"/>
          </a:xfrm>
          <a:prstGeom prst="rect">
            <a:avLst/>
          </a:prstGeom>
          <a:noFill/>
        </p:spPr>
      </p:pic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компенсатора дисперсии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базе фазового (всепропускающего) БИХ-фильтра</a:t>
            </a: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3"/>
          <a:srcRect l="7671" t="0" r="8397" b="41595"/>
          <a:stretch/>
        </p:blipFill>
        <p:spPr bwMode="auto">
          <a:xfrm>
            <a:off x="474662" y="3451225"/>
            <a:ext cx="4191000" cy="688975"/>
          </a:xfrm>
          <a:prstGeom prst="rect">
            <a:avLst/>
          </a:prstGeom>
          <a:noFill/>
        </p:spPr>
      </p:pic>
      <p:pic>
        <p:nvPicPr>
          <p:cNvPr id="9" name="Object 8" hidden="0"/>
          <p:cNvPicPr>
            <a:picLocks noChangeAspect="1" noGrp="1"/>
          </p:cNvPicPr>
          <p:nvPr isPhoto="0" userDrawn="0"/>
        </p:nvPicPr>
        <p:blipFill>
          <a:blip r:embed="rId4"/>
          <a:srcRect l="32656" t="0" r="0" b="0"/>
          <a:stretch/>
        </p:blipFill>
        <p:spPr bwMode="auto">
          <a:xfrm>
            <a:off x="689888" y="4819649"/>
            <a:ext cx="2513012" cy="517525"/>
          </a:xfrm>
          <a:prstGeom prst="rect">
            <a:avLst/>
          </a:prstGeom>
          <a:noFill/>
        </p:spPr>
      </p:pic>
      <p:pic>
        <p:nvPicPr>
          <p:cNvPr id="10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745720" y="5505449"/>
            <a:ext cx="2646362" cy="514350"/>
          </a:xfrm>
          <a:prstGeom prst="rect">
            <a:avLst/>
          </a:prstGeom>
          <a:noFill/>
        </p:spPr>
      </p:pic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76199" y="5579268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76199" y="48958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2075" y="43053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4" name="Rectangle 10" hidden="0"/>
          <p:cNvSpPr>
            <a:spLocks noChangeShapeType="1" noGrp="1"/>
          </p:cNvSpPr>
          <p:nvPr isPhoto="0" userDrawn="0"/>
        </p:nvSpPr>
        <p:spPr bwMode="auto">
          <a:xfrm>
            <a:off x="5091112" y="3578224"/>
            <a:ext cx="3976687" cy="308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1.  Центральная частота канала 500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2.  Линейность дисперсионной харак-  теристски  в  полосе  450-550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3.  </a:t>
            </a:r>
            <a:r>
              <a:rPr lang="ru-RU" sz="1600">
                <a:latin typeface="Arial"/>
                <a:ea typeface="Arial"/>
                <a:cs typeface="Arial"/>
              </a:rPr>
              <a:t>Контроль устойчивости  по </a:t>
            </a:r>
            <a:r>
              <a:rPr lang="ru-RU" sz="1600">
                <a:latin typeface="Arial"/>
                <a:ea typeface="Arial"/>
                <a:cs typeface="Arial"/>
              </a:rPr>
              <a:t>полю-сам</a:t>
            </a:r>
            <a:r>
              <a:rPr lang="ru-RU" sz="1600">
                <a:latin typeface="Arial"/>
                <a:ea typeface="Arial"/>
                <a:cs typeface="Arial"/>
              </a:rPr>
              <a:t>  </a:t>
            </a:r>
            <a:r>
              <a:rPr lang="en-US" sz="1600">
                <a:latin typeface="Arial"/>
                <a:ea typeface="Arial"/>
                <a:cs typeface="Arial"/>
              </a:rPr>
              <a:t> коэффициента  передачи  с  радиусами  не выше 0,9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4.  Длина  слова  коэффициентов фильтра  Wk= </a:t>
            </a:r>
            <a:r>
              <a:rPr lang="ru-RU" sz="1600" b="1">
                <a:latin typeface="Arial"/>
                <a:ea typeface="Arial"/>
                <a:cs typeface="Arial"/>
              </a:rPr>
              <a:t>8</a:t>
            </a:r>
            <a:r>
              <a:rPr lang="en-US" sz="1600">
                <a:latin typeface="Arial"/>
                <a:ea typeface="Arial"/>
                <a:cs typeface="Arial"/>
              </a:rPr>
              <a:t> бит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5.  Порядок фазового фильтра  N= 4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6.  Частота дискретизации fs= 2 кГц</a:t>
            </a: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15" name="Объект 28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609600" y="6194424"/>
            <a:ext cx="3594100" cy="454025"/>
          </a:xfrm>
          <a:prstGeom prst="rect">
            <a:avLst/>
          </a:prstGeom>
          <a:noFill/>
        </p:spPr>
      </p:pic>
      <p:pic>
        <p:nvPicPr>
          <p:cNvPr id="16" name="Image 185360" hidden="0"/>
          <p:cNvPicPr>
            <a:picLocks noChangeAspect="1" noGrp="1"/>
          </p:cNvPicPr>
          <p:nvPr isPhoto="0" userDrawn="0"/>
        </p:nvPicPr>
        <p:blipFill>
          <a:blip r:embed="rId7"/>
          <a:srcRect l="5382" t="0" r="0" b="0"/>
          <a:stretch/>
        </p:blipFill>
        <p:spPr bwMode="auto">
          <a:xfrm>
            <a:off x="539750" y="4260850"/>
            <a:ext cx="4111625" cy="482600"/>
          </a:xfrm>
          <a:prstGeom prst="rect">
            <a:avLst/>
          </a:prstGeom>
          <a:noFill/>
        </p:spPr>
      </p:pic>
      <p:sp>
        <p:nvSpPr>
          <p:cNvPr id="1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8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5250" y="61912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компенсатора с линейно возрастающей дисперсией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базе фазового БИХ-фильтра</a:t>
            </a:r>
            <a:endParaRPr/>
          </a:p>
        </p:txBody>
      </p:sp>
      <p:pic>
        <p:nvPicPr>
          <p:cNvPr id="7" name="Image 186374" hidden="0"/>
          <p:cNvPicPr>
            <a:picLocks noChangeAspect="1" noGrp="1"/>
          </p:cNvPicPr>
          <p:nvPr isPhoto="0" userDrawn="0"/>
        </p:nvPicPr>
        <p:blipFill>
          <a:blip r:embed="rId2"/>
          <a:srcRect l="0" t="3078" r="0" b="0"/>
          <a:stretch/>
        </p:blipFill>
        <p:spPr bwMode="auto">
          <a:xfrm>
            <a:off x="266700" y="781050"/>
            <a:ext cx="8534400" cy="5648325"/>
          </a:xfrm>
          <a:prstGeom prst="rect">
            <a:avLst/>
          </a:prstGeom>
          <a:noFill/>
        </p:spPr>
      </p:pic>
      <p:pic>
        <p:nvPicPr>
          <p:cNvPr id="8" name="Объект 28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2914650" y="6423025"/>
            <a:ext cx="3594100" cy="4540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76249" y="781049"/>
            <a:ext cx="8363489" cy="4517171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>
                <a:latin typeface="Arial"/>
              </a:rPr>
              <a:t>I. </a:t>
            </a:r>
            <a:r>
              <a:rPr lang="ru-RU" sz="2200" u="sng">
                <a:solidFill>
                  <a:srgbClr val="025EA1"/>
                </a:solidFill>
                <a:latin typeface="Arial"/>
              </a:rPr>
              <a:t>Селективная способность</a:t>
            </a:r>
            <a:r>
              <a:rPr lang="ru-RU" sz="2200">
                <a:solidFill>
                  <a:srgbClr val="025EA1"/>
                </a:solidFill>
                <a:latin typeface="Arial"/>
              </a:rPr>
              <a:t> </a:t>
            </a:r>
            <a:r>
              <a:rPr lang="ru-RU" sz="2200">
                <a:latin typeface="Arial"/>
              </a:rPr>
              <a:t>- обеспечение  совокупности  требуемых  характеристик в частотной области</a:t>
            </a:r>
            <a:r>
              <a:rPr lang="ru-RU" sz="2200">
                <a:latin typeface="Arial"/>
              </a:rPr>
              <a:t>.</a:t>
            </a: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II.  </a:t>
            </a:r>
            <a:r>
              <a:rPr lang="en-US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Частотная  дисперсия  сигнала</a:t>
            </a:r>
            <a:r>
              <a:rPr lang="ru-RU" sz="2200" b="1" i="0" u="none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 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  линейном  цифровом  фильтре</a:t>
            </a:r>
            <a:r>
              <a:rPr lang="ru-RU" sz="2200">
                <a:latin typeface="Arial"/>
              </a:rPr>
              <a:t>.</a:t>
            </a: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III.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Вычислительная сложность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-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обеспечение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минимального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времени расчёта отклика цифрового фильтра при работе в реальном времени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</a:t>
            </a:r>
            <a:endParaRPr sz="22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/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IV. </a:t>
            </a:r>
            <a:r>
              <a:rPr lang="ru-RU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Динамический  диапазон  цифрового  фильтра.</a:t>
            </a:r>
            <a:endParaRPr sz="2200"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Показатели качества линейного цифрового фильтра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цифрового компенсатора с линейно возрастающей дисперсией </a:t>
            </a:r>
            <a:endParaRPr/>
          </a:p>
        </p:txBody>
      </p:sp>
      <p:pic>
        <p:nvPicPr>
          <p:cNvPr id="7" name="Image 19558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3048000" y="855662"/>
            <a:ext cx="2990850" cy="2058987"/>
          </a:xfrm>
          <a:prstGeom prst="rect">
            <a:avLst/>
          </a:prstGeom>
          <a:noFill/>
        </p:spPr>
      </p:pic>
      <p:pic>
        <p:nvPicPr>
          <p:cNvPr id="8" name="Image 195593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6057900" y="838200"/>
            <a:ext cx="3048000" cy="2114550"/>
          </a:xfrm>
          <a:prstGeom prst="rect">
            <a:avLst/>
          </a:prstGeom>
          <a:noFill/>
        </p:spPr>
      </p:pic>
      <p:pic>
        <p:nvPicPr>
          <p:cNvPr id="9" name="Image 195595" hidden="0"/>
          <p:cNvPicPr>
            <a:picLocks noChangeAspect="1" noGrp="1"/>
          </p:cNvPicPr>
          <p:nvPr isPhoto="0" userDrawn="0"/>
        </p:nvPicPr>
        <p:blipFill>
          <a:blip r:embed="rId4"/>
          <a:srcRect l="3456" t="0" r="5887" b="0"/>
          <a:stretch/>
        </p:blipFill>
        <p:spPr bwMode="auto">
          <a:xfrm>
            <a:off x="19050" y="2935286"/>
            <a:ext cx="3790949" cy="2589212"/>
          </a:xfrm>
          <a:prstGeom prst="rect">
            <a:avLst/>
          </a:prstGeom>
          <a:noFill/>
        </p:spPr>
      </p:pic>
      <p:pic>
        <p:nvPicPr>
          <p:cNvPr id="10" name="Image 195597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4011612" y="3162300"/>
            <a:ext cx="4827587" cy="2308225"/>
          </a:xfrm>
          <a:prstGeom prst="rect">
            <a:avLst/>
          </a:prstGeom>
          <a:noFill/>
        </p:spPr>
      </p:pic>
      <p:pic>
        <p:nvPicPr>
          <p:cNvPr id="11" name="Image 195599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-12713" y="5470524"/>
            <a:ext cx="6370975" cy="1374559"/>
          </a:xfrm>
          <a:prstGeom prst="rect">
            <a:avLst/>
          </a:prstGeom>
          <a:noFill/>
        </p:spPr>
      </p:pic>
      <p:pic>
        <p:nvPicPr>
          <p:cNvPr id="12" name="Image 195601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6386641" y="5880597"/>
            <a:ext cx="2390516" cy="554413"/>
          </a:xfrm>
          <a:prstGeom prst="rect">
            <a:avLst/>
          </a:prstGeom>
          <a:noFill/>
        </p:spPr>
      </p:pic>
      <p:pic>
        <p:nvPicPr>
          <p:cNvPr id="13" name="Image 195602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9525" y="857250"/>
            <a:ext cx="2962275" cy="20558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цифрового компенсатора с линейно падающей дисперсией</a:t>
            </a:r>
            <a:endParaRPr/>
          </a:p>
        </p:txBody>
      </p:sp>
      <p:pic>
        <p:nvPicPr>
          <p:cNvPr id="7" name="Image 18843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58189" y="5488982"/>
            <a:ext cx="6256725" cy="1407763"/>
          </a:xfrm>
          <a:prstGeom prst="rect">
            <a:avLst/>
          </a:prstGeom>
          <a:noFill/>
        </p:spPr>
      </p:pic>
      <p:pic>
        <p:nvPicPr>
          <p:cNvPr id="8" name="Image 188435" hidden="0"/>
          <p:cNvPicPr>
            <a:picLocks noChangeAspect="1" noGrp="1"/>
          </p:cNvPicPr>
          <p:nvPr isPhoto="0" userDrawn="0"/>
        </p:nvPicPr>
        <p:blipFill>
          <a:blip r:embed="rId3"/>
          <a:srcRect l="2827" t="0" r="7313" b="0"/>
          <a:stretch/>
        </p:blipFill>
        <p:spPr bwMode="auto">
          <a:xfrm>
            <a:off x="-19050" y="2952750"/>
            <a:ext cx="3068637" cy="2535237"/>
          </a:xfrm>
          <a:prstGeom prst="rect">
            <a:avLst/>
          </a:prstGeom>
          <a:noFill/>
        </p:spPr>
      </p:pic>
      <p:pic>
        <p:nvPicPr>
          <p:cNvPr id="9" name="Image 188436" hidden="0"/>
          <p:cNvPicPr>
            <a:picLocks noChangeAspect="1" noGrp="1"/>
          </p:cNvPicPr>
          <p:nvPr isPhoto="0" userDrawn="0"/>
        </p:nvPicPr>
        <p:blipFill>
          <a:blip r:embed="rId4"/>
          <a:srcRect l="2653" t="4344" r="6980" b="0"/>
          <a:stretch/>
        </p:blipFill>
        <p:spPr bwMode="auto">
          <a:xfrm>
            <a:off x="2990850" y="3048000"/>
            <a:ext cx="3130550" cy="2459037"/>
          </a:xfrm>
          <a:prstGeom prst="rect">
            <a:avLst/>
          </a:prstGeom>
          <a:noFill/>
        </p:spPr>
      </p:pic>
      <p:pic>
        <p:nvPicPr>
          <p:cNvPr id="10" name="Image 188437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76200" y="815975"/>
            <a:ext cx="2971800" cy="2051050"/>
          </a:xfrm>
          <a:prstGeom prst="rect">
            <a:avLst/>
          </a:prstGeom>
          <a:noFill/>
        </p:spPr>
      </p:pic>
      <p:pic>
        <p:nvPicPr>
          <p:cNvPr id="11" name="Image 188438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3124200" y="838200"/>
            <a:ext cx="2971800" cy="2057400"/>
          </a:xfrm>
          <a:prstGeom prst="rect">
            <a:avLst/>
          </a:prstGeom>
          <a:noFill/>
        </p:spPr>
      </p:pic>
      <p:pic>
        <p:nvPicPr>
          <p:cNvPr id="12" name="Image 188439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6115050" y="838200"/>
            <a:ext cx="2971800" cy="2068512"/>
          </a:xfrm>
          <a:prstGeom prst="rect">
            <a:avLst/>
          </a:prstGeom>
          <a:noFill/>
        </p:spPr>
      </p:pic>
      <p:pic>
        <p:nvPicPr>
          <p:cNvPr id="13" name="Image 188440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6076950" y="3086100"/>
            <a:ext cx="3028950" cy="2416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Экспериментальное исследование фазовых корректоров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50578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hape 150580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Shape 150582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Shape 150584" hidden="0"/>
          <p:cNvSpPr>
            <a:spLocks noChangeShapeType="1" noGrp="1"/>
          </p:cNvSpPr>
          <p:nvPr isPhoto="0" userDrawn="0"/>
        </p:nvSpPr>
        <p:spPr bwMode="auto">
          <a:xfrm>
            <a:off x="3048000" y="228600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150586" hidden="0"/>
          <p:cNvSpPr>
            <a:spLocks noChangeShapeType="1" noGrp="1"/>
          </p:cNvSpPr>
          <p:nvPr isPhoto="0" userDrawn="0"/>
        </p:nvSpPr>
        <p:spPr bwMode="auto">
          <a:xfrm flipH="0" flipV="0">
            <a:off x="82372" y="4798339"/>
            <a:ext cx="8846948" cy="703235"/>
          </a:xfrm>
          <a:prstGeom prst="rect">
            <a:avLst/>
          </a:prstGeom>
          <a:solidFill>
            <a:srgbClr val="FFFF99"/>
          </a:solidFill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lvl="0">
              <a:defRPr/>
            </a:pPr>
            <a:r>
              <a:rPr lang="ru-RU" sz="2000">
                <a:latin typeface="Arial"/>
                <a:ea typeface="Arial"/>
                <a:cs typeface="Arial"/>
              </a:rPr>
              <a:t>Прохождение последовательности прямоугольных импульсов через исходный (слева) и скорректированный (справа) видеотракт </a:t>
            </a:r>
            <a:endParaRPr sz="2000">
              <a:latin typeface="Arial"/>
              <a:ea typeface="Arial"/>
              <a:cs typeface="Arial"/>
            </a:endParaRPr>
          </a:p>
        </p:txBody>
      </p:sp>
      <p:pic>
        <p:nvPicPr>
          <p:cNvPr id="12" name="Image 150590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28525" y="720724"/>
            <a:ext cx="4915473" cy="3686605"/>
          </a:xfrm>
          <a:prstGeom prst="rect">
            <a:avLst/>
          </a:prstGeom>
          <a:noFill/>
        </p:spPr>
      </p:pic>
      <p:pic>
        <p:nvPicPr>
          <p:cNvPr id="13" name="Image 150589" hidden="0"/>
          <p:cNvPicPr>
            <a:picLocks noChangeAspect="1" noGrp="1"/>
          </p:cNvPicPr>
          <p:nvPr isPhoto="0" userDrawn="0"/>
        </p:nvPicPr>
        <p:blipFill>
          <a:blip r:embed="rId3"/>
          <a:srcRect l="0" t="0" r="7974" b="0"/>
          <a:stretch/>
        </p:blipFill>
        <p:spPr bwMode="auto">
          <a:xfrm flipH="0" flipV="0">
            <a:off x="-161440" y="715962"/>
            <a:ext cx="4489703" cy="365907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Экспериментальное исследование фазовых корректоров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210949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hape 210951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Shape 210953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Shape 210955" hidden="0"/>
          <p:cNvSpPr>
            <a:spLocks noChangeShapeType="1" noGrp="1"/>
          </p:cNvSpPr>
          <p:nvPr isPhoto="0" userDrawn="0"/>
        </p:nvSpPr>
        <p:spPr bwMode="auto">
          <a:xfrm>
            <a:off x="3048000" y="228600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210958" hidden="0"/>
          <p:cNvSpPr>
            <a:spLocks noChangeShapeType="1" noGrp="1"/>
          </p:cNvSpPr>
          <p:nvPr isPhoto="0" userDrawn="0"/>
        </p:nvSpPr>
        <p:spPr bwMode="auto">
          <a:xfrm>
            <a:off x="190499" y="5234552"/>
            <a:ext cx="8763000" cy="641350"/>
          </a:xfrm>
          <a:prstGeom prst="rect">
            <a:avLst/>
          </a:prstGeom>
          <a:solidFill>
            <a:srgbClr val="FFFF99"/>
          </a:solidFill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lang="ru-RU" sz="1800">
                <a:ea typeface="Times New Roman"/>
              </a:rPr>
              <a:t>Измерение ФЧХ скорректированного видео (слева) и радио (справа) сигнальных трактов</a:t>
            </a:r>
            <a:endParaRPr/>
          </a:p>
        </p:txBody>
      </p:sp>
      <p:sp>
        <p:nvSpPr>
          <p:cNvPr id="12" name="Shape 210961" hidden="0"/>
          <p:cNvSpPr>
            <a:spLocks noChangeShapeType="1" noGrp="1"/>
          </p:cNvSpPr>
          <p:nvPr isPhoto="0" userDrawn="0"/>
        </p:nvSpPr>
        <p:spPr bwMode="auto">
          <a:xfrm>
            <a:off x="3119437" y="236696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" name="Image 210960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555" y="1354567"/>
            <a:ext cx="4572000" cy="3343275"/>
          </a:xfrm>
          <a:prstGeom prst="rect">
            <a:avLst/>
          </a:prstGeom>
          <a:noFill/>
        </p:spPr>
      </p:pic>
      <p:sp>
        <p:nvSpPr>
          <p:cNvPr id="14" name="Shape 210963" hidden="0"/>
          <p:cNvSpPr>
            <a:spLocks noChangeShapeType="1" noGrp="1"/>
          </p:cNvSpPr>
          <p:nvPr isPhoto="0" userDrawn="0"/>
        </p:nvSpPr>
        <p:spPr bwMode="auto">
          <a:xfrm>
            <a:off x="3119437" y="236696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5" name="Shape 210965" hidden="0"/>
          <p:cNvSpPr>
            <a:spLocks noChangeShapeType="1" noGrp="1"/>
          </p:cNvSpPr>
          <p:nvPr isPhoto="0" userDrawn="0"/>
        </p:nvSpPr>
        <p:spPr bwMode="auto">
          <a:xfrm>
            <a:off x="3205162" y="2428875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" name="Image 210964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4419599" y="1354567"/>
            <a:ext cx="4572000" cy="33448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Научная новизна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76136" hidden="0"/>
          <p:cNvSpPr txBox="1">
            <a:spLocks noChangeShapeType="1" noGrp="1"/>
          </p:cNvSpPr>
          <p:nvPr isPhoto="0" userDrawn="0"/>
        </p:nvSpPr>
        <p:spPr bwMode="auto">
          <a:xfrm>
            <a:off x="152399" y="600559"/>
            <a:ext cx="8839811" cy="627891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marL="0" marR="0" indent="360043" algn="l">
              <a:lnSpc>
                <a:spcPct val="100000"/>
              </a:lnSpc>
              <a:defRPr/>
            </a:pPr>
            <a:r>
              <a:rPr sz="1800" b="0">
                <a:latin typeface="Arial"/>
                <a:ea typeface="Arial"/>
                <a:cs typeface="Arial"/>
              </a:rPr>
              <a:t>- На основе всестороннего анализа систематических ошибок аналитических подходов к синтезу цифровых цепей коррекции фазовых искажений получена дискретная моде</a:t>
            </a:r>
            <a:r>
              <a:rPr sz="1800" b="0">
                <a:latin typeface="Arial"/>
                <a:ea typeface="Arial"/>
                <a:cs typeface="Arial"/>
              </a:rPr>
              <a:t>ль корректоров и компенсаторов дисперсии на основе цифровых фазовых фильтров, которая, в отличие от известных моделей, позволяет устранить ошибки аппроксимации требуемых характеристик и ошибки квантования параметров при практической реализации устройства; </a:t>
            </a:r>
            <a:endParaRPr sz="1800" b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400" b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>
                <a:latin typeface="Arial"/>
                <a:ea typeface="Arial"/>
                <a:cs typeface="Arial"/>
              </a:rPr>
              <a:t>- Впервые предложена методика синтеза рекурсивных фазовых фильтров непосредственно на квантованном целочисленном параметрическом</a:t>
            </a:r>
            <a:r>
              <a:rPr sz="1800" b="0">
                <a:latin typeface="Arial"/>
                <a:ea typeface="Arial"/>
                <a:cs typeface="Arial"/>
              </a:rPr>
              <a:t> пространстве с использованием поисковых методов нелинейного математического программирования, позволяющих находить технические решения фазовых корректоров и компенсаторов частотной дисперсии с учётом совокупности требований к их частотным характеристикам;</a:t>
            </a:r>
            <a:endParaRPr sz="1800" b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400" b="0"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sz="1800" b="0">
                <a:latin typeface="Arial"/>
                <a:ea typeface="Arial"/>
                <a:cs typeface="Arial"/>
              </a:rPr>
              <a:t>- Получены целочисленные решения как цифровых корректоров фазовых искажений сигнальных широкополосных (видеотрактов) и узкополосных (радиотрактов) трактов, так и компенсаторов линейно возрастающей и лин</a:t>
            </a:r>
            <a:r>
              <a:rPr sz="1800" b="0">
                <a:latin typeface="Arial"/>
                <a:ea typeface="Arial"/>
                <a:cs typeface="Arial"/>
              </a:rPr>
              <a:t>ейно падающей частотной дисперсии в линии связи. Их устойчивость и работоспособность, отсутствие ошибок квантования коэффициентов при их практической реализации, а также соответствие характеристик теоретическим расчетам было подтверждено экспериментально. </a:t>
            </a:r>
            <a:r>
              <a:rPr sz="1800" b="0">
                <a:latin typeface="Arial"/>
                <a:ea typeface="Arial"/>
                <a:cs typeface="Arial"/>
              </a:rPr>
              <a:t>В отличие от решений, полученных другими методами, они обладают высоким быстродействием и малой вносимой в сигнал задержкой</a:t>
            </a:r>
            <a:r>
              <a:rPr sz="1800" b="0">
                <a:latin typeface="Arial"/>
                <a:ea typeface="Arial"/>
                <a:cs typeface="Arial"/>
              </a:rPr>
              <a:t>;</a:t>
            </a:r>
            <a:endParaRPr sz="1800" b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Практическая значимость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211973" hidden="0"/>
          <p:cNvSpPr txBox="1">
            <a:spLocks noChangeShapeType="1" noGrp="1"/>
          </p:cNvSpPr>
          <p:nvPr isPhoto="0" userDrawn="0"/>
        </p:nvSpPr>
        <p:spPr bwMode="auto">
          <a:xfrm>
            <a:off x="152399" y="681279"/>
            <a:ext cx="8839667" cy="588267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Предложенный метод синтеза позволяет получить решения с заданной конечной разрядностью коэффициентов, что </a:t>
            </a:r>
            <a:r>
              <a:rPr sz="2000" b="0">
                <a:latin typeface="Arial"/>
                <a:ea typeface="Arial"/>
                <a:cs typeface="Arial"/>
              </a:rPr>
              <a:t>позволяет избежать дополнительных операций округления или усечения при практической реализации, а это, в свою очередь,</a:t>
            </a:r>
            <a:r>
              <a:rPr sz="2000" b="0">
                <a:latin typeface="Arial"/>
                <a:ea typeface="Arial"/>
                <a:cs typeface="Arial"/>
              </a:rPr>
              <a:t> приводит к нулевой ошибке квантования при </a:t>
            </a:r>
            <a:r>
              <a:rPr sz="2000" b="0">
                <a:latin typeface="Arial"/>
                <a:ea typeface="Arial"/>
                <a:cs typeface="Arial"/>
              </a:rPr>
              <a:t>аппаратной </a:t>
            </a:r>
            <a:r>
              <a:rPr sz="2000" b="0">
                <a:latin typeface="Arial"/>
                <a:ea typeface="Arial"/>
                <a:cs typeface="Arial"/>
              </a:rPr>
              <a:t>реализации;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Полученные в результате синтеза цифровые фазовые корректоры позволяют успешно компенсировать фазовые искажения как </a:t>
            </a:r>
            <a:r>
              <a:rPr sz="2000" b="0">
                <a:latin typeface="Arial"/>
                <a:ea typeface="Arial"/>
                <a:cs typeface="Arial"/>
              </a:rPr>
              <a:t>широкополосного </a:t>
            </a:r>
            <a:r>
              <a:rPr sz="2000" b="0">
                <a:latin typeface="Arial"/>
                <a:ea typeface="Arial"/>
                <a:cs typeface="Arial"/>
              </a:rPr>
              <a:t>видеотракта, так и </a:t>
            </a:r>
            <a:r>
              <a:rPr sz="2000" b="0">
                <a:latin typeface="Arial"/>
                <a:ea typeface="Arial"/>
                <a:cs typeface="Arial"/>
              </a:rPr>
              <a:t>узкополосного </a:t>
            </a:r>
            <a:r>
              <a:rPr sz="2000" b="0">
                <a:latin typeface="Arial"/>
                <a:ea typeface="Arial"/>
                <a:cs typeface="Arial"/>
              </a:rPr>
              <a:t>радиоканала.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Разработанные алгоритмы требуют для их практической реализации относительно небольших вычислительных ресурсов, что позволяет использовать их в системах реального времени;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Разработан</a:t>
            </a:r>
            <a:r>
              <a:rPr sz="2000" b="0">
                <a:latin typeface="Arial"/>
                <a:ea typeface="Arial"/>
                <a:cs typeface="Arial"/>
              </a:rPr>
              <a:t>ная универсальная методика и программа расчёта отклика рекурсивного фазового фильтра, позволяет провести оценку вычислительных затрат при программной реализации фазовых корректоров и компенсаторов на микропроцессорном контроллере или сигнальном процессоре.</a:t>
            </a:r>
            <a:endParaRPr sz="2000" b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214312" y="1008061"/>
            <a:ext cx="8715375" cy="505936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04800" lvl="0">
              <a:defRPr/>
            </a:pPr>
            <a:r>
              <a:rPr lang="ru-RU" sz="2000" b="1" u="sng">
                <a:solidFill>
                  <a:srgbClr val="000000"/>
                </a:solidFill>
                <a:latin typeface="Times New Roman"/>
                <a:ea typeface="Times New Roman"/>
              </a:rPr>
              <a:t>4 статьи в журналах</a:t>
            </a:r>
            <a:r>
              <a:rPr lang="ru-RU" sz="2000" b="1" u="sng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b="1" u="sng">
                <a:solidFill>
                  <a:srgbClr val="000000"/>
                </a:solidFill>
                <a:latin typeface="Times New Roman"/>
                <a:ea typeface="Times New Roman"/>
              </a:rPr>
              <a:t>ВАК</a:t>
            </a:r>
            <a:r>
              <a:rPr lang="ru-RU" sz="2000" b="1" u="sng">
                <a:solidFill>
                  <a:srgbClr val="000000"/>
                </a:solidFill>
                <a:latin typeface="Times New Roman"/>
              </a:rPr>
              <a:t>:</a:t>
            </a:r>
            <a:endParaRPr sz="180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В.Н.Бугров, Н.С.Морозов Синтез целочисленных цифровых КИХ-фильтров с линейной фазой // Цифровая обработка сигналов 2016 №1. С.14-19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Н.С.Морозов, В.Н. Бугров Синтез фазовых корректоров на основе цифровых фазовых цепей // Проектирование и технология электронных средств 2020 №4 С.15-22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Е.С.Фитасов, Д.Н.Ивлев, Н.С.Морозов, Д.В.Савельев Система синхронизации и локального позиционирования на базе беспроводных сетей // Датчики и системы № 8-9. 2017. С.20-26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ＭＳ Ｐゴシック"/>
              </a:rPr>
              <a:t>4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Times New Roman"/>
              </a:rPr>
              <a:t>Н.С.Морозов Исследование дисперсионных свойств рекурсивных цифровых фильтров // Проектирование и технологии электронных средств (принято к печати)</a:t>
            </a:r>
            <a:endParaRPr sz="1800" b="0"/>
          </a:p>
          <a:p>
            <a:pPr marL="304800" lvl="0">
              <a:defRPr/>
            </a:pPr>
            <a:endParaRPr sz="1800" b="0"/>
          </a:p>
          <a:p>
            <a:pPr marL="304800" lvl="0">
              <a:defRPr/>
            </a:pPr>
            <a:r>
              <a:rPr sz="2000" b="1" u="sng">
                <a:latin typeface="Times New Roman"/>
              </a:rPr>
              <a:t>3</a:t>
            </a:r>
            <a:r>
              <a:rPr lang="en-US" sz="2000" b="1" u="sng">
                <a:latin typeface="Times New Roman"/>
              </a:rPr>
              <a:t> статьи в журналах, входящих в РИНЦ: </a:t>
            </a:r>
            <a:endParaRPr sz="180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[1] В.Н.Бугров, Н.С.Морозов Поисковые технологии проектирования целочисленных цифровых фильтров // Компоненты и технологии №1'2015, ISSN 2079-6811, С.122-128</a:t>
            </a:r>
            <a:endParaRPr sz="1800" b="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[2] В.Н.Бугров, Н.С.Морозов Фазовая линейность целочисленных КИХ-фильтров // Компоненты и технологии №10'2020, ISSN 2079-6811, С.113-120.</a:t>
            </a:r>
            <a:endParaRPr sz="1800" b="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[3] 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</a:rPr>
              <a:t>В.Н.Бугров, Н.С.Морозов Проектирование цифровых фильтров малой разрядности с целочисленными коэффициентами // Современная электроника №3 2018 </a:t>
            </a:r>
            <a:r>
              <a:rPr sz="1600" b="0">
                <a:solidFill>
                  <a:srgbClr val="000000"/>
                </a:solidFill>
                <a:latin typeface="Times New Roman"/>
              </a:rPr>
              <a:t>С.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</a:rPr>
              <a:t>56-63 </a:t>
            </a:r>
            <a:endParaRPr sz="1800" b="0"/>
          </a:p>
          <a:p>
            <a:pPr marL="304800" lvl="0">
              <a:defRPr/>
            </a:pPr>
            <a:endParaRPr sz="2000" b="0"/>
          </a:p>
          <a:p>
            <a:pPr marL="304800" lvl="0">
              <a:defRPr/>
            </a:pPr>
            <a:r>
              <a:rPr lang="en-US" sz="2000" b="1" u="sng">
                <a:latin typeface="Times New Roman"/>
              </a:rPr>
              <a:t>5</a:t>
            </a:r>
            <a:r>
              <a:rPr lang="en-US" sz="2000" b="1" u="sng">
                <a:latin typeface="Times New Roman"/>
              </a:rPr>
              <a:t> публикаци</a:t>
            </a:r>
            <a:r>
              <a:rPr lang="en-US" sz="2000" b="1" u="sng">
                <a:latin typeface="Times New Roman"/>
              </a:rPr>
              <a:t>й</a:t>
            </a:r>
            <a:r>
              <a:rPr lang="en-US" sz="2000" b="1" u="sng">
                <a:latin typeface="Times New Roman"/>
              </a:rPr>
              <a:t> тезисов докладов конференций, входящие в РИНЦ</a:t>
            </a:r>
            <a:endParaRPr sz="1800"/>
          </a:p>
        </p:txBody>
      </p:sp>
      <p:sp>
        <p:nvSpPr>
          <p:cNvPr id="5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428625" y="633412"/>
            <a:ext cx="8286750" cy="3746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>
              <a:defRPr/>
            </a:pPr>
            <a:r>
              <a:rPr sz="2000">
                <a:latin typeface="Times New Roman"/>
                <a:ea typeface="Arial"/>
              </a:rPr>
              <a:t>По результатам работы б</a:t>
            </a:r>
            <a:r>
              <a:rPr sz="2000">
                <a:latin typeface="Arial"/>
                <a:ea typeface="Arial"/>
              </a:rPr>
              <a:t>ыл</a:t>
            </a:r>
            <a:r>
              <a:rPr sz="2000">
                <a:latin typeface="Arial"/>
              </a:rPr>
              <a:t>и</a:t>
            </a:r>
            <a:r>
              <a:rPr sz="2000">
                <a:latin typeface="Times New Roman"/>
                <a:ea typeface="Arial"/>
              </a:rPr>
              <a:t> </a:t>
            </a:r>
            <a:r>
              <a:rPr sz="2000">
                <a:latin typeface="Arial"/>
                <a:ea typeface="Arial"/>
              </a:rPr>
              <a:t>опубликова</a:t>
            </a:r>
            <a:r>
              <a:rPr sz="2000">
                <a:latin typeface="Arial"/>
              </a:rPr>
              <a:t>ны:</a:t>
            </a:r>
            <a:endParaRPr/>
          </a:p>
        </p:txBody>
      </p:sp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Список основных публикаций по теме </a:t>
            </a:r>
            <a:r>
              <a:rPr lang="ru-RU" sz="2000" b="1">
                <a:solidFill>
                  <a:srgbClr val="025EA1"/>
                </a:solidFill>
              </a:rPr>
              <a:t>работы</a:t>
            </a:r>
            <a:endParaRPr/>
          </a:p>
        </p:txBody>
      </p:sp>
      <p:sp>
        <p:nvSpPr>
          <p:cNvPr id="8" name="Прямая соединительная линия 10" hidden="0"/>
          <p:cNvSpPr>
            <a:spLocks noChangeShapeType="1" noGrp="1"/>
          </p:cNvSpPr>
          <p:nvPr isPhoto="0" userDrawn="0"/>
        </p:nvSpPr>
        <p:spPr bwMode="auto">
          <a:xfrm flipV="1">
            <a:off x="0" y="6096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-11112" y="765175"/>
            <a:ext cx="9155112" cy="60166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12-я международная конференция «Перспективные технологии в средствах передачи информации» ПТСПИ-2017;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21-я международная научно-техническая конференция «Информационные системы и технологии» ИСТ-2017;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III научно-техническая конференция «Радиолокация. Теория и практика», ННИИРТ, 2017г.;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Двадцать первая научная конференция по радиофизике, ННГУ, 2017г.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18-я международная конференция «Цифровая обработка сигналов и ее применение» ДСПА-2016;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20-я международная научно-техническая конференция «Информационные системы и технологии» ИСТ-2016;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Двадцатая научная конференция по радиофизике, ННГУ, 2016г.;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endParaRPr sz="2000" b="0"/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Доклады на</a:t>
            </a:r>
            <a:r>
              <a:rPr lang="ru-RU" sz="2000" b="1">
                <a:solidFill>
                  <a:srgbClr val="025EA1"/>
                </a:solidFill>
              </a:rPr>
              <a:t> конференци</a:t>
            </a:r>
            <a:r>
              <a:rPr lang="ru-RU" sz="2000" b="1">
                <a:solidFill>
                  <a:srgbClr val="025EA1"/>
                </a:solidFill>
              </a:rPr>
              <a:t>ях</a:t>
            </a:r>
            <a:endParaRPr/>
          </a:p>
        </p:txBody>
      </p:sp>
      <p:sp>
        <p:nvSpPr>
          <p:cNvPr id="7" name="Прямая соединительная линия 10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Положения, выносимые на защиту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30054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146949" y="681279"/>
            <a:ext cx="8959957" cy="6126516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Д</a:t>
            </a:r>
            <a:r>
              <a:rPr sz="1800" b="0" i="0">
                <a:latin typeface="Arial"/>
                <a:ea typeface="Arial"/>
                <a:cs typeface="Arial"/>
              </a:rPr>
              <a:t>искретная модель корректоров и компенсаторов дисперсии на основе цифровых фазовых фильтров позволя</a:t>
            </a:r>
            <a:r>
              <a:rPr sz="1800" b="0" i="0">
                <a:latin typeface="Arial"/>
                <a:ea typeface="Arial"/>
                <a:cs typeface="Arial"/>
              </a:rPr>
              <a:t>ет</a:t>
            </a:r>
            <a:r>
              <a:rPr sz="1800" b="0" i="0">
                <a:latin typeface="Arial"/>
                <a:ea typeface="Arial"/>
                <a:cs typeface="Arial"/>
              </a:rPr>
              <a:t> устранить ошибки аппроксимации требуемых характеристик </a:t>
            </a:r>
            <a:r>
              <a:rPr sz="1800" b="0" i="0">
                <a:latin typeface="Arial"/>
                <a:ea typeface="Arial"/>
                <a:cs typeface="Arial"/>
              </a:rPr>
              <a:t>за счет табулированного представления</a:t>
            </a:r>
            <a:r>
              <a:rPr sz="1800" b="0" i="0">
                <a:latin typeface="Arial"/>
                <a:ea typeface="Arial"/>
                <a:cs typeface="Arial"/>
              </a:rPr>
              <a:t> и ошибки квантования параметров </a:t>
            </a:r>
            <a:r>
              <a:rPr sz="1800" b="0" i="0">
                <a:latin typeface="Arial"/>
                <a:ea typeface="Arial"/>
                <a:cs typeface="Arial"/>
              </a:rPr>
              <a:t>за счет получения </a:t>
            </a:r>
            <a:r>
              <a:rPr sz="1800" b="0" i="0">
                <a:latin typeface="Arial"/>
                <a:ea typeface="Arial"/>
                <a:cs typeface="Arial"/>
              </a:rPr>
              <a:t>решения с заданной конечной разрядностью коэффициентов</a:t>
            </a:r>
            <a:r>
              <a:rPr sz="1800" b="0" i="0">
                <a:latin typeface="Arial"/>
                <a:ea typeface="Arial"/>
                <a:cs typeface="Arial"/>
              </a:rPr>
              <a:t> при практической реализации корректоров;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Методика синтеза рекурсивных фазовых корректоров и компенсаторов частотной дисперсии на дискретной сетке квантованных параметров с использованием поисковых методов нелинейного математического программирования </a:t>
            </a:r>
            <a:r>
              <a:rPr lang="ru-RU" sz="1800" b="0" i="0">
                <a:latin typeface="Arial"/>
                <a:ea typeface="Arial"/>
                <a:cs typeface="Arial"/>
              </a:rPr>
              <a:t>позволяет</a:t>
            </a:r>
            <a:r>
              <a:rPr sz="1800" b="0" i="0">
                <a:latin typeface="Arial"/>
                <a:ea typeface="Arial"/>
                <a:cs typeface="Arial"/>
              </a:rPr>
              <a:t> находить технические решения с учётом </a:t>
            </a:r>
            <a:r>
              <a:rPr sz="1800" b="0" i="0">
                <a:latin typeface="Arial"/>
                <a:ea typeface="Arial"/>
                <a:cs typeface="Arial"/>
              </a:rPr>
              <a:t>во-первых </a:t>
            </a:r>
            <a:r>
              <a:rPr sz="1800" b="0" i="0">
                <a:latin typeface="Arial"/>
                <a:ea typeface="Arial"/>
                <a:cs typeface="Arial"/>
              </a:rPr>
              <a:t>совокупности требований к частотным характеристикам, </a:t>
            </a:r>
            <a:r>
              <a:rPr sz="1800" b="0" i="0">
                <a:latin typeface="Arial"/>
                <a:ea typeface="Arial"/>
                <a:cs typeface="Arial"/>
              </a:rPr>
              <a:t>а во-вторых с учетом заданных аппаратных ограничений на разрядность коэффициентов;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Алгоритм и универсальная программа расчёта отклика рекурсивного фазового фильтра, </a:t>
            </a:r>
            <a:r>
              <a:rPr sz="1800" b="0" i="0">
                <a:latin typeface="Arial"/>
                <a:ea typeface="Arial"/>
                <a:cs typeface="Arial"/>
              </a:rPr>
              <a:t>позволяет</a:t>
            </a:r>
            <a:r>
              <a:rPr sz="1800" b="0" i="0">
                <a:latin typeface="Arial"/>
                <a:ea typeface="Arial"/>
                <a:cs typeface="Arial"/>
              </a:rPr>
              <a:t> прове</a:t>
            </a:r>
            <a:r>
              <a:rPr sz="1800" b="0" i="0">
                <a:latin typeface="Arial"/>
                <a:ea typeface="Arial"/>
                <a:cs typeface="Arial"/>
              </a:rPr>
              <a:t>сти</a:t>
            </a:r>
            <a:r>
              <a:rPr sz="1800" b="0" i="0">
                <a:latin typeface="Arial"/>
                <a:ea typeface="Arial"/>
                <a:cs typeface="Arial"/>
              </a:rPr>
              <a:t> </a:t>
            </a:r>
            <a:r>
              <a:rPr sz="1800" b="0" i="0">
                <a:latin typeface="Arial"/>
                <a:ea typeface="Arial"/>
                <a:cs typeface="Arial"/>
              </a:rPr>
              <a:t>предварительную </a:t>
            </a:r>
            <a:r>
              <a:rPr sz="1800" b="0" i="0">
                <a:latin typeface="Arial"/>
                <a:ea typeface="Arial"/>
                <a:cs typeface="Arial"/>
              </a:rPr>
              <a:t>оценк</a:t>
            </a:r>
            <a:r>
              <a:rPr sz="1800" b="0" i="0">
                <a:latin typeface="Arial"/>
                <a:ea typeface="Arial"/>
                <a:cs typeface="Arial"/>
              </a:rPr>
              <a:t>у</a:t>
            </a:r>
            <a:r>
              <a:rPr sz="1800" b="0" i="0">
                <a:latin typeface="Arial"/>
                <a:ea typeface="Arial"/>
                <a:cs typeface="Arial"/>
              </a:rPr>
              <a:t> вычислительных затрат при программной реализации фазовых корректоров и компенсаторов на микропроцессорном контроллере или сигнальном процессоре;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3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С</a:t>
            </a:r>
            <a:r>
              <a:rPr sz="1800" b="0" i="0">
                <a:latin typeface="Arial"/>
                <a:ea typeface="Arial"/>
                <a:cs typeface="Arial"/>
              </a:rPr>
              <a:t>интезированн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рекурсивн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фазов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фильтр</a:t>
            </a:r>
            <a:r>
              <a:rPr sz="1800" b="0" i="0">
                <a:latin typeface="Arial"/>
                <a:ea typeface="Arial"/>
                <a:cs typeface="Arial"/>
              </a:rPr>
              <a:t>ы устойчивы,</a:t>
            </a:r>
            <a:r>
              <a:rPr sz="1800" b="0" i="0">
                <a:latin typeface="Arial"/>
                <a:ea typeface="Arial"/>
                <a:cs typeface="Arial"/>
              </a:rPr>
              <a:t> и</a:t>
            </a:r>
            <a:r>
              <a:rPr sz="1800" b="0" i="0">
                <a:latin typeface="Arial"/>
                <a:ea typeface="Arial"/>
                <a:cs typeface="Arial"/>
              </a:rPr>
              <a:t>х характеристики и быстродействие</a:t>
            </a:r>
            <a:r>
              <a:rPr sz="1800" b="0" i="0">
                <a:latin typeface="Arial"/>
                <a:ea typeface="Arial"/>
                <a:cs typeface="Arial"/>
              </a:rPr>
              <a:t> соответств</a:t>
            </a:r>
            <a:r>
              <a:rPr sz="1800" b="0" i="0">
                <a:latin typeface="Arial"/>
                <a:ea typeface="Arial"/>
                <a:cs typeface="Arial"/>
              </a:rPr>
              <a:t>уют</a:t>
            </a:r>
            <a:r>
              <a:rPr sz="1800" b="0" i="0">
                <a:latin typeface="Arial"/>
                <a:ea typeface="Arial"/>
                <a:cs typeface="Arial"/>
              </a:rPr>
              <a:t> проведенной оценке вычислительных затрат, </a:t>
            </a:r>
            <a:r>
              <a:rPr sz="1800" b="0" i="0">
                <a:latin typeface="Arial"/>
                <a:ea typeface="Arial"/>
                <a:cs typeface="Arial"/>
              </a:rPr>
              <a:t>что подтверждено р</a:t>
            </a:r>
            <a:r>
              <a:rPr sz="1800" b="0" i="0">
                <a:latin typeface="Arial"/>
                <a:ea typeface="Arial"/>
                <a:cs typeface="Arial"/>
              </a:rPr>
              <a:t>езультат</a:t>
            </a:r>
            <a:r>
              <a:rPr sz="1800" b="0" i="0">
                <a:latin typeface="Arial"/>
                <a:ea typeface="Arial"/>
                <a:cs typeface="Arial"/>
              </a:rPr>
              <a:t>ами</a:t>
            </a:r>
            <a:r>
              <a:rPr sz="1800" b="0" i="0">
                <a:latin typeface="Arial"/>
                <a:ea typeface="Arial"/>
                <a:cs typeface="Arial"/>
              </a:rPr>
              <a:t> экспериментального исследования.</a:t>
            </a:r>
            <a:endParaRPr sz="1800" b="0" i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pic>
        <p:nvPicPr>
          <p:cNvPr id="5" name="Image 146435" hidden="0"/>
          <p:cNvPicPr>
            <a:picLocks noChangeAspect="1" noGrp="1"/>
          </p:cNvPicPr>
          <p:nvPr isPhoto="0" userDrawn="0"/>
        </p:nvPicPr>
        <p:blipFill>
          <a:blip r:embed="rId2"/>
          <a:srcRect l="0" t="0" r="30442" b="0"/>
          <a:stretch/>
        </p:blipFill>
        <p:spPr bwMode="auto">
          <a:xfrm>
            <a:off x="5791199" y="1402246"/>
            <a:ext cx="2717800" cy="760412"/>
          </a:xfrm>
          <a:prstGeom prst="rect">
            <a:avLst/>
          </a:prstGeom>
          <a:noFill/>
          <a:ln w="9524">
            <a:solidFill>
              <a:srgbClr val="FF0066"/>
            </a:solidFill>
            <a:round/>
            <a:headEnd/>
            <a:tailEnd/>
          </a:ln>
        </p:spPr>
      </p:pic>
      <p:pic>
        <p:nvPicPr>
          <p:cNvPr id="6" name="Image 146439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76224" y="800100"/>
            <a:ext cx="4939961" cy="3490905"/>
          </a:xfrm>
          <a:prstGeom prst="rect">
            <a:avLst/>
          </a:prstGeom>
          <a:noFill/>
        </p:spPr>
      </p:pic>
      <p:pic>
        <p:nvPicPr>
          <p:cNvPr id="7" name="Image 146441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5368130" y="5104606"/>
            <a:ext cx="3563937" cy="611187"/>
          </a:xfrm>
          <a:prstGeom prst="rect">
            <a:avLst/>
          </a:prstGeom>
          <a:noFill/>
        </p:spPr>
      </p:pic>
      <p:pic>
        <p:nvPicPr>
          <p:cNvPr id="8" name="Image 146446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95250" y="4381500"/>
            <a:ext cx="5105400" cy="2057400"/>
          </a:xfrm>
          <a:prstGeom prst="rect">
            <a:avLst/>
          </a:prstGeom>
          <a:noFill/>
        </p:spPr>
      </p:pic>
      <p:sp>
        <p:nvSpPr>
          <p:cNvPr id="9" name="Shape 146447" hidden="0"/>
          <p:cNvSpPr txBox="1">
            <a:spLocks noChangeShapeType="1" noGrp="1"/>
          </p:cNvSpPr>
          <p:nvPr isPhoto="0" userDrawn="0"/>
        </p:nvSpPr>
        <p:spPr bwMode="auto">
          <a:xfrm>
            <a:off x="457200" y="4586287"/>
            <a:ext cx="4572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1800" b="1">
                <a:latin typeface="Arial"/>
              </a:rPr>
              <a:t>S</a:t>
            </a:r>
            <a:endParaRPr/>
          </a:p>
        </p:txBody>
      </p:sp>
      <p:sp>
        <p:nvSpPr>
          <p:cNvPr id="10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Частотная дисперсия сигнала в линейных цифровых фильтрах</a:t>
            </a:r>
            <a:endParaRPr/>
          </a:p>
        </p:txBody>
      </p:sp>
      <p:sp>
        <p:nvSpPr>
          <p:cNvPr id="11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61912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12" name="Object 4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676400" y="4572000"/>
            <a:ext cx="3124200" cy="7350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6" hidden="0"/>
          <p:cNvSpPr>
            <a:spLocks noChangeShapeType="1" noGrp="1"/>
          </p:cNvSpPr>
          <p:nvPr isPhoto="0" userDrawn="0"/>
        </p:nvSpPr>
        <p:spPr bwMode="auto">
          <a:xfrm flipH="0" flipV="0">
            <a:off x="320674" y="2357033"/>
            <a:ext cx="8208961" cy="427817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marR="0" indent="0">
              <a:lnSpc>
                <a:spcPct val="114999"/>
              </a:lnSpc>
              <a:buNone/>
              <a:defRPr/>
            </a:pPr>
            <a:r>
              <a:rPr sz="2000" b="1" u="sng">
                <a:latin typeface="Arial"/>
                <a:ea typeface="Arial"/>
                <a:cs typeface="Arial"/>
              </a:rPr>
              <a:t>Задачи диссертационной работы:</a:t>
            </a:r>
            <a:endParaRPr sz="2000"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Анализ систематических ошибок аналитического синтеза цифровых фазовых корректоров и компенсаторов частотной дисперсии и разработка дискретных моделей цифровых фазовых БИХ-фильтров с учётом характеристик частотной дисперсии сигнала;</a:t>
            </a:r>
            <a:endParaRPr sz="1600">
              <a:latin typeface="Arial"/>
              <a:ea typeface="Arial"/>
              <a:cs typeface="Arial"/>
            </a:endParaRPr>
          </a:p>
          <a:p>
            <a:pPr algn="just"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Дискретный синтез корректоров фазовых искажений сигнальных видео и радиотрактов, реализованных на фазовых БИХ-фильтрах методами нелинейного математического программирования с заданной системой прямых и функциональных ограничений; </a:t>
            </a:r>
            <a:endParaRPr sz="1600">
              <a:latin typeface="Arial"/>
              <a:ea typeface="Arial"/>
              <a:cs typeface="Arial"/>
            </a:endParaRPr>
          </a:p>
          <a:p>
            <a:pPr algn="just"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Дискретный синтез компенсаторов линейно возрастающей и линейно падающей частотной дисперсии в каналах высокоскоростной линии передачи; </a:t>
            </a:r>
            <a:endParaRPr sz="1600"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Тестовое модельное и экспериментальное исследование на реальном сигнале синтезированных квантованных корректоров фазовых искажений сигнального или измерительного видео и радиотрактов.</a:t>
            </a:r>
            <a:endParaRPr sz="1600">
              <a:latin typeface="Arial"/>
              <a:ea typeface="Arial"/>
              <a:cs typeface="Arial"/>
            </a:endParaRPr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Text Box 6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40677" y="644524"/>
            <a:ext cx="8524067" cy="1712508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indent="0">
              <a:buNone/>
              <a:defRPr/>
            </a:pPr>
            <a:r>
              <a:rPr sz="2000" b="1" u="sng"/>
              <a:t>Целью работы</a:t>
            </a:r>
            <a:r>
              <a:rPr sz="2000" b="1"/>
              <a:t> </a:t>
            </a:r>
            <a:r>
              <a:rPr sz="2000"/>
              <a:t>является разработка подхода к синтезу корректоров и компенсаторов частотной дисперсии на основе цифровых фазовых фильтров для сигнальных видео и радиотрактов с учётом возможности их реализации на целочисленных цифровых платформах.</a:t>
            </a:r>
            <a:endParaRPr sz="2000"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Цель и задачи </a:t>
            </a:r>
            <a:r>
              <a:rPr lang="ru-RU" sz="2000" b="1">
                <a:solidFill>
                  <a:srgbClr val="025EA1"/>
                </a:solidFill>
              </a:rPr>
              <a:t>исследовательской</a:t>
            </a:r>
            <a:r>
              <a:rPr lang="ru-RU" sz="2000" b="1">
                <a:solidFill>
                  <a:srgbClr val="025EA1"/>
                </a:solidFill>
              </a:rPr>
              <a:t> работы</a:t>
            </a:r>
            <a:endParaRPr/>
          </a:p>
        </p:txBody>
      </p:sp>
      <p:sp>
        <p:nvSpPr>
          <p:cNvPr id="8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4132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0" y="990600"/>
            <a:ext cx="4343400" cy="2635250"/>
          </a:xfrm>
          <a:prstGeom prst="rect">
            <a:avLst/>
          </a:prstGeom>
          <a:noFill/>
        </p:spPr>
      </p:pic>
      <p:sp>
        <p:nvSpPr>
          <p:cNvPr id="5" name="Shape 141328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989237" y="838198"/>
            <a:ext cx="5308062" cy="3346738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/>
          <a:p>
            <a:pPr marL="304800" lvl="0" algn="ctr">
              <a:lnSpc>
                <a:spcPct val="90000"/>
              </a:lnSpc>
              <a:spcBef>
                <a:spcPts val="0"/>
              </a:spcBef>
              <a:defRPr/>
            </a:pPr>
            <a:r>
              <a:rPr sz="2000" u="sng">
                <a:latin typeface="Calibri"/>
              </a:rPr>
              <a:t>Недостатки вещественного описания и классических методов синтеза</a:t>
            </a:r>
            <a:endParaRPr/>
          </a:p>
          <a:p>
            <a:pPr marL="304800" lvl="0">
              <a:lnSpc>
                <a:spcPct val="6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1. Невозможен  расчёт  частотной </a:t>
            </a:r>
            <a:r>
              <a:rPr lang="en-US" sz="1800">
                <a:latin typeface="Calibri"/>
              </a:rPr>
              <a:t>дисперсии при аналитической H(z) </a:t>
            </a:r>
            <a:endParaRPr/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2. Нельзя реализовать ЧХ  произвольной формы  </a:t>
            </a:r>
            <a:endParaRPr lang="en-US" sz="1800">
              <a:latin typeface="Calibri"/>
            </a:endParaRPr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3. Неустранимая ошибка квантования </a:t>
            </a:r>
            <a:r>
              <a:rPr lang="en-US" sz="1800">
                <a:latin typeface="Calibri"/>
              </a:rPr>
              <a:t>коэффициентов при реализации</a:t>
            </a:r>
            <a:endParaRPr/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4. Высокие вычислительные затраты  </a:t>
            </a:r>
            <a:r>
              <a:rPr lang="en-US" sz="1800">
                <a:latin typeface="Calibri"/>
              </a:rPr>
              <a:t>в фильтрах с вещественными коэфф.</a:t>
            </a:r>
            <a:endParaRPr/>
          </a:p>
        </p:txBody>
      </p:sp>
      <p:sp>
        <p:nvSpPr>
          <p:cNvPr id="6" name="Shape 141316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4970257" y="4747458"/>
            <a:ext cx="4385085" cy="640115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/>
          <a:p>
            <a:pPr lvl="0">
              <a:spcBef>
                <a:spcPts val="0"/>
              </a:spcBef>
              <a:defRPr/>
            </a:pPr>
            <a:r>
              <a:rPr sz="2000">
                <a:latin typeface="Arial"/>
              </a:rPr>
              <a:t> </a:t>
            </a:r>
            <a:r>
              <a:rPr lang="en-US" sz="2000" i="1">
                <a:latin typeface="Arial"/>
              </a:rPr>
              <a:t>a</a:t>
            </a:r>
            <a:r>
              <a:rPr lang="en-US" sz="2000" i="1" baseline="-25000">
                <a:latin typeface="Arial"/>
              </a:rPr>
              <a:t>k</a:t>
            </a:r>
            <a:r>
              <a:rPr lang="en-US" sz="2000">
                <a:latin typeface="Arial"/>
              </a:rPr>
              <a:t>, </a:t>
            </a:r>
            <a:r>
              <a:rPr sz="2000" i="1">
                <a:latin typeface="Arial"/>
              </a:rPr>
              <a:t>b</a:t>
            </a:r>
            <a:r>
              <a:rPr lang="en-US" sz="2000" i="1" baseline="-25000">
                <a:latin typeface="Arial"/>
              </a:rPr>
              <a:t>k</a:t>
            </a:r>
            <a:r>
              <a:rPr lang="en-US" sz="2000">
                <a:latin typeface="Arial"/>
              </a:rPr>
              <a:t> – </a:t>
            </a:r>
            <a:r>
              <a:rPr>
                <a:latin typeface="Arial"/>
              </a:rPr>
              <a:t>вещественные коэффициенты</a:t>
            </a:r>
            <a:endParaRPr/>
          </a:p>
        </p:txBody>
      </p:sp>
      <p:pic>
        <p:nvPicPr>
          <p:cNvPr id="7" name="Image 141317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919787" y="5256212"/>
            <a:ext cx="1711325" cy="768350"/>
          </a:xfrm>
          <a:prstGeom prst="rect">
            <a:avLst/>
          </a:prstGeom>
          <a:noFill/>
        </p:spPr>
      </p:pic>
      <p:pic>
        <p:nvPicPr>
          <p:cNvPr id="8" name="Image 141318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69644" y="4372651"/>
            <a:ext cx="4900612" cy="1079500"/>
          </a:xfrm>
          <a:prstGeom prst="rect">
            <a:avLst/>
          </a:prstGeom>
          <a:noFill/>
        </p:spPr>
      </p:pic>
      <p:pic>
        <p:nvPicPr>
          <p:cNvPr id="9" name="Image 141323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-249828" y="5527674"/>
            <a:ext cx="4681537" cy="993775"/>
          </a:xfrm>
          <a:prstGeom prst="rect">
            <a:avLst/>
          </a:prstGeom>
          <a:noFill/>
        </p:spPr>
      </p:pic>
      <p:sp>
        <p:nvSpPr>
          <p:cNvPr id="10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sp>
        <p:nvSpPr>
          <p:cNvPr id="11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lnSpc>
                <a:spcPct val="70000"/>
              </a:lnSpc>
              <a:buNone/>
              <a:defRPr/>
            </a:pPr>
            <a:r>
              <a:rPr sz="2000" b="1">
                <a:solidFill>
                  <a:srgbClr val="025EA1"/>
                </a:solidFill>
              </a:rPr>
              <a:t>Цифровые фильтры с вещественными коэффициентами</a:t>
            </a:r>
            <a:endParaRPr/>
          </a:p>
        </p:txBody>
      </p:sp>
      <p:sp>
        <p:nvSpPr>
          <p:cNvPr id="12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73025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Фазовые и  дисперсионные искажения БИХ-фильтров, синтезированных по аналоговому прототипу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77152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14" hidden="0"/>
          <p:cNvSpPr>
            <a:spLocks noChangeShapeType="1" noGrp="1"/>
          </p:cNvSpPr>
          <p:nvPr isPhoto="0" userDrawn="0"/>
        </p:nvSpPr>
        <p:spPr bwMode="auto">
          <a:xfrm>
            <a:off x="3331194" y="6445249"/>
            <a:ext cx="2249487" cy="336550"/>
          </a:xfrm>
          <a:prstGeom prst="rect">
            <a:avLst/>
          </a:prstGeom>
          <a:solidFill>
            <a:srgbClr val="CCEEDF"/>
          </a:solidFill>
        </p:spPr>
        <p:txBody>
          <a:bodyPr lIns="90000" tIns="46800" rIns="90000" bIns="46800" anchor="ctr" anchorCtr="0">
            <a:spAutoFit/>
          </a:bodyPr>
          <a:lstStyle>
            <a:lvl1pPr marL="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1pPr>
            <a:lvl2pPr marL="4572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2pPr>
            <a:lvl3pPr marL="9144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3pPr>
            <a:lvl4pPr marL="13716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4pPr>
            <a:lvl5pPr marL="18288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5pPr>
            <a:lvl6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6pPr>
            <a:lvl7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7pPr>
            <a:lvl8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8pPr>
            <a:lvl9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9pPr>
          </a:lstStyle>
          <a:p>
            <a:pPr lvl="0" algn="ctr" defTabSz="449262">
              <a:buNone/>
              <a:defRPr/>
            </a:pPr>
            <a:r>
              <a:rPr lang="en-US">
                <a:solidFill>
                  <a:srgbClr val="FF0000"/>
                </a:solidFill>
                <a:latin typeface="Arial"/>
                <a:ea typeface="Microsoft YaHei"/>
              </a:rPr>
              <a:t>Dmax = 5</a:t>
            </a:r>
            <a:r>
              <a:rPr lang="ru-RU" b="1">
                <a:solidFill>
                  <a:srgbClr val="FF0000"/>
                </a:solidFill>
                <a:latin typeface="Arial"/>
              </a:rPr>
              <a:t>,9</a:t>
            </a:r>
            <a:r>
              <a:rPr lang="en-US" b="1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ru-RU" b="1">
                <a:solidFill>
                  <a:srgbClr val="FF0000"/>
                </a:solidFill>
                <a:latin typeface="Arial"/>
              </a:rPr>
              <a:t>мк</a:t>
            </a:r>
            <a:r>
              <a:rPr lang="en-US" b="1">
                <a:solidFill>
                  <a:srgbClr val="FF0000"/>
                </a:solidFill>
                <a:latin typeface="Arial"/>
                <a:ea typeface="Microsoft YaHei"/>
              </a:rPr>
              <a:t>с/Гц</a:t>
            </a:r>
            <a:endParaRPr/>
          </a:p>
        </p:txBody>
      </p:sp>
      <p:pic>
        <p:nvPicPr>
          <p:cNvPr id="8" name="Image 148489" hidden="0"/>
          <p:cNvPicPr>
            <a:picLocks noChangeAspect="1" noGrp="1"/>
          </p:cNvPicPr>
          <p:nvPr isPhoto="0" userDrawn="0"/>
        </p:nvPicPr>
        <p:blipFill>
          <a:blip r:embed="rId2"/>
          <a:srcRect l="7122" t="0" r="3423" b="0"/>
          <a:stretch/>
        </p:blipFill>
        <p:spPr bwMode="auto">
          <a:xfrm flipH="0" flipV="0">
            <a:off x="-14491" y="838198"/>
            <a:ext cx="9089628" cy="54902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Целочисленная дискретизация коэффициентов</a:t>
            </a:r>
            <a:endParaRPr/>
          </a:p>
        </p:txBody>
      </p:sp>
      <p:pic>
        <p:nvPicPr>
          <p:cNvPr id="6" name="Image 163859" hidden="0"/>
          <p:cNvPicPr>
            <a:picLocks noChangeAspect="1" noGrp="1"/>
          </p:cNvPicPr>
          <p:nvPr isPhoto="0" userDrawn="0"/>
        </p:nvPicPr>
        <p:blipFill>
          <a:blip r:embed="rId2"/>
          <a:srcRect l="0" t="11632" r="0" b="0"/>
          <a:stretch/>
        </p:blipFill>
        <p:spPr bwMode="auto">
          <a:xfrm>
            <a:off x="-23811" y="685800"/>
            <a:ext cx="9167812" cy="6024562"/>
          </a:xfrm>
          <a:prstGeom prst="rect">
            <a:avLst/>
          </a:prstGeom>
          <a:noFill/>
        </p:spPr>
      </p:pic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98688" hidden="0"/>
          <p:cNvSpPr>
            <a:spLocks noChangeShapeType="1" noGrp="1"/>
          </p:cNvSpPr>
          <p:nvPr isPhoto="0" userDrawn="0"/>
        </p:nvSpPr>
        <p:spPr bwMode="auto">
          <a:xfrm>
            <a:off x="3088709" y="4646611"/>
            <a:ext cx="630236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АЧХ</a:t>
            </a:r>
            <a:endParaRPr/>
          </a:p>
        </p:txBody>
      </p:sp>
      <p:pic>
        <p:nvPicPr>
          <p:cNvPr id="5" name="Image 198685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86466" y="4118123"/>
            <a:ext cx="4881333" cy="2694672"/>
          </a:xfrm>
          <a:prstGeom prst="rect">
            <a:avLst/>
          </a:prstGeom>
          <a:noFill/>
        </p:spPr>
      </p:pic>
      <p:sp>
        <p:nvSpPr>
          <p:cNvPr id="6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</a:t>
            </a:r>
            <a:r>
              <a:rPr lang="ru-RU" sz="2000" b="1">
                <a:solidFill>
                  <a:srgbClr val="025EA1"/>
                </a:solidFill>
              </a:rPr>
              <a:t>одел</a:t>
            </a:r>
            <a:r>
              <a:rPr lang="ru-RU" sz="2000" b="1">
                <a:solidFill>
                  <a:srgbClr val="025EA1"/>
                </a:solidFill>
              </a:rPr>
              <a:t>ирование</a:t>
            </a:r>
            <a:r>
              <a:rPr lang="ru-RU" sz="2000" b="1">
                <a:solidFill>
                  <a:srgbClr val="025EA1"/>
                </a:solidFill>
              </a:rPr>
              <a:t> рекурсивного </a:t>
            </a:r>
            <a:r>
              <a:rPr lang="ru-RU" sz="2000" b="1">
                <a:solidFill>
                  <a:srgbClr val="025EA1"/>
                </a:solidFill>
              </a:rPr>
              <a:t>фазового корректора</a:t>
            </a:r>
            <a:endParaRPr/>
          </a:p>
        </p:txBody>
      </p:sp>
      <p:pic>
        <p:nvPicPr>
          <p:cNvPr id="8" name="Object 18" hidden="0"/>
          <p:cNvPicPr>
            <a:picLocks noChangeAspect="1" noGrp="1"/>
          </p:cNvPicPr>
          <p:nvPr isPhoto="0" userDrawn="0"/>
        </p:nvPicPr>
        <p:blipFill>
          <a:blip r:embed="rId3"/>
          <a:srcRect l="9351" t="0" r="0" b="0"/>
          <a:stretch/>
        </p:blipFill>
        <p:spPr bwMode="auto">
          <a:xfrm>
            <a:off x="873827" y="3152116"/>
            <a:ext cx="3800475" cy="917575"/>
          </a:xfrm>
          <a:prstGeom prst="rect">
            <a:avLst/>
          </a:prstGeom>
          <a:noFill/>
        </p:spPr>
      </p:pic>
      <p:sp>
        <p:nvSpPr>
          <p:cNvPr id="9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0" name="Image 19866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7150" y="838198"/>
            <a:ext cx="8016878" cy="1099087"/>
          </a:xfrm>
          <a:prstGeom prst="rect">
            <a:avLst/>
          </a:prstGeom>
          <a:noFill/>
        </p:spPr>
      </p:pic>
      <p:pic>
        <p:nvPicPr>
          <p:cNvPr id="11" name="Image 198670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054853" y="2042290"/>
            <a:ext cx="4476750" cy="568325"/>
          </a:xfrm>
          <a:prstGeom prst="rect">
            <a:avLst/>
          </a:prstGeom>
          <a:noFill/>
        </p:spPr>
      </p:pic>
      <p:pic>
        <p:nvPicPr>
          <p:cNvPr id="12" name="Image 198672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119429" y="2691675"/>
            <a:ext cx="2093912" cy="515937"/>
          </a:xfrm>
          <a:prstGeom prst="rect">
            <a:avLst/>
          </a:prstGeom>
          <a:noFill/>
        </p:spPr>
      </p:pic>
      <p:sp>
        <p:nvSpPr>
          <p:cNvPr id="13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214309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(1)</a:t>
            </a:r>
            <a:endParaRPr/>
          </a:p>
        </p:txBody>
      </p:sp>
      <p:pic>
        <p:nvPicPr>
          <p:cNvPr id="14" name="Image 198675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950732" y="3373572"/>
            <a:ext cx="3352800" cy="474662"/>
          </a:xfrm>
          <a:prstGeom prst="rect">
            <a:avLst/>
          </a:prstGeom>
          <a:noFill/>
        </p:spPr>
      </p:pic>
      <p:sp>
        <p:nvSpPr>
          <p:cNvPr id="15" name="Shape 198686" hidden="0"/>
          <p:cNvSpPr>
            <a:spLocks noChangeShapeType="1" noGrp="1"/>
          </p:cNvSpPr>
          <p:nvPr isPhoto="0" userDrawn="0"/>
        </p:nvSpPr>
        <p:spPr bwMode="auto">
          <a:xfrm>
            <a:off x="7785099" y="4310061"/>
            <a:ext cx="660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ФЧХ</a:t>
            </a:r>
            <a:endParaRPr/>
          </a:p>
        </p:txBody>
      </p:sp>
      <p:pic>
        <p:nvPicPr>
          <p:cNvPr id="16" name="Image 198687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-197958" y="4003728"/>
            <a:ext cx="4429356" cy="2809067"/>
          </a:xfrm>
          <a:prstGeom prst="rect">
            <a:avLst/>
          </a:prstGeom>
          <a:noFill/>
        </p:spPr>
      </p:pic>
      <p:sp>
        <p:nvSpPr>
          <p:cNvPr id="17" name="Shape 198689" hidden="0"/>
          <p:cNvSpPr>
            <a:spLocks noChangeShapeType="1" noGrp="1"/>
          </p:cNvSpPr>
          <p:nvPr isPhoto="0" userDrawn="0"/>
        </p:nvSpPr>
        <p:spPr bwMode="auto">
          <a:xfrm>
            <a:off x="2693422" y="5076824"/>
            <a:ext cx="395287" cy="274637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lang="en-US" sz="1200">
                <a:solidFill>
                  <a:srgbClr val="FF0066"/>
                </a:solidFill>
                <a:latin typeface="Arial"/>
              </a:rPr>
              <a:t>1.0</a:t>
            </a:r>
            <a:endParaRPr/>
          </a:p>
        </p:txBody>
      </p:sp>
      <p:sp>
        <p:nvSpPr>
          <p:cNvPr id="18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2766745"/>
            <a:ext cx="533507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(2)</a:t>
            </a:r>
            <a:endParaRPr/>
          </a:p>
        </p:txBody>
      </p:sp>
      <p:sp>
        <p:nvSpPr>
          <p:cNvPr id="19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3428005"/>
            <a:ext cx="533686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(3)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4806" hidden="0"/>
          <p:cNvPicPr>
            <a:picLocks noChangeAspect="1" noGrp="1"/>
          </p:cNvPicPr>
          <p:nvPr isPhoto="0" userDrawn="0"/>
        </p:nvPicPr>
        <p:blipFill>
          <a:blip r:embed="rId2"/>
          <a:srcRect l="23593" t="25684" r="23367" b="28239"/>
          <a:stretch/>
        </p:blipFill>
        <p:spPr bwMode="auto">
          <a:xfrm flipH="0" flipV="0">
            <a:off x="4182966" y="3519406"/>
            <a:ext cx="4673695" cy="3400407"/>
          </a:xfrm>
          <a:prstGeom prst="rect">
            <a:avLst/>
          </a:prstGeom>
          <a:noFill/>
        </p:spPr>
      </p:pic>
      <p:sp>
        <p:nvSpPr>
          <p:cNvPr id="5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952999" y="634999"/>
            <a:ext cx="3581400" cy="25368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ts val="0"/>
              </a:spcBef>
              <a:defRPr/>
            </a:pPr>
            <a:r>
              <a:rPr lang="ru-RU">
                <a:latin typeface="Arial"/>
                <a:ea typeface="Times New Roman"/>
              </a:rPr>
              <a:t>При расчёте отклика рекурсивного ЦФК используется минимальное количество базовых операций, причём все эти операции целочисленные. </a:t>
            </a:r>
            <a:r>
              <a:rPr lang="ru-RU">
                <a:latin typeface="Arial"/>
              </a:rPr>
              <a:t>О</a:t>
            </a:r>
            <a:r>
              <a:rPr lang="ru-RU">
                <a:latin typeface="Arial"/>
                <a:ea typeface="Times New Roman"/>
              </a:rPr>
              <a:t>бщее число тактов ЦПУ, необходимых для вычисления в реальном времени отклика  каскадного рекурсивного ЦФК</a:t>
            </a:r>
            <a:r>
              <a:rPr lang="ru-RU">
                <a:latin typeface="Arial"/>
              </a:rPr>
              <a:t> на МК</a:t>
            </a:r>
            <a:r>
              <a:rPr lang="en-US">
                <a:latin typeface="Arial"/>
                <a:ea typeface="Times New Roman"/>
              </a:rPr>
              <a:t> MSP430F1611 составило 43 + 92*m  тактов, где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m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–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число</a:t>
            </a:r>
            <a:r>
              <a:rPr lang="ru-RU">
                <a:latin typeface="Arial"/>
              </a:rPr>
              <a:t> </a:t>
            </a:r>
            <a:r>
              <a:rPr lang="ru-RU">
                <a:latin typeface="Arial"/>
                <a:ea typeface="Times New Roman"/>
              </a:rPr>
              <a:t>каскадов</a:t>
            </a:r>
            <a:r>
              <a:rPr lang="ru-RU">
                <a:latin typeface="Arial"/>
              </a:rPr>
              <a:t> ЦФК.</a:t>
            </a:r>
            <a:r>
              <a:rPr lang="ru-RU">
                <a:latin typeface="Arial"/>
                <a:ea typeface="Times New Roman"/>
              </a:rPr>
              <a:t> </a:t>
            </a:r>
            <a:endParaRPr/>
          </a:p>
        </p:txBody>
      </p:sp>
      <p:sp>
        <p:nvSpPr>
          <p:cNvPr id="6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Программа расчёта отклика ЦФК и оценка вычислительных затрат</a:t>
            </a:r>
            <a:endParaRPr/>
          </a:p>
        </p:txBody>
      </p:sp>
      <p:sp>
        <p:nvSpPr>
          <p:cNvPr id="8" name="Shape 204805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42900" y="761999"/>
            <a:ext cx="4686300" cy="6018508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#define</a:t>
            </a:r>
            <a:r>
              <a:rPr sz="1300">
                <a:latin typeface="Arial"/>
                <a:ea typeface="Arial Unicode MS"/>
              </a:rPr>
              <a:t> IIR16_NBIQ 2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const short</a:t>
            </a:r>
            <a:r>
              <a:rPr sz="1300">
                <a:latin typeface="Arial"/>
                <a:ea typeface="Arial Unicode MS"/>
              </a:rPr>
              <a:t> IIR16_COEFF[6*IIR16_NBIQ+1]={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	-29,128,-32,29,32,7,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	-28,128,44,28,-44,7};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DBuffer[2*IIR16_NBIQ+1]; </a:t>
            </a:r>
            <a:endParaRPr lang="en-US" sz="130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EBuffer[2*IIR16_NBIQ+1];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IIR_Filtr(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Data) 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int32 </a:t>
            </a:r>
            <a:r>
              <a:rPr sz="1300">
                <a:latin typeface="Arial"/>
                <a:ea typeface="Arial Unicode MS"/>
              </a:rPr>
              <a:t>temp;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*COEFF=(short*)IIR16_COEFF;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*D = (short*)DBuffer;	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*E = (short*)EBuffer;	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Xc, pvalue;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i;		    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 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pvalue = 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sz="1300">
                <a:latin typeface="Arial"/>
                <a:ea typeface="Arial Unicode MS"/>
              </a:rPr>
              <a:t>)Data;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for</a:t>
            </a:r>
            <a:r>
              <a:rPr sz="1300">
                <a:latin typeface="Arial"/>
                <a:ea typeface="Arial Unicode MS"/>
              </a:rPr>
              <a:t>(i=0;i&lt;IIR16_NBIQ;i++){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Xc = pvalue;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temp =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)(*COEFF++)*Xc + </a:t>
            </a:r>
            <a:br>
              <a:rPr sz="1300">
                <a:latin typeface="Arial"/>
                <a:ea typeface="Arial Unicode MS"/>
              </a:rPr>
            </a:br>
            <a:r>
              <a:rPr sz="1300">
                <a:latin typeface="Arial"/>
                <a:ea typeface="Arial Unicode MS"/>
              </a:rPr>
              <a:t>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)(*COEFF++)*(*D++) +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)(*COEFF++)*(*D--) +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)(*COEFF++)*(*E++)+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)(*COEFF++)*(*E--);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*D++ = *D;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*E++ = *E;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pvalue = 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sz="1300">
                <a:latin typeface="Arial"/>
                <a:ea typeface="Arial Unicode MS"/>
              </a:rPr>
              <a:t>)(temp&gt;&gt;*COEFF++);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*D++ = Xc;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*E++ = pvalue; </a:t>
            </a:r>
            <a:br>
              <a:rPr sz="1300">
                <a:latin typeface="Arial"/>
                <a:ea typeface="Arial Unicode MS"/>
              </a:rPr>
            </a:br>
            <a:r>
              <a:rPr sz="1300">
                <a:latin typeface="Arial"/>
                <a:ea typeface="Arial Unicode MS"/>
              </a:rPr>
              <a:t> }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300">
                <a:solidFill>
                  <a:srgbClr val="00B050"/>
                </a:solidFill>
                <a:latin typeface="Arial"/>
                <a:ea typeface="Courier New"/>
              </a:rPr>
              <a:t>return </a:t>
            </a:r>
            <a:r>
              <a:rPr lang="en-US" sz="1300">
                <a:latin typeface="Arial"/>
                <a:ea typeface="Courier New"/>
              </a:rPr>
              <a:t>(</a:t>
            </a:r>
            <a:r>
              <a:rPr lang="en-US" sz="1300">
                <a:solidFill>
                  <a:srgbClr val="00B050"/>
                </a:solidFill>
                <a:latin typeface="Arial"/>
                <a:ea typeface="Courier New"/>
              </a:rPr>
              <a:t>int</a:t>
            </a:r>
            <a:r>
              <a:rPr lang="en-US" sz="1300">
                <a:latin typeface="Arial"/>
                <a:ea typeface="Courier New"/>
              </a:rPr>
              <a:t>) pvalue; </a:t>
            </a:r>
            <a:r>
              <a:rPr sz="1300">
                <a:latin typeface="Arial"/>
              </a:rPr>
              <a:t> </a:t>
            </a:r>
            <a:br>
              <a:rPr sz="1300">
                <a:latin typeface="Arial"/>
              </a:rPr>
            </a:br>
            <a:r>
              <a:rPr lang="en-US" sz="1300">
                <a:latin typeface="Arial"/>
                <a:ea typeface="Courier New"/>
              </a:rPr>
              <a:t>}</a:t>
            </a:r>
            <a:endParaRPr/>
          </a:p>
        </p:txBody>
      </p:sp>
      <p:sp>
        <p:nvSpPr>
          <p:cNvPr id="9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Оформление по умолчанию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default">
      <a:majorFont>
        <a:latin typeface="Bookman Old Style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ONLYOFFICE/6.3.1.56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dc:identifier/>
  <dc:language/>
  <cp:lastModifiedBy/>
  <cp:revision>3</cp:revision>
  <dcterms:modified xsi:type="dcterms:W3CDTF">2021-10-19T12:42:54Z</dcterms:modified>
  <cp:category/>
  <cp:contentStatus/>
  <cp:version/>
</cp:coreProperties>
</file>